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72" r:id="rId3"/>
    <p:sldMasterId id="2147483689" r:id="rId4"/>
    <p:sldMasterId id="2147483701" r:id="rId5"/>
    <p:sldMasterId id="2147483713" r:id="rId6"/>
    <p:sldMasterId id="2147483725" r:id="rId7"/>
  </p:sldMasterIdLst>
  <p:notesMasterIdLst>
    <p:notesMasterId r:id="rId405"/>
  </p:notesMasterIdLst>
  <p:sldIdLst>
    <p:sldId id="553" r:id="rId8"/>
    <p:sldId id="554" r:id="rId9"/>
    <p:sldId id="555" r:id="rId10"/>
    <p:sldId id="556" r:id="rId11"/>
    <p:sldId id="914" r:id="rId12"/>
    <p:sldId id="256" r:id="rId13"/>
    <p:sldId id="915" r:id="rId14"/>
    <p:sldId id="258" r:id="rId15"/>
    <p:sldId id="916" r:id="rId16"/>
    <p:sldId id="262" r:id="rId17"/>
    <p:sldId id="260" r:id="rId18"/>
    <p:sldId id="655" r:id="rId19"/>
    <p:sldId id="261" r:id="rId20"/>
    <p:sldId id="264" r:id="rId21"/>
    <p:sldId id="272" r:id="rId22"/>
    <p:sldId id="263" r:id="rId23"/>
    <p:sldId id="266" r:id="rId24"/>
    <p:sldId id="268" r:id="rId25"/>
    <p:sldId id="265" r:id="rId26"/>
    <p:sldId id="551" r:id="rId27"/>
    <p:sldId id="267" r:id="rId28"/>
    <p:sldId id="656" r:id="rId29"/>
    <p:sldId id="270" r:id="rId30"/>
    <p:sldId id="269" r:id="rId31"/>
    <p:sldId id="275" r:id="rId32"/>
    <p:sldId id="559" r:id="rId33"/>
    <p:sldId id="280" r:id="rId34"/>
    <p:sldId id="278" r:id="rId35"/>
    <p:sldId id="657" r:id="rId36"/>
    <p:sldId id="557" r:id="rId37"/>
    <p:sldId id="560" r:id="rId38"/>
    <p:sldId id="658" r:id="rId39"/>
    <p:sldId id="659" r:id="rId40"/>
    <p:sldId id="283" r:id="rId41"/>
    <p:sldId id="564" r:id="rId42"/>
    <p:sldId id="565" r:id="rId43"/>
    <p:sldId id="919" r:id="rId44"/>
    <p:sldId id="917" r:id="rId45"/>
    <p:sldId id="277" r:id="rId46"/>
    <p:sldId id="279" r:id="rId47"/>
    <p:sldId id="918" r:id="rId48"/>
    <p:sldId id="920" r:id="rId49"/>
    <p:sldId id="566" r:id="rId50"/>
    <p:sldId id="567" r:id="rId51"/>
    <p:sldId id="574" r:id="rId52"/>
    <p:sldId id="663" r:id="rId53"/>
    <p:sldId id="669" r:id="rId54"/>
    <p:sldId id="282" r:id="rId55"/>
    <p:sldId id="922" r:id="rId56"/>
    <p:sldId id="668" r:id="rId57"/>
    <p:sldId id="665" r:id="rId58"/>
    <p:sldId id="572" r:id="rId59"/>
    <p:sldId id="664" r:id="rId60"/>
    <p:sldId id="923" r:id="rId61"/>
    <p:sldId id="926" r:id="rId62"/>
    <p:sldId id="928" r:id="rId63"/>
    <p:sldId id="927" r:id="rId64"/>
    <p:sldId id="921" r:id="rId65"/>
    <p:sldId id="925" r:id="rId66"/>
    <p:sldId id="291" r:id="rId67"/>
    <p:sldId id="579" r:id="rId68"/>
    <p:sldId id="682" r:id="rId69"/>
    <p:sldId id="683" r:id="rId70"/>
    <p:sldId id="299" r:id="rId71"/>
    <p:sldId id="580" r:id="rId72"/>
    <p:sldId id="581" r:id="rId73"/>
    <p:sldId id="685" r:id="rId74"/>
    <p:sldId id="670" r:id="rId75"/>
    <p:sldId id="671" r:id="rId76"/>
    <p:sldId id="672" r:id="rId77"/>
    <p:sldId id="673" r:id="rId78"/>
    <p:sldId id="674" r:id="rId79"/>
    <p:sldId id="675" r:id="rId80"/>
    <p:sldId id="676" r:id="rId81"/>
    <p:sldId id="582" r:id="rId82"/>
    <p:sldId id="298" r:id="rId83"/>
    <p:sldId id="587" r:id="rId84"/>
    <p:sldId id="586" r:id="rId85"/>
    <p:sldId id="590" r:id="rId86"/>
    <p:sldId id="929" r:id="rId87"/>
    <p:sldId id="930" r:id="rId88"/>
    <p:sldId id="931" r:id="rId89"/>
    <p:sldId id="936" r:id="rId90"/>
    <p:sldId id="932" r:id="rId91"/>
    <p:sldId id="585" r:id="rId92"/>
    <p:sldId id="300" r:id="rId93"/>
    <p:sldId id="934" r:id="rId94"/>
    <p:sldId id="935" r:id="rId95"/>
    <p:sldId id="933" r:id="rId96"/>
    <p:sldId id="588" r:id="rId97"/>
    <p:sldId id="301" r:id="rId98"/>
    <p:sldId id="686" r:id="rId99"/>
    <p:sldId id="302" r:id="rId100"/>
    <p:sldId id="305" r:id="rId101"/>
    <p:sldId id="583" r:id="rId102"/>
    <p:sldId id="308" r:id="rId103"/>
    <p:sldId id="689" r:id="rId104"/>
    <p:sldId id="295" r:id="rId105"/>
    <p:sldId id="691" r:id="rId106"/>
    <p:sldId id="297" r:id="rId107"/>
    <p:sldId id="304" r:id="rId108"/>
    <p:sldId id="310" r:id="rId109"/>
    <p:sldId id="594" r:id="rId110"/>
    <p:sldId id="592" r:id="rId111"/>
    <p:sldId id="937" r:id="rId112"/>
    <p:sldId id="938" r:id="rId113"/>
    <p:sldId id="939" r:id="rId114"/>
    <p:sldId id="314" r:id="rId115"/>
    <p:sldId id="312" r:id="rId116"/>
    <p:sldId id="316" r:id="rId117"/>
    <p:sldId id="693" r:id="rId118"/>
    <p:sldId id="694" r:id="rId119"/>
    <p:sldId id="320" r:id="rId120"/>
    <p:sldId id="604" r:id="rId121"/>
    <p:sldId id="947" r:id="rId122"/>
    <p:sldId id="946" r:id="rId123"/>
    <p:sldId id="942" r:id="rId124"/>
    <p:sldId id="943" r:id="rId125"/>
    <p:sldId id="309" r:id="rId126"/>
    <p:sldId id="605" r:id="rId127"/>
    <p:sldId id="606" r:id="rId128"/>
    <p:sldId id="607" r:id="rId129"/>
    <p:sldId id="944" r:id="rId130"/>
    <p:sldId id="945" r:id="rId131"/>
    <p:sldId id="949" r:id="rId132"/>
    <p:sldId id="948" r:id="rId133"/>
    <p:sldId id="951" r:id="rId134"/>
    <p:sldId id="950" r:id="rId135"/>
    <p:sldId id="598" r:id="rId136"/>
    <p:sldId id="952" r:id="rId137"/>
    <p:sldId id="698" r:id="rId138"/>
    <p:sldId id="953" r:id="rId139"/>
    <p:sldId id="612" r:id="rId140"/>
    <p:sldId id="613" r:id="rId141"/>
    <p:sldId id="614" r:id="rId142"/>
    <p:sldId id="322" r:id="rId143"/>
    <p:sldId id="615" r:id="rId144"/>
    <p:sldId id="696" r:id="rId145"/>
    <p:sldId id="600" r:id="rId146"/>
    <p:sldId id="602" r:id="rId147"/>
    <p:sldId id="608" r:id="rId148"/>
    <p:sldId id="609" r:id="rId149"/>
    <p:sldId id="617" r:id="rId150"/>
    <p:sldId id="705" r:id="rId151"/>
    <p:sldId id="618" r:id="rId152"/>
    <p:sldId id="621" r:id="rId153"/>
    <p:sldId id="620" r:id="rId154"/>
    <p:sldId id="622" r:id="rId155"/>
    <p:sldId id="619" r:id="rId156"/>
    <p:sldId id="623" r:id="rId157"/>
    <p:sldId id="700" r:id="rId158"/>
    <p:sldId id="624" r:id="rId159"/>
    <p:sldId id="701" r:id="rId160"/>
    <p:sldId id="626" r:id="rId161"/>
    <p:sldId id="625" r:id="rId162"/>
    <p:sldId id="702" r:id="rId163"/>
    <p:sldId id="954" r:id="rId164"/>
    <p:sldId id="629" r:id="rId165"/>
    <p:sldId id="332" r:id="rId166"/>
    <p:sldId id="630" r:id="rId167"/>
    <p:sldId id="634" r:id="rId168"/>
    <p:sldId id="632" r:id="rId169"/>
    <p:sldId id="633" r:id="rId170"/>
    <p:sldId id="335" r:id="rId171"/>
    <p:sldId id="334" r:id="rId172"/>
    <p:sldId id="955" r:id="rId173"/>
    <p:sldId id="640" r:id="rId174"/>
    <p:sldId id="958" r:id="rId175"/>
    <p:sldId id="957" r:id="rId176"/>
    <p:sldId id="345" r:id="rId177"/>
    <p:sldId id="644" r:id="rId178"/>
    <p:sldId id="346" r:id="rId179"/>
    <p:sldId id="347" r:id="rId180"/>
    <p:sldId id="642" r:id="rId181"/>
    <p:sldId id="956" r:id="rId182"/>
    <p:sldId id="348" r:id="rId183"/>
    <p:sldId id="645" r:id="rId184"/>
    <p:sldId id="959" r:id="rId185"/>
    <p:sldId id="960" r:id="rId186"/>
    <p:sldId id="961" r:id="rId187"/>
    <p:sldId id="962" r:id="rId188"/>
    <p:sldId id="963" r:id="rId189"/>
    <p:sldId id="964" r:id="rId190"/>
    <p:sldId id="965" r:id="rId191"/>
    <p:sldId id="647" r:id="rId192"/>
    <p:sldId id="652" r:id="rId193"/>
    <p:sldId id="714" r:id="rId194"/>
    <p:sldId id="715" r:id="rId195"/>
    <p:sldId id="716" r:id="rId196"/>
    <p:sldId id="354" r:id="rId197"/>
    <p:sldId id="356" r:id="rId198"/>
    <p:sldId id="355" r:id="rId199"/>
    <p:sldId id="358" r:id="rId200"/>
    <p:sldId id="649" r:id="rId201"/>
    <p:sldId id="648" r:id="rId202"/>
    <p:sldId id="357" r:id="rId203"/>
    <p:sldId id="651" r:id="rId204"/>
    <p:sldId id="711" r:id="rId205"/>
    <p:sldId id="717" r:id="rId206"/>
    <p:sldId id="326" r:id="rId207"/>
    <p:sldId id="330" r:id="rId208"/>
    <p:sldId id="328" r:id="rId209"/>
    <p:sldId id="718" r:id="rId210"/>
    <p:sldId id="727" r:id="rId211"/>
    <p:sldId id="719" r:id="rId212"/>
    <p:sldId id="720" r:id="rId213"/>
    <p:sldId id="721" r:id="rId214"/>
    <p:sldId id="722" r:id="rId215"/>
    <p:sldId id="723" r:id="rId216"/>
    <p:sldId id="724" r:id="rId217"/>
    <p:sldId id="725" r:id="rId218"/>
    <p:sldId id="726" r:id="rId219"/>
    <p:sldId id="742" r:id="rId220"/>
    <p:sldId id="741" r:id="rId221"/>
    <p:sldId id="729" r:id="rId222"/>
    <p:sldId id="731" r:id="rId223"/>
    <p:sldId id="730" r:id="rId224"/>
    <p:sldId id="732" r:id="rId225"/>
    <p:sldId id="728" r:id="rId226"/>
    <p:sldId id="733" r:id="rId227"/>
    <p:sldId id="734" r:id="rId228"/>
    <p:sldId id="735" r:id="rId229"/>
    <p:sldId id="744" r:id="rId230"/>
    <p:sldId id="745" r:id="rId231"/>
    <p:sldId id="746" r:id="rId232"/>
    <p:sldId id="736" r:id="rId233"/>
    <p:sldId id="747" r:id="rId234"/>
    <p:sldId id="752" r:id="rId235"/>
    <p:sldId id="753" r:id="rId236"/>
    <p:sldId id="754" r:id="rId237"/>
    <p:sldId id="755" r:id="rId238"/>
    <p:sldId id="756" r:id="rId239"/>
    <p:sldId id="748" r:id="rId240"/>
    <p:sldId id="749" r:id="rId241"/>
    <p:sldId id="750" r:id="rId242"/>
    <p:sldId id="751" r:id="rId243"/>
    <p:sldId id="757" r:id="rId244"/>
    <p:sldId id="758" r:id="rId245"/>
    <p:sldId id="759" r:id="rId246"/>
    <p:sldId id="760" r:id="rId247"/>
    <p:sldId id="766" r:id="rId248"/>
    <p:sldId id="767" r:id="rId249"/>
    <p:sldId id="768" r:id="rId250"/>
    <p:sldId id="769" r:id="rId251"/>
    <p:sldId id="770" r:id="rId252"/>
    <p:sldId id="774" r:id="rId253"/>
    <p:sldId id="771" r:id="rId254"/>
    <p:sldId id="772" r:id="rId255"/>
    <p:sldId id="773" r:id="rId256"/>
    <p:sldId id="775" r:id="rId257"/>
    <p:sldId id="776" r:id="rId258"/>
    <p:sldId id="399" r:id="rId259"/>
    <p:sldId id="400" r:id="rId260"/>
    <p:sldId id="404" r:id="rId261"/>
    <p:sldId id="408" r:id="rId262"/>
    <p:sldId id="785" r:id="rId263"/>
    <p:sldId id="405" r:id="rId264"/>
    <p:sldId id="401" r:id="rId265"/>
    <p:sldId id="403" r:id="rId266"/>
    <p:sldId id="788" r:id="rId267"/>
    <p:sldId id="789" r:id="rId268"/>
    <p:sldId id="790" r:id="rId269"/>
    <p:sldId id="801" r:id="rId270"/>
    <p:sldId id="425" r:id="rId271"/>
    <p:sldId id="802" r:id="rId272"/>
    <p:sldId id="426" r:id="rId273"/>
    <p:sldId id="427" r:id="rId274"/>
    <p:sldId id="428" r:id="rId275"/>
    <p:sldId id="814" r:id="rId276"/>
    <p:sldId id="445" r:id="rId277"/>
    <p:sldId id="442" r:id="rId278"/>
    <p:sldId id="443" r:id="rId279"/>
    <p:sldId id="446" r:id="rId280"/>
    <p:sldId id="444" r:id="rId281"/>
    <p:sldId id="440" r:id="rId282"/>
    <p:sldId id="441" r:id="rId283"/>
    <p:sldId id="813" r:id="rId284"/>
    <p:sldId id="816" r:id="rId285"/>
    <p:sldId id="809" r:id="rId286"/>
    <p:sldId id="810" r:id="rId287"/>
    <p:sldId id="803" r:id="rId288"/>
    <p:sldId id="804" r:id="rId289"/>
    <p:sldId id="805" r:id="rId290"/>
    <p:sldId id="811" r:id="rId291"/>
    <p:sldId id="434" r:id="rId292"/>
    <p:sldId id="820" r:id="rId293"/>
    <p:sldId id="819" r:id="rId294"/>
    <p:sldId id="447" r:id="rId295"/>
    <p:sldId id="817" r:id="rId296"/>
    <p:sldId id="818" r:id="rId297"/>
    <p:sldId id="452" r:id="rId298"/>
    <p:sldId id="832" r:id="rId299"/>
    <p:sldId id="821" r:id="rId300"/>
    <p:sldId id="822" r:id="rId301"/>
    <p:sldId id="824" r:id="rId302"/>
    <p:sldId id="825" r:id="rId303"/>
    <p:sldId id="831" r:id="rId304"/>
    <p:sldId id="830" r:id="rId305"/>
    <p:sldId id="466" r:id="rId306"/>
    <p:sldId id="834" r:id="rId307"/>
    <p:sldId id="837" r:id="rId308"/>
    <p:sldId id="842" r:id="rId309"/>
    <p:sldId id="467" r:id="rId310"/>
    <p:sldId id="836" r:id="rId311"/>
    <p:sldId id="841" r:id="rId312"/>
    <p:sldId id="838" r:id="rId313"/>
    <p:sldId id="835" r:id="rId314"/>
    <p:sldId id="843" r:id="rId315"/>
    <p:sldId id="862" r:id="rId316"/>
    <p:sldId id="855" r:id="rId317"/>
    <p:sldId id="484" r:id="rId318"/>
    <p:sldId id="844" r:id="rId319"/>
    <p:sldId id="478" r:id="rId320"/>
    <p:sldId id="863" r:id="rId321"/>
    <p:sldId id="501" r:id="rId322"/>
    <p:sldId id="860" r:id="rId323"/>
    <p:sldId id="861" r:id="rId324"/>
    <p:sldId id="864" r:id="rId325"/>
    <p:sldId id="865" r:id="rId326"/>
    <p:sldId id="858" r:id="rId327"/>
    <p:sldId id="857" r:id="rId328"/>
    <p:sldId id="856" r:id="rId329"/>
    <p:sldId id="900" r:id="rId330"/>
    <p:sldId id="893" r:id="rId331"/>
    <p:sldId id="895" r:id="rId332"/>
    <p:sldId id="896" r:id="rId333"/>
    <p:sldId id="897" r:id="rId334"/>
    <p:sldId id="898" r:id="rId335"/>
    <p:sldId id="867" r:id="rId336"/>
    <p:sldId id="868" r:id="rId337"/>
    <p:sldId id="873" r:id="rId338"/>
    <p:sldId id="874" r:id="rId339"/>
    <p:sldId id="875" r:id="rId340"/>
    <p:sldId id="876" r:id="rId341"/>
    <p:sldId id="884" r:id="rId342"/>
    <p:sldId id="879" r:id="rId343"/>
    <p:sldId id="878" r:id="rId344"/>
    <p:sldId id="894" r:id="rId345"/>
    <p:sldId id="880" r:id="rId346"/>
    <p:sldId id="881" r:id="rId347"/>
    <p:sldId id="882" r:id="rId348"/>
    <p:sldId id="886" r:id="rId349"/>
    <p:sldId id="885" r:id="rId350"/>
    <p:sldId id="887" r:id="rId351"/>
    <p:sldId id="503" r:id="rId352"/>
    <p:sldId id="902" r:id="rId353"/>
    <p:sldId id="487" r:id="rId354"/>
    <p:sldId id="486" r:id="rId355"/>
    <p:sldId id="489" r:id="rId356"/>
    <p:sldId id="490" r:id="rId357"/>
    <p:sldId id="491" r:id="rId358"/>
    <p:sldId id="488" r:id="rId359"/>
    <p:sldId id="504" r:id="rId360"/>
    <p:sldId id="506" r:id="rId361"/>
    <p:sldId id="505" r:id="rId362"/>
    <p:sldId id="507" r:id="rId363"/>
    <p:sldId id="509" r:id="rId364"/>
    <p:sldId id="508" r:id="rId365"/>
    <p:sldId id="510" r:id="rId366"/>
    <p:sldId id="513" r:id="rId367"/>
    <p:sldId id="511" r:id="rId368"/>
    <p:sldId id="512" r:id="rId369"/>
    <p:sldId id="515" r:id="rId370"/>
    <p:sldId id="516" r:id="rId371"/>
    <p:sldId id="517" r:id="rId372"/>
    <p:sldId id="518" r:id="rId373"/>
    <p:sldId id="520" r:id="rId374"/>
    <p:sldId id="526" r:id="rId375"/>
    <p:sldId id="521" r:id="rId376"/>
    <p:sldId id="519" r:id="rId377"/>
    <p:sldId id="522" r:id="rId378"/>
    <p:sldId id="523" r:id="rId379"/>
    <p:sldId id="524" r:id="rId380"/>
    <p:sldId id="525" r:id="rId381"/>
    <p:sldId id="549" r:id="rId382"/>
    <p:sldId id="527" r:id="rId383"/>
    <p:sldId id="528" r:id="rId384"/>
    <p:sldId id="529" r:id="rId385"/>
    <p:sldId id="548" r:id="rId386"/>
    <p:sldId id="530" r:id="rId387"/>
    <p:sldId id="531" r:id="rId388"/>
    <p:sldId id="532" r:id="rId389"/>
    <p:sldId id="533" r:id="rId390"/>
    <p:sldId id="536" r:id="rId391"/>
    <p:sldId id="534" r:id="rId392"/>
    <p:sldId id="535" r:id="rId393"/>
    <p:sldId id="911" r:id="rId394"/>
    <p:sldId id="910" r:id="rId395"/>
    <p:sldId id="537" r:id="rId396"/>
    <p:sldId id="546" r:id="rId397"/>
    <p:sldId id="538" r:id="rId398"/>
    <p:sldId id="539" r:id="rId399"/>
    <p:sldId id="540" r:id="rId400"/>
    <p:sldId id="541" r:id="rId401"/>
    <p:sldId id="542" r:id="rId402"/>
    <p:sldId id="543" r:id="rId403"/>
    <p:sldId id="545" r:id="rId404"/>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86070" autoAdjust="0"/>
  </p:normalViewPr>
  <p:slideViewPr>
    <p:cSldViewPr>
      <p:cViewPr varScale="1">
        <p:scale>
          <a:sx n="93" d="100"/>
          <a:sy n="93" d="100"/>
        </p:scale>
        <p:origin x="22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324" Type="http://schemas.openxmlformats.org/officeDocument/2006/relationships/slide" Target="slides/slide317.xml"/><Relationship Id="rId366" Type="http://schemas.openxmlformats.org/officeDocument/2006/relationships/slide" Target="slides/slide359.xml"/><Relationship Id="rId170" Type="http://schemas.openxmlformats.org/officeDocument/2006/relationships/slide" Target="slides/slide163.xml"/><Relationship Id="rId226" Type="http://schemas.openxmlformats.org/officeDocument/2006/relationships/slide" Target="slides/slide219.xml"/><Relationship Id="rId268" Type="http://schemas.openxmlformats.org/officeDocument/2006/relationships/slide" Target="slides/slide261.xml"/><Relationship Id="rId32" Type="http://schemas.openxmlformats.org/officeDocument/2006/relationships/slide" Target="slides/slide25.xml"/><Relationship Id="rId74" Type="http://schemas.openxmlformats.org/officeDocument/2006/relationships/slide" Target="slides/slide67.xml"/><Relationship Id="rId128" Type="http://schemas.openxmlformats.org/officeDocument/2006/relationships/slide" Target="slides/slide121.xml"/><Relationship Id="rId335" Type="http://schemas.openxmlformats.org/officeDocument/2006/relationships/slide" Target="slides/slide328.xml"/><Relationship Id="rId377" Type="http://schemas.openxmlformats.org/officeDocument/2006/relationships/slide" Target="slides/slide370.xml"/><Relationship Id="rId5" Type="http://schemas.openxmlformats.org/officeDocument/2006/relationships/slideMaster" Target="slideMasters/slideMaster5.xml"/><Relationship Id="rId181" Type="http://schemas.openxmlformats.org/officeDocument/2006/relationships/slide" Target="slides/slide174.xml"/><Relationship Id="rId237" Type="http://schemas.openxmlformats.org/officeDocument/2006/relationships/slide" Target="slides/slide230.xml"/><Relationship Id="rId402" Type="http://schemas.openxmlformats.org/officeDocument/2006/relationships/slide" Target="slides/slide395.xml"/><Relationship Id="rId279" Type="http://schemas.openxmlformats.org/officeDocument/2006/relationships/slide" Target="slides/slide272.xml"/><Relationship Id="rId43" Type="http://schemas.openxmlformats.org/officeDocument/2006/relationships/slide" Target="slides/slide36.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346" Type="http://schemas.openxmlformats.org/officeDocument/2006/relationships/slide" Target="slides/slide339.xml"/><Relationship Id="rId388" Type="http://schemas.openxmlformats.org/officeDocument/2006/relationships/slide" Target="slides/slide381.xml"/><Relationship Id="rId85" Type="http://schemas.openxmlformats.org/officeDocument/2006/relationships/slide" Target="slides/slide78.xml"/><Relationship Id="rId150" Type="http://schemas.openxmlformats.org/officeDocument/2006/relationships/slide" Target="slides/slide143.xml"/><Relationship Id="rId192" Type="http://schemas.openxmlformats.org/officeDocument/2006/relationships/slide" Target="slides/slide185.xml"/><Relationship Id="rId206" Type="http://schemas.openxmlformats.org/officeDocument/2006/relationships/slide" Target="slides/slide199.xml"/><Relationship Id="rId248" Type="http://schemas.openxmlformats.org/officeDocument/2006/relationships/slide" Target="slides/slide241.xml"/><Relationship Id="rId12" Type="http://schemas.openxmlformats.org/officeDocument/2006/relationships/slide" Target="slides/slide5.xml"/><Relationship Id="rId108" Type="http://schemas.openxmlformats.org/officeDocument/2006/relationships/slide" Target="slides/slide101.xml"/><Relationship Id="rId315" Type="http://schemas.openxmlformats.org/officeDocument/2006/relationships/slide" Target="slides/slide308.xml"/><Relationship Id="rId357" Type="http://schemas.openxmlformats.org/officeDocument/2006/relationships/slide" Target="slides/slide350.xml"/><Relationship Id="rId54" Type="http://schemas.openxmlformats.org/officeDocument/2006/relationships/slide" Target="slides/slide47.xml"/><Relationship Id="rId96" Type="http://schemas.openxmlformats.org/officeDocument/2006/relationships/slide" Target="slides/slide89.xml"/><Relationship Id="rId161" Type="http://schemas.openxmlformats.org/officeDocument/2006/relationships/slide" Target="slides/slide154.xml"/><Relationship Id="rId217" Type="http://schemas.openxmlformats.org/officeDocument/2006/relationships/slide" Target="slides/slide210.xml"/><Relationship Id="rId399" Type="http://schemas.openxmlformats.org/officeDocument/2006/relationships/slide" Target="slides/slide392.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326" Type="http://schemas.openxmlformats.org/officeDocument/2006/relationships/slide" Target="slides/slide319.xml"/><Relationship Id="rId65" Type="http://schemas.openxmlformats.org/officeDocument/2006/relationships/slide" Target="slides/slide58.xml"/><Relationship Id="rId130" Type="http://schemas.openxmlformats.org/officeDocument/2006/relationships/slide" Target="slides/slide123.xml"/><Relationship Id="rId368" Type="http://schemas.openxmlformats.org/officeDocument/2006/relationships/slide" Target="slides/slide361.xml"/><Relationship Id="rId172" Type="http://schemas.openxmlformats.org/officeDocument/2006/relationships/slide" Target="slides/slide165.xml"/><Relationship Id="rId228" Type="http://schemas.openxmlformats.org/officeDocument/2006/relationships/slide" Target="slides/slide221.xml"/><Relationship Id="rId281" Type="http://schemas.openxmlformats.org/officeDocument/2006/relationships/slide" Target="slides/slide274.xml"/><Relationship Id="rId337" Type="http://schemas.openxmlformats.org/officeDocument/2006/relationships/slide" Target="slides/slide330.xml"/><Relationship Id="rId34" Type="http://schemas.openxmlformats.org/officeDocument/2006/relationships/slide" Target="slides/slide27.xml"/><Relationship Id="rId76" Type="http://schemas.openxmlformats.org/officeDocument/2006/relationships/slide" Target="slides/slide69.xml"/><Relationship Id="rId141" Type="http://schemas.openxmlformats.org/officeDocument/2006/relationships/slide" Target="slides/slide134.xml"/><Relationship Id="rId379" Type="http://schemas.openxmlformats.org/officeDocument/2006/relationships/slide" Target="slides/slide372.xml"/><Relationship Id="rId7" Type="http://schemas.openxmlformats.org/officeDocument/2006/relationships/slideMaster" Target="slideMasters/slideMaster7.xml"/><Relationship Id="rId183" Type="http://schemas.openxmlformats.org/officeDocument/2006/relationships/slide" Target="slides/slide176.xml"/><Relationship Id="rId239" Type="http://schemas.openxmlformats.org/officeDocument/2006/relationships/slide" Target="slides/slide232.xml"/><Relationship Id="rId390" Type="http://schemas.openxmlformats.org/officeDocument/2006/relationships/slide" Target="slides/slide383.xml"/><Relationship Id="rId404" Type="http://schemas.openxmlformats.org/officeDocument/2006/relationships/slide" Target="slides/slide397.xml"/><Relationship Id="rId250" Type="http://schemas.openxmlformats.org/officeDocument/2006/relationships/slide" Target="slides/slide243.xml"/><Relationship Id="rId292" Type="http://schemas.openxmlformats.org/officeDocument/2006/relationships/slide" Target="slides/slide285.xml"/><Relationship Id="rId306" Type="http://schemas.openxmlformats.org/officeDocument/2006/relationships/slide" Target="slides/slide299.xml"/><Relationship Id="rId45" Type="http://schemas.openxmlformats.org/officeDocument/2006/relationships/slide" Target="slides/slide38.xml"/><Relationship Id="rId87" Type="http://schemas.openxmlformats.org/officeDocument/2006/relationships/slide" Target="slides/slide80.xml"/><Relationship Id="rId110" Type="http://schemas.openxmlformats.org/officeDocument/2006/relationships/slide" Target="slides/slide103.xml"/><Relationship Id="rId348" Type="http://schemas.openxmlformats.org/officeDocument/2006/relationships/slide" Target="slides/slide341.xml"/><Relationship Id="rId152" Type="http://schemas.openxmlformats.org/officeDocument/2006/relationships/slide" Target="slides/slide145.xml"/><Relationship Id="rId194" Type="http://schemas.openxmlformats.org/officeDocument/2006/relationships/slide" Target="slides/slide187.xml"/><Relationship Id="rId208" Type="http://schemas.openxmlformats.org/officeDocument/2006/relationships/slide" Target="slides/slide201.xml"/><Relationship Id="rId261" Type="http://schemas.openxmlformats.org/officeDocument/2006/relationships/slide" Target="slides/slide254.xml"/><Relationship Id="rId14" Type="http://schemas.openxmlformats.org/officeDocument/2006/relationships/slide" Target="slides/slide7.xml"/><Relationship Id="rId56" Type="http://schemas.openxmlformats.org/officeDocument/2006/relationships/slide" Target="slides/slide49.xml"/><Relationship Id="rId317" Type="http://schemas.openxmlformats.org/officeDocument/2006/relationships/slide" Target="slides/slide310.xml"/><Relationship Id="rId359" Type="http://schemas.openxmlformats.org/officeDocument/2006/relationships/slide" Target="slides/slide352.xml"/><Relationship Id="rId98" Type="http://schemas.openxmlformats.org/officeDocument/2006/relationships/slide" Target="slides/slide91.xml"/><Relationship Id="rId121" Type="http://schemas.openxmlformats.org/officeDocument/2006/relationships/slide" Target="slides/slide114.xml"/><Relationship Id="rId163" Type="http://schemas.openxmlformats.org/officeDocument/2006/relationships/slide" Target="slides/slide156.xml"/><Relationship Id="rId219" Type="http://schemas.openxmlformats.org/officeDocument/2006/relationships/slide" Target="slides/slide212.xml"/><Relationship Id="rId370" Type="http://schemas.openxmlformats.org/officeDocument/2006/relationships/slide" Target="slides/slide363.xml"/><Relationship Id="rId230" Type="http://schemas.openxmlformats.org/officeDocument/2006/relationships/slide" Target="slides/slide223.xml"/><Relationship Id="rId25" Type="http://schemas.openxmlformats.org/officeDocument/2006/relationships/slide" Target="slides/slide18.xml"/><Relationship Id="rId67" Type="http://schemas.openxmlformats.org/officeDocument/2006/relationships/slide" Target="slides/slide60.xml"/><Relationship Id="rId272" Type="http://schemas.openxmlformats.org/officeDocument/2006/relationships/slide" Target="slides/slide265.xml"/><Relationship Id="rId328" Type="http://schemas.openxmlformats.org/officeDocument/2006/relationships/slide" Target="slides/slide321.xml"/><Relationship Id="rId132" Type="http://schemas.openxmlformats.org/officeDocument/2006/relationships/slide" Target="slides/slide125.xml"/><Relationship Id="rId174" Type="http://schemas.openxmlformats.org/officeDocument/2006/relationships/slide" Target="slides/slide167.xml"/><Relationship Id="rId381" Type="http://schemas.openxmlformats.org/officeDocument/2006/relationships/slide" Target="slides/slide374.xml"/><Relationship Id="rId241" Type="http://schemas.openxmlformats.org/officeDocument/2006/relationships/slide" Target="slides/slide234.xml"/><Relationship Id="rId36" Type="http://schemas.openxmlformats.org/officeDocument/2006/relationships/slide" Target="slides/slide29.xml"/><Relationship Id="rId283" Type="http://schemas.openxmlformats.org/officeDocument/2006/relationships/slide" Target="slides/slide276.xml"/><Relationship Id="rId339" Type="http://schemas.openxmlformats.org/officeDocument/2006/relationships/slide" Target="slides/slide332.xml"/><Relationship Id="rId78" Type="http://schemas.openxmlformats.org/officeDocument/2006/relationships/slide" Target="slides/slide71.xml"/><Relationship Id="rId101" Type="http://schemas.openxmlformats.org/officeDocument/2006/relationships/slide" Target="slides/slide94.xml"/><Relationship Id="rId143" Type="http://schemas.openxmlformats.org/officeDocument/2006/relationships/slide" Target="slides/slide136.xml"/><Relationship Id="rId185" Type="http://schemas.openxmlformats.org/officeDocument/2006/relationships/slide" Target="slides/slide178.xml"/><Relationship Id="rId350" Type="http://schemas.openxmlformats.org/officeDocument/2006/relationships/slide" Target="slides/slide343.xml"/><Relationship Id="rId406" Type="http://schemas.openxmlformats.org/officeDocument/2006/relationships/presProps" Target="presProps.xml"/><Relationship Id="rId9" Type="http://schemas.openxmlformats.org/officeDocument/2006/relationships/slide" Target="slides/slide2.xml"/><Relationship Id="rId210" Type="http://schemas.openxmlformats.org/officeDocument/2006/relationships/slide" Target="slides/slide203.xml"/><Relationship Id="rId392" Type="http://schemas.openxmlformats.org/officeDocument/2006/relationships/slide" Target="slides/slide385.xml"/><Relationship Id="rId448" Type="http://schemas.microsoft.com/office/2015/10/relationships/revisionInfo" Target="revisionInfo.xml"/><Relationship Id="rId252" Type="http://schemas.openxmlformats.org/officeDocument/2006/relationships/slide" Target="slides/slide245.xml"/><Relationship Id="rId294" Type="http://schemas.openxmlformats.org/officeDocument/2006/relationships/slide" Target="slides/slide287.xml"/><Relationship Id="rId308" Type="http://schemas.openxmlformats.org/officeDocument/2006/relationships/slide" Target="slides/slide301.xml"/><Relationship Id="rId47" Type="http://schemas.openxmlformats.org/officeDocument/2006/relationships/slide" Target="slides/slide40.xml"/><Relationship Id="rId89" Type="http://schemas.openxmlformats.org/officeDocument/2006/relationships/slide" Target="slides/slide82.xml"/><Relationship Id="rId112" Type="http://schemas.openxmlformats.org/officeDocument/2006/relationships/slide" Target="slides/slide105.xml"/><Relationship Id="rId154" Type="http://schemas.openxmlformats.org/officeDocument/2006/relationships/slide" Target="slides/slide147.xml"/><Relationship Id="rId361" Type="http://schemas.openxmlformats.org/officeDocument/2006/relationships/slide" Target="slides/slide354.xml"/><Relationship Id="rId196" Type="http://schemas.openxmlformats.org/officeDocument/2006/relationships/slide" Target="slides/slide189.xml"/><Relationship Id="rId16" Type="http://schemas.openxmlformats.org/officeDocument/2006/relationships/slide" Target="slides/slide9.xml"/><Relationship Id="rId221" Type="http://schemas.openxmlformats.org/officeDocument/2006/relationships/slide" Target="slides/slide214.xml"/><Relationship Id="rId263" Type="http://schemas.openxmlformats.org/officeDocument/2006/relationships/slide" Target="slides/slide256.xml"/><Relationship Id="rId319" Type="http://schemas.openxmlformats.org/officeDocument/2006/relationships/slide" Target="slides/slide312.xml"/><Relationship Id="rId58" Type="http://schemas.openxmlformats.org/officeDocument/2006/relationships/slide" Target="slides/slide51.xml"/><Relationship Id="rId123" Type="http://schemas.openxmlformats.org/officeDocument/2006/relationships/slide" Target="slides/slide116.xml"/><Relationship Id="rId330" Type="http://schemas.openxmlformats.org/officeDocument/2006/relationships/slide" Target="slides/slide323.xml"/><Relationship Id="rId165" Type="http://schemas.openxmlformats.org/officeDocument/2006/relationships/slide" Target="slides/slide158.xml"/><Relationship Id="rId372" Type="http://schemas.openxmlformats.org/officeDocument/2006/relationships/slide" Target="slides/slide365.xml"/><Relationship Id="rId232" Type="http://schemas.openxmlformats.org/officeDocument/2006/relationships/slide" Target="slides/slide225.xml"/><Relationship Id="rId274" Type="http://schemas.openxmlformats.org/officeDocument/2006/relationships/slide" Target="slides/slide267.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320" Type="http://schemas.openxmlformats.org/officeDocument/2006/relationships/slide" Target="slides/slide313.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341" Type="http://schemas.openxmlformats.org/officeDocument/2006/relationships/slide" Target="slides/slide334.xml"/><Relationship Id="rId362" Type="http://schemas.openxmlformats.org/officeDocument/2006/relationships/slide" Target="slides/slide355.xml"/><Relationship Id="rId383" Type="http://schemas.openxmlformats.org/officeDocument/2006/relationships/slide" Target="slides/slide376.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slide" Target="slides/slide303.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331" Type="http://schemas.openxmlformats.org/officeDocument/2006/relationships/slide" Target="slides/slide324.xml"/><Relationship Id="rId352" Type="http://schemas.openxmlformats.org/officeDocument/2006/relationships/slide" Target="slides/slide345.xml"/><Relationship Id="rId373" Type="http://schemas.openxmlformats.org/officeDocument/2006/relationships/slide" Target="slides/slide366.xml"/><Relationship Id="rId394" Type="http://schemas.openxmlformats.org/officeDocument/2006/relationships/slide" Target="slides/slide387.xml"/><Relationship Id="rId408"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321" Type="http://schemas.openxmlformats.org/officeDocument/2006/relationships/slide" Target="slides/slide314.xml"/><Relationship Id="rId342" Type="http://schemas.openxmlformats.org/officeDocument/2006/relationships/slide" Target="slides/slide335.xml"/><Relationship Id="rId363" Type="http://schemas.openxmlformats.org/officeDocument/2006/relationships/slide" Target="slides/slide356.xml"/><Relationship Id="rId384" Type="http://schemas.openxmlformats.org/officeDocument/2006/relationships/slide" Target="slides/slide377.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slide" Target="slides/slide304.xml"/><Relationship Id="rId332" Type="http://schemas.openxmlformats.org/officeDocument/2006/relationships/slide" Target="slides/slide325.xml"/><Relationship Id="rId353" Type="http://schemas.openxmlformats.org/officeDocument/2006/relationships/slide" Target="slides/slide346.xml"/><Relationship Id="rId374" Type="http://schemas.openxmlformats.org/officeDocument/2006/relationships/slide" Target="slides/slide367.xml"/><Relationship Id="rId395" Type="http://schemas.openxmlformats.org/officeDocument/2006/relationships/slide" Target="slides/slide388.xml"/><Relationship Id="rId409" Type="http://schemas.openxmlformats.org/officeDocument/2006/relationships/tableStyles" Target="tableStyles.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slideMaster" Target="slideMasters/slideMaster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322" Type="http://schemas.openxmlformats.org/officeDocument/2006/relationships/slide" Target="slides/slide315.xml"/><Relationship Id="rId343" Type="http://schemas.openxmlformats.org/officeDocument/2006/relationships/slide" Target="slides/slide336.xml"/><Relationship Id="rId364" Type="http://schemas.openxmlformats.org/officeDocument/2006/relationships/slide" Target="slides/slide357.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385" Type="http://schemas.openxmlformats.org/officeDocument/2006/relationships/slide" Target="slides/slide378.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266" Type="http://schemas.openxmlformats.org/officeDocument/2006/relationships/slide" Target="slides/slide259.xml"/><Relationship Id="rId287" Type="http://schemas.openxmlformats.org/officeDocument/2006/relationships/slide" Target="slides/slide280.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312" Type="http://schemas.openxmlformats.org/officeDocument/2006/relationships/slide" Target="slides/slide305.xml"/><Relationship Id="rId333" Type="http://schemas.openxmlformats.org/officeDocument/2006/relationships/slide" Target="slides/slide326.xml"/><Relationship Id="rId354" Type="http://schemas.openxmlformats.org/officeDocument/2006/relationships/slide" Target="slides/slide347.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75" Type="http://schemas.openxmlformats.org/officeDocument/2006/relationships/slide" Target="slides/slide368.xml"/><Relationship Id="rId396" Type="http://schemas.openxmlformats.org/officeDocument/2006/relationships/slide" Target="slides/slide389.xml"/><Relationship Id="rId3" Type="http://schemas.openxmlformats.org/officeDocument/2006/relationships/slideMaster" Target="slideMasters/slideMaster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400" Type="http://schemas.openxmlformats.org/officeDocument/2006/relationships/slide" Target="slides/slide393.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302" Type="http://schemas.openxmlformats.org/officeDocument/2006/relationships/slide" Target="slides/slide295.xml"/><Relationship Id="rId323" Type="http://schemas.openxmlformats.org/officeDocument/2006/relationships/slide" Target="slides/slide316.xml"/><Relationship Id="rId344" Type="http://schemas.openxmlformats.org/officeDocument/2006/relationships/slide" Target="slides/slide337.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365" Type="http://schemas.openxmlformats.org/officeDocument/2006/relationships/slide" Target="slides/slide358.xml"/><Relationship Id="rId386" Type="http://schemas.openxmlformats.org/officeDocument/2006/relationships/slide" Target="slides/slide379.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06" Type="http://schemas.openxmlformats.org/officeDocument/2006/relationships/slide" Target="slides/slide99.xml"/><Relationship Id="rId127" Type="http://schemas.openxmlformats.org/officeDocument/2006/relationships/slide" Target="slides/slide120.xml"/><Relationship Id="rId313" Type="http://schemas.openxmlformats.org/officeDocument/2006/relationships/slide" Target="slides/slide306.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334" Type="http://schemas.openxmlformats.org/officeDocument/2006/relationships/slide" Target="slides/slide327.xml"/><Relationship Id="rId355" Type="http://schemas.openxmlformats.org/officeDocument/2006/relationships/slide" Target="slides/slide348.xml"/><Relationship Id="rId376" Type="http://schemas.openxmlformats.org/officeDocument/2006/relationships/slide" Target="slides/slide369.xml"/><Relationship Id="rId397" Type="http://schemas.openxmlformats.org/officeDocument/2006/relationships/slide" Target="slides/slide390.xml"/><Relationship Id="rId4" Type="http://schemas.openxmlformats.org/officeDocument/2006/relationships/slideMaster" Target="slideMasters/slideMaster4.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401" Type="http://schemas.openxmlformats.org/officeDocument/2006/relationships/slide" Target="slides/slide394.xml"/><Relationship Id="rId303" Type="http://schemas.openxmlformats.org/officeDocument/2006/relationships/slide" Target="slides/slide296.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345" Type="http://schemas.openxmlformats.org/officeDocument/2006/relationships/slide" Target="slides/slide338.xml"/><Relationship Id="rId387" Type="http://schemas.openxmlformats.org/officeDocument/2006/relationships/slide" Target="slides/slide380.xml"/><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 Id="rId107" Type="http://schemas.openxmlformats.org/officeDocument/2006/relationships/slide" Target="slides/slide100.xml"/><Relationship Id="rId289" Type="http://schemas.openxmlformats.org/officeDocument/2006/relationships/slide" Target="slides/slide282.xml"/><Relationship Id="rId11" Type="http://schemas.openxmlformats.org/officeDocument/2006/relationships/slide" Target="slides/slide4.xml"/><Relationship Id="rId53" Type="http://schemas.openxmlformats.org/officeDocument/2006/relationships/slide" Target="slides/slide46.xml"/><Relationship Id="rId149" Type="http://schemas.openxmlformats.org/officeDocument/2006/relationships/slide" Target="slides/slide142.xml"/><Relationship Id="rId314" Type="http://schemas.openxmlformats.org/officeDocument/2006/relationships/slide" Target="slides/slide307.xml"/><Relationship Id="rId356" Type="http://schemas.openxmlformats.org/officeDocument/2006/relationships/slide" Target="slides/slide349.xml"/><Relationship Id="rId398" Type="http://schemas.openxmlformats.org/officeDocument/2006/relationships/slide" Target="slides/slide391.xml"/><Relationship Id="rId95" Type="http://schemas.openxmlformats.org/officeDocument/2006/relationships/slide" Target="slides/slide88.xml"/><Relationship Id="rId160" Type="http://schemas.openxmlformats.org/officeDocument/2006/relationships/slide" Target="slides/slide153.xml"/><Relationship Id="rId216" Type="http://schemas.openxmlformats.org/officeDocument/2006/relationships/slide" Target="slides/slide209.xml"/><Relationship Id="rId258" Type="http://schemas.openxmlformats.org/officeDocument/2006/relationships/slide" Target="slides/slide251.xml"/><Relationship Id="rId22" Type="http://schemas.openxmlformats.org/officeDocument/2006/relationships/slide" Target="slides/slide15.xml"/><Relationship Id="rId64" Type="http://schemas.openxmlformats.org/officeDocument/2006/relationships/slide" Target="slides/slide57.xml"/><Relationship Id="rId118" Type="http://schemas.openxmlformats.org/officeDocument/2006/relationships/slide" Target="slides/slide111.xml"/><Relationship Id="rId325" Type="http://schemas.openxmlformats.org/officeDocument/2006/relationships/slide" Target="slides/slide318.xml"/><Relationship Id="rId367" Type="http://schemas.openxmlformats.org/officeDocument/2006/relationships/slide" Target="slides/slide360.xml"/><Relationship Id="rId171" Type="http://schemas.openxmlformats.org/officeDocument/2006/relationships/slide" Target="slides/slide164.xml"/><Relationship Id="rId227" Type="http://schemas.openxmlformats.org/officeDocument/2006/relationships/slide" Target="slides/slide220.xml"/><Relationship Id="rId269" Type="http://schemas.openxmlformats.org/officeDocument/2006/relationships/slide" Target="slides/slide262.xml"/><Relationship Id="rId33" Type="http://schemas.openxmlformats.org/officeDocument/2006/relationships/slide" Target="slides/slide26.xml"/><Relationship Id="rId129" Type="http://schemas.openxmlformats.org/officeDocument/2006/relationships/slide" Target="slides/slide122.xml"/><Relationship Id="rId280" Type="http://schemas.openxmlformats.org/officeDocument/2006/relationships/slide" Target="slides/slide273.xml"/><Relationship Id="rId336" Type="http://schemas.openxmlformats.org/officeDocument/2006/relationships/slide" Target="slides/slide329.xml"/><Relationship Id="rId75" Type="http://schemas.openxmlformats.org/officeDocument/2006/relationships/slide" Target="slides/slide68.xml"/><Relationship Id="rId140" Type="http://schemas.openxmlformats.org/officeDocument/2006/relationships/slide" Target="slides/slide133.xml"/><Relationship Id="rId182" Type="http://schemas.openxmlformats.org/officeDocument/2006/relationships/slide" Target="slides/slide175.xml"/><Relationship Id="rId378" Type="http://schemas.openxmlformats.org/officeDocument/2006/relationships/slide" Target="slides/slide371.xml"/><Relationship Id="rId403" Type="http://schemas.openxmlformats.org/officeDocument/2006/relationships/slide" Target="slides/slide396.xml"/><Relationship Id="rId6" Type="http://schemas.openxmlformats.org/officeDocument/2006/relationships/slideMaster" Target="slideMasters/slideMaster6.xml"/><Relationship Id="rId238" Type="http://schemas.openxmlformats.org/officeDocument/2006/relationships/slide" Target="slides/slide231.xml"/><Relationship Id="rId291" Type="http://schemas.openxmlformats.org/officeDocument/2006/relationships/slide" Target="slides/slide284.xml"/><Relationship Id="rId305" Type="http://schemas.openxmlformats.org/officeDocument/2006/relationships/slide" Target="slides/slide298.xml"/><Relationship Id="rId347" Type="http://schemas.openxmlformats.org/officeDocument/2006/relationships/slide" Target="slides/slide340.xml"/><Relationship Id="rId44" Type="http://schemas.openxmlformats.org/officeDocument/2006/relationships/slide" Target="slides/slide37.xml"/><Relationship Id="rId86" Type="http://schemas.openxmlformats.org/officeDocument/2006/relationships/slide" Target="slides/slide79.xml"/><Relationship Id="rId151" Type="http://schemas.openxmlformats.org/officeDocument/2006/relationships/slide" Target="slides/slide144.xml"/><Relationship Id="rId389" Type="http://schemas.openxmlformats.org/officeDocument/2006/relationships/slide" Target="slides/slide382.xml"/><Relationship Id="rId193" Type="http://schemas.openxmlformats.org/officeDocument/2006/relationships/slide" Target="slides/slide186.xml"/><Relationship Id="rId207" Type="http://schemas.openxmlformats.org/officeDocument/2006/relationships/slide" Target="slides/slide200.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316" Type="http://schemas.openxmlformats.org/officeDocument/2006/relationships/slide" Target="slides/slide309.xml"/><Relationship Id="rId55" Type="http://schemas.openxmlformats.org/officeDocument/2006/relationships/slide" Target="slides/slide48.xml"/><Relationship Id="rId97" Type="http://schemas.openxmlformats.org/officeDocument/2006/relationships/slide" Target="slides/slide90.xml"/><Relationship Id="rId120" Type="http://schemas.openxmlformats.org/officeDocument/2006/relationships/slide" Target="slides/slide113.xml"/><Relationship Id="rId358" Type="http://schemas.openxmlformats.org/officeDocument/2006/relationships/slide" Target="slides/slide351.xml"/><Relationship Id="rId162" Type="http://schemas.openxmlformats.org/officeDocument/2006/relationships/slide" Target="slides/slide155.xml"/><Relationship Id="rId218" Type="http://schemas.openxmlformats.org/officeDocument/2006/relationships/slide" Target="slides/slide211.xml"/><Relationship Id="rId271" Type="http://schemas.openxmlformats.org/officeDocument/2006/relationships/slide" Target="slides/slide264.xml"/><Relationship Id="rId24" Type="http://schemas.openxmlformats.org/officeDocument/2006/relationships/slide" Target="slides/slide17.xml"/><Relationship Id="rId66" Type="http://schemas.openxmlformats.org/officeDocument/2006/relationships/slide" Target="slides/slide59.xml"/><Relationship Id="rId131" Type="http://schemas.openxmlformats.org/officeDocument/2006/relationships/slide" Target="slides/slide124.xml"/><Relationship Id="rId327" Type="http://schemas.openxmlformats.org/officeDocument/2006/relationships/slide" Target="slides/slide320.xml"/><Relationship Id="rId369" Type="http://schemas.openxmlformats.org/officeDocument/2006/relationships/slide" Target="slides/slide362.xml"/><Relationship Id="rId173" Type="http://schemas.openxmlformats.org/officeDocument/2006/relationships/slide" Target="slides/slide166.xml"/><Relationship Id="rId229" Type="http://schemas.openxmlformats.org/officeDocument/2006/relationships/slide" Target="slides/slide222.xml"/><Relationship Id="rId380" Type="http://schemas.openxmlformats.org/officeDocument/2006/relationships/slide" Target="slides/slide373.xml"/><Relationship Id="rId240" Type="http://schemas.openxmlformats.org/officeDocument/2006/relationships/slide" Target="slides/slide233.xml"/><Relationship Id="rId35" Type="http://schemas.openxmlformats.org/officeDocument/2006/relationships/slide" Target="slides/slide28.xml"/><Relationship Id="rId77" Type="http://schemas.openxmlformats.org/officeDocument/2006/relationships/slide" Target="slides/slide70.xml"/><Relationship Id="rId100" Type="http://schemas.openxmlformats.org/officeDocument/2006/relationships/slide" Target="slides/slide93.xml"/><Relationship Id="rId282" Type="http://schemas.openxmlformats.org/officeDocument/2006/relationships/slide" Target="slides/slide275.xml"/><Relationship Id="rId338" Type="http://schemas.openxmlformats.org/officeDocument/2006/relationships/slide" Target="slides/slide331.xml"/><Relationship Id="rId8" Type="http://schemas.openxmlformats.org/officeDocument/2006/relationships/slide" Target="slides/slide1.xml"/><Relationship Id="rId142" Type="http://schemas.openxmlformats.org/officeDocument/2006/relationships/slide" Target="slides/slide135.xml"/><Relationship Id="rId184" Type="http://schemas.openxmlformats.org/officeDocument/2006/relationships/slide" Target="slides/slide177.xml"/><Relationship Id="rId391" Type="http://schemas.openxmlformats.org/officeDocument/2006/relationships/slide" Target="slides/slide384.xml"/><Relationship Id="rId405" Type="http://schemas.openxmlformats.org/officeDocument/2006/relationships/notesMaster" Target="notesMasters/notesMaster1.xml"/><Relationship Id="rId251" Type="http://schemas.openxmlformats.org/officeDocument/2006/relationships/slide" Target="slides/slide244.xml"/><Relationship Id="rId46" Type="http://schemas.openxmlformats.org/officeDocument/2006/relationships/slide" Target="slides/slide39.xml"/><Relationship Id="rId293" Type="http://schemas.openxmlformats.org/officeDocument/2006/relationships/slide" Target="slides/slide286.xml"/><Relationship Id="rId307" Type="http://schemas.openxmlformats.org/officeDocument/2006/relationships/slide" Target="slides/slide300.xml"/><Relationship Id="rId349" Type="http://schemas.openxmlformats.org/officeDocument/2006/relationships/slide" Target="slides/slide342.xml"/><Relationship Id="rId88" Type="http://schemas.openxmlformats.org/officeDocument/2006/relationships/slide" Target="slides/slide81.xml"/><Relationship Id="rId111" Type="http://schemas.openxmlformats.org/officeDocument/2006/relationships/slide" Target="slides/slide104.xml"/><Relationship Id="rId153" Type="http://schemas.openxmlformats.org/officeDocument/2006/relationships/slide" Target="slides/slide146.xml"/><Relationship Id="rId195" Type="http://schemas.openxmlformats.org/officeDocument/2006/relationships/slide" Target="slides/slide188.xml"/><Relationship Id="rId209" Type="http://schemas.openxmlformats.org/officeDocument/2006/relationships/slide" Target="slides/slide202.xml"/><Relationship Id="rId360" Type="http://schemas.openxmlformats.org/officeDocument/2006/relationships/slide" Target="slides/slide353.xml"/><Relationship Id="rId220" Type="http://schemas.openxmlformats.org/officeDocument/2006/relationships/slide" Target="slides/slide213.xml"/><Relationship Id="rId15" Type="http://schemas.openxmlformats.org/officeDocument/2006/relationships/slide" Target="slides/slide8.xml"/><Relationship Id="rId57" Type="http://schemas.openxmlformats.org/officeDocument/2006/relationships/slide" Target="slides/slide50.xml"/><Relationship Id="rId262" Type="http://schemas.openxmlformats.org/officeDocument/2006/relationships/slide" Target="slides/slide255.xml"/><Relationship Id="rId318" Type="http://schemas.openxmlformats.org/officeDocument/2006/relationships/slide" Target="slides/slide311.xml"/><Relationship Id="rId99" Type="http://schemas.openxmlformats.org/officeDocument/2006/relationships/slide" Target="slides/slide92.xml"/><Relationship Id="rId122" Type="http://schemas.openxmlformats.org/officeDocument/2006/relationships/slide" Target="slides/slide115.xml"/><Relationship Id="rId164" Type="http://schemas.openxmlformats.org/officeDocument/2006/relationships/slide" Target="slides/slide157.xml"/><Relationship Id="rId371" Type="http://schemas.openxmlformats.org/officeDocument/2006/relationships/slide" Target="slides/slide364.xml"/><Relationship Id="rId26" Type="http://schemas.openxmlformats.org/officeDocument/2006/relationships/slide" Target="slides/slide19.xml"/><Relationship Id="rId231" Type="http://schemas.openxmlformats.org/officeDocument/2006/relationships/slide" Target="slides/slide224.xml"/><Relationship Id="rId273" Type="http://schemas.openxmlformats.org/officeDocument/2006/relationships/slide" Target="slides/slide266.xml"/><Relationship Id="rId329" Type="http://schemas.openxmlformats.org/officeDocument/2006/relationships/slide" Target="slides/slide322.xml"/><Relationship Id="rId68" Type="http://schemas.openxmlformats.org/officeDocument/2006/relationships/slide" Target="slides/slide61.xml"/><Relationship Id="rId133" Type="http://schemas.openxmlformats.org/officeDocument/2006/relationships/slide" Target="slides/slide126.xml"/><Relationship Id="rId175" Type="http://schemas.openxmlformats.org/officeDocument/2006/relationships/slide" Target="slides/slide168.xml"/><Relationship Id="rId340" Type="http://schemas.openxmlformats.org/officeDocument/2006/relationships/slide" Target="slides/slide333.xml"/><Relationship Id="rId200" Type="http://schemas.openxmlformats.org/officeDocument/2006/relationships/slide" Target="slides/slide193.xml"/><Relationship Id="rId382" Type="http://schemas.openxmlformats.org/officeDocument/2006/relationships/slide" Target="slides/slide375.xml"/><Relationship Id="rId242" Type="http://schemas.openxmlformats.org/officeDocument/2006/relationships/slide" Target="slides/slide235.xml"/><Relationship Id="rId284" Type="http://schemas.openxmlformats.org/officeDocument/2006/relationships/slide" Target="slides/slide277.xml"/><Relationship Id="rId37" Type="http://schemas.openxmlformats.org/officeDocument/2006/relationships/slide" Target="slides/slide30.xml"/><Relationship Id="rId79" Type="http://schemas.openxmlformats.org/officeDocument/2006/relationships/slide" Target="slides/slide72.xml"/><Relationship Id="rId102" Type="http://schemas.openxmlformats.org/officeDocument/2006/relationships/slide" Target="slides/slide95.xml"/><Relationship Id="rId144" Type="http://schemas.openxmlformats.org/officeDocument/2006/relationships/slide" Target="slides/slide137.xml"/><Relationship Id="rId90" Type="http://schemas.openxmlformats.org/officeDocument/2006/relationships/slide" Target="slides/slide83.xml"/><Relationship Id="rId186" Type="http://schemas.openxmlformats.org/officeDocument/2006/relationships/slide" Target="slides/slide179.xml"/><Relationship Id="rId351" Type="http://schemas.openxmlformats.org/officeDocument/2006/relationships/slide" Target="slides/slide344.xml"/><Relationship Id="rId393" Type="http://schemas.openxmlformats.org/officeDocument/2006/relationships/slide" Target="slides/slide386.xml"/><Relationship Id="rId407" Type="http://schemas.openxmlformats.org/officeDocument/2006/relationships/viewProps" Target="viewProps.xml"/><Relationship Id="rId211" Type="http://schemas.openxmlformats.org/officeDocument/2006/relationships/slide" Target="slides/slide204.xml"/><Relationship Id="rId253" Type="http://schemas.openxmlformats.org/officeDocument/2006/relationships/slide" Target="slides/slide246.xml"/><Relationship Id="rId295" Type="http://schemas.openxmlformats.org/officeDocument/2006/relationships/slide" Target="slides/slide288.xml"/><Relationship Id="rId309" Type="http://schemas.openxmlformats.org/officeDocument/2006/relationships/slide" Target="slides/slide3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4"/>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6" y="4"/>
            <a:ext cx="3038475" cy="461963"/>
          </a:xfrm>
          <a:prstGeom prst="rect">
            <a:avLst/>
          </a:prstGeom>
        </p:spPr>
        <p:txBody>
          <a:bodyPr vert="horz" lIns="91440" tIns="45720" rIns="91440" bIns="45720" rtlCol="0"/>
          <a:lstStyle>
            <a:lvl1pPr algn="r">
              <a:defRPr sz="1200"/>
            </a:lvl1pPr>
          </a:lstStyle>
          <a:p>
            <a:fld id="{AA2CB024-3F7D-4FA1-AD54-58887462092D}" type="datetimeFigureOut">
              <a:rPr lang="en-US" smtClean="0"/>
              <a:t>10/15/2018</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7854"/>
            <a:ext cx="5607050" cy="4156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8" y="8772527"/>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46" y="8772527"/>
            <a:ext cx="3038475" cy="461963"/>
          </a:xfrm>
          <a:prstGeom prst="rect">
            <a:avLst/>
          </a:prstGeom>
        </p:spPr>
        <p:txBody>
          <a:bodyPr vert="horz" lIns="91440" tIns="45720" rIns="91440" bIns="45720" rtlCol="0" anchor="b"/>
          <a:lstStyle>
            <a:lvl1pPr algn="r">
              <a:defRPr sz="1200"/>
            </a:lvl1pPr>
          </a:lstStyle>
          <a:p>
            <a:fld id="{387FD6AA-EB00-458A-AB13-7755C7FB8744}" type="slidenum">
              <a:rPr lang="en-US" smtClean="0"/>
              <a:t>‹#›</a:t>
            </a:fld>
            <a:endParaRPr lang="en-US"/>
          </a:p>
        </p:txBody>
      </p:sp>
    </p:spTree>
    <p:extLst>
      <p:ext uri="{BB962C8B-B14F-4D97-AF65-F5344CB8AC3E}">
        <p14:creationId xmlns:p14="http://schemas.microsoft.com/office/powerpoint/2010/main" val="4062796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7FD6AA-EB00-458A-AB13-7755C7FB8744}" type="slidenum">
              <a:rPr lang="en-US" smtClean="0"/>
              <a:t>40</a:t>
            </a:fld>
            <a:endParaRPr lang="en-US"/>
          </a:p>
        </p:txBody>
      </p:sp>
    </p:spTree>
    <p:extLst>
      <p:ext uri="{BB962C8B-B14F-4D97-AF65-F5344CB8AC3E}">
        <p14:creationId xmlns:p14="http://schemas.microsoft.com/office/powerpoint/2010/main" val="73596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7FD6AA-EB00-458A-AB13-7755C7FB8744}" type="slidenum">
              <a:rPr lang="en-US" smtClean="0"/>
              <a:t>73</a:t>
            </a:fld>
            <a:endParaRPr lang="en-US"/>
          </a:p>
        </p:txBody>
      </p:sp>
    </p:spTree>
    <p:extLst>
      <p:ext uri="{BB962C8B-B14F-4D97-AF65-F5344CB8AC3E}">
        <p14:creationId xmlns:p14="http://schemas.microsoft.com/office/powerpoint/2010/main" val="105317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7FD6AA-EB00-458A-AB13-7755C7FB8744}" type="slidenum">
              <a:rPr lang="en-US" smtClean="0"/>
              <a:t>115</a:t>
            </a:fld>
            <a:endParaRPr lang="en-US"/>
          </a:p>
        </p:txBody>
      </p:sp>
    </p:spTree>
    <p:extLst>
      <p:ext uri="{BB962C8B-B14F-4D97-AF65-F5344CB8AC3E}">
        <p14:creationId xmlns:p14="http://schemas.microsoft.com/office/powerpoint/2010/main" val="3783655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7FD6AA-EB00-458A-AB13-7755C7FB8744}" type="slidenum">
              <a:rPr lang="en-US" smtClean="0"/>
              <a:t>146</a:t>
            </a:fld>
            <a:endParaRPr lang="en-US"/>
          </a:p>
        </p:txBody>
      </p:sp>
    </p:spTree>
    <p:extLst>
      <p:ext uri="{BB962C8B-B14F-4D97-AF65-F5344CB8AC3E}">
        <p14:creationId xmlns:p14="http://schemas.microsoft.com/office/powerpoint/2010/main" val="74057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9" y="924191"/>
            <a:ext cx="4145243" cy="316615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311" tIns="41655" rIns="83311" bIns="41655" anchor="ctr"/>
          <a:lstStyle/>
          <a:p>
            <a:endParaRPr lang="en-US"/>
          </a:p>
        </p:txBody>
      </p:sp>
      <p:sp>
        <p:nvSpPr>
          <p:cNvPr id="4098" name="Text Box 2"/>
          <p:cNvSpPr txBox="1">
            <a:spLocks noGrp="1" noChangeArrowheads="1"/>
          </p:cNvSpPr>
          <p:nvPr>
            <p:ph type="body"/>
          </p:nvPr>
        </p:nvSpPr>
        <p:spPr bwMode="auto">
          <a:xfrm>
            <a:off x="1069608" y="4396466"/>
            <a:ext cx="4876925" cy="35130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104" indent="-78104" eaLnBrk="1">
              <a:lnSpc>
                <a:spcPct val="93000"/>
              </a:lnSpc>
              <a:spcBef>
                <a:spcPct val="0"/>
              </a:spcBef>
              <a:buSzPct val="45000"/>
              <a:tabLst>
                <a:tab pos="659545" algn="l"/>
                <a:tab pos="1319091" algn="l"/>
                <a:tab pos="1978636" algn="l"/>
                <a:tab pos="2638181" algn="l"/>
                <a:tab pos="3297726" algn="l"/>
                <a:tab pos="3957272" algn="l"/>
                <a:tab pos="4616817" algn="l"/>
              </a:tabLst>
            </a:pPr>
            <a:r>
              <a:rPr lang="en-GB" altLang="en-US" dirty="0">
                <a:latin typeface="Arial" charset="0"/>
                <a:ea typeface="msgothic" charset="0"/>
                <a:cs typeface="msgothic" charset="0"/>
              </a:rPr>
              <a:t>Identification of dosage suppressors of the Tsprp38-1 mutation. Yeast cultures were streaked on nonselective medium and incubated at 23 and 37°C. The colony sizes of the untransformed prp38-1 mutant and wild-type (PRP38) yeast strains are compared with those of theprp38-1 mutant transformed with the indicated multi-copy plasmids. The plasmids encoded a functional PRP38 gene (YEp13-2), a weak suppressor of prp38-1 (YEp13-5), or an efficient suppressor of prp38-1 (YEp13-7 and YEplac112-7A).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9" y="924191"/>
            <a:ext cx="4145243" cy="316615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311" tIns="41655" rIns="83311" bIns="41655" anchor="ctr"/>
          <a:lstStyle/>
          <a:p>
            <a:endParaRPr lang="en-US"/>
          </a:p>
        </p:txBody>
      </p:sp>
      <p:sp>
        <p:nvSpPr>
          <p:cNvPr id="4098" name="Text Box 2"/>
          <p:cNvSpPr txBox="1">
            <a:spLocks noGrp="1" noChangeArrowheads="1"/>
          </p:cNvSpPr>
          <p:nvPr>
            <p:ph type="body"/>
          </p:nvPr>
        </p:nvSpPr>
        <p:spPr bwMode="auto">
          <a:xfrm>
            <a:off x="1069608" y="4396466"/>
            <a:ext cx="4876925" cy="35130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104" indent="-78104" eaLnBrk="1">
              <a:lnSpc>
                <a:spcPct val="93000"/>
              </a:lnSpc>
              <a:spcBef>
                <a:spcPct val="0"/>
              </a:spcBef>
              <a:buSzPct val="45000"/>
              <a:tabLst>
                <a:tab pos="659545" algn="l"/>
                <a:tab pos="1319091" algn="l"/>
                <a:tab pos="1978636" algn="l"/>
                <a:tab pos="2638181" algn="l"/>
                <a:tab pos="3297726" algn="l"/>
                <a:tab pos="3957272" algn="l"/>
                <a:tab pos="4616817" algn="l"/>
              </a:tabLst>
            </a:pPr>
            <a:r>
              <a:rPr lang="en-GB" altLang="en-US">
                <a:latin typeface="Arial" charset="0"/>
                <a:ea typeface="msgothic" charset="0"/>
                <a:cs typeface="msgothic" charset="0"/>
              </a:rPr>
              <a:t>Loss of Spp382p activity impairs splicing. (A) Northern analysis of splicing inhibition in yeast that express the nutritionally regulated GAL1::spp382-4 gene (T = 0) and 4–20 h after transcriptional repression by glucose. Wild-type yeast (SPP382) were assayed in parallel grown in galactose (T = 0) or glucose (T− = 20) media. The positions of the intronless ADE3 mRNA and the RPS17A premRNA and mRNA are shown to the left. (B Upper) Northern blot analysis as in A with wild-type yeast, the prp38-1 mutant, and the nonlethal spp382 mutants grown at room temperature (−) or after 2 h at 37°C (+). (B Lower) Accumulation of the ACT1 excised intron RNA. (C) Splicing of the prp38-1 mutant and the prp38-1, spp382-1 double mutant at 23°C and after 2 h at 37°C (+). The 25S and 18S rRNA bands are presented as normalization controls for RNA loading and transfer.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62751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876315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76623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81DFB1-6ED0-4557-8A21-B6712B1CD3DD}" type="datetimeFigureOut">
              <a:rPr lang="en-US" smtClean="0"/>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81DFB1-6ED0-4557-8A21-B6712B1CD3DD}" type="datetimeFigureOut">
              <a:rPr lang="en-US" smtClean="0"/>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081DFB1-6ED0-4557-8A21-B6712B1CD3DD}" type="datetimeFigureOut">
              <a:rPr lang="en-US" smtClean="0"/>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566370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588151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367536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645799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894909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81DFB1-6ED0-4557-8A21-B6712B1CD3DD}" type="datetimeFigureOut">
              <a:rPr lang="en-US" smtClean="0"/>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467639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81DFB1-6ED0-4557-8A21-B6712B1CD3DD}" type="datetimeFigureOut">
              <a:rPr lang="en-US" smtClean="0"/>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981648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1DFB1-6ED0-4557-8A21-B6712B1CD3DD}" type="datetimeFigureOut">
              <a:rPr lang="en-US" smtClean="0"/>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89639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06827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201384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4222413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658552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26304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191517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17641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397617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973280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654751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DDA94EB-C0CF-4994-8D89-F14CEAAA9DBC}"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837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87240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9698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965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253273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81DFB1-6ED0-4557-8A21-B6712B1CD3DD}" type="datetimeFigureOut">
              <a:rPr lang="en-US" smtClean="0"/>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493534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81DFB1-6ED0-4557-8A21-B6712B1CD3DD}" type="datetimeFigureOut">
              <a:rPr lang="en-US" smtClean="0"/>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335600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1DFB1-6ED0-4557-8A21-B6712B1CD3DD}" type="datetimeFigureOut">
              <a:rPr lang="en-US" smtClean="0"/>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749247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168856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42223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896254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838585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81DFB1-6ED0-4557-8A21-B6712B1CD3DD}" type="datetimeFigureOut">
              <a:rPr lang="en-US" smtClean="0"/>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427457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5EEDCC-5CD8-4261-847E-3CD78C515796}"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2267891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EEDCC-5CD8-4261-847E-3CD78C515796}"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3335105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5EEDCC-5CD8-4261-847E-3CD78C515796}"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4273843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5EEDCC-5CD8-4261-847E-3CD78C515796}"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1168129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5EEDCC-5CD8-4261-847E-3CD78C515796}" type="datetimeFigureOut">
              <a:rPr lang="en-US" smtClean="0"/>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1035058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5EEDCC-5CD8-4261-847E-3CD78C515796}" type="datetimeFigureOut">
              <a:rPr lang="en-US" smtClean="0"/>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1675170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EEDCC-5CD8-4261-847E-3CD78C515796}" type="datetimeFigureOut">
              <a:rPr lang="en-US" smtClean="0"/>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2930277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45EEDCC-5CD8-4261-847E-3CD78C515796}"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81209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45EEDCC-5CD8-4261-847E-3CD78C515796}"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2247390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EEDCC-5CD8-4261-847E-3CD78C515796}"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1239339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81DFB1-6ED0-4557-8A21-B6712B1CD3DD}" type="datetimeFigureOut">
              <a:rPr lang="en-US" smtClean="0"/>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235742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EEDCC-5CD8-4261-847E-3CD78C515796}"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2399989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spTree>
    <p:extLst>
      <p:ext uri="{BB962C8B-B14F-4D97-AF65-F5344CB8AC3E}">
        <p14:creationId xmlns:p14="http://schemas.microsoft.com/office/powerpoint/2010/main" val="4167639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extLst>
      <p:ext uri="{BB962C8B-B14F-4D97-AF65-F5344CB8AC3E}">
        <p14:creationId xmlns:p14="http://schemas.microsoft.com/office/powerpoint/2010/main" val="2785774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spTree>
    <p:extLst>
      <p:ext uri="{BB962C8B-B14F-4D97-AF65-F5344CB8AC3E}">
        <p14:creationId xmlns:p14="http://schemas.microsoft.com/office/powerpoint/2010/main" val="3183691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extLst>
      <p:ext uri="{BB962C8B-B14F-4D97-AF65-F5344CB8AC3E}">
        <p14:creationId xmlns:p14="http://schemas.microsoft.com/office/powerpoint/2010/main" val="1921887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extLst>
      <p:ext uri="{BB962C8B-B14F-4D97-AF65-F5344CB8AC3E}">
        <p14:creationId xmlns:p14="http://schemas.microsoft.com/office/powerpoint/2010/main" val="283981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extLst>
      <p:ext uri="{BB962C8B-B14F-4D97-AF65-F5344CB8AC3E}">
        <p14:creationId xmlns:p14="http://schemas.microsoft.com/office/powerpoint/2010/main" val="1051207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extLst>
      <p:ext uri="{BB962C8B-B14F-4D97-AF65-F5344CB8AC3E}">
        <p14:creationId xmlns:p14="http://schemas.microsoft.com/office/powerpoint/2010/main" val="912399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Tree>
    <p:extLst>
      <p:ext uri="{BB962C8B-B14F-4D97-AF65-F5344CB8AC3E}">
        <p14:creationId xmlns:p14="http://schemas.microsoft.com/office/powerpoint/2010/main" val="4013804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extLst>
      <p:ext uri="{BB962C8B-B14F-4D97-AF65-F5344CB8AC3E}">
        <p14:creationId xmlns:p14="http://schemas.microsoft.com/office/powerpoint/2010/main" val="917211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1DFB1-6ED0-4557-8A21-B6712B1CD3DD}" type="datetimeFigureOut">
              <a:rPr lang="en-US" smtClean="0"/>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436998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extLst>
      <p:ext uri="{BB962C8B-B14F-4D97-AF65-F5344CB8AC3E}">
        <p14:creationId xmlns:p14="http://schemas.microsoft.com/office/powerpoint/2010/main" val="20253589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extLst>
      <p:ext uri="{BB962C8B-B14F-4D97-AF65-F5344CB8AC3E}">
        <p14:creationId xmlns:p14="http://schemas.microsoft.com/office/powerpoint/2010/main" val="2313910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2D4692-BEC5-42CC-84CA-136F4990D854}"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0108422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D4692-BEC5-42CC-84CA-136F4990D854}"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4895234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2D4692-BEC5-42CC-84CA-136F4990D854}"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2476731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2D4692-BEC5-42CC-84CA-136F4990D854}"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3406361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2D4692-BEC5-42CC-84CA-136F4990D854}" type="datetimeFigureOut">
              <a:rPr lang="en-US" smtClean="0"/>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741642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2D4692-BEC5-42CC-84CA-136F4990D854}" type="datetimeFigureOut">
              <a:rPr lang="en-US" smtClean="0"/>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1591076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D4692-BEC5-42CC-84CA-136F4990D854}" type="datetimeFigureOut">
              <a:rPr lang="en-US" smtClean="0"/>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3980046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2D4692-BEC5-42CC-84CA-136F4990D854}"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55315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391803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2D4692-BEC5-42CC-84CA-136F4990D854}"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1071118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D4692-BEC5-42CC-84CA-136F4990D854}"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415269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D4692-BEC5-42CC-84CA-136F4990D854}"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1129323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BC7E7-EA8E-4DA7-915E-CC098D9BADCB}"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extLst>
      <p:ext uri="{BB962C8B-B14F-4D97-AF65-F5344CB8AC3E}">
        <p14:creationId xmlns:p14="http://schemas.microsoft.com/office/powerpoint/2010/main" val="23368098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Answer slide">
    <p:spTree>
      <p:nvGrpSpPr>
        <p:cNvPr id="1" name=""/>
        <p:cNvGrpSpPr/>
        <p:nvPr/>
      </p:nvGrpSpPr>
      <p:grpSpPr>
        <a:xfrm>
          <a:off x="0" y="0"/>
          <a:ext cx="0" cy="0"/>
          <a:chOff x="0" y="0"/>
          <a:chExt cx="0" cy="0"/>
        </a:xfrm>
      </p:grpSpPr>
      <p:sp>
        <p:nvSpPr>
          <p:cNvPr id="2" name="Title 1"/>
          <p:cNvSpPr>
            <a:spLocks noGrp="1"/>
          </p:cNvSpPr>
          <p:nvPr>
            <p:ph type="title"/>
          </p:nvPr>
        </p:nvSpPr>
        <p:spPr>
          <a:xfrm>
            <a:off x="182564" y="109523"/>
            <a:ext cx="8775700" cy="1283170"/>
          </a:xfrm>
        </p:spPr>
        <p:txBody>
          <a:bodyPr/>
          <a:lstStyle>
            <a:lvl1pPr marL="0" indent="0">
              <a:defRPr/>
            </a:lvl1pPr>
          </a:lstStyle>
          <a:p>
            <a:r>
              <a:rPr lang="en-US" smtClean="0"/>
              <a:t>Click to edit Master title style</a:t>
            </a:r>
            <a:endParaRPr lang="en-US" dirty="0"/>
          </a:p>
        </p:txBody>
      </p:sp>
      <p:sp>
        <p:nvSpPr>
          <p:cNvPr id="3" name="Content Placeholder 2"/>
          <p:cNvSpPr>
            <a:spLocks noGrp="1"/>
          </p:cNvSpPr>
          <p:nvPr>
            <p:ph idx="1"/>
          </p:nvPr>
        </p:nvSpPr>
        <p:spPr>
          <a:xfrm>
            <a:off x="190644" y="2114551"/>
            <a:ext cx="8775700" cy="4264025"/>
          </a:xfrm>
        </p:spPr>
        <p:txBody>
          <a:bodyPr/>
          <a:lstStyle>
            <a:lvl1pPr marL="404813" indent="-385763">
              <a:spcBef>
                <a:spcPts val="0"/>
              </a:spcBef>
              <a:spcAft>
                <a:spcPts val="450"/>
              </a:spcAft>
              <a:buFont typeface="+mj-lt"/>
              <a:buAutoNum type="alphaLcParenR"/>
              <a:defRPr/>
            </a:lvl1pPr>
            <a:lvl2pPr marL="385763" indent="0">
              <a:spcAft>
                <a:spcPts val="450"/>
              </a:spcAft>
              <a:buFont typeface="+mj-lt"/>
              <a:buAutoNum type="alphaLcParenR"/>
              <a:defRPr/>
            </a:lvl2pPr>
            <a:lvl3pPr marL="1028700" indent="-342900">
              <a:spcAft>
                <a:spcPts val="450"/>
              </a:spcAft>
              <a:buFont typeface="+mj-lt"/>
              <a:buAutoNum type="alphaLcParenR"/>
              <a:defRPr/>
            </a:lvl3pPr>
            <a:lvl4pPr marL="1362075" indent="-342900">
              <a:spcAft>
                <a:spcPts val="450"/>
              </a:spcAft>
              <a:buFont typeface="+mj-lt"/>
              <a:buAutoNum type="alphaLcParenR"/>
              <a:defRPr/>
            </a:lvl4pPr>
            <a:lvl5pPr marL="1714500" indent="-342900">
              <a:spcAft>
                <a:spcPts val="450"/>
              </a:spcAft>
              <a:buFont typeface="+mj-lt"/>
              <a:buAutoNum type="alphaLcParenR"/>
              <a:defRPr/>
            </a:lvl5pPr>
          </a:lstStyle>
          <a:p>
            <a:pPr lvl="0"/>
            <a:r>
              <a:rPr lang="en-US" dirty="0" smtClean="0"/>
              <a:t>Click to edit Master text styles</a:t>
            </a:r>
          </a:p>
          <a:p>
            <a:pPr lvl="1"/>
            <a:endParaRPr lang="en-US" dirty="0" smtClean="0"/>
          </a:p>
          <a:p>
            <a:pPr lvl="1"/>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1"/>
          <p:cNvSpPr>
            <a:spLocks noGrp="1"/>
          </p:cNvSpPr>
          <p:nvPr>
            <p:ph type="ftr" sz="quarter" idx="3"/>
          </p:nvPr>
        </p:nvSpPr>
        <p:spPr>
          <a:xfrm>
            <a:off x="0" y="6492877"/>
            <a:ext cx="3086100" cy="365125"/>
          </a:xfrm>
          <a:prstGeom prst="rect">
            <a:avLst/>
          </a:prstGeom>
        </p:spPr>
        <p:txBody>
          <a:bodyPr vert="horz" lIns="91440" tIns="45720" rIns="91440" bIns="45720" rtlCol="0" anchor="ctr"/>
          <a:lstStyle>
            <a:lvl1pPr algn="l">
              <a:defRPr sz="675">
                <a:solidFill>
                  <a:schemeClr val="tx1"/>
                </a:solidFill>
              </a:defRPr>
            </a:lvl1pPr>
          </a:lstStyle>
          <a:p>
            <a:r>
              <a:rPr lang="en-US" dirty="0" smtClean="0">
                <a:solidFill>
                  <a:srgbClr val="000000"/>
                </a:solidFill>
              </a:rPr>
              <a:t>© 2015 Pearson Education, Inc.</a:t>
            </a:r>
            <a:endParaRPr lang="en-US" dirty="0">
              <a:solidFill>
                <a:srgbClr val="000000"/>
              </a:solidFill>
            </a:endParaRPr>
          </a:p>
        </p:txBody>
      </p:sp>
    </p:spTree>
    <p:extLst>
      <p:ext uri="{BB962C8B-B14F-4D97-AF65-F5344CB8AC3E}">
        <p14:creationId xmlns:p14="http://schemas.microsoft.com/office/powerpoint/2010/main" val="12467541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1_Title Slide">
    <p:bg>
      <p:bgPr>
        <a:solidFill>
          <a:srgbClr val="000000"/>
        </a:solidFill>
        <a:effectLst/>
      </p:bgPr>
    </p:bg>
    <p:spTree>
      <p:nvGrpSpPr>
        <p:cNvPr id="1" name=""/>
        <p:cNvGrpSpPr/>
        <p:nvPr/>
      </p:nvGrpSpPr>
      <p:grpSpPr>
        <a:xfrm>
          <a:off x="0" y="0"/>
          <a:ext cx="0" cy="0"/>
          <a:chOff x="0" y="0"/>
          <a:chExt cx="0" cy="0"/>
        </a:xfrm>
      </p:grpSpPr>
      <p:sp>
        <p:nvSpPr>
          <p:cNvPr id="508944" name="Rectangle 16"/>
          <p:cNvSpPr>
            <a:spLocks noGrp="1" noChangeArrowheads="1"/>
          </p:cNvSpPr>
          <p:nvPr>
            <p:ph type="subTitle" idx="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smtClean="0"/>
              <a:t>Click to edit Master subtitle style</a:t>
            </a:r>
            <a:endParaRPr lang="en-US" dirty="0"/>
          </a:p>
        </p:txBody>
      </p:sp>
      <p:sp>
        <p:nvSpPr>
          <p:cNvPr id="5" name="Text Box 25"/>
          <p:cNvSpPr txBox="1">
            <a:spLocks noChangeArrowheads="1"/>
          </p:cNvSpPr>
          <p:nvPr/>
        </p:nvSpPr>
        <p:spPr bwMode="auto">
          <a:xfrm>
            <a:off x="5363408" y="5762795"/>
            <a:ext cx="3555168" cy="627063"/>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1350" dirty="0">
                <a:solidFill>
                  <a:srgbClr val="FFFFFF"/>
                </a:solidFill>
                <a:latin typeface="Arial" charset="0"/>
                <a:ea typeface="ＭＳ Ｐゴシック" pitchFamily="84" charset="-128"/>
              </a:rPr>
              <a:t>Lectures by </a:t>
            </a:r>
            <a:r>
              <a:rPr lang="en-US" sz="1350" dirty="0" smtClean="0">
                <a:solidFill>
                  <a:srgbClr val="FFFFFF"/>
                </a:solidFill>
                <a:latin typeface="Arial" charset="0"/>
                <a:ea typeface="ＭＳ Ｐゴシック" pitchFamily="84" charset="-128"/>
              </a:rPr>
              <a:t>Dr. Tara </a:t>
            </a:r>
            <a:r>
              <a:rPr lang="en-US" sz="1350" dirty="0" err="1" smtClean="0">
                <a:solidFill>
                  <a:srgbClr val="FFFFFF"/>
                </a:solidFill>
                <a:latin typeface="Arial" charset="0"/>
                <a:ea typeface="ＭＳ Ｐゴシック" pitchFamily="84" charset="-128"/>
              </a:rPr>
              <a:t>Stoulig</a:t>
            </a:r>
            <a:endParaRPr lang="en-US" sz="1350" dirty="0">
              <a:solidFill>
                <a:srgbClr val="FFFFFF"/>
              </a:solidFill>
              <a:latin typeface="Arial" charset="0"/>
              <a:ea typeface="ＭＳ Ｐゴシック" pitchFamily="84" charset="-128"/>
            </a:endParaRPr>
          </a:p>
          <a:p>
            <a:pPr algn="r" eaLnBrk="0" fontAlgn="base" hangingPunct="0">
              <a:spcBef>
                <a:spcPct val="0"/>
              </a:spcBef>
              <a:spcAft>
                <a:spcPct val="0"/>
              </a:spcAft>
              <a:defRPr/>
            </a:pPr>
            <a:r>
              <a:rPr lang="en-US" sz="1350" dirty="0" smtClean="0">
                <a:solidFill>
                  <a:srgbClr val="FFFFFF"/>
                </a:solidFill>
                <a:latin typeface="Arial" charset="0"/>
                <a:ea typeface="ＭＳ Ｐゴシック" pitchFamily="84" charset="-128"/>
              </a:rPr>
              <a:t>Southeastern Louisiana </a:t>
            </a:r>
            <a:r>
              <a:rPr lang="en-US" sz="1350" dirty="0">
                <a:solidFill>
                  <a:srgbClr val="FFFFFF"/>
                </a:solidFill>
                <a:latin typeface="Arial" charset="0"/>
                <a:ea typeface="ＭＳ Ｐゴシック" pitchFamily="84" charset="-128"/>
              </a:rPr>
              <a:t>University</a:t>
            </a:r>
          </a:p>
        </p:txBody>
      </p:sp>
      <p:sp>
        <p:nvSpPr>
          <p:cNvPr id="9" name="Rectangle 30"/>
          <p:cNvSpPr>
            <a:spLocks noChangeArrowheads="1"/>
          </p:cNvSpPr>
          <p:nvPr/>
        </p:nvSpPr>
        <p:spPr bwMode="auto">
          <a:xfrm>
            <a:off x="5626769" y="6541754"/>
            <a:ext cx="3427413" cy="316246"/>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675" dirty="0" smtClean="0">
                <a:solidFill>
                  <a:srgbClr val="FFFFFF"/>
                </a:solidFill>
                <a:latin typeface="Arial" charset="0"/>
                <a:ea typeface="MS PGothic" panose="020B0600070205080204" pitchFamily="34" charset="-128"/>
              </a:rPr>
              <a:t>© 2015 </a:t>
            </a:r>
            <a:r>
              <a:rPr lang="en-US" sz="675" dirty="0">
                <a:solidFill>
                  <a:srgbClr val="FFFFFF"/>
                </a:solidFill>
                <a:latin typeface="Arial" charset="0"/>
                <a:ea typeface="MS PGothic" panose="020B0600070205080204" pitchFamily="34" charset="-128"/>
              </a:rPr>
              <a:t>Pearson Education Inc.</a:t>
            </a:r>
            <a:r>
              <a:rPr lang="en-US" sz="675" dirty="0">
                <a:solidFill>
                  <a:srgbClr val="FFFFFF"/>
                </a:solidFill>
                <a:latin typeface="Arial" charset="0"/>
                <a:ea typeface="ＭＳ Ｐゴシック" pitchFamily="84" charset="-128"/>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 y="0"/>
            <a:ext cx="5357813" cy="6858000"/>
          </a:xfrm>
          <a:prstGeom prst="rect">
            <a:avLst/>
          </a:prstGeom>
        </p:spPr>
      </p:pic>
      <p:sp>
        <p:nvSpPr>
          <p:cNvPr id="16" name="Rectangle 7"/>
          <p:cNvSpPr>
            <a:spLocks noChangeArrowheads="1"/>
          </p:cNvSpPr>
          <p:nvPr/>
        </p:nvSpPr>
        <p:spPr bwMode="auto">
          <a:xfrm>
            <a:off x="5363408" y="2883902"/>
            <a:ext cx="359326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pPr>
            <a:r>
              <a:rPr lang="en-US" altLang="en-US" sz="2100" dirty="0" smtClean="0">
                <a:solidFill>
                  <a:srgbClr val="FFFFFF"/>
                </a:solidFill>
                <a:ea typeface="MS PGothic" panose="020B0600070205080204" pitchFamily="34" charset="-128"/>
              </a:rPr>
              <a:t>Regulation of Gene Expression in Bacteria and Bacteriophage</a:t>
            </a:r>
            <a:endParaRPr lang="en-US" altLang="en-US" sz="21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36933673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cSld name="2_Title Slide">
    <p:bg>
      <p:bgPr>
        <a:solidFill>
          <a:srgbClr val="000000"/>
        </a:solidFill>
        <a:effectLst/>
      </p:bgPr>
    </p:bg>
    <p:spTree>
      <p:nvGrpSpPr>
        <p:cNvPr id="1" name=""/>
        <p:cNvGrpSpPr/>
        <p:nvPr/>
      </p:nvGrpSpPr>
      <p:grpSpPr>
        <a:xfrm>
          <a:off x="0" y="0"/>
          <a:ext cx="0" cy="0"/>
          <a:chOff x="0" y="0"/>
          <a:chExt cx="0" cy="0"/>
        </a:xfrm>
      </p:grpSpPr>
      <p:sp>
        <p:nvSpPr>
          <p:cNvPr id="508944" name="Rectangle 16"/>
          <p:cNvSpPr>
            <a:spLocks noGrp="1" noChangeArrowheads="1"/>
          </p:cNvSpPr>
          <p:nvPr>
            <p:ph type="subTitle" idx="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smtClean="0"/>
              <a:t>Click to edit Master subtitle style</a:t>
            </a:r>
            <a:endParaRPr lang="en-US" dirty="0"/>
          </a:p>
        </p:txBody>
      </p:sp>
      <p:sp>
        <p:nvSpPr>
          <p:cNvPr id="5" name="Text Box 25"/>
          <p:cNvSpPr txBox="1">
            <a:spLocks noChangeArrowheads="1"/>
          </p:cNvSpPr>
          <p:nvPr/>
        </p:nvSpPr>
        <p:spPr bwMode="auto">
          <a:xfrm>
            <a:off x="5363408" y="5762795"/>
            <a:ext cx="3555168" cy="627063"/>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1350" dirty="0">
                <a:solidFill>
                  <a:srgbClr val="FFFFFF"/>
                </a:solidFill>
                <a:latin typeface="Arial" charset="0"/>
                <a:ea typeface="ＭＳ Ｐゴシック" pitchFamily="84" charset="-128"/>
              </a:rPr>
              <a:t>Lectures by </a:t>
            </a:r>
            <a:r>
              <a:rPr lang="en-US" sz="1350" dirty="0" smtClean="0">
                <a:solidFill>
                  <a:srgbClr val="FFFFFF"/>
                </a:solidFill>
                <a:latin typeface="Arial" charset="0"/>
                <a:ea typeface="ＭＳ Ｐゴシック" pitchFamily="84" charset="-128"/>
              </a:rPr>
              <a:t>Dr. Tara </a:t>
            </a:r>
            <a:r>
              <a:rPr lang="en-US" sz="1350" dirty="0" err="1" smtClean="0">
                <a:solidFill>
                  <a:srgbClr val="FFFFFF"/>
                </a:solidFill>
                <a:latin typeface="Arial" charset="0"/>
                <a:ea typeface="ＭＳ Ｐゴシック" pitchFamily="84" charset="-128"/>
              </a:rPr>
              <a:t>Stoulig</a:t>
            </a:r>
            <a:endParaRPr lang="en-US" sz="1350" dirty="0">
              <a:solidFill>
                <a:srgbClr val="FFFFFF"/>
              </a:solidFill>
              <a:latin typeface="Arial" charset="0"/>
              <a:ea typeface="ＭＳ Ｐゴシック" pitchFamily="84" charset="-128"/>
            </a:endParaRPr>
          </a:p>
          <a:p>
            <a:pPr algn="r" eaLnBrk="0" fontAlgn="base" hangingPunct="0">
              <a:spcBef>
                <a:spcPct val="0"/>
              </a:spcBef>
              <a:spcAft>
                <a:spcPct val="0"/>
              </a:spcAft>
              <a:defRPr/>
            </a:pPr>
            <a:r>
              <a:rPr lang="en-US" sz="1350" dirty="0" smtClean="0">
                <a:solidFill>
                  <a:srgbClr val="FFFFFF"/>
                </a:solidFill>
                <a:latin typeface="Arial" charset="0"/>
                <a:ea typeface="ＭＳ Ｐゴシック" pitchFamily="84" charset="-128"/>
              </a:rPr>
              <a:t>Southeastern Louisiana </a:t>
            </a:r>
            <a:r>
              <a:rPr lang="en-US" sz="1350" dirty="0">
                <a:solidFill>
                  <a:srgbClr val="FFFFFF"/>
                </a:solidFill>
                <a:latin typeface="Arial" charset="0"/>
                <a:ea typeface="ＭＳ Ｐゴシック" pitchFamily="84" charset="-128"/>
              </a:rPr>
              <a:t>University</a:t>
            </a:r>
          </a:p>
        </p:txBody>
      </p:sp>
      <p:sp>
        <p:nvSpPr>
          <p:cNvPr id="9" name="Rectangle 30"/>
          <p:cNvSpPr>
            <a:spLocks noChangeArrowheads="1"/>
          </p:cNvSpPr>
          <p:nvPr/>
        </p:nvSpPr>
        <p:spPr bwMode="auto">
          <a:xfrm>
            <a:off x="5626769" y="6541754"/>
            <a:ext cx="3427413" cy="316246"/>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675" dirty="0" smtClean="0">
                <a:solidFill>
                  <a:srgbClr val="FFFFFF"/>
                </a:solidFill>
                <a:latin typeface="Arial" charset="0"/>
                <a:ea typeface="MS PGothic" panose="020B0600070205080204" pitchFamily="34" charset="-128"/>
              </a:rPr>
              <a:t>© 2015 </a:t>
            </a:r>
            <a:r>
              <a:rPr lang="en-US" sz="675" dirty="0">
                <a:solidFill>
                  <a:srgbClr val="FFFFFF"/>
                </a:solidFill>
                <a:latin typeface="Arial" charset="0"/>
                <a:ea typeface="MS PGothic" panose="020B0600070205080204" pitchFamily="34" charset="-128"/>
              </a:rPr>
              <a:t>Pearson Education Inc.</a:t>
            </a:r>
            <a:r>
              <a:rPr lang="en-US" sz="675" dirty="0">
                <a:solidFill>
                  <a:srgbClr val="FFFFFF"/>
                </a:solidFill>
                <a:latin typeface="Arial" charset="0"/>
                <a:ea typeface="ＭＳ Ｐゴシック" pitchFamily="84" charset="-128"/>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 y="0"/>
            <a:ext cx="5357813" cy="6858000"/>
          </a:xfrm>
          <a:prstGeom prst="rect">
            <a:avLst/>
          </a:prstGeom>
        </p:spPr>
      </p:pic>
      <p:sp>
        <p:nvSpPr>
          <p:cNvPr id="16" name="Rectangle 7"/>
          <p:cNvSpPr>
            <a:spLocks noChangeArrowheads="1"/>
          </p:cNvSpPr>
          <p:nvPr/>
        </p:nvSpPr>
        <p:spPr bwMode="auto">
          <a:xfrm>
            <a:off x="5363408" y="2883902"/>
            <a:ext cx="359326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pPr>
            <a:r>
              <a:rPr lang="en-US" altLang="en-US" sz="2100" dirty="0" smtClean="0">
                <a:solidFill>
                  <a:srgbClr val="FFFFFF"/>
                </a:solidFill>
                <a:ea typeface="MS PGothic" panose="020B0600070205080204" pitchFamily="34" charset="-128"/>
              </a:rPr>
              <a:t>Regulation of Gene Expression in Bacteria and Bacteriophage</a:t>
            </a:r>
            <a:endParaRPr lang="en-US" altLang="en-US" sz="21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6865260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cSld name="3_Title Slide">
    <p:bg>
      <p:bgPr>
        <a:solidFill>
          <a:srgbClr val="000000"/>
        </a:solidFill>
        <a:effectLst/>
      </p:bgPr>
    </p:bg>
    <p:spTree>
      <p:nvGrpSpPr>
        <p:cNvPr id="1" name=""/>
        <p:cNvGrpSpPr/>
        <p:nvPr/>
      </p:nvGrpSpPr>
      <p:grpSpPr>
        <a:xfrm>
          <a:off x="0" y="0"/>
          <a:ext cx="0" cy="0"/>
          <a:chOff x="0" y="0"/>
          <a:chExt cx="0" cy="0"/>
        </a:xfrm>
      </p:grpSpPr>
      <p:sp>
        <p:nvSpPr>
          <p:cNvPr id="3" name="Text Box 25"/>
          <p:cNvSpPr txBox="1">
            <a:spLocks noChangeArrowheads="1"/>
          </p:cNvSpPr>
          <p:nvPr/>
        </p:nvSpPr>
        <p:spPr bwMode="auto">
          <a:xfrm>
            <a:off x="5364163" y="5762627"/>
            <a:ext cx="355441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fontAlgn="base">
              <a:spcBef>
                <a:spcPct val="0"/>
              </a:spcBef>
              <a:spcAft>
                <a:spcPct val="0"/>
              </a:spcAft>
            </a:pPr>
            <a:r>
              <a:rPr lang="en-US" sz="1350">
                <a:solidFill>
                  <a:srgbClr val="FFFFFF"/>
                </a:solidFill>
                <a:ea typeface="ＭＳ Ｐゴシック" charset="0"/>
                <a:cs typeface="ＭＳ Ｐゴシック" charset="0"/>
              </a:rPr>
              <a:t>Lectures by Kelly Howe</a:t>
            </a:r>
          </a:p>
          <a:p>
            <a:pPr algn="r" fontAlgn="base">
              <a:spcBef>
                <a:spcPct val="0"/>
              </a:spcBef>
              <a:spcAft>
                <a:spcPct val="0"/>
              </a:spcAft>
            </a:pPr>
            <a:r>
              <a:rPr lang="en-US" sz="1350">
                <a:solidFill>
                  <a:srgbClr val="FFFFFF"/>
                </a:solidFill>
                <a:ea typeface="ＭＳ Ｐゴシック" charset="0"/>
                <a:cs typeface="ＭＳ Ｐゴシック" charset="0"/>
              </a:rPr>
              <a:t>University of New Mexico</a:t>
            </a:r>
          </a:p>
        </p:txBody>
      </p:sp>
      <p:sp>
        <p:nvSpPr>
          <p:cNvPr id="4" name="Rectangle 30"/>
          <p:cNvSpPr>
            <a:spLocks noChangeArrowheads="1"/>
          </p:cNvSpPr>
          <p:nvPr/>
        </p:nvSpPr>
        <p:spPr bwMode="auto">
          <a:xfrm>
            <a:off x="5626100" y="6542088"/>
            <a:ext cx="34274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r" eaLnBrk="0" fontAlgn="base" hangingPunct="0">
              <a:spcBef>
                <a:spcPct val="0"/>
              </a:spcBef>
              <a:spcAft>
                <a:spcPct val="0"/>
              </a:spcAft>
            </a:pPr>
            <a:r>
              <a:rPr lang="en-US" sz="675" dirty="0">
                <a:solidFill>
                  <a:srgbClr val="FFFFFF"/>
                </a:solidFill>
                <a:latin typeface="Arial" charset="0"/>
              </a:rPr>
              <a:t>© </a:t>
            </a:r>
            <a:r>
              <a:rPr lang="en-US" sz="675" dirty="0" smtClean="0">
                <a:solidFill>
                  <a:srgbClr val="FFFFFF"/>
                </a:solidFill>
                <a:latin typeface="Arial" charset="0"/>
              </a:rPr>
              <a:t>2015 </a:t>
            </a:r>
            <a:r>
              <a:rPr lang="en-US" sz="675" dirty="0">
                <a:solidFill>
                  <a:srgbClr val="FFFFFF"/>
                </a:solidFill>
                <a:latin typeface="Arial" charset="0"/>
              </a:rPr>
              <a:t>Pearson Education Inc.</a:t>
            </a:r>
            <a:r>
              <a:rPr lang="en-US" sz="675" dirty="0">
                <a:solidFill>
                  <a:srgbClr val="FFFFFF"/>
                </a:solidFill>
                <a:latin typeface="Arial" charset="0"/>
                <a:ea typeface="ＭＳ Ｐゴシック" charset="0"/>
                <a:cs typeface="ＭＳ Ｐゴシック" charset="0"/>
              </a:rPr>
              <a:t> </a:t>
            </a:r>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535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5364163" y="2884488"/>
            <a:ext cx="3592512"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defRPr/>
            </a:pPr>
            <a:r>
              <a:rPr lang="en-US" altLang="en-US" sz="2100" dirty="0" smtClean="0">
                <a:solidFill>
                  <a:srgbClr val="FFFFFF"/>
                </a:solidFill>
              </a:rPr>
              <a:t>Analysis of Gene Function by Forward Genetics and Reverse Genetics</a:t>
            </a:r>
            <a:endParaRPr lang="en-US" altLang="en-US" sz="2100" dirty="0">
              <a:solidFill>
                <a:srgbClr val="FFFFFF"/>
              </a:solidFill>
            </a:endParaRPr>
          </a:p>
        </p:txBody>
      </p:sp>
      <p:sp>
        <p:nvSpPr>
          <p:cNvPr id="508944" name="Rectangle 16"/>
          <p:cNvSpPr>
            <a:spLocks noGrp="1" noChangeArrowheads="1"/>
          </p:cNvSpPr>
          <p:nvPr>
            <p:ph type="subTitle" idx="1" hasCustomPrompt="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dirty="0" smtClean="0"/>
              <a:t>17</a:t>
            </a:r>
            <a:endParaRPr lang="en-US" dirty="0"/>
          </a:p>
        </p:txBody>
      </p:sp>
    </p:spTree>
    <p:extLst>
      <p:ext uri="{BB962C8B-B14F-4D97-AF65-F5344CB8AC3E}">
        <p14:creationId xmlns:p14="http://schemas.microsoft.com/office/powerpoint/2010/main" val="3360653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4_Title Slide">
    <p:bg>
      <p:bgPr>
        <a:solidFill>
          <a:srgbClr val="000000"/>
        </a:solidFill>
        <a:effectLst/>
      </p:bgPr>
    </p:bg>
    <p:spTree>
      <p:nvGrpSpPr>
        <p:cNvPr id="1" name=""/>
        <p:cNvGrpSpPr/>
        <p:nvPr/>
      </p:nvGrpSpPr>
      <p:grpSpPr>
        <a:xfrm>
          <a:off x="0" y="0"/>
          <a:ext cx="0" cy="0"/>
          <a:chOff x="0" y="0"/>
          <a:chExt cx="0" cy="0"/>
        </a:xfrm>
      </p:grpSpPr>
      <p:sp>
        <p:nvSpPr>
          <p:cNvPr id="3" name="Text Box 25"/>
          <p:cNvSpPr txBox="1">
            <a:spLocks noChangeArrowheads="1"/>
          </p:cNvSpPr>
          <p:nvPr/>
        </p:nvSpPr>
        <p:spPr bwMode="auto">
          <a:xfrm>
            <a:off x="5364163" y="5762627"/>
            <a:ext cx="355441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fontAlgn="base">
              <a:spcBef>
                <a:spcPct val="0"/>
              </a:spcBef>
              <a:spcAft>
                <a:spcPct val="0"/>
              </a:spcAft>
            </a:pPr>
            <a:r>
              <a:rPr lang="en-US" sz="1350">
                <a:solidFill>
                  <a:srgbClr val="FFFFFF"/>
                </a:solidFill>
                <a:ea typeface="ＭＳ Ｐゴシック" charset="0"/>
                <a:cs typeface="ＭＳ Ｐゴシック" charset="0"/>
              </a:rPr>
              <a:t>Lectures by Kelly Howe</a:t>
            </a:r>
          </a:p>
          <a:p>
            <a:pPr algn="r" fontAlgn="base">
              <a:spcBef>
                <a:spcPct val="0"/>
              </a:spcBef>
              <a:spcAft>
                <a:spcPct val="0"/>
              </a:spcAft>
            </a:pPr>
            <a:r>
              <a:rPr lang="en-US" sz="1350">
                <a:solidFill>
                  <a:srgbClr val="FFFFFF"/>
                </a:solidFill>
                <a:ea typeface="ＭＳ Ｐゴシック" charset="0"/>
                <a:cs typeface="ＭＳ Ｐゴシック" charset="0"/>
              </a:rPr>
              <a:t>University of New Mexico</a:t>
            </a:r>
          </a:p>
        </p:txBody>
      </p:sp>
      <p:sp>
        <p:nvSpPr>
          <p:cNvPr id="4" name="Rectangle 30"/>
          <p:cNvSpPr>
            <a:spLocks noChangeArrowheads="1"/>
          </p:cNvSpPr>
          <p:nvPr/>
        </p:nvSpPr>
        <p:spPr bwMode="auto">
          <a:xfrm>
            <a:off x="5626100" y="6542088"/>
            <a:ext cx="34274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r" eaLnBrk="0" fontAlgn="base" hangingPunct="0">
              <a:spcBef>
                <a:spcPct val="0"/>
              </a:spcBef>
              <a:spcAft>
                <a:spcPct val="0"/>
              </a:spcAft>
            </a:pPr>
            <a:r>
              <a:rPr lang="en-US" sz="675" dirty="0">
                <a:solidFill>
                  <a:srgbClr val="FFFFFF"/>
                </a:solidFill>
                <a:latin typeface="Arial" charset="0"/>
              </a:rPr>
              <a:t>© </a:t>
            </a:r>
            <a:r>
              <a:rPr lang="en-US" sz="675" dirty="0" smtClean="0">
                <a:solidFill>
                  <a:srgbClr val="FFFFFF"/>
                </a:solidFill>
                <a:latin typeface="Arial" charset="0"/>
              </a:rPr>
              <a:t>2015 </a:t>
            </a:r>
            <a:r>
              <a:rPr lang="en-US" sz="675" dirty="0">
                <a:solidFill>
                  <a:srgbClr val="FFFFFF"/>
                </a:solidFill>
                <a:latin typeface="Arial" charset="0"/>
              </a:rPr>
              <a:t>Pearson Education Inc.</a:t>
            </a:r>
            <a:r>
              <a:rPr lang="en-US" sz="675" dirty="0">
                <a:solidFill>
                  <a:srgbClr val="FFFFFF"/>
                </a:solidFill>
                <a:latin typeface="Arial" charset="0"/>
                <a:ea typeface="ＭＳ Ｐゴシック" charset="0"/>
                <a:cs typeface="ＭＳ Ｐゴシック" charset="0"/>
              </a:rPr>
              <a:t> </a:t>
            </a:r>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535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5364163" y="2884488"/>
            <a:ext cx="3592512"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defRPr/>
            </a:pPr>
            <a:r>
              <a:rPr lang="en-US" altLang="en-US" sz="2100" dirty="0" smtClean="0">
                <a:solidFill>
                  <a:srgbClr val="FFFFFF"/>
                </a:solidFill>
              </a:rPr>
              <a:t>Analysis of Gene Function by Forward Genetics and Reverse Genetics</a:t>
            </a:r>
            <a:endParaRPr lang="en-US" altLang="en-US" sz="2100" dirty="0">
              <a:solidFill>
                <a:srgbClr val="FFFFFF"/>
              </a:solidFill>
            </a:endParaRPr>
          </a:p>
        </p:txBody>
      </p:sp>
      <p:sp>
        <p:nvSpPr>
          <p:cNvPr id="508944" name="Rectangle 16"/>
          <p:cNvSpPr>
            <a:spLocks noGrp="1" noChangeArrowheads="1"/>
          </p:cNvSpPr>
          <p:nvPr>
            <p:ph type="subTitle" idx="1" hasCustomPrompt="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dirty="0" smtClean="0"/>
              <a:t>17</a:t>
            </a:r>
            <a:endParaRPr lang="en-US" dirty="0"/>
          </a:p>
        </p:txBody>
      </p:sp>
    </p:spTree>
    <p:extLst>
      <p:ext uri="{BB962C8B-B14F-4D97-AF65-F5344CB8AC3E}">
        <p14:creationId xmlns:p14="http://schemas.microsoft.com/office/powerpoint/2010/main" val="17472363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5_Title Slide">
    <p:bg>
      <p:bgPr>
        <a:solidFill>
          <a:srgbClr val="000000"/>
        </a:solidFill>
        <a:effectLst/>
      </p:bgPr>
    </p:bg>
    <p:spTree>
      <p:nvGrpSpPr>
        <p:cNvPr id="1" name=""/>
        <p:cNvGrpSpPr/>
        <p:nvPr/>
      </p:nvGrpSpPr>
      <p:grpSpPr>
        <a:xfrm>
          <a:off x="0" y="0"/>
          <a:ext cx="0" cy="0"/>
          <a:chOff x="0" y="0"/>
          <a:chExt cx="0" cy="0"/>
        </a:xfrm>
      </p:grpSpPr>
      <p:sp>
        <p:nvSpPr>
          <p:cNvPr id="508944" name="Rectangle 16"/>
          <p:cNvSpPr>
            <a:spLocks noGrp="1" noChangeArrowheads="1"/>
          </p:cNvSpPr>
          <p:nvPr>
            <p:ph type="subTitle" idx="1" hasCustomPrompt="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dirty="0" smtClean="0"/>
              <a:t>18</a:t>
            </a:r>
            <a:endParaRPr lang="en-US" dirty="0"/>
          </a:p>
        </p:txBody>
      </p:sp>
      <p:sp>
        <p:nvSpPr>
          <p:cNvPr id="5" name="Text Box 25"/>
          <p:cNvSpPr txBox="1">
            <a:spLocks noChangeArrowheads="1"/>
          </p:cNvSpPr>
          <p:nvPr/>
        </p:nvSpPr>
        <p:spPr bwMode="auto">
          <a:xfrm>
            <a:off x="5363408" y="5762795"/>
            <a:ext cx="3555168" cy="627063"/>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1350" dirty="0">
                <a:solidFill>
                  <a:srgbClr val="FFFFFF"/>
                </a:solidFill>
                <a:latin typeface="Arial" charset="0"/>
                <a:ea typeface="ＭＳ Ｐゴシック" pitchFamily="84" charset="-128"/>
              </a:rPr>
              <a:t>Lectures by </a:t>
            </a:r>
            <a:r>
              <a:rPr lang="en-US" sz="1350" dirty="0" smtClean="0">
                <a:solidFill>
                  <a:srgbClr val="FFFFFF"/>
                </a:solidFill>
                <a:latin typeface="Arial" charset="0"/>
                <a:ea typeface="ＭＳ Ｐゴシック" pitchFamily="84" charset="-128"/>
              </a:rPr>
              <a:t>Dr. Tara </a:t>
            </a:r>
            <a:r>
              <a:rPr lang="en-US" sz="1350" dirty="0" err="1" smtClean="0">
                <a:solidFill>
                  <a:srgbClr val="FFFFFF"/>
                </a:solidFill>
                <a:latin typeface="Arial" charset="0"/>
                <a:ea typeface="ＭＳ Ｐゴシック" pitchFamily="84" charset="-128"/>
              </a:rPr>
              <a:t>Stoulig</a:t>
            </a:r>
            <a:endParaRPr lang="en-US" sz="1350" dirty="0">
              <a:solidFill>
                <a:srgbClr val="FFFFFF"/>
              </a:solidFill>
              <a:latin typeface="Arial" charset="0"/>
              <a:ea typeface="ＭＳ Ｐゴシック" pitchFamily="84" charset="-128"/>
            </a:endParaRPr>
          </a:p>
          <a:p>
            <a:pPr algn="r" eaLnBrk="0" fontAlgn="base" hangingPunct="0">
              <a:spcBef>
                <a:spcPct val="0"/>
              </a:spcBef>
              <a:spcAft>
                <a:spcPct val="0"/>
              </a:spcAft>
              <a:defRPr/>
            </a:pPr>
            <a:r>
              <a:rPr lang="en-US" sz="1350" dirty="0" smtClean="0">
                <a:solidFill>
                  <a:srgbClr val="FFFFFF"/>
                </a:solidFill>
                <a:latin typeface="Arial" charset="0"/>
                <a:ea typeface="ＭＳ Ｐゴシック" pitchFamily="84" charset="-128"/>
              </a:rPr>
              <a:t>Southeastern Louisiana </a:t>
            </a:r>
            <a:r>
              <a:rPr lang="en-US" sz="1350" dirty="0">
                <a:solidFill>
                  <a:srgbClr val="FFFFFF"/>
                </a:solidFill>
                <a:latin typeface="Arial" charset="0"/>
                <a:ea typeface="ＭＳ Ｐゴシック" pitchFamily="84" charset="-128"/>
              </a:rPr>
              <a:t>University</a:t>
            </a:r>
          </a:p>
        </p:txBody>
      </p:sp>
      <p:sp>
        <p:nvSpPr>
          <p:cNvPr id="9" name="Rectangle 30"/>
          <p:cNvSpPr>
            <a:spLocks noChangeArrowheads="1"/>
          </p:cNvSpPr>
          <p:nvPr/>
        </p:nvSpPr>
        <p:spPr bwMode="auto">
          <a:xfrm>
            <a:off x="5626769" y="6541754"/>
            <a:ext cx="3427413" cy="316246"/>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675" dirty="0" smtClean="0">
                <a:solidFill>
                  <a:srgbClr val="FFFFFF"/>
                </a:solidFill>
                <a:latin typeface="Arial" charset="0"/>
                <a:ea typeface="ＭＳ Ｐゴシック" charset="0"/>
              </a:rPr>
              <a:t>© 2015 </a:t>
            </a:r>
            <a:r>
              <a:rPr lang="en-US" sz="675" dirty="0">
                <a:solidFill>
                  <a:srgbClr val="FFFFFF"/>
                </a:solidFill>
                <a:latin typeface="Arial" charset="0"/>
                <a:ea typeface="ＭＳ Ｐゴシック" charset="0"/>
              </a:rPr>
              <a:t>Pearson Education Inc.</a:t>
            </a:r>
            <a:r>
              <a:rPr lang="en-US" sz="675" dirty="0">
                <a:solidFill>
                  <a:srgbClr val="FFFFFF"/>
                </a:solidFill>
                <a:latin typeface="Arial" charset="0"/>
                <a:ea typeface="ＭＳ Ｐゴシック" pitchFamily="84" charset="-128"/>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 y="0"/>
            <a:ext cx="5357813" cy="6858000"/>
          </a:xfrm>
          <a:prstGeom prst="rect">
            <a:avLst/>
          </a:prstGeom>
        </p:spPr>
      </p:pic>
      <p:sp>
        <p:nvSpPr>
          <p:cNvPr id="16" name="Rectangle 7"/>
          <p:cNvSpPr>
            <a:spLocks noChangeArrowheads="1"/>
          </p:cNvSpPr>
          <p:nvPr/>
        </p:nvSpPr>
        <p:spPr bwMode="auto">
          <a:xfrm>
            <a:off x="5363408" y="2883902"/>
            <a:ext cx="359326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pPr>
            <a:r>
              <a:rPr lang="en-US" altLang="en-US" sz="2100" dirty="0" smtClean="0">
                <a:solidFill>
                  <a:srgbClr val="FFFFFF"/>
                </a:solidFill>
                <a:ea typeface="ＭＳ Ｐゴシック" charset="0"/>
              </a:rPr>
              <a:t>Genomics: Genetics from a Whole-Genome Perspective</a:t>
            </a:r>
            <a:endParaRPr lang="en-US" altLang="en-US" sz="2100" dirty="0">
              <a:solidFill>
                <a:srgbClr val="FFFFFF"/>
              </a:solidFill>
              <a:ea typeface="ＭＳ Ｐゴシック" charset="0"/>
            </a:endParaRPr>
          </a:p>
        </p:txBody>
      </p:sp>
    </p:spTree>
    <p:extLst>
      <p:ext uri="{BB962C8B-B14F-4D97-AF65-F5344CB8AC3E}">
        <p14:creationId xmlns:p14="http://schemas.microsoft.com/office/powerpoint/2010/main" val="347537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746836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6_Title Slide">
    <p:bg>
      <p:bgPr>
        <a:solidFill>
          <a:srgbClr val="000000"/>
        </a:solidFill>
        <a:effectLst/>
      </p:bgPr>
    </p:bg>
    <p:spTree>
      <p:nvGrpSpPr>
        <p:cNvPr id="1" name=""/>
        <p:cNvGrpSpPr/>
        <p:nvPr/>
      </p:nvGrpSpPr>
      <p:grpSpPr>
        <a:xfrm>
          <a:off x="0" y="0"/>
          <a:ext cx="0" cy="0"/>
          <a:chOff x="0" y="0"/>
          <a:chExt cx="0" cy="0"/>
        </a:xfrm>
      </p:grpSpPr>
      <p:sp>
        <p:nvSpPr>
          <p:cNvPr id="508944" name="Rectangle 16"/>
          <p:cNvSpPr>
            <a:spLocks noGrp="1" noChangeArrowheads="1"/>
          </p:cNvSpPr>
          <p:nvPr>
            <p:ph type="subTitle" idx="1" hasCustomPrompt="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dirty="0" smtClean="0"/>
              <a:t>18</a:t>
            </a:r>
            <a:endParaRPr lang="en-US" dirty="0"/>
          </a:p>
        </p:txBody>
      </p:sp>
      <p:sp>
        <p:nvSpPr>
          <p:cNvPr id="5" name="Text Box 25"/>
          <p:cNvSpPr txBox="1">
            <a:spLocks noChangeArrowheads="1"/>
          </p:cNvSpPr>
          <p:nvPr/>
        </p:nvSpPr>
        <p:spPr bwMode="auto">
          <a:xfrm>
            <a:off x="5363408" y="5762795"/>
            <a:ext cx="3555168" cy="627063"/>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1350" dirty="0">
                <a:solidFill>
                  <a:srgbClr val="FFFFFF"/>
                </a:solidFill>
                <a:latin typeface="Arial" charset="0"/>
                <a:ea typeface="ＭＳ Ｐゴシック" pitchFamily="84" charset="-128"/>
              </a:rPr>
              <a:t>Lectures by </a:t>
            </a:r>
            <a:r>
              <a:rPr lang="en-US" sz="1350" dirty="0" smtClean="0">
                <a:solidFill>
                  <a:srgbClr val="FFFFFF"/>
                </a:solidFill>
                <a:latin typeface="Arial" charset="0"/>
                <a:ea typeface="ＭＳ Ｐゴシック" pitchFamily="84" charset="-128"/>
              </a:rPr>
              <a:t>Dr. Tara </a:t>
            </a:r>
            <a:r>
              <a:rPr lang="en-US" sz="1350" dirty="0" err="1" smtClean="0">
                <a:solidFill>
                  <a:srgbClr val="FFFFFF"/>
                </a:solidFill>
                <a:latin typeface="Arial" charset="0"/>
                <a:ea typeface="ＭＳ Ｐゴシック" pitchFamily="84" charset="-128"/>
              </a:rPr>
              <a:t>Stoulig</a:t>
            </a:r>
            <a:endParaRPr lang="en-US" sz="1350" dirty="0">
              <a:solidFill>
                <a:srgbClr val="FFFFFF"/>
              </a:solidFill>
              <a:latin typeface="Arial" charset="0"/>
              <a:ea typeface="ＭＳ Ｐゴシック" pitchFamily="84" charset="-128"/>
            </a:endParaRPr>
          </a:p>
          <a:p>
            <a:pPr algn="r" eaLnBrk="0" fontAlgn="base" hangingPunct="0">
              <a:spcBef>
                <a:spcPct val="0"/>
              </a:spcBef>
              <a:spcAft>
                <a:spcPct val="0"/>
              </a:spcAft>
              <a:defRPr/>
            </a:pPr>
            <a:r>
              <a:rPr lang="en-US" sz="1350" dirty="0" smtClean="0">
                <a:solidFill>
                  <a:srgbClr val="FFFFFF"/>
                </a:solidFill>
                <a:latin typeface="Arial" charset="0"/>
                <a:ea typeface="ＭＳ Ｐゴシック" pitchFamily="84" charset="-128"/>
              </a:rPr>
              <a:t>Southeastern Louisiana </a:t>
            </a:r>
            <a:r>
              <a:rPr lang="en-US" sz="1350" dirty="0">
                <a:solidFill>
                  <a:srgbClr val="FFFFFF"/>
                </a:solidFill>
                <a:latin typeface="Arial" charset="0"/>
                <a:ea typeface="ＭＳ Ｐゴシック" pitchFamily="84" charset="-128"/>
              </a:rPr>
              <a:t>University</a:t>
            </a:r>
          </a:p>
        </p:txBody>
      </p:sp>
      <p:sp>
        <p:nvSpPr>
          <p:cNvPr id="9" name="Rectangle 30"/>
          <p:cNvSpPr>
            <a:spLocks noChangeArrowheads="1"/>
          </p:cNvSpPr>
          <p:nvPr/>
        </p:nvSpPr>
        <p:spPr bwMode="auto">
          <a:xfrm>
            <a:off x="5626769" y="6541754"/>
            <a:ext cx="3427413" cy="316246"/>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675" dirty="0" smtClean="0">
                <a:solidFill>
                  <a:srgbClr val="FFFFFF"/>
                </a:solidFill>
                <a:latin typeface="Arial" charset="0"/>
                <a:ea typeface="ＭＳ Ｐゴシック" charset="0"/>
              </a:rPr>
              <a:t>© 2015 </a:t>
            </a:r>
            <a:r>
              <a:rPr lang="en-US" sz="675" dirty="0">
                <a:solidFill>
                  <a:srgbClr val="FFFFFF"/>
                </a:solidFill>
                <a:latin typeface="Arial" charset="0"/>
                <a:ea typeface="ＭＳ Ｐゴシック" charset="0"/>
              </a:rPr>
              <a:t>Pearson Education Inc.</a:t>
            </a:r>
            <a:r>
              <a:rPr lang="en-US" sz="675" dirty="0">
                <a:solidFill>
                  <a:srgbClr val="FFFFFF"/>
                </a:solidFill>
                <a:latin typeface="Arial" charset="0"/>
                <a:ea typeface="ＭＳ Ｐゴシック" pitchFamily="84" charset="-128"/>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 y="0"/>
            <a:ext cx="5357813" cy="6858000"/>
          </a:xfrm>
          <a:prstGeom prst="rect">
            <a:avLst/>
          </a:prstGeom>
        </p:spPr>
      </p:pic>
      <p:sp>
        <p:nvSpPr>
          <p:cNvPr id="16" name="Rectangle 7"/>
          <p:cNvSpPr>
            <a:spLocks noChangeArrowheads="1"/>
          </p:cNvSpPr>
          <p:nvPr/>
        </p:nvSpPr>
        <p:spPr bwMode="auto">
          <a:xfrm>
            <a:off x="5363408" y="2883902"/>
            <a:ext cx="359326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pPr>
            <a:r>
              <a:rPr lang="en-US" altLang="en-US" sz="2100" dirty="0" smtClean="0">
                <a:solidFill>
                  <a:srgbClr val="FFFFFF"/>
                </a:solidFill>
                <a:ea typeface="ＭＳ Ｐゴシック" charset="0"/>
              </a:rPr>
              <a:t>Genomics: Genetics from a Whole-Genome Perspective</a:t>
            </a:r>
            <a:endParaRPr lang="en-US" altLang="en-US" sz="2100" dirty="0">
              <a:solidFill>
                <a:srgbClr val="FFFFFF"/>
              </a:solidFill>
              <a:ea typeface="ＭＳ Ｐゴシック" charset="0"/>
            </a:endParaRPr>
          </a:p>
        </p:txBody>
      </p:sp>
    </p:spTree>
    <p:extLst>
      <p:ext uri="{BB962C8B-B14F-4D97-AF65-F5344CB8AC3E}">
        <p14:creationId xmlns:p14="http://schemas.microsoft.com/office/powerpoint/2010/main" val="4151151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1DFB1-6ED0-4557-8A21-B6712B1CD3DD}" type="datetimeFigureOut">
              <a:rPr lang="en-US" smtClean="0"/>
              <a:t>10/15/2018</a:t>
            </a:fld>
            <a:endParaRPr lang="en-US"/>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A94EB-C0CF-4994-8D89-F14CEAAA9DBC}" type="slidenum">
              <a:rPr lang="en-US" smtClean="0"/>
              <a:t>‹#›</a:t>
            </a:fld>
            <a:endParaRPr lang="en-US"/>
          </a:p>
        </p:txBody>
      </p:sp>
    </p:spTree>
    <p:extLst>
      <p:ext uri="{BB962C8B-B14F-4D97-AF65-F5344CB8AC3E}">
        <p14:creationId xmlns:p14="http://schemas.microsoft.com/office/powerpoint/2010/main" val="560229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081DFB1-6ED0-4557-8A21-B6712B1CD3DD}" type="datetimeFigureOut">
              <a:rPr lang="en-US" smtClean="0"/>
              <a:t>10/15/2018</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DDA94EB-C0CF-4994-8D89-F14CEAAA9DBC}"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81DFB1-6ED0-4557-8A21-B6712B1CD3DD}" type="datetimeFigureOut">
              <a:rPr lang="en-US" smtClean="0"/>
              <a:t>10/15/2018</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DDA94EB-C0CF-4994-8D89-F14CEAAA9DBC}" type="slidenum">
              <a:rPr lang="en-US" smtClean="0"/>
              <a:t>‹#›</a:t>
            </a:fld>
            <a:endParaRPr lang="en-US"/>
          </a:p>
        </p:txBody>
      </p:sp>
    </p:spTree>
    <p:extLst>
      <p:ext uri="{BB962C8B-B14F-4D97-AF65-F5344CB8AC3E}">
        <p14:creationId xmlns:p14="http://schemas.microsoft.com/office/powerpoint/2010/main" val="9870109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F081DFB1-6ED0-4557-8A21-B6712B1CD3DD}" type="datetimeFigureOut">
              <a:rPr lang="en-US" smtClean="0"/>
              <a:t>10/15/2018</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1DDA94EB-C0CF-4994-8D89-F14CEAAA9DBC}" type="slidenum">
              <a:rPr lang="en-US" smtClean="0"/>
              <a:t>‹#›</a:t>
            </a:fld>
            <a:endParaRPr lang="en-US"/>
          </a:p>
        </p:txBody>
      </p:sp>
    </p:spTree>
    <p:extLst>
      <p:ext uri="{BB962C8B-B14F-4D97-AF65-F5344CB8AC3E}">
        <p14:creationId xmlns:p14="http://schemas.microsoft.com/office/powerpoint/2010/main" val="8109013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5EEDCC-5CD8-4261-847E-3CD78C515796}" type="datetimeFigureOut">
              <a:rPr lang="en-US" smtClean="0"/>
              <a:t>10/15/2018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A1C3E51-CF2B-4568-9E72-EEEAE58C2AD9}" type="slidenum">
              <a:rPr lang="en-US" smtClean="0"/>
              <a:t>‹#›</a:t>
            </a:fld>
            <a:endParaRPr lang="en-US"/>
          </a:p>
        </p:txBody>
      </p:sp>
    </p:spTree>
    <p:extLst>
      <p:ext uri="{BB962C8B-B14F-4D97-AF65-F5344CB8AC3E}">
        <p14:creationId xmlns:p14="http://schemas.microsoft.com/office/powerpoint/2010/main" val="297419491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B846EE-6341-4E97-A7F4-234E0AC104BD}" type="slidenum">
              <a:rPr lang="en-US" smtClean="0"/>
              <a:pPr>
                <a:defRPr/>
              </a:pPr>
              <a:t>‹#›</a:t>
            </a:fld>
            <a:endParaRPr lang="en-US"/>
          </a:p>
        </p:txBody>
      </p:sp>
    </p:spTree>
    <p:extLst>
      <p:ext uri="{BB962C8B-B14F-4D97-AF65-F5344CB8AC3E}">
        <p14:creationId xmlns:p14="http://schemas.microsoft.com/office/powerpoint/2010/main" val="125858981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D2D4692-BEC5-42CC-84CA-136F4990D854}" type="datetimeFigureOut">
              <a:rPr lang="en-US" smtClean="0"/>
              <a:t>10/15/2018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E54B3C-E134-4747-B83A-C14995A61B44}" type="slidenum">
              <a:rPr lang="en-US" smtClean="0"/>
              <a:t>‹#›</a:t>
            </a:fld>
            <a:endParaRPr lang="en-US"/>
          </a:p>
        </p:txBody>
      </p:sp>
    </p:spTree>
    <p:extLst>
      <p:ext uri="{BB962C8B-B14F-4D97-AF65-F5344CB8AC3E}">
        <p14:creationId xmlns:p14="http://schemas.microsoft.com/office/powerpoint/2010/main" val="231623014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www.ncbi.nlm.nih.gov/pubmed/23430413" TargetMode="External"/><Relationship Id="rId2" Type="http://schemas.openxmlformats.org/officeDocument/2006/relationships/hyperlink" Target="https://en.wikipedia.org/wiki/Orotidine_5'-phosphate_decarboxylase"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www.ncbi.nlm.nih.gov/Taxonomy/Utils/wprintgc.cgi"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www.google.com/url?sa=t&amp;rct=j&amp;q=&amp;esrc=s&amp;source=web&amp;cd=3&amp;cad=rja&amp;uact=8&amp;ved=0CC4QFjACahUKEwjoiaegwo3IAhXLzYAKHZaXBA4&amp;url=http://mmbr.asm.org/content/62/2/434.full&amp;usg=AFQjCNHson7VoJUQ3DRkQ04Fr7lcd0ImDA" TargetMode="External"/><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hyperlink" Target="http://chemistry.umeche.maine.edu/CHY431/Nucleic5.html"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ncbi.nlm.nih.gov/Tools/index.html" TargetMode="External"/><Relationship Id="rId2" Type="http://schemas.openxmlformats.org/officeDocument/2006/relationships/hyperlink" Target="http://expasy.org/tools/" TargetMode="External"/><Relationship Id="rId1" Type="http://schemas.openxmlformats.org/officeDocument/2006/relationships/slideLayout" Target="../slideLayouts/slideLayout7.xml"/><Relationship Id="rId5" Type="http://schemas.openxmlformats.org/officeDocument/2006/relationships/hyperlink" Target="http://www.genome.gov/glossary/index.cfm" TargetMode="External"/><Relationship Id="rId4" Type="http://schemas.openxmlformats.org/officeDocument/2006/relationships/hyperlink" Target="http://www.sanger.ac.uk/resources/software/"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hyperlink" Target="http://products.invitrogen.com/ivgn/product/AM1314?ICID=search-product" TargetMode="Externa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hyperlink" Target="http://www.bio-rad.com/prd/en/US/adirect/biorad?cmd=BRCatgProductDetail&amp;productID=211001" TargetMode="Externa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jpeg"/></Relationships>
</file>

<file path=ppt/slides/_rels/slide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en.wikipedia.org/wiki/Orotidine_5'-phosphate_decarboxylase"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en.wikipedia.org/wiki/Orotidine_5'-phosphate_decarboxylase" TargetMode="Externa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nap.edu/login.php?page=http://www.nap.edu/updates&amp;action=new" TargetMode="External"/><Relationship Id="rId2" Type="http://schemas.openxmlformats.org/officeDocument/2006/relationships/hyperlink" Target="http://www.the-scientist.com/?subscribe.now" TargetMode="External"/><Relationship Id="rId1" Type="http://schemas.openxmlformats.org/officeDocument/2006/relationships/slideLayout" Target="../slideLayouts/slideLayout7.xml"/><Relationship Id="rId4" Type="http://schemas.openxmlformats.org/officeDocument/2006/relationships/hyperlink" Target="https://www.hhmi.org/user?destination=/?utm_source=HHMI+News&amp;utm_campaign=73f068c23c-Sternson_Sodium_Channel_Weight_NR+Campaign&amp;utm_medium=email&amp;utm_term=0_8f2808e1d6-73f068c23c-69824637"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hyperlink" Target="http://www-sequence.stanford.edu/group/yeast_deletion_project/deletions3.html" TargetMode="Externa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www.uky.edu/Ombud/ForFaculty_ExcusedAbsences.php"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hyperlink" Target="http://classroom.sdmesa.edu/eschmid/Lab8-Biol210.htm" TargetMode="External"/><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hyperlink" Target="https://microbewiki.kenyon.edu/images/thumb/f/fb/Micrococcus_phage.JPG/300px-Micrococcus_phage.JPG" TargetMode="External"/><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hyperlink" Target="https://en.wikipedia.org/wiki/Enzymes" TargetMode="External"/><Relationship Id="rId4" Type="http://schemas.openxmlformats.org/officeDocument/2006/relationships/image" Target="../media/image91.png"/></Relationships>
</file>

<file path=ppt/slides/_rels/slide2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202.xml.rels><?xml version="1.0" encoding="UTF-8" standalone="yes"?>
<Relationships xmlns="http://schemas.openxmlformats.org/package/2006/relationships"><Relationship Id="rId3" Type="http://schemas.openxmlformats.org/officeDocument/2006/relationships/hyperlink" Target="https://en.wikipedia.org/wiki/Enzymes" TargetMode="External"/><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hyperlink" Target="https://en.wikipedia.org/wiki/M13_bacteriophage"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8.jpeg"/><Relationship Id="rId5" Type="http://schemas.microsoft.com/office/2007/relationships/hdphoto" Target="../media/hdphoto7.wdp"/><Relationship Id="rId4" Type="http://schemas.openxmlformats.org/officeDocument/2006/relationships/image" Target="../media/image97.jpeg"/></Relationships>
</file>

<file path=ppt/slides/_rels/slide20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gif"/><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hyperlink" Target="https://en.wikipedia.org/wiki/TA_cloning" TargetMode="External"/><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hyperlink" Target="https://www.yeastgenome.org/blast-sgd" TargetMode="Externa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google.com/url?sa=i&amp;rct=j&amp;q=&amp;esrc=s&amp;frm=1&amp;source=images&amp;cd=&amp;cad=rja&amp;docid=2IE9VK3JTIYFmM&amp;tbnid=dR1AVqHEXL7JMM:&amp;ved=0CAUQjRw&amp;url=http://www.utoledo.edu/med/depts/bioinfo/cores/GCL_Analysis_of_Microarray_Data.html&amp;ei=AlZhUoiuHJG54AP31YAY&amp;bvm=bv.54176721,d.dmg&amp;psig=AFQjCNEilaJWrCjMRMog-ngwK4xJsUTPUQ&amp;ust=1382197065175035" TargetMode="Externa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hyperlink" Target="http://www.google.com/url?sa=i&amp;rct=j&amp;q=&amp;esrc=s&amp;frm=1&amp;source=images&amp;cd=&amp;cad=rja&amp;docid=pmiJKaHMRYzKAM&amp;tbnid=IQa0knXsESXwXM:&amp;ved=0CAUQjRw&amp;url=http://genome.ws.utk.edu/affy/data/&amp;ei=V1ZhUrrRLces4APByoDwBQ&amp;bvm=bv.54176721,d.dmg&amp;psig=AFQjCNEilaJWrCjMRMog-ngwK4xJsUTPUQ&amp;ust=1382197065175035" TargetMode="External"/></Relationships>
</file>

<file path=ppt/slides/_rels/slide234.xml.rels><?xml version="1.0" encoding="UTF-8" standalone="yes"?>
<Relationships xmlns="http://schemas.openxmlformats.org/package/2006/relationships"><Relationship Id="rId2" Type="http://schemas.openxmlformats.org/officeDocument/2006/relationships/hyperlink" Target="http://www.youtube.com/watch?v=85h3vYt3KYg&amp;feature=player_embedded" TargetMode="Externa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hyperlink" Target="http://www.youtube.com/watch?v=85h3vYt3KYg&amp;feature=player_embedded" TargetMode="Externa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ehs.uky.edu/classes/hmm/hwaste/training.html" TargetMode="External"/><Relationship Id="rId2" Type="http://schemas.openxmlformats.org/officeDocument/2006/relationships/hyperlink" Target="http://ehs.uky.edu/classes/chemhyg/train.html" TargetMode="External"/><Relationship Id="rId1" Type="http://schemas.openxmlformats.org/officeDocument/2006/relationships/slideLayout" Target="../slideLayouts/slideLayout7.xml"/><Relationship Id="rId6" Type="http://schemas.openxmlformats.org/officeDocument/2006/relationships/hyperlink" Target="http://ehs.uky.edu/classes/" TargetMode="External"/><Relationship Id="rId5" Type="http://schemas.openxmlformats.org/officeDocument/2006/relationships/hyperlink" Target="http://ehs.uky.edu/classes/classes_biosafety_0001.php#biological_safety" TargetMode="External"/><Relationship Id="rId4" Type="http://schemas.openxmlformats.org/officeDocument/2006/relationships/hyperlink" Target="http://ehs.uky.edu/classes/fire/firetrain.html" TargetMode="External"/></Relationships>
</file>

<file path=ppt/slides/_rels/slide24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hyperlink" Target="http://www.addgene.org/vector-database/4856/" TargetMode="Externa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gif"/><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www.ncbi.nlm.nih.gov/core/lw/2.0/html/tileshop_pmc/tileshop_pmc_inline.html?title=Click%20on%20image%20to%20zoom&amp;p=PMC3&amp;id=1564266_zpq0350633480001.jpg" TargetMode="External"/><Relationship Id="rId1" Type="http://schemas.openxmlformats.org/officeDocument/2006/relationships/slideLayout" Target="../slideLayouts/slideLayout7.xml"/><Relationship Id="rId4" Type="http://schemas.openxmlformats.org/officeDocument/2006/relationships/hyperlink" Target="http://www.ncbi.nlm.nih.gov/pmc/articles/PMC1564266/" TargetMode="External"/></Relationships>
</file>

<file path=ppt/slides/_rels/slide25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hyperlink" Target="https://www.mun.ca/biology/scarr/Nitrous_Acid_Mutagenesis.html" TargetMode="Externa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hyperlink" Target="https://www.mun.ca/biology/scarr/Nitrous_Acid_Mutagenesis.html" TargetMode="Externa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7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gif"/><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hyperlink" Target="https://www.youtube.com/watch?v=fCd6B5HRaZ8" TargetMode="External"/><Relationship Id="rId1" Type="http://schemas.openxmlformats.org/officeDocument/2006/relationships/slideLayout" Target="../slideLayouts/slideLayout67.xml"/></Relationships>
</file>

<file path=ppt/slides/_rels/slide28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3.png"/><Relationship Id="rId1" Type="http://schemas.openxmlformats.org/officeDocument/2006/relationships/slideLayout" Target="../slideLayouts/slideLayout67.xml"/></Relationships>
</file>

<file path=ppt/slides/_rels/slide28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4.png"/><Relationship Id="rId1" Type="http://schemas.openxmlformats.org/officeDocument/2006/relationships/slideLayout" Target="../slideLayouts/slideLayout67.xml"/></Relationships>
</file>

<file path=ppt/slides/_rels/slide28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29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hyperlink" Target="https://www.youtube.com/watch?v=O3e2_Ctty_M" TargetMode="External"/><Relationship Id="rId1" Type="http://schemas.openxmlformats.org/officeDocument/2006/relationships/slideLayout" Target="../slideLayouts/slideLayout6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hyperlink" Target="https://bio.as.uky.edu/sites/default/files/Rymond%20Synthetic%20lethal%20paper%20clf1.pdf" TargetMode="Externa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10.xml.rels><?xml version="1.0" encoding="UTF-8" standalone="yes"?>
<Relationships xmlns="http://schemas.openxmlformats.org/package/2006/relationships"><Relationship Id="rId3" Type="http://schemas.openxmlformats.org/officeDocument/2006/relationships/hyperlink" Target="https://www.google.com/search?biw=1280&amp;bih=839&amp;q=chemiluminescence&amp;spell=1&amp;sa=X&amp;ved=0CBoQvwUoAGoVChMIp4ba6cGayQIVwngmCh3X7AmG" TargetMode="External"/><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31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47.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149.png"/><Relationship Id="rId4" Type="http://schemas.openxmlformats.org/officeDocument/2006/relationships/image" Target="../media/image148.jpeg"/></Relationships>
</file>

<file path=ppt/slides/_rels/slide3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4.jpeg"/><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png"/></Relationships>
</file>

<file path=ppt/slides/_rels/slide31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hyperlink" Target="https://www.youtube.com/watch?v=O3e2_Ctty_M" TargetMode="External"/><Relationship Id="rId1" Type="http://schemas.openxmlformats.org/officeDocument/2006/relationships/slideLayout" Target="../slideLayouts/slideLayout67.xml"/><Relationship Id="rId4" Type="http://schemas.openxmlformats.org/officeDocument/2006/relationships/hyperlink" Target="https://www.youtube.com/watch?v=4YKFw2KZA5o" TargetMode="External"/></Relationships>
</file>

<file path=ppt/slides/_rels/slide32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2.xml.rels><?xml version="1.0" encoding="UTF-8" standalone="yes"?>
<Relationships xmlns="http://schemas.openxmlformats.org/package/2006/relationships"><Relationship Id="rId3" Type="http://schemas.openxmlformats.org/officeDocument/2006/relationships/hyperlink" Target="http://www.nature.com/nrd/journal/v2/n2/full/nrd1011.html" TargetMode="External"/><Relationship Id="rId2" Type="http://schemas.openxmlformats.org/officeDocument/2006/relationships/image" Target="../media/image159.gif"/><Relationship Id="rId1" Type="http://schemas.openxmlformats.org/officeDocument/2006/relationships/slideLayout" Target="../slideLayouts/slideLayout67.xml"/></Relationships>
</file>

<file path=ppt/slides/_rels/slide333.xml.rels><?xml version="1.0" encoding="UTF-8" standalone="yes"?>
<Relationships xmlns="http://schemas.openxmlformats.org/package/2006/relationships"><Relationship Id="rId3" Type="http://schemas.openxmlformats.org/officeDocument/2006/relationships/hyperlink" Target="http://biol.lf1.cuni.cz/ucebnice/en/proteomics.htm" TargetMode="External"/><Relationship Id="rId2" Type="http://schemas.openxmlformats.org/officeDocument/2006/relationships/image" Target="../media/image160.jpeg"/><Relationship Id="rId1" Type="http://schemas.openxmlformats.org/officeDocument/2006/relationships/slideLayout" Target="../slideLayouts/slideLayout67.xml"/><Relationship Id="rId5" Type="http://schemas.openxmlformats.org/officeDocument/2006/relationships/image" Target="../media/image161.gif"/><Relationship Id="rId4" Type="http://schemas.openxmlformats.org/officeDocument/2006/relationships/hyperlink" Target="https://www.youtube.com/watch?v=NuIH9-6Fm6U" TargetMode="External"/></Relationships>
</file>

<file path=ppt/slides/_rels/slide334.xml.rels><?xml version="1.0" encoding="UTF-8" standalone="yes"?>
<Relationships xmlns="http://schemas.openxmlformats.org/package/2006/relationships"><Relationship Id="rId3" Type="http://schemas.openxmlformats.org/officeDocument/2006/relationships/hyperlink" Target="http://www.motifolio.com/6111158.html" TargetMode="External"/><Relationship Id="rId2" Type="http://schemas.openxmlformats.org/officeDocument/2006/relationships/image" Target="../media/image162.png"/><Relationship Id="rId1" Type="http://schemas.openxmlformats.org/officeDocument/2006/relationships/slideLayout" Target="../slideLayouts/slideLayout67.xml"/><Relationship Id="rId5" Type="http://schemas.openxmlformats.org/officeDocument/2006/relationships/image" Target="../media/image163.png"/><Relationship Id="rId4" Type="http://schemas.openxmlformats.org/officeDocument/2006/relationships/hyperlink" Target="https://www.youtube.com/watch?v=8R1Oyqx5KfE" TargetMode="External"/></Relationships>
</file>

<file path=ppt/slides/_rels/slide33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64.jpeg"/><Relationship Id="rId1" Type="http://schemas.openxmlformats.org/officeDocument/2006/relationships/slideLayout" Target="../slideLayouts/slideLayout67.xml"/><Relationship Id="rId5" Type="http://schemas.openxmlformats.org/officeDocument/2006/relationships/hyperlink" Target="https://www.youtube.com/watch?v=PFOodSbH9IY" TargetMode="External"/><Relationship Id="rId4" Type="http://schemas.openxmlformats.org/officeDocument/2006/relationships/hyperlink" Target="http://www.princeton.edu/cbe/news/archive/?id=2361" TargetMode="External"/></Relationships>
</file>

<file path=ppt/slides/_rels/slide336.xml.rels><?xml version="1.0" encoding="UTF-8" standalone="yes"?>
<Relationships xmlns="http://schemas.openxmlformats.org/package/2006/relationships"><Relationship Id="rId2" Type="http://schemas.openxmlformats.org/officeDocument/2006/relationships/image" Target="../media/image165.gif"/><Relationship Id="rId1" Type="http://schemas.openxmlformats.org/officeDocument/2006/relationships/slideLayout" Target="../slideLayouts/slideLayout67.xml"/></Relationships>
</file>

<file path=ppt/slides/_rels/slide337.xml.rels><?xml version="1.0" encoding="UTF-8" standalone="yes"?>
<Relationships xmlns="http://schemas.openxmlformats.org/package/2006/relationships"><Relationship Id="rId3" Type="http://schemas.openxmlformats.org/officeDocument/2006/relationships/hyperlink" Target="https://www.youtube.com/watch?v=mBT73Pesiog&amp;list=PLTLnMhSbhobJuje8OIqjFa1YOOEgN1xCx" TargetMode="External"/><Relationship Id="rId2" Type="http://schemas.openxmlformats.org/officeDocument/2006/relationships/image" Target="../media/image166.gif"/><Relationship Id="rId1" Type="http://schemas.openxmlformats.org/officeDocument/2006/relationships/slideLayout" Target="../slideLayouts/slideLayout67.xml"/></Relationships>
</file>

<file path=ppt/slides/_rels/slide33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67.png"/><Relationship Id="rId1" Type="http://schemas.openxmlformats.org/officeDocument/2006/relationships/slideLayout" Target="../slideLayouts/slideLayout67.xml"/></Relationships>
</file>

<file path=ppt/slides/_rels/slide33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68.png"/><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69.png"/><Relationship Id="rId1" Type="http://schemas.openxmlformats.org/officeDocument/2006/relationships/slideLayout" Target="../slideLayouts/slideLayout67.xml"/></Relationships>
</file>

<file path=ppt/slides/_rels/slide34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70.jpeg"/><Relationship Id="rId1" Type="http://schemas.openxmlformats.org/officeDocument/2006/relationships/slideLayout" Target="../slideLayouts/slideLayout67.xml"/><Relationship Id="rId4" Type="http://schemas.openxmlformats.org/officeDocument/2006/relationships/hyperlink" Target="http://drugdiscoveryopinion.com/2009/03/page/2/" TargetMode="External"/></Relationships>
</file>

<file path=ppt/slides/_rels/slide34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7.xml"/></Relationships>
</file>

<file path=ppt/slides/_rels/slide34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7.xml"/></Relationships>
</file>

<file path=ppt/slides/_rels/slide34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8" Type="http://schemas.openxmlformats.org/officeDocument/2006/relationships/hyperlink" Target="http://www.ncbi.nlm.nih.gov/pubmed/?term=Rymond%20BC%5bauth%5d" TargetMode="External"/><Relationship Id="rId3" Type="http://schemas.openxmlformats.org/officeDocument/2006/relationships/hyperlink" Target="http://www.pnas.org/cgi/pmidlookup?view=long&amp;pmid=8430095" TargetMode="External"/><Relationship Id="rId7" Type="http://schemas.openxmlformats.org/officeDocument/2006/relationships/hyperlink" Target="http://www.pnas.org/" TargetMode="External"/><Relationship Id="rId2" Type="http://schemas.openxmlformats.org/officeDocument/2006/relationships/image" Target="../media/image177.gif"/><Relationship Id="rId1" Type="http://schemas.openxmlformats.org/officeDocument/2006/relationships/slideLayout" Target="../slideLayouts/slideLayout7.xml"/><Relationship Id="rId6" Type="http://schemas.openxmlformats.org/officeDocument/2006/relationships/hyperlink" Target="http://www.pnas.org/site/misc/iforc.shtml" TargetMode="External"/><Relationship Id="rId5" Type="http://schemas.openxmlformats.org/officeDocument/2006/relationships/hyperlink" Target="http://www.pnas.org/site/subscriptions/" TargetMode="External"/><Relationship Id="rId10" Type="http://schemas.microsoft.com/office/2007/relationships/hdphoto" Target="../media/hdphoto22.wdp"/><Relationship Id="rId4" Type="http://schemas.openxmlformats.org/officeDocument/2006/relationships/hyperlink" Target="http://www.pnas.org/site/misc/about.shtml" TargetMode="External"/><Relationship Id="rId9" Type="http://schemas.openxmlformats.org/officeDocument/2006/relationships/image" Target="../media/image178.jpeg"/></Relationships>
</file>

<file path=ppt/slides/_rels/slide355.xml.rels><?xml version="1.0" encoding="UTF-8" standalone="yes"?>
<Relationships xmlns="http://schemas.openxmlformats.org/package/2006/relationships"><Relationship Id="rId3" Type="http://schemas.openxmlformats.org/officeDocument/2006/relationships/hyperlink" Target="http://www.ncbi.nlm.nih.gov/pubmed/?term=Rymond%20BC%5bAuthor%5d&amp;cauthor=true&amp;cauthor_uid=8346029" TargetMode="External"/><Relationship Id="rId2" Type="http://schemas.openxmlformats.org/officeDocument/2006/relationships/hyperlink" Target="http://www.ncbi.nlm.nih.gov/pubmed/8346029" TargetMode="External"/><Relationship Id="rId1" Type="http://schemas.openxmlformats.org/officeDocument/2006/relationships/slideLayout" Target="../slideLayouts/slideLayout7.xml"/><Relationship Id="rId5" Type="http://schemas.openxmlformats.org/officeDocument/2006/relationships/hyperlink" Target="http://www.ncbi.nlm.nih.gov/pubmed/?term=Hoch%20SO%5bAuthor%5d&amp;cauthor=true&amp;cauthor_uid=8346029" TargetMode="External"/><Relationship Id="rId4" Type="http://schemas.openxmlformats.org/officeDocument/2006/relationships/hyperlink" Target="http://www.ncbi.nlm.nih.gov/pubmed/?term=Rokeach%20LA%5bAuthor%5d&amp;cauthor=true&amp;cauthor_uid=8346029" TargetMode="Externa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6.jpeg"/></Relationships>
</file>

<file path=ppt/slides/_rels/slide37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3" Type="http://schemas.openxmlformats.org/officeDocument/2006/relationships/hyperlink" Target="http://www.pnas.org/content/103/37/13700/T2.expansion.html#xref-fn-6-1" TargetMode="External"/><Relationship Id="rId2" Type="http://schemas.openxmlformats.org/officeDocument/2006/relationships/hyperlink" Target="http://www.pnas.org/content/103/37/13700/T2.expansion.html#fn-6" TargetMode="External"/><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8" Type="http://schemas.openxmlformats.org/officeDocument/2006/relationships/hyperlink" Target="http://www.genetics.org/search?author1=Brian+C.+Rymond&amp;sortspec=date&amp;submit=Submit" TargetMode="External"/><Relationship Id="rId3" Type="http://schemas.openxmlformats.org/officeDocument/2006/relationships/hyperlink" Target="http://www.genetics.org/search?author1=Sudakshina+Paul&amp;sortspec=date&amp;submit=Submit" TargetMode="External"/><Relationship Id="rId7" Type="http://schemas.openxmlformats.org/officeDocument/2006/relationships/hyperlink" Target="http://www.genetics.org/search?author1=Susan+M.+W.+Harrison&amp;sortspec=date&amp;submit=Submit" TargetMode="External"/><Relationship Id="rId12" Type="http://schemas.microsoft.com/office/2007/relationships/hdphoto" Target="../media/hdphoto24.wdp"/><Relationship Id="rId2" Type="http://schemas.openxmlformats.org/officeDocument/2006/relationships/hyperlink" Target="http://www.genetics.org/search?author1=Shatakshi+Pandit&amp;sortspec=date&amp;submit=Submit" TargetMode="External"/><Relationship Id="rId1" Type="http://schemas.openxmlformats.org/officeDocument/2006/relationships/slideLayout" Target="../slideLayouts/slideLayout7.xml"/><Relationship Id="rId6" Type="http://schemas.openxmlformats.org/officeDocument/2006/relationships/hyperlink" Target="http://www.genetics.org/search?author1=Nicole+Durbin&amp;sortspec=date&amp;submit=Submit" TargetMode="External"/><Relationship Id="rId11" Type="http://schemas.openxmlformats.org/officeDocument/2006/relationships/image" Target="../media/image189.png"/><Relationship Id="rId5" Type="http://schemas.openxmlformats.org/officeDocument/2006/relationships/hyperlink" Target="http://www.genetics.org/search?author1=Min+Chen&amp;sortspec=date&amp;submit=Submit" TargetMode="External"/><Relationship Id="rId10" Type="http://schemas.openxmlformats.org/officeDocument/2006/relationships/image" Target="../media/image188.jpeg"/><Relationship Id="rId4" Type="http://schemas.openxmlformats.org/officeDocument/2006/relationships/hyperlink" Target="http://www.genetics.org/search?author1=Li+Zhang&amp;sortspec=date&amp;submit=Submit" TargetMode="External"/><Relationship Id="rId9" Type="http://schemas.openxmlformats.org/officeDocument/2006/relationships/hyperlink" Target="http://www.ncbi.nlm.nih.gov/pubmed/19581443" TargetMode="Externa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 Id="rId6" Type="http://schemas.openxmlformats.org/officeDocument/2006/relationships/hyperlink" Target="http://www.ncbi.nlm.nih.gov/pubmed/8196608" TargetMode="External"/><Relationship Id="rId5" Type="http://schemas.openxmlformats.org/officeDocument/2006/relationships/hyperlink" Target="http://www.ncbi.nlm.nih.gov/pubmed/?term=Rymond%20BC%5bAuthor%5d&amp;cauthor=true&amp;cauthor_uid=8196608" TargetMode="External"/><Relationship Id="rId4" Type="http://schemas.openxmlformats.org/officeDocument/2006/relationships/hyperlink" Target="http://www.ncbi.nlm.nih.gov/pubmed/?term=Lockhart%20SR%5bAuthor%5d&amp;cauthor=true&amp;cauthor_uid=8196608" TargetMode="External"/></Relationships>
</file>

<file path=ppt/slides/_rels/slide38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92.png"/><Relationship Id="rId1" Type="http://schemas.openxmlformats.org/officeDocument/2006/relationships/slideLayout" Target="../slideLayouts/slideLayout7.xml"/><Relationship Id="rId4" Type="http://schemas.openxmlformats.org/officeDocument/2006/relationships/image" Target="../media/image193.jpeg"/></Relationships>
</file>

<file path=ppt/slides/_rels/slide382.xml.rels><?xml version="1.0" encoding="UTF-8" standalone="yes"?>
<Relationships xmlns="http://schemas.openxmlformats.org/package/2006/relationships"><Relationship Id="rId3" Type="http://schemas.openxmlformats.org/officeDocument/2006/relationships/hyperlink" Target="http://www.ncbi.nlm.nih.gov/pubmed/?term=Rymond%20BC%5bAuthor%5d&amp;cauthor=true&amp;cauthor_uid=9418882" TargetMode="External"/><Relationship Id="rId2" Type="http://schemas.openxmlformats.org/officeDocument/2006/relationships/hyperlink" Target="http://www.ncbi.nlm.nih.gov/pubmed/?term=McLean%20MR%5bAuthor%5d&amp;cauthor=true&amp;cauthor_uid=9418882" TargetMode="External"/><Relationship Id="rId1" Type="http://schemas.openxmlformats.org/officeDocument/2006/relationships/slideLayout" Target="../slideLayouts/slideLayout7.xml"/><Relationship Id="rId5" Type="http://schemas.openxmlformats.org/officeDocument/2006/relationships/image" Target="../media/image194.jpg"/><Relationship Id="rId4" Type="http://schemas.openxmlformats.org/officeDocument/2006/relationships/hyperlink" Target="http://www.ncbi.nlm.nih.gov/pubmed/9418882" TargetMode="External"/></Relationships>
</file>

<file path=ppt/slides/_rels/slide38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3" Type="http://schemas.openxmlformats.org/officeDocument/2006/relationships/hyperlink" Target="http://www.ncbi.nlm.nih.gov/pubmed/12509417" TargetMode="External"/><Relationship Id="rId2" Type="http://schemas.openxmlformats.org/officeDocument/2006/relationships/hyperlink" Target="http://www.ncbi.nlm.nih.gov/pubmed/10445879" TargetMode="External"/><Relationship Id="rId1" Type="http://schemas.openxmlformats.org/officeDocument/2006/relationships/slideLayout" Target="../slideLayouts/slideLayout7.xml"/><Relationship Id="rId4" Type="http://schemas.openxmlformats.org/officeDocument/2006/relationships/hyperlink" Target="http://www.ncbi.nlm.nih.gov/pubmed/12084575" TargetMode="External"/></Relationships>
</file>

<file path=ppt/slides/_rels/slide387.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8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3.png"/></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2" Type="http://schemas.openxmlformats.org/officeDocument/2006/relationships/hyperlink" Target="http://www.ncbi.nlm.nih.gov/pubmed/12871902" TargetMode="External"/><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g"/><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8" Type="http://schemas.openxmlformats.org/officeDocument/2006/relationships/hyperlink" Target="http://www.ncbi.nlm.nih.gov/pubmed/?term=He%20J%5bAuthor%5d&amp;cauthor=true&amp;cauthor_uid=16314500" TargetMode="External"/><Relationship Id="rId3" Type="http://schemas.microsoft.com/office/2007/relationships/hdphoto" Target="../media/hdphoto26.wdp"/><Relationship Id="rId7" Type="http://schemas.openxmlformats.org/officeDocument/2006/relationships/hyperlink" Target="http://www.ncbi.nlm.nih.gov/pubmed/?term=Wang%20Q%5bAuthor%5d&amp;cauthor=true&amp;cauthor_uid=16314500" TargetMode="External"/><Relationship Id="rId2" Type="http://schemas.openxmlformats.org/officeDocument/2006/relationships/image" Target="../media/image201.jpeg"/><Relationship Id="rId1" Type="http://schemas.openxmlformats.org/officeDocument/2006/relationships/slideLayout" Target="../slideLayouts/slideLayout7.xml"/><Relationship Id="rId6" Type="http://schemas.openxmlformats.org/officeDocument/2006/relationships/hyperlink" Target="http://www.ncbi.nlm.nih.gov/pubmed/14517302" TargetMode="External"/><Relationship Id="rId5" Type="http://schemas.openxmlformats.org/officeDocument/2006/relationships/hyperlink" Target="http://www.ncbi.nlm.nih.gov/pubmed/?term=Rymond%20BC%5bAuthor%5d&amp;cauthor=true&amp;cauthor_uid=14517302" TargetMode="External"/><Relationship Id="rId10" Type="http://schemas.openxmlformats.org/officeDocument/2006/relationships/hyperlink" Target="http://www.ncbi.nlm.nih.gov/pubmed/?term=Rymond%20BC%5bAuthor%5d&amp;cauthor=true&amp;cauthor_uid=16314500" TargetMode="External"/><Relationship Id="rId4" Type="http://schemas.openxmlformats.org/officeDocument/2006/relationships/hyperlink" Target="http://www.ncbi.nlm.nih.gov/pubmed/?term=Wang%20Q%5bAuthor%5d&amp;cauthor=true&amp;cauthor_uid=14517302" TargetMode="External"/><Relationship Id="rId9" Type="http://schemas.openxmlformats.org/officeDocument/2006/relationships/hyperlink" Target="http://www.ncbi.nlm.nih.gov/pubmed/?term=Lynn%20B%5bAuthor%5d&amp;cauthor=true&amp;cauthor_uid=16314500" TargetMode="External"/></Relationships>
</file>

<file path=ppt/slides/_rels/slide39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www.the-scientist.com/?subscribe.now"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7.jpe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hyperlink" Target="mailto:christen.wanstrath@uky.edu" TargetMode="External"/><Relationship Id="rId2" Type="http://schemas.openxmlformats.org/officeDocument/2006/relationships/hyperlink" Target="mailto:rymond@uky.edu"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jpeg"/></Relationships>
</file>

<file path=ppt/slides/_rels/slide6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hyperlink" Target="http://rna.tbi.univie.ac.at/"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hyperlink" Target="http://www.ncbi.nlm.nih.gov/books/bv.fcgi?call=bv.View..ShowTOC&amp;rid=mga.TOC" TargetMode="External"/><Relationship Id="rId2" Type="http://schemas.openxmlformats.org/officeDocument/2006/relationships/hyperlink" Target="http://www.whfreeman.com/college/book.asp?disc=BIO&amp;disc_name=Biology&amp;@id_course=1058000060&amp;id_product=1124001045" TargetMode="External"/><Relationship Id="rId1" Type="http://schemas.openxmlformats.org/officeDocument/2006/relationships/slideLayout" Target="../slideLayouts/slideLayout7.xml"/><Relationship Id="rId5" Type="http://schemas.openxmlformats.org/officeDocument/2006/relationships/hyperlink" Target="http://www.cshlpress.com/" TargetMode="External"/><Relationship Id="rId4" Type="http://schemas.openxmlformats.org/officeDocument/2006/relationships/hyperlink" Target="http://www.ncbi.nlm.nih.gov/entrez/query.fcgi?CMD=search&amp;DB=books"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cience.howstuffworks.com/physical-science-channel.htm" TargetMode="External"/><Relationship Id="rId2" Type="http://schemas.openxmlformats.org/officeDocument/2006/relationships/hyperlink" Target="http://www.helcohi.com/sse/body/hp.html"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www.ncbi.nlm.nih.gov/pubmed/19969550" TargetMode="External"/><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0"/>
            <a:ext cx="7772400" cy="1470025"/>
          </a:xfrm>
        </p:spPr>
        <p:txBody>
          <a:bodyPr>
            <a:normAutofit/>
          </a:bodyPr>
          <a:lstStyle/>
          <a:p>
            <a:r>
              <a:rPr lang="en-US" sz="6600" dirty="0">
                <a:solidFill>
                  <a:srgbClr val="FFFF00"/>
                </a:solidFill>
              </a:rPr>
              <a:t>Welcome</a:t>
            </a:r>
          </a:p>
        </p:txBody>
      </p:sp>
      <p:sp>
        <p:nvSpPr>
          <p:cNvPr id="3" name="Subtitle 2"/>
          <p:cNvSpPr>
            <a:spLocks noGrp="1"/>
          </p:cNvSpPr>
          <p:nvPr>
            <p:ph type="subTitle" idx="1"/>
          </p:nvPr>
        </p:nvSpPr>
        <p:spPr>
          <a:xfrm>
            <a:off x="1143000" y="1981200"/>
            <a:ext cx="6400800" cy="1752600"/>
          </a:xfrm>
        </p:spPr>
        <p:txBody>
          <a:bodyPr>
            <a:noAutofit/>
          </a:bodyPr>
          <a:lstStyle/>
          <a:p>
            <a:r>
              <a:rPr lang="en-US" sz="4000" dirty="0">
                <a:solidFill>
                  <a:schemeClr val="bg1"/>
                </a:solidFill>
              </a:rPr>
              <a:t>BIO510</a:t>
            </a:r>
          </a:p>
          <a:p>
            <a:r>
              <a:rPr lang="en-US" sz="4000" dirty="0">
                <a:solidFill>
                  <a:schemeClr val="bg1"/>
                </a:solidFill>
              </a:rPr>
              <a:t>Recombinant DNA Techniques Lab</a:t>
            </a:r>
          </a:p>
          <a:p>
            <a:r>
              <a:rPr lang="en-US" sz="2400" dirty="0">
                <a:solidFill>
                  <a:schemeClr val="bg1"/>
                </a:solidFill>
              </a:rPr>
              <a:t>Dr. Brian Rymond (Instructor)</a:t>
            </a:r>
          </a:p>
          <a:p>
            <a:r>
              <a:rPr lang="en-US" sz="2400" dirty="0">
                <a:solidFill>
                  <a:schemeClr val="bg1"/>
                </a:solidFill>
              </a:rPr>
              <a:t>&amp;</a:t>
            </a:r>
          </a:p>
          <a:p>
            <a:r>
              <a:rPr lang="en-US" sz="2400" dirty="0">
                <a:solidFill>
                  <a:schemeClr val="bg1"/>
                </a:solidFill>
              </a:rPr>
              <a:t>Christen </a:t>
            </a:r>
            <a:r>
              <a:rPr lang="en-US" sz="2400" dirty="0" err="1">
                <a:solidFill>
                  <a:schemeClr val="bg1"/>
                </a:solidFill>
              </a:rPr>
              <a:t>Wanstrath</a:t>
            </a:r>
            <a:r>
              <a:rPr lang="en-US" sz="2400" dirty="0">
                <a:solidFill>
                  <a:schemeClr val="bg1"/>
                </a:solidFill>
              </a:rPr>
              <a:t> (TA)</a:t>
            </a:r>
          </a:p>
        </p:txBody>
      </p:sp>
    </p:spTree>
    <p:extLst>
      <p:ext uri="{BB962C8B-B14F-4D97-AF65-F5344CB8AC3E}">
        <p14:creationId xmlns:p14="http://schemas.microsoft.com/office/powerpoint/2010/main" val="3379400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763000" cy="5970865"/>
          </a:xfrm>
          <a:prstGeom prst="rect">
            <a:avLst/>
          </a:prstGeom>
        </p:spPr>
        <p:txBody>
          <a:bodyPr wrap="square">
            <a:spAutoFit/>
          </a:bodyPr>
          <a:lstStyle/>
          <a:p>
            <a:r>
              <a:rPr lang="en-US" sz="2800" b="1" u="sng" dirty="0">
                <a:latin typeface="Times New Roman"/>
                <a:ea typeface="Times New Roman"/>
                <a:cs typeface="Times New Roman"/>
              </a:rPr>
              <a:t>Lab Manual &amp; Additional Materials:</a:t>
            </a:r>
            <a:r>
              <a:rPr lang="en-US" sz="2800" dirty="0">
                <a:latin typeface="Times New Roman"/>
                <a:ea typeface="Times New Roman"/>
                <a:cs typeface="Times New Roman"/>
              </a:rPr>
              <a:t>  All laboratory exercises will be provided by the instructor in a protocol set.  </a:t>
            </a:r>
            <a:r>
              <a:rPr lang="en-US" sz="2800" i="1" dirty="0">
                <a:latin typeface="Times New Roman"/>
                <a:ea typeface="Times New Roman"/>
                <a:cs typeface="Times New Roman"/>
              </a:rPr>
              <a:t>This </a:t>
            </a:r>
            <a:r>
              <a:rPr lang="en-US" sz="2800" b="1" i="1" dirty="0">
                <a:latin typeface="Times New Roman"/>
                <a:ea typeface="Times New Roman"/>
                <a:cs typeface="Times New Roman"/>
              </a:rPr>
              <a:t>lab manual contains hyperlinks</a:t>
            </a:r>
            <a:r>
              <a:rPr lang="en-US" sz="2800" i="1" dirty="0">
                <a:latin typeface="Times New Roman"/>
                <a:ea typeface="Times New Roman"/>
                <a:cs typeface="Times New Roman"/>
              </a:rPr>
              <a:t> to many important online resources (e.g., glossaries to define terms, descriptions of enzymes, genes, small molecules, protocols, data analysis tools) that students are expected to access and use. </a:t>
            </a:r>
            <a:endParaRPr lang="en-US" sz="2800" i="1" dirty="0" smtClean="0">
              <a:latin typeface="Times New Roman"/>
              <a:ea typeface="Times New Roman"/>
              <a:cs typeface="Times New Roman"/>
            </a:endParaRPr>
          </a:p>
          <a:p>
            <a:endParaRPr lang="en-US" sz="2800" b="1" i="1" dirty="0">
              <a:latin typeface="Times New Roman"/>
              <a:ea typeface="Times New Roman"/>
              <a:cs typeface="Times New Roman"/>
            </a:endParaRPr>
          </a:p>
          <a:p>
            <a:r>
              <a:rPr lang="en-US" sz="2800" b="1" i="1" dirty="0" smtClean="0">
                <a:latin typeface="Times New Roman"/>
                <a:ea typeface="Times New Roman"/>
                <a:cs typeface="Times New Roman"/>
              </a:rPr>
              <a:t>For </a:t>
            </a:r>
            <a:r>
              <a:rPr lang="en-US" sz="2800" b="1" i="1" dirty="0">
                <a:latin typeface="Times New Roman"/>
                <a:ea typeface="Times New Roman"/>
                <a:cs typeface="Times New Roman"/>
              </a:rPr>
              <a:t>the lab to move smoothly students are expected to complete all reading for each lab prior to the start of class.  </a:t>
            </a:r>
            <a:r>
              <a:rPr lang="en-US" sz="2800" dirty="0">
                <a:latin typeface="Times New Roman"/>
                <a:ea typeface="Times New Roman"/>
                <a:cs typeface="Times New Roman"/>
              </a:rPr>
              <a:t>At least one unannounced quiz will be given each semester focused exclusively on the reading for that day’s lab assignment.</a:t>
            </a:r>
            <a:endParaRPr lang="en-US" sz="2800" dirty="0">
              <a:latin typeface="Courier New"/>
              <a:ea typeface="Times New Roman"/>
              <a:cs typeface="Times New Roman"/>
            </a:endParaRPr>
          </a:p>
          <a:p>
            <a:r>
              <a:rPr lang="en-US" dirty="0">
                <a:latin typeface="Times New Roman"/>
                <a:ea typeface="Times New Roman"/>
                <a:cs typeface="Times New Roman"/>
              </a:rPr>
              <a:t> </a:t>
            </a:r>
            <a:endParaRPr lang="en-US" dirty="0">
              <a:latin typeface="Courier New"/>
              <a:ea typeface="Times New Roman"/>
              <a:cs typeface="Times New Roman"/>
            </a:endParaRPr>
          </a:p>
        </p:txBody>
      </p:sp>
    </p:spTree>
    <p:extLst>
      <p:ext uri="{BB962C8B-B14F-4D97-AF65-F5344CB8AC3E}">
        <p14:creationId xmlns:p14="http://schemas.microsoft.com/office/powerpoint/2010/main" val="509502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7840" y="-60325"/>
            <a:ext cx="5101976" cy="630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574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57200"/>
            <a:ext cx="8534399" cy="6186309"/>
          </a:xfrm>
          <a:prstGeom prst="rect">
            <a:avLst/>
          </a:prstGeom>
          <a:noFill/>
        </p:spPr>
        <p:txBody>
          <a:bodyPr wrap="square" rtlCol="0">
            <a:spAutoFit/>
          </a:bodyPr>
          <a:lstStyle/>
          <a:p>
            <a:pPr algn="ctr"/>
            <a:r>
              <a:rPr lang="en-US" b="1" dirty="0"/>
              <a:t>Homework Example Outline</a:t>
            </a:r>
          </a:p>
          <a:p>
            <a:r>
              <a:rPr lang="en-US" b="1" dirty="0"/>
              <a:t>Organism</a:t>
            </a:r>
            <a:r>
              <a:rPr lang="en-US" dirty="0"/>
              <a:t>: </a:t>
            </a:r>
            <a:r>
              <a:rPr lang="en-US" i="1" dirty="0"/>
              <a:t>Saccharomyces cerevisiae</a:t>
            </a:r>
          </a:p>
          <a:p>
            <a:r>
              <a:rPr lang="en-US" b="1" dirty="0"/>
              <a:t>Vector</a:t>
            </a:r>
            <a:r>
              <a:rPr lang="en-US" dirty="0"/>
              <a:t>: YCplac33</a:t>
            </a:r>
          </a:p>
          <a:p>
            <a:r>
              <a:rPr lang="en-US" b="1" dirty="0"/>
              <a:t>Type</a:t>
            </a:r>
            <a:r>
              <a:rPr lang="en-US" dirty="0"/>
              <a:t>: ds DNA plasmid</a:t>
            </a:r>
          </a:p>
          <a:p>
            <a:r>
              <a:rPr lang="en-US" dirty="0"/>
              <a:t>Selectable marker gene for yeast: </a:t>
            </a:r>
            <a:r>
              <a:rPr lang="en-US" i="1" dirty="0"/>
              <a:t>URA3 (ura4 in S. pombe).  </a:t>
            </a:r>
            <a:r>
              <a:rPr lang="en-US" dirty="0"/>
              <a:t>This marker gene encodes the enzyme </a:t>
            </a:r>
            <a:r>
              <a:rPr lang="en-US" dirty="0" err="1"/>
              <a:t>o</a:t>
            </a:r>
            <a:r>
              <a:rPr lang="en-US" dirty="0" err="1">
                <a:hlinkClick r:id="rId2" tooltip="Orotidine 5'-phosphate decarboxylase"/>
              </a:rPr>
              <a:t>rotidine</a:t>
            </a:r>
            <a:r>
              <a:rPr lang="en-US" dirty="0">
                <a:hlinkClick r:id="rId2" tooltip="Orotidine 5'-phosphate decarboxylase"/>
              </a:rPr>
              <a:t> 5'-phosphate decarboxylase</a:t>
            </a:r>
            <a:r>
              <a:rPr lang="en-US" dirty="0"/>
              <a:t> which is required for uracil biosynthesis in yeast.  Plasmid selection is done in yeast that have a mutation in the chromosomal </a:t>
            </a:r>
            <a:r>
              <a:rPr lang="en-US" i="1" dirty="0"/>
              <a:t>ura3</a:t>
            </a:r>
            <a:r>
              <a:rPr lang="en-US" dirty="0"/>
              <a:t> gene and the transformants are selected on medium that lacks uracil. Other common selectable markers include Neomycin phosphotransferase II [NPT II/ G418 or Neomycin resistance; glyphosate-tolerant CP4 and GOX  genes; Common screening tools include GFP, RFP, luciferase, GUS </a:t>
            </a:r>
            <a:r>
              <a:rPr lang="en-US" dirty="0" err="1"/>
              <a:t>etc</a:t>
            </a:r>
            <a:r>
              <a:rPr lang="en-US" dirty="0"/>
              <a:t>; </a:t>
            </a:r>
          </a:p>
          <a:p>
            <a:endParaRPr lang="en-US" dirty="0"/>
          </a:p>
          <a:p>
            <a:r>
              <a:rPr lang="en-US" b="1" dirty="0"/>
              <a:t>Citation</a:t>
            </a:r>
            <a:r>
              <a:rPr lang="en-US" dirty="0"/>
              <a:t>: </a:t>
            </a:r>
            <a:r>
              <a:rPr lang="en-US" dirty="0">
                <a:hlinkClick r:id="rId3"/>
              </a:rPr>
              <a:t>Construction of ploidy series of Saccharomyces cerevisiae by the plasmid </a:t>
            </a:r>
            <a:r>
              <a:rPr lang="en-US" b="1" dirty="0">
                <a:hlinkClick r:id="rId3"/>
              </a:rPr>
              <a:t>YCplac33</a:t>
            </a:r>
            <a:r>
              <a:rPr lang="en-US" dirty="0">
                <a:hlinkClick r:id="rId3"/>
              </a:rPr>
              <a:t>-GHK.</a:t>
            </a:r>
            <a:r>
              <a:rPr lang="en-US" dirty="0"/>
              <a:t> </a:t>
            </a:r>
            <a:r>
              <a:rPr lang="en-US" dirty="0" err="1"/>
              <a:t>Hou</a:t>
            </a:r>
            <a:r>
              <a:rPr lang="en-US" dirty="0"/>
              <a:t> L, Li X, Wang C, Cao X, Wang H. J </a:t>
            </a:r>
            <a:r>
              <a:rPr lang="en-US" dirty="0" err="1"/>
              <a:t>Ind</a:t>
            </a:r>
            <a:r>
              <a:rPr lang="en-US" dirty="0"/>
              <a:t> </a:t>
            </a:r>
            <a:r>
              <a:rPr lang="en-US" dirty="0" err="1"/>
              <a:t>Microbiol</a:t>
            </a:r>
            <a:r>
              <a:rPr lang="en-US" dirty="0"/>
              <a:t> </a:t>
            </a:r>
            <a:r>
              <a:rPr lang="en-US" dirty="0" err="1"/>
              <a:t>Biotechnol</a:t>
            </a:r>
            <a:r>
              <a:rPr lang="en-US" dirty="0"/>
              <a:t>. 2013 Apr;40(3-4):393-7</a:t>
            </a:r>
          </a:p>
          <a:p>
            <a:endParaRPr lang="en-US" dirty="0"/>
          </a:p>
          <a:p>
            <a:r>
              <a:rPr lang="en-US" b="1" dirty="0"/>
              <a:t>Screen vs Selection</a:t>
            </a:r>
            <a:r>
              <a:rPr lang="en-US" dirty="0"/>
              <a:t>?</a:t>
            </a:r>
          </a:p>
          <a:p>
            <a:r>
              <a:rPr lang="en-US" b="1" dirty="0"/>
              <a:t>Screens</a:t>
            </a:r>
            <a:r>
              <a:rPr lang="en-US" dirty="0"/>
              <a:t> allow you to </a:t>
            </a:r>
            <a:r>
              <a:rPr lang="en-US" u="sng" dirty="0"/>
              <a:t>distinguish </a:t>
            </a:r>
            <a:r>
              <a:rPr lang="en-US" dirty="0"/>
              <a:t>the colonies you want from those you are not interested in (e.g., the blue/white screen we did with lacZ)</a:t>
            </a:r>
          </a:p>
          <a:p>
            <a:r>
              <a:rPr lang="en-US" b="1" dirty="0"/>
              <a:t>Selections</a:t>
            </a:r>
            <a:r>
              <a:rPr lang="en-US" dirty="0"/>
              <a:t> </a:t>
            </a:r>
            <a:r>
              <a:rPr lang="en-US" u="sng" dirty="0"/>
              <a:t>enrich</a:t>
            </a:r>
            <a:r>
              <a:rPr lang="en-US" dirty="0"/>
              <a:t> for the desired genotype by killing cells that do not have a desired characteristic (e.g., we selected for ampicillin resistant transformants which carried the </a:t>
            </a:r>
            <a:r>
              <a:rPr lang="en-US" dirty="0" err="1"/>
              <a:t>bla</a:t>
            </a:r>
            <a:r>
              <a:rPr lang="en-US" dirty="0"/>
              <a:t> selectable marker gene – amp sensitive cells died)</a:t>
            </a:r>
          </a:p>
        </p:txBody>
      </p:sp>
    </p:spTree>
    <p:extLst>
      <p:ext uri="{BB962C8B-B14F-4D97-AF65-F5344CB8AC3E}">
        <p14:creationId xmlns:p14="http://schemas.microsoft.com/office/powerpoint/2010/main" val="3019190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763000" cy="6678751"/>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000" dirty="0"/>
              <a:t>1) Gel fractionate the EcoRI/</a:t>
            </a:r>
            <a:r>
              <a:rPr lang="en-US" sz="1000" dirty="0" err="1"/>
              <a:t>HindIII</a:t>
            </a:r>
            <a:r>
              <a:rPr lang="en-US" sz="1000" dirty="0"/>
              <a:t> cleaved yeast DNA and recover the yeast DNA band free of a second DNA band (originating from another plasmid, pUC19 which lacks some of the desired features of pTZ18u &amp; pTZ19u).</a:t>
            </a:r>
          </a:p>
          <a:p>
            <a:r>
              <a:rPr lang="en-US" sz="1000" dirty="0"/>
              <a:t>2) Prepare the pTZ18/19u plasmids for directional DNA cloning but cutting each plasmid at its multiple cloning site with two different restriction endonucleases, EcoRI and </a:t>
            </a:r>
            <a:r>
              <a:rPr lang="en-US" sz="1000" dirty="0" err="1"/>
              <a:t>HindIII</a:t>
            </a:r>
            <a:r>
              <a:rPr lang="en-US" sz="1000" dirty="0"/>
              <a:t>.  To ensure that the any singly-cleaved plasmid DNAs do not “self ligate”</a:t>
            </a:r>
          </a:p>
          <a:p>
            <a:r>
              <a:rPr lang="en-US" sz="1000" dirty="0"/>
              <a:t>(which will increase the background of non-recombinant clones subsequently recovered) we will remove the 5’ phosphate from the vector DNA with shrimp alkaline phosphatase.</a:t>
            </a:r>
          </a:p>
          <a:p>
            <a:r>
              <a:rPr lang="en-US" sz="1000" dirty="0"/>
              <a:t>3) Recover EcoRI/</a:t>
            </a:r>
            <a:r>
              <a:rPr lang="en-US" sz="1000" dirty="0" err="1"/>
              <a:t>HindIII</a:t>
            </a:r>
            <a:r>
              <a:rPr lang="en-US" sz="10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000" dirty="0"/>
              <a:t>4) Prepare </a:t>
            </a:r>
            <a:r>
              <a:rPr lang="en-US" sz="1000" i="1" dirty="0"/>
              <a:t>E. coli </a:t>
            </a:r>
            <a:r>
              <a:rPr lang="en-US" sz="1000" dirty="0"/>
              <a:t>cells competent for DNA transformation by CaCl</a:t>
            </a:r>
            <a:r>
              <a:rPr lang="en-US" sz="1000" baseline="-25000" dirty="0"/>
              <a:t>2</a:t>
            </a:r>
            <a:r>
              <a:rPr lang="en-US" sz="1000" dirty="0"/>
              <a:t> treatment; cryopreserve the competent cells. Bonus: Comparing the sensitivity of EtBr and SYBR Safe for staining DNA in gels. </a:t>
            </a:r>
          </a:p>
          <a:p>
            <a:r>
              <a:rPr lang="en-US" sz="1000" dirty="0"/>
              <a:t>5) Create the recombinant DNA molecule by directional cloning via ligation of EcoRI/</a:t>
            </a:r>
            <a:r>
              <a:rPr lang="en-US" sz="1000" dirty="0" err="1"/>
              <a:t>HindIII</a:t>
            </a:r>
            <a:r>
              <a:rPr lang="en-US" sz="1000" dirty="0"/>
              <a:t> cut plasmid vector (pTZ18u/19u) &amp; yeast DNA insert. </a:t>
            </a:r>
          </a:p>
          <a:p>
            <a:r>
              <a:rPr lang="en-US" sz="1000" dirty="0"/>
              <a:t>6) Isolate yeast RNA to be used for the identification of cellular RNA transcripts originating from your yeast DNA insert.</a:t>
            </a:r>
          </a:p>
          <a:p>
            <a:r>
              <a:rPr lang="en-US" sz="1000" dirty="0"/>
              <a:t>Bonus: Determine the influence of DNA buffer concentration on the mobility of linear and circular forms of ds DNA</a:t>
            </a:r>
          </a:p>
          <a:p>
            <a:r>
              <a:rPr lang="en-US" sz="1000" dirty="0"/>
              <a:t>7. Transform your competent </a:t>
            </a:r>
            <a:r>
              <a:rPr lang="en-US" sz="1000" i="1" dirty="0"/>
              <a:t>E. coli </a:t>
            </a:r>
            <a:r>
              <a:rPr lang="en-US" sz="1000" dirty="0"/>
              <a:t>with your experimental &amp; control ligation reactions.  Select transformants on LB-ampicillin plates and score putative recombinant transformants as </a:t>
            </a:r>
            <a:r>
              <a:rPr lang="el-GR" sz="1000" dirty="0"/>
              <a:t>β</a:t>
            </a:r>
            <a:r>
              <a:rPr lang="en-US" sz="1000" dirty="0"/>
              <a:t> galactosidase deficient with IPTG/</a:t>
            </a:r>
            <a:r>
              <a:rPr lang="en-US" sz="1000" dirty="0" err="1"/>
              <a:t>Xgal</a:t>
            </a:r>
            <a:r>
              <a:rPr lang="en-US" sz="1000" dirty="0"/>
              <a:t>.</a:t>
            </a:r>
          </a:p>
          <a:p>
            <a:r>
              <a:rPr lang="en-US" sz="1000" dirty="0"/>
              <a:t>8. Determine yeast mRNA yield &amp;  prep 15 µg for your northern blot</a:t>
            </a:r>
          </a:p>
          <a:p>
            <a:r>
              <a:rPr lang="en-US" sz="1000" dirty="0"/>
              <a:t>9.  Resolve yeast total cellular RNA (nuclear, cytoplasmic, mitochondrial, poly A+/-) by denaturing gel electrophoresis (1% agarose, formaldehyde gel run in MOPS buffer).  Transfer to positively charged nylon membrane (Millipore Immobilon NY</a:t>
            </a:r>
            <a:r>
              <a:rPr lang="en-US" sz="1000" baseline="30000" dirty="0"/>
              <a:t>+</a:t>
            </a:r>
            <a:r>
              <a:rPr lang="en-US" sz="1000" dirty="0"/>
              <a:t>).</a:t>
            </a:r>
          </a:p>
          <a:p>
            <a:r>
              <a:rPr lang="en-US" sz="1000" dirty="0"/>
              <a:t>10. Count blue &amp; white colonies &amp; patch single isolates from your experimental (pTZ18/19u + insert) and control (pTZ18/19u  only) transformations.  EXTRA – Onsite radiation training</a:t>
            </a:r>
          </a:p>
          <a:p>
            <a:r>
              <a:rPr lang="en-US" sz="1000" dirty="0"/>
              <a:t>11. Extract and analyze plasmid DNA from the white &amp; blue colony transformants</a:t>
            </a:r>
          </a:p>
          <a:p>
            <a:r>
              <a:rPr lang="en-US" sz="1000" dirty="0"/>
              <a:t>12. Prehybridization of the northern blot of yeast cellular RNA</a:t>
            </a:r>
          </a:p>
          <a:p>
            <a:r>
              <a:rPr lang="en-US" b="1" dirty="0">
                <a:solidFill>
                  <a:srgbClr val="FF0000"/>
                </a:solidFill>
              </a:rPr>
              <a:t>TODAY</a:t>
            </a:r>
          </a:p>
          <a:p>
            <a:r>
              <a:rPr lang="en-US" b="1" dirty="0">
                <a:solidFill>
                  <a:srgbClr val="FF0000"/>
                </a:solidFill>
              </a:rPr>
              <a:t>13. Prepare recombinant DNA for in vitro transcription (linearize plasmid downstream of insert).  </a:t>
            </a:r>
          </a:p>
          <a:p>
            <a:r>
              <a:rPr lang="en-US" b="1" dirty="0">
                <a:solidFill>
                  <a:srgbClr val="FF0000"/>
                </a:solidFill>
              </a:rPr>
              <a:t>14. Use Qiagen kit to prepare the uncut recombinant plasmid for DNA sequencing (this removes inhibitors of DNA polymerase that co-purify with DNA in the plasmid “miniprep” protocol</a:t>
            </a:r>
          </a:p>
          <a:p>
            <a:r>
              <a:rPr lang="en-US" b="1" dirty="0" smtClean="0">
                <a:solidFill>
                  <a:srgbClr val="FF0000"/>
                </a:solidFill>
              </a:rPr>
              <a:t>15. Short </a:t>
            </a:r>
            <a:r>
              <a:rPr lang="en-US" b="1" dirty="0">
                <a:solidFill>
                  <a:srgbClr val="FF0000"/>
                </a:solidFill>
              </a:rPr>
              <a:t>quiz</a:t>
            </a:r>
          </a:p>
        </p:txBody>
      </p:sp>
    </p:spTree>
    <p:extLst>
      <p:ext uri="{BB962C8B-B14F-4D97-AF65-F5344CB8AC3E}">
        <p14:creationId xmlns:p14="http://schemas.microsoft.com/office/powerpoint/2010/main" val="626912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133600"/>
            <a:ext cx="3571875" cy="26892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2209800" y="152400"/>
            <a:ext cx="2948243"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1: Blue</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2: Blue</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3: White (</a:t>
            </a:r>
            <a:r>
              <a:rPr kumimoji="0" lang="en-US" altLang="en-US" sz="20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recomb</a:t>
            </a: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4: White (</a:t>
            </a:r>
            <a:r>
              <a:rPr kumimoji="0" lang="en-US" altLang="en-US" sz="20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recomb</a:t>
            </a: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5: Original uncut 19U</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6: 1kb ladder</a:t>
            </a: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TextBox 7"/>
          <p:cNvSpPr txBox="1"/>
          <p:nvPr/>
        </p:nvSpPr>
        <p:spPr>
          <a:xfrm>
            <a:off x="457200" y="4822825"/>
            <a:ext cx="8534400" cy="2031325"/>
          </a:xfrm>
          <a:prstGeom prst="rect">
            <a:avLst/>
          </a:prstGeom>
          <a:noFill/>
        </p:spPr>
        <p:txBody>
          <a:bodyPr wrap="square" rtlCol="0">
            <a:spAutoFit/>
          </a:bodyPr>
          <a:lstStyle/>
          <a:p>
            <a:r>
              <a:rPr lang="en-US" dirty="0" smtClean="0"/>
              <a:t>Good yield of DNA from both blue and white colonies.</a:t>
            </a:r>
          </a:p>
          <a:p>
            <a:r>
              <a:rPr lang="en-US" dirty="0" smtClean="0"/>
              <a:t>DNA looks intact (not degraded) and similar to the original non-recombinant pTZ19u I provided.</a:t>
            </a:r>
          </a:p>
          <a:p>
            <a:r>
              <a:rPr lang="en-US" dirty="0" smtClean="0"/>
              <a:t>The DNA from the white colonies moves more slowly since it is larger (by the size of the yeast “insert” DNA).</a:t>
            </a:r>
          </a:p>
          <a:p>
            <a:r>
              <a:rPr lang="en-US" b="1" dirty="0" smtClean="0">
                <a:solidFill>
                  <a:srgbClr val="FF0000"/>
                </a:solidFill>
              </a:rPr>
              <a:t>Conclusions: </a:t>
            </a:r>
            <a:r>
              <a:rPr lang="en-US" dirty="0" smtClean="0"/>
              <a:t>1) </a:t>
            </a:r>
            <a:r>
              <a:rPr lang="en-US" b="1" dirty="0" smtClean="0">
                <a:solidFill>
                  <a:schemeClr val="tx2">
                    <a:lumMod val="75000"/>
                  </a:schemeClr>
                </a:solidFill>
              </a:rPr>
              <a:t>Successful cloning </a:t>
            </a:r>
            <a:r>
              <a:rPr lang="en-US" dirty="0" smtClean="0"/>
              <a:t>and 2) </a:t>
            </a:r>
            <a:r>
              <a:rPr lang="en-US" b="1" dirty="0" smtClean="0">
                <a:solidFill>
                  <a:schemeClr val="tx2">
                    <a:lumMod val="75000"/>
                  </a:schemeClr>
                </a:solidFill>
              </a:rPr>
              <a:t>great recovery </a:t>
            </a:r>
            <a:r>
              <a:rPr lang="en-US" dirty="0" smtClean="0"/>
              <a:t>of the desired recombinant plasmid DNA</a:t>
            </a:r>
          </a:p>
        </p:txBody>
      </p:sp>
    </p:spTree>
    <p:extLst>
      <p:ext uri="{BB962C8B-B14F-4D97-AF65-F5344CB8AC3E}">
        <p14:creationId xmlns:p14="http://schemas.microsoft.com/office/powerpoint/2010/main" val="3062157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22957"/>
            <a:ext cx="8534400" cy="6370975"/>
          </a:xfrm>
          <a:prstGeom prst="rect">
            <a:avLst/>
          </a:prstGeom>
        </p:spPr>
        <p:txBody>
          <a:bodyPr wrap="square">
            <a:spAutoFit/>
          </a:bodyPr>
          <a:lstStyle/>
          <a:p>
            <a:r>
              <a:rPr lang="en-US" sz="2400" b="1" dirty="0"/>
              <a:t>In this step you will cleave the recombinant vector just </a:t>
            </a:r>
            <a:r>
              <a:rPr lang="en-US" sz="2400" b="1" u="sng" dirty="0"/>
              <a:t>3' (downstream) of the yeast insert DNA </a:t>
            </a:r>
            <a:r>
              <a:rPr lang="en-US" sz="2400" b="1" dirty="0"/>
              <a:t>to prepare the DNA template for</a:t>
            </a:r>
            <a:r>
              <a:rPr lang="en-US" sz="2400" b="1" i="1" dirty="0"/>
              <a:t> in vitro</a:t>
            </a:r>
            <a:r>
              <a:rPr lang="en-US" sz="2400" b="1" dirty="0"/>
              <a:t> transcription.  </a:t>
            </a:r>
          </a:p>
          <a:p>
            <a:r>
              <a:rPr lang="en-US" sz="2400" dirty="0"/>
              <a:t> </a:t>
            </a:r>
          </a:p>
          <a:p>
            <a:pPr marL="342900" indent="-342900">
              <a:buAutoNum type="arabicPeriod"/>
            </a:pPr>
            <a:r>
              <a:rPr lang="en-US" sz="2400" dirty="0"/>
              <a:t>Cleave ~ 2 μg of your recovered recombinant plasmid DNA (~ 7 μl –  </a:t>
            </a:r>
            <a:r>
              <a:rPr lang="en-US" sz="2400" b="1" dirty="0"/>
              <a:t>show the gel image of your DNA to the instructor or TA to confirm the amount prior to setting up the reaction) </a:t>
            </a:r>
            <a:r>
              <a:rPr lang="en-US" sz="2400" dirty="0"/>
              <a:t>with </a:t>
            </a:r>
            <a:r>
              <a:rPr lang="en-US" sz="2400" b="1" dirty="0"/>
              <a:t>HindIII </a:t>
            </a:r>
            <a:r>
              <a:rPr lang="en-US" sz="2400" dirty="0"/>
              <a:t>(those with vector plasmid </a:t>
            </a:r>
            <a:r>
              <a:rPr lang="en-US" sz="2400" b="1" dirty="0"/>
              <a:t>pTZ18u</a:t>
            </a:r>
            <a:r>
              <a:rPr lang="en-US" sz="2400" dirty="0"/>
              <a:t>)</a:t>
            </a:r>
            <a:r>
              <a:rPr lang="en-US" sz="2400" b="1" u="sng" dirty="0"/>
              <a:t> or</a:t>
            </a:r>
            <a:r>
              <a:rPr lang="en-US" sz="2400" dirty="0"/>
              <a:t> with </a:t>
            </a:r>
            <a:r>
              <a:rPr lang="en-US" sz="2400" b="1" dirty="0">
                <a:solidFill>
                  <a:srgbClr val="FF0000"/>
                </a:solidFill>
              </a:rPr>
              <a:t>EcoRI</a:t>
            </a:r>
            <a:r>
              <a:rPr lang="en-US" sz="2400" dirty="0"/>
              <a:t> (those with vector plasmid </a:t>
            </a:r>
            <a:r>
              <a:rPr lang="en-US" sz="2400" b="1" dirty="0">
                <a:solidFill>
                  <a:srgbClr val="FF0000"/>
                </a:solidFill>
              </a:rPr>
              <a:t>pTZ19u</a:t>
            </a:r>
            <a:r>
              <a:rPr lang="en-US" sz="2400" dirty="0"/>
              <a:t>). </a:t>
            </a:r>
            <a:r>
              <a:rPr lang="en-US" sz="2400" dirty="0" smtClean="0"/>
              <a:t> </a:t>
            </a:r>
            <a:r>
              <a:rPr lang="en-US" sz="2400" b="1" dirty="0" smtClean="0"/>
              <a:t>BE SURE TO USE THE CORRECT ENZYME!!!!!</a:t>
            </a:r>
          </a:p>
          <a:p>
            <a:pPr marL="342900" indent="-342900">
              <a:buAutoNum type="arabicPeriod"/>
            </a:pPr>
            <a:endParaRPr lang="en-US" sz="2400" dirty="0"/>
          </a:p>
          <a:p>
            <a:pPr marL="342900" indent="-342900">
              <a:buAutoNum type="arabicPeriod"/>
            </a:pPr>
            <a:r>
              <a:rPr lang="en-US" sz="2400" dirty="0"/>
              <a:t>Add 3 μl of the 10X CutSmart buffer (recipe in Lab 1), 18 μl (or as needed to increase the volume to 27 μl) of sterile water, </a:t>
            </a:r>
            <a:r>
              <a:rPr lang="en-US" sz="2400" b="1" i="1" u="sng" dirty="0"/>
              <a:t>mix</a:t>
            </a:r>
            <a:r>
              <a:rPr lang="en-US" sz="2400" dirty="0"/>
              <a:t> then add 2 μl (~30 units) of the appropriate of restriction enzyme (always add enzyme </a:t>
            </a:r>
            <a:r>
              <a:rPr lang="en-US" sz="2400" u="sng" dirty="0"/>
              <a:t>last</a:t>
            </a:r>
            <a:r>
              <a:rPr lang="en-US" sz="2400" dirty="0"/>
              <a:t> to a mixed solution). Mix briefly, spin briefly, then incubate for 45 min. at 37C (be sure that the water bath is set to the proper temperature).  </a:t>
            </a:r>
          </a:p>
        </p:txBody>
      </p:sp>
    </p:spTree>
    <p:extLst>
      <p:ext uri="{BB962C8B-B14F-4D97-AF65-F5344CB8AC3E}">
        <p14:creationId xmlns:p14="http://schemas.microsoft.com/office/powerpoint/2010/main" val="4054279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33404"/>
            <a:ext cx="8458200" cy="5909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Homework Question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Estimated length </a:t>
            </a:r>
            <a:r>
              <a:rPr kumimoji="0" lang="en-US" sz="1800" b="0" i="0" u="none" strike="noStrike" kern="1200" cap="none" spc="0" normalizeH="0" baseline="0" noProof="0" dirty="0">
                <a:ln>
                  <a:noFill/>
                </a:ln>
                <a:solidFill>
                  <a:prstClr val="black"/>
                </a:solidFill>
                <a:effectLst/>
                <a:uLnTx/>
                <a:uFillTx/>
                <a:latin typeface="Calibri"/>
                <a:ea typeface="+mn-ea"/>
                <a:cs typeface="+mn-cs"/>
              </a:rPr>
              <a:t>of yeast DNA (“insert” DNA): 650 bp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Mass in Daltons  </a:t>
            </a:r>
            <a:r>
              <a:rPr kumimoji="0" lang="en-US" sz="1800" b="0" i="0" u="none" strike="noStrike" kern="1200" cap="none" spc="0" normalizeH="0" baseline="0" noProof="0" dirty="0">
                <a:ln>
                  <a:noFill/>
                </a:ln>
                <a:solidFill>
                  <a:prstClr val="black"/>
                </a:solidFill>
                <a:effectLst/>
                <a:uLnTx/>
                <a:uFillTx/>
                <a:latin typeface="Calibri"/>
                <a:ea typeface="+mn-ea"/>
                <a:cs typeface="+mn-cs"/>
              </a:rPr>
              <a:t>= 650 bp X 650 Da/bp = ~422,500 Da (423 kDa)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molecules (from NEB catalog)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ug</a:t>
            </a:r>
            <a:r>
              <a:rPr kumimoji="0" lang="en-US" sz="1800" b="0" i="0" u="none" strike="noStrike" kern="1200" cap="none" spc="0" normalizeH="0" baseline="0" noProof="0" dirty="0">
                <a:ln>
                  <a:noFill/>
                </a:ln>
                <a:solidFill>
                  <a:prstClr val="black"/>
                </a:solidFill>
                <a:effectLst/>
                <a:uLnTx/>
                <a:uFillTx/>
                <a:latin typeface="Calibri"/>
                <a:ea typeface="+mn-ea"/>
                <a:cs typeface="+mn-cs"/>
              </a:rPr>
              <a:t> of 1000 bp fragment = 9.1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11</a:t>
            </a:r>
            <a:r>
              <a:rPr kumimoji="0" lang="en-US" sz="1800" b="0" i="0" u="none" strike="noStrike" kern="1200" cap="none" spc="0" normalizeH="0" baseline="0" noProof="0" dirty="0">
                <a:ln>
                  <a:noFill/>
                </a:ln>
                <a:solidFill>
                  <a:prstClr val="black"/>
                </a:solidFill>
                <a:effectLst/>
                <a:uLnTx/>
                <a:uFillTx/>
                <a:latin typeface="Calibri"/>
                <a:ea typeface="+mn-ea"/>
                <a:cs typeface="+mn-cs"/>
              </a:rPr>
              <a:t> molecules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have </a:t>
            </a:r>
            <a:r>
              <a:rPr kumimoji="0" lang="en-US" sz="1800" b="0" i="0" u="none" strike="noStrike" kern="1200" cap="none" spc="0" normalizeH="0" baseline="0" noProof="0" dirty="0">
                <a:ln>
                  <a:noFill/>
                </a:ln>
                <a:solidFill>
                  <a:srgbClr val="FF0000"/>
                </a:solidFill>
                <a:effectLst/>
                <a:uLnTx/>
                <a:uFillTx/>
                <a:latin typeface="Calibri"/>
                <a:ea typeface="+mn-ea"/>
                <a:cs typeface="+mn-cs"/>
              </a:rPr>
              <a:t>4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ug</a:t>
            </a:r>
            <a:r>
              <a:rPr kumimoji="0" lang="en-US" sz="1800" b="0" i="0" u="none" strike="noStrike" kern="1200" cap="none" spc="0" normalizeH="0" baseline="0" noProof="0" dirty="0">
                <a:ln>
                  <a:noFill/>
                </a:ln>
                <a:solidFill>
                  <a:prstClr val="black"/>
                </a:solidFill>
                <a:effectLst/>
                <a:uLnTx/>
                <a:uFillTx/>
                <a:latin typeface="Calibri"/>
                <a:ea typeface="+mn-ea"/>
                <a:cs typeface="+mn-cs"/>
              </a:rPr>
              <a:t> of a </a:t>
            </a:r>
            <a:r>
              <a:rPr kumimoji="0" lang="en-US" sz="1800" b="0" i="0" u="none" strike="noStrike" kern="1200" cap="none" spc="0" normalizeH="0" baseline="0" noProof="0" dirty="0">
                <a:ln>
                  <a:noFill/>
                </a:ln>
                <a:solidFill>
                  <a:srgbClr val="FF0000"/>
                </a:solidFill>
                <a:effectLst/>
                <a:uLnTx/>
                <a:uFillTx/>
                <a:latin typeface="Calibri"/>
                <a:ea typeface="+mn-ea"/>
                <a:cs typeface="+mn-cs"/>
              </a:rPr>
              <a:t>650</a:t>
            </a:r>
            <a:r>
              <a:rPr kumimoji="0" lang="en-US" sz="1800" b="0" i="0" u="none" strike="noStrike" kern="1200" cap="none" spc="0" normalizeH="0" baseline="0" noProof="0" dirty="0">
                <a:ln>
                  <a:noFill/>
                </a:ln>
                <a:solidFill>
                  <a:prstClr val="black"/>
                </a:solidFill>
                <a:effectLst/>
                <a:uLnTx/>
                <a:uFillTx/>
                <a:latin typeface="Calibri"/>
                <a:ea typeface="+mn-ea"/>
                <a:cs typeface="+mn-cs"/>
              </a:rPr>
              <a:t> bp DNA fragment, 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9.1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11 </a:t>
            </a:r>
            <a:r>
              <a:rPr kumimoji="0" lang="en-US" sz="1800" b="0" i="0" u="none" strike="noStrike" kern="1200" cap="none" spc="0" normalizeH="0" baseline="0" noProof="0" dirty="0">
                <a:ln>
                  <a:noFill/>
                </a:ln>
                <a:solidFill>
                  <a:prstClr val="black"/>
                </a:solidFill>
                <a:effectLst/>
                <a:uLnTx/>
                <a:uFillTx/>
                <a:latin typeface="Calibri"/>
                <a:ea typeface="+mn-ea"/>
                <a:cs typeface="+mn-cs"/>
              </a:rPr>
              <a:t>X </a:t>
            </a:r>
            <a:r>
              <a:rPr kumimoji="0" lang="en-US" sz="1800" b="0" i="0" u="none" strike="noStrike" kern="1200" cap="none" spc="0" normalizeH="0" baseline="0" noProof="0" dirty="0">
                <a:ln>
                  <a:noFill/>
                </a:ln>
                <a:solidFill>
                  <a:srgbClr val="FF0000"/>
                </a:solidFill>
                <a:effectLst/>
                <a:uLnTx/>
                <a:uFillTx/>
                <a:latin typeface="Calibri"/>
                <a:ea typeface="+mn-ea"/>
                <a:cs typeface="+mn-cs"/>
              </a:rPr>
              <a:t>4</a:t>
            </a:r>
            <a:r>
              <a:rPr kumimoji="0" lang="en-US" sz="1800" b="0" i="0" u="none" strike="noStrike" kern="1200" cap="none" spc="0" normalizeH="0" baseline="0" noProof="0" dirty="0">
                <a:ln>
                  <a:noFill/>
                </a:ln>
                <a:solidFill>
                  <a:prstClr val="black"/>
                </a:solidFill>
                <a:effectLst/>
                <a:uLnTx/>
                <a:uFillTx/>
                <a:latin typeface="Calibri"/>
                <a:ea typeface="+mn-ea"/>
                <a:cs typeface="+mn-cs"/>
              </a:rPr>
              <a:t> X </a:t>
            </a:r>
            <a:r>
              <a:rPr kumimoji="0" lang="en-US" sz="1800" b="0" i="0" u="none" strike="noStrike" kern="1200" cap="none" spc="0" normalizeH="0" baseline="0" noProof="0" dirty="0">
                <a:ln>
                  <a:noFill/>
                </a:ln>
                <a:solidFill>
                  <a:srgbClr val="FF0000"/>
                </a:solidFill>
                <a:effectLst/>
                <a:uLnTx/>
                <a:uFillTx/>
                <a:latin typeface="Calibri"/>
                <a:ea typeface="+mn-ea"/>
                <a:cs typeface="+mn-cs"/>
              </a:rPr>
              <a:t>1000/650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5.6 X 10 </a:t>
            </a:r>
            <a:r>
              <a:rPr kumimoji="0" lang="en-US" sz="1800" b="1" i="0" u="none" strike="noStrike" kern="1200" cap="none" spc="0" normalizeH="0" baseline="30000" noProof="0" dirty="0">
                <a:ln>
                  <a:noFill/>
                </a:ln>
                <a:solidFill>
                  <a:prstClr val="black"/>
                </a:solidFill>
                <a:effectLst/>
                <a:uLnTx/>
                <a:uFillTx/>
                <a:latin typeface="Calibri"/>
                <a:ea typeface="+mn-ea"/>
                <a:cs typeface="+mn-cs"/>
              </a:rPr>
              <a:t>12</a:t>
            </a:r>
            <a:r>
              <a:rPr kumimoji="0" lang="en-US" sz="1800" b="1" i="0" u="none" strike="noStrike" kern="1200" cap="none" spc="0" normalizeH="0" baseline="0" noProof="0" dirty="0">
                <a:ln>
                  <a:noFill/>
                </a:ln>
                <a:solidFill>
                  <a:prstClr val="black"/>
                </a:solidFill>
                <a:effectLst/>
                <a:uLnTx/>
                <a:uFillTx/>
                <a:latin typeface="Calibri"/>
                <a:ea typeface="+mn-ea"/>
                <a:cs typeface="+mn-cs"/>
              </a:rPr>
              <a:t> molecules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or using Avogadro's number </a:t>
            </a:r>
            <a:r>
              <a:rPr kumimoji="0" lang="en-US" sz="1800" b="0" i="0" u="none" strike="noStrike" kern="1200" cap="none" spc="0" normalizeH="0" baseline="0" noProof="0" dirty="0">
                <a:ln>
                  <a:noFill/>
                </a:ln>
                <a:solidFill>
                  <a:prstClr val="black"/>
                </a:solidFill>
                <a:effectLst/>
                <a:uLnTx/>
                <a:uFillTx/>
                <a:latin typeface="Calibri"/>
                <a:ea typeface="+mn-ea"/>
                <a:cs typeface="+mn-cs"/>
              </a:rPr>
              <a:t>of 6.022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23</a:t>
            </a:r>
            <a:r>
              <a:rPr kumimoji="0" lang="en-US" sz="1800" b="0" i="0" u="none" strike="noStrike" kern="1200" cap="none" spc="0" normalizeH="0" baseline="0" noProof="0" dirty="0">
                <a:ln>
                  <a:noFill/>
                </a:ln>
                <a:solidFill>
                  <a:prstClr val="black"/>
                </a:solidFill>
                <a:effectLst/>
                <a:uLnTx/>
                <a:uFillTx/>
                <a:latin typeface="Calibri"/>
                <a:ea typeface="+mn-ea"/>
                <a:cs typeface="+mn-cs"/>
              </a:rPr>
              <a:t> molecules/mole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where 422,500 gm of the 650 bp fragment = 1 mole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422,500 gm/1 mole = 4 X 10-6 g/X mole  = 9.467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-12</a:t>
            </a:r>
            <a:r>
              <a:rPr kumimoji="0" lang="en-US" sz="1800" b="0" i="0" u="none" strike="noStrike" kern="1200" cap="none" spc="0" normalizeH="0" baseline="0" noProof="0" dirty="0">
                <a:ln>
                  <a:noFill/>
                </a:ln>
                <a:solidFill>
                  <a:prstClr val="black"/>
                </a:solidFill>
                <a:effectLst/>
                <a:uLnTx/>
                <a:uFillTx/>
                <a:latin typeface="Calibri"/>
                <a:ea typeface="+mn-ea"/>
                <a:cs typeface="+mn-cs"/>
              </a:rPr>
              <a:t> mole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6.022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23</a:t>
            </a:r>
            <a:r>
              <a:rPr kumimoji="0" lang="en-US" sz="1800" b="0" i="0" u="none" strike="noStrike" kern="1200" cap="none" spc="0" normalizeH="0" baseline="0" noProof="0" dirty="0">
                <a:ln>
                  <a:noFill/>
                </a:ln>
                <a:solidFill>
                  <a:prstClr val="black"/>
                </a:solidFill>
                <a:effectLst/>
                <a:uLnTx/>
                <a:uFillTx/>
                <a:latin typeface="Calibri"/>
                <a:ea typeface="+mn-ea"/>
                <a:cs typeface="+mn-cs"/>
              </a:rPr>
              <a:t> molecules/mole = X molecules/9.467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-12</a:t>
            </a:r>
            <a:r>
              <a:rPr kumimoji="0" lang="en-US" sz="1800" b="0" i="0" u="none" strike="noStrike" kern="1200" cap="none" spc="0" normalizeH="0" baseline="0" noProof="0" dirty="0">
                <a:ln>
                  <a:noFill/>
                </a:ln>
                <a:solidFill>
                  <a:prstClr val="black"/>
                </a:solidFill>
                <a:effectLst/>
                <a:uLnTx/>
                <a:uFillTx/>
                <a:latin typeface="Calibri"/>
                <a:ea typeface="+mn-ea"/>
                <a:cs typeface="+mn-cs"/>
              </a:rPr>
              <a:t> mole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X= 5.7 X 10 </a:t>
            </a:r>
            <a:r>
              <a:rPr kumimoji="0" lang="en-US" sz="1800" b="1" i="0" u="none" strike="noStrike" kern="1200" cap="none" spc="0" normalizeH="0" baseline="30000" noProof="0" dirty="0">
                <a:ln>
                  <a:noFill/>
                </a:ln>
                <a:solidFill>
                  <a:prstClr val="black"/>
                </a:solidFill>
                <a:effectLst/>
                <a:uLnTx/>
                <a:uFillTx/>
                <a:latin typeface="Calibri"/>
                <a:ea typeface="+mn-ea"/>
                <a:cs typeface="+mn-cs"/>
              </a:rPr>
              <a:t>12</a:t>
            </a:r>
            <a:r>
              <a:rPr kumimoji="0" lang="en-US" sz="1800" b="1" i="0" u="none" strike="noStrike" kern="1200" cap="none" spc="0" normalizeH="0" baseline="0" noProof="0" dirty="0">
                <a:ln>
                  <a:noFill/>
                </a:ln>
                <a:solidFill>
                  <a:prstClr val="black"/>
                </a:solidFill>
                <a:effectLst/>
                <a:uLnTx/>
                <a:uFillTx/>
                <a:latin typeface="Calibri"/>
                <a:ea typeface="+mn-ea"/>
                <a:cs typeface="+mn-cs"/>
              </a:rPr>
              <a:t> molecules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of 5’ ends </a:t>
            </a:r>
            <a:r>
              <a:rPr kumimoji="0" lang="en-US" sz="1800" b="0" i="0" u="none" strike="noStrike" kern="1200" cap="none" spc="0" normalizeH="0" baseline="0" noProof="0" dirty="0">
                <a:ln>
                  <a:noFill/>
                </a:ln>
                <a:solidFill>
                  <a:prstClr val="black"/>
                </a:solidFill>
                <a:effectLst/>
                <a:uLnTx/>
                <a:uFillTx/>
                <a:latin typeface="Calibri"/>
                <a:ea typeface="+mn-ea"/>
                <a:cs typeface="+mn-cs"/>
              </a:rPr>
              <a:t>is </a:t>
            </a:r>
            <a:r>
              <a:rPr kumimoji="0" lang="en-US" sz="1800" b="1" i="0" u="none" strike="noStrike" kern="1200" cap="none" spc="0" normalizeH="0" baseline="0" noProof="0" dirty="0">
                <a:ln>
                  <a:noFill/>
                </a:ln>
                <a:solidFill>
                  <a:prstClr val="black"/>
                </a:solidFill>
                <a:effectLst/>
                <a:uLnTx/>
                <a:uFillTx/>
                <a:latin typeface="Calibri"/>
                <a:ea typeface="+mn-ea"/>
                <a:cs typeface="+mn-cs"/>
              </a:rPr>
              <a:t>twice</a:t>
            </a:r>
            <a:r>
              <a:rPr kumimoji="0" lang="en-US" sz="1800" b="0" i="0" u="none" strike="noStrike" kern="1200" cap="none" spc="0" normalizeH="0" baseline="0" noProof="0" dirty="0">
                <a:ln>
                  <a:noFill/>
                </a:ln>
                <a:solidFill>
                  <a:prstClr val="black"/>
                </a:solidFill>
                <a:effectLst/>
                <a:uLnTx/>
                <a:uFillTx/>
                <a:latin typeface="Calibri"/>
                <a:ea typeface="+mn-ea"/>
                <a:cs typeface="+mn-cs"/>
              </a:rPr>
              <a:t> the number of ds DNA molecules (since each strand has one 5’ 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5.7 </a:t>
            </a:r>
            <a:r>
              <a:rPr kumimoji="0" lang="en-US" sz="1800" b="0" i="0" u="none" strike="noStrike" kern="1200" cap="none" spc="0" normalizeH="0" baseline="0" noProof="0" dirty="0">
                <a:ln>
                  <a:noFill/>
                </a:ln>
                <a:solidFill>
                  <a:prstClr val="black"/>
                </a:solidFill>
                <a:effectLst/>
                <a:uLnTx/>
                <a:uFillTx/>
                <a:latin typeface="Calibri"/>
                <a:ea typeface="+mn-ea"/>
                <a:cs typeface="+mn-cs"/>
              </a:rPr>
              <a:t>X 10 </a:t>
            </a:r>
            <a:r>
              <a:rPr kumimoji="0" lang="en-US" sz="1800" b="0" i="0" u="none" strike="noStrike" kern="1200" cap="none" spc="0" normalizeH="0" baseline="30000" noProof="0" dirty="0">
                <a:ln>
                  <a:noFill/>
                </a:ln>
                <a:solidFill>
                  <a:prstClr val="black"/>
                </a:solidFill>
                <a:effectLst/>
                <a:uLnTx/>
                <a:uFillTx/>
                <a:latin typeface="Calibri"/>
                <a:ea typeface="+mn-ea"/>
                <a:cs typeface="+mn-cs"/>
              </a:rPr>
              <a:t>12</a:t>
            </a:r>
            <a:r>
              <a:rPr kumimoji="0" lang="en-US" sz="1800" b="0" i="0" u="none" strike="noStrike" kern="1200" cap="none" spc="0" normalizeH="0" baseline="0" noProof="0" dirty="0">
                <a:ln>
                  <a:noFill/>
                </a:ln>
                <a:solidFill>
                  <a:prstClr val="black"/>
                </a:solidFill>
                <a:effectLst/>
                <a:uLnTx/>
                <a:uFillTx/>
                <a:latin typeface="Calibri"/>
                <a:ea typeface="+mn-ea"/>
                <a:cs typeface="+mn-cs"/>
              </a:rPr>
              <a:t> molecules X 2 =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1.14 </a:t>
            </a:r>
            <a:r>
              <a:rPr kumimoji="0" lang="en-US" sz="1800" b="1" i="0" u="none" strike="noStrike" kern="1200" cap="none" spc="0" normalizeH="0" baseline="0" noProof="0" dirty="0">
                <a:ln>
                  <a:noFill/>
                </a:ln>
                <a:solidFill>
                  <a:prstClr val="black"/>
                </a:solidFill>
                <a:effectLst/>
                <a:uLnTx/>
                <a:uFillTx/>
                <a:latin typeface="Calibri"/>
                <a:ea typeface="+mn-ea"/>
                <a:cs typeface="+mn-cs"/>
              </a:rPr>
              <a:t>X 10 </a:t>
            </a:r>
            <a:r>
              <a:rPr kumimoji="0" lang="en-US" sz="1800" b="1" i="0" u="none" strike="noStrike" kern="1200" cap="none" spc="0" normalizeH="0" baseline="30000" noProof="0" dirty="0">
                <a:ln>
                  <a:noFill/>
                </a:ln>
                <a:solidFill>
                  <a:prstClr val="black"/>
                </a:solidFill>
                <a:effectLst/>
                <a:uLnTx/>
                <a:uFillTx/>
                <a:latin typeface="Calibri"/>
                <a:ea typeface="+mn-ea"/>
                <a:cs typeface="+mn-cs"/>
              </a:rPr>
              <a:t>13</a:t>
            </a:r>
            <a:r>
              <a:rPr kumimoji="0" lang="en-US" sz="1800" b="1" i="0" u="none" strike="noStrike" kern="1200" cap="none" spc="0" normalizeH="0" baseline="0" noProof="0" dirty="0">
                <a:ln>
                  <a:noFill/>
                </a:ln>
                <a:solidFill>
                  <a:prstClr val="black"/>
                </a:solidFill>
                <a:effectLst/>
                <a:uLnTx/>
                <a:uFillTx/>
                <a:latin typeface="Calibri"/>
                <a:ea typeface="+mn-ea"/>
                <a:cs typeface="+mn-cs"/>
              </a:rPr>
              <a:t> 5’ ends </a:t>
            </a:r>
            <a:r>
              <a:rPr kumimoji="0" lang="en-US" sz="1800" b="0" i="0" u="none" strike="noStrike" kern="1200" cap="none" spc="0" normalizeH="0" baseline="0" noProof="0" dirty="0">
                <a:ln>
                  <a:noFill/>
                </a:ln>
                <a:solidFill>
                  <a:prstClr val="black"/>
                </a:solidFill>
                <a:effectLst/>
                <a:uLnTx/>
                <a:uFillTx/>
                <a:latin typeface="Calibri"/>
                <a:ea typeface="+mn-ea"/>
                <a:cs typeface="+mn-cs"/>
              </a:rPr>
              <a:t>in 4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ug</a:t>
            </a:r>
            <a:r>
              <a:rPr kumimoji="0" lang="en-US" sz="1800" b="0" i="0" u="none" strike="noStrike" kern="1200" cap="none" spc="0" normalizeH="0" baseline="0" noProof="0" dirty="0">
                <a:ln>
                  <a:noFill/>
                </a:ln>
                <a:solidFill>
                  <a:prstClr val="black"/>
                </a:solidFill>
                <a:effectLst/>
                <a:uLnTx/>
                <a:uFillTx/>
                <a:latin typeface="Calibri"/>
                <a:ea typeface="+mn-ea"/>
                <a:cs typeface="+mn-cs"/>
              </a:rPr>
              <a:t> of your 650 bp insert DNA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796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3904"/>
            <a:ext cx="8915400" cy="45704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rPr>
              <a:t>Question 2: What is a </a:t>
            </a:r>
            <a:r>
              <a:rPr kumimoji="0" lang="en-US" sz="1700" b="1" i="0" u="none" strike="noStrike" kern="1200" cap="none" spc="0" normalizeH="0" baseline="0" noProof="0" dirty="0" err="1">
                <a:ln>
                  <a:noFill/>
                </a:ln>
                <a:solidFill>
                  <a:prstClr val="black"/>
                </a:solidFill>
                <a:effectLst/>
                <a:uLnTx/>
                <a:uFillTx/>
                <a:latin typeface="Calibri"/>
              </a:rPr>
              <a:t>neoschizomer</a:t>
            </a:r>
            <a:r>
              <a:rPr kumimoji="0" lang="en-US" sz="1700" b="1" i="0" u="none" strike="noStrike" kern="1200" cap="none" spc="0" normalizeH="0" baseline="0" noProof="0" dirty="0">
                <a:ln>
                  <a:noFill/>
                </a:ln>
                <a:solidFill>
                  <a:prstClr val="black"/>
                </a:solidFill>
                <a:effectLst/>
                <a:uLnTx/>
                <a:uFillTx/>
                <a:latin typeface="Calibri"/>
              </a:rPr>
              <a:t>? </a:t>
            </a:r>
            <a:r>
              <a:rPr kumimoji="0" lang="en-US" sz="1700" b="0" i="0" u="none" strike="noStrike" kern="1200" cap="none" spc="0" normalizeH="0" baseline="0" noProof="0" dirty="0">
                <a:ln>
                  <a:noFill/>
                </a:ln>
                <a:solidFill>
                  <a:prstClr val="black"/>
                </a:solidFill>
                <a:effectLst/>
                <a:uLnTx/>
                <a:uFillTx/>
                <a:latin typeface="Calibri"/>
              </a:rPr>
              <a:t>  Two different restriction endonucleases </a:t>
            </a:r>
            <a:r>
              <a:rPr kumimoji="0" lang="en-US" sz="1700" b="0" i="0" u="none" strike="noStrike" kern="1200" cap="none" spc="0" normalizeH="0" baseline="0" noProof="0" dirty="0" smtClean="0">
                <a:ln>
                  <a:noFill/>
                </a:ln>
                <a:solidFill>
                  <a:prstClr val="black"/>
                </a:solidFill>
                <a:effectLst/>
                <a:uLnTx/>
                <a:uFillTx/>
                <a:latin typeface="Calibri"/>
              </a:rPr>
              <a:t>(typically</a:t>
            </a:r>
            <a:r>
              <a:rPr kumimoji="0" lang="en-US" sz="1700" b="0" i="0" u="none" strike="noStrike" kern="1200" cap="none" spc="0" normalizeH="0" noProof="0" dirty="0" smtClean="0">
                <a:ln>
                  <a:noFill/>
                </a:ln>
                <a:solidFill>
                  <a:prstClr val="black"/>
                </a:solidFill>
                <a:effectLst/>
                <a:uLnTx/>
                <a:uFillTx/>
                <a:latin typeface="Calibri"/>
              </a:rPr>
              <a:t> isolated from different organisms) </a:t>
            </a:r>
            <a:r>
              <a:rPr kumimoji="0" lang="en-US" sz="1700" b="0" i="0" u="none" strike="noStrike" kern="1200" cap="none" spc="0" normalizeH="0" baseline="0" noProof="0" dirty="0" smtClean="0">
                <a:ln>
                  <a:noFill/>
                </a:ln>
                <a:solidFill>
                  <a:prstClr val="black"/>
                </a:solidFill>
                <a:effectLst/>
                <a:uLnTx/>
                <a:uFillTx/>
                <a:latin typeface="Calibri"/>
              </a:rPr>
              <a:t>that </a:t>
            </a:r>
            <a:r>
              <a:rPr kumimoji="0" lang="en-US" sz="1700" b="0" i="0" u="none" strike="noStrike" kern="1200" cap="none" spc="0" normalizeH="0" baseline="0" noProof="0" dirty="0">
                <a:ln>
                  <a:noFill/>
                </a:ln>
                <a:solidFill>
                  <a:prstClr val="black"/>
                </a:solidFill>
                <a:effectLst/>
                <a:uLnTx/>
                <a:uFillTx/>
                <a:latin typeface="Calibri"/>
              </a:rPr>
              <a:t>share the </a:t>
            </a:r>
            <a:r>
              <a:rPr kumimoji="0" lang="en-US" sz="1700" b="0" i="0" u="sng" strike="noStrike" kern="1200" cap="none" spc="0" normalizeH="0" baseline="0" noProof="0" dirty="0">
                <a:ln>
                  <a:noFill/>
                </a:ln>
                <a:solidFill>
                  <a:prstClr val="black"/>
                </a:solidFill>
                <a:effectLst/>
                <a:uLnTx/>
                <a:uFillTx/>
                <a:latin typeface="Calibri"/>
              </a:rPr>
              <a:t>same </a:t>
            </a:r>
            <a:r>
              <a:rPr kumimoji="0" lang="en-US" sz="1700" b="0" i="0" u="sng" strike="noStrike" kern="1200" cap="none" spc="0" normalizeH="0" baseline="0" noProof="0" dirty="0" smtClean="0">
                <a:ln>
                  <a:noFill/>
                </a:ln>
                <a:solidFill>
                  <a:prstClr val="black"/>
                </a:solidFill>
                <a:effectLst/>
                <a:uLnTx/>
                <a:uFillTx/>
                <a:latin typeface="Calibri"/>
              </a:rPr>
              <a:t>DNA recognition </a:t>
            </a:r>
            <a:r>
              <a:rPr kumimoji="0" lang="en-US" sz="1700" b="0" i="0" u="sng" strike="noStrike" kern="1200" cap="none" spc="0" normalizeH="0" baseline="0" noProof="0" dirty="0">
                <a:ln>
                  <a:noFill/>
                </a:ln>
                <a:solidFill>
                  <a:prstClr val="black"/>
                </a:solidFill>
                <a:effectLst/>
                <a:uLnTx/>
                <a:uFillTx/>
                <a:latin typeface="Calibri"/>
              </a:rPr>
              <a:t>sequence </a:t>
            </a:r>
            <a:r>
              <a:rPr kumimoji="0" lang="en-US" sz="1700" b="0" i="0" u="none" strike="noStrike" kern="1200" cap="none" spc="0" normalizeH="0" baseline="0" noProof="0" dirty="0">
                <a:ln>
                  <a:noFill/>
                </a:ln>
                <a:solidFill>
                  <a:prstClr val="black"/>
                </a:solidFill>
                <a:effectLst/>
                <a:uLnTx/>
                <a:uFillTx/>
                <a:latin typeface="Calibri"/>
              </a:rPr>
              <a:t>but </a:t>
            </a:r>
            <a:r>
              <a:rPr kumimoji="0" lang="en-US" sz="1700" b="1" i="0" u="none" strike="noStrike" kern="1200" cap="none" spc="0" normalizeH="0" baseline="0" noProof="0" dirty="0">
                <a:ln>
                  <a:noFill/>
                </a:ln>
                <a:solidFill>
                  <a:prstClr val="black"/>
                </a:solidFill>
                <a:effectLst/>
                <a:uLnTx/>
                <a:uFillTx/>
                <a:latin typeface="Calibri"/>
              </a:rPr>
              <a:t>cut at two different positions </a:t>
            </a:r>
            <a:r>
              <a:rPr kumimoji="0" lang="en-US" sz="1700" b="0" i="0" u="none" strike="noStrike" kern="1200" cap="none" spc="0" normalizeH="0" baseline="0" noProof="0" dirty="0">
                <a:ln>
                  <a:noFill/>
                </a:ln>
                <a:solidFill>
                  <a:prstClr val="black"/>
                </a:solidFill>
                <a:effectLst/>
                <a:uLnTx/>
                <a:uFillTx/>
                <a:latin typeface="Calibri"/>
              </a:rPr>
              <a:t>within the sequence. Example from NEB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err="1">
                <a:ln>
                  <a:noFill/>
                </a:ln>
                <a:solidFill>
                  <a:prstClr val="black"/>
                </a:solidFill>
                <a:effectLst/>
                <a:uLnTx/>
                <a:uFillTx/>
                <a:latin typeface="Calibri"/>
              </a:rPr>
              <a:t>AatII</a:t>
            </a:r>
            <a:r>
              <a:rPr kumimoji="0" lang="en-US" sz="1700" b="0" i="0" u="none" strike="noStrike" kern="1200" cap="none" spc="0" normalizeH="0" baseline="0" noProof="0" dirty="0">
                <a:ln>
                  <a:noFill/>
                </a:ln>
                <a:solidFill>
                  <a:prstClr val="black"/>
                </a:solidFill>
                <a:effectLst/>
                <a:uLnTx/>
                <a:uFillTx/>
                <a:latin typeface="Calibri"/>
              </a:rPr>
              <a:t> (recognition sequence: GACGT↓C) and </a:t>
            </a:r>
            <a:r>
              <a:rPr kumimoji="0" lang="en-US" sz="1700" b="0" i="0" u="none" strike="noStrike" kern="1200" cap="none" spc="0" normalizeH="0" baseline="0" noProof="0" dirty="0" err="1">
                <a:ln>
                  <a:noFill/>
                </a:ln>
                <a:solidFill>
                  <a:prstClr val="black"/>
                </a:solidFill>
                <a:effectLst/>
                <a:uLnTx/>
                <a:uFillTx/>
                <a:latin typeface="Calibri"/>
              </a:rPr>
              <a:t>ZraI</a:t>
            </a:r>
            <a:r>
              <a:rPr kumimoji="0" lang="en-US" sz="1700" b="0" i="0" u="none" strike="noStrike" kern="1200" cap="none" spc="0" normalizeH="0" baseline="0" noProof="0" dirty="0">
                <a:ln>
                  <a:noFill/>
                </a:ln>
                <a:solidFill>
                  <a:prstClr val="black"/>
                </a:solidFill>
                <a:effectLst/>
                <a:uLnTx/>
                <a:uFillTx/>
                <a:latin typeface="Calibri"/>
              </a:rPr>
              <a:t> (recognition sequence: GAC↓GTC</a:t>
            </a:r>
            <a:r>
              <a:rPr kumimoji="0" lang="en-US" sz="1700" b="0" i="0" u="none" strike="noStrike" kern="1200" cap="none" spc="0" normalizeH="0" baseline="0" noProof="0" dirty="0" smtClean="0">
                <a:ln>
                  <a:noFill/>
                </a:ln>
                <a:solidFill>
                  <a:prstClr val="black"/>
                </a:solidFill>
                <a:effectLst/>
                <a:uLnTx/>
                <a:uFillTx/>
                <a:latin typeface="Calibri"/>
              </a:rPr>
              <a:t>).</a:t>
            </a:r>
            <a:r>
              <a:rPr kumimoji="0" lang="en-US" sz="1700" b="0" i="0" u="none" strike="noStrike" kern="1200" cap="none" spc="0" normalizeH="0" noProof="0" dirty="0" smtClean="0">
                <a:ln>
                  <a:noFill/>
                </a:ln>
                <a:solidFill>
                  <a:prstClr val="black"/>
                </a:solidFill>
                <a:effectLst/>
                <a:uLnTx/>
                <a:uFillTx/>
                <a:latin typeface="Calibri"/>
              </a:rPr>
              <a:t>  A subclass of </a:t>
            </a:r>
            <a:r>
              <a:rPr kumimoji="0" lang="en-US" sz="1700" b="0" i="0" u="none" strike="noStrike" kern="1200" cap="none" spc="0" normalizeH="0" noProof="0" dirty="0" err="1" smtClean="0">
                <a:ln>
                  <a:noFill/>
                </a:ln>
                <a:solidFill>
                  <a:prstClr val="black"/>
                </a:solidFill>
                <a:effectLst/>
                <a:uLnTx/>
                <a:uFillTx/>
                <a:latin typeface="Calibri"/>
              </a:rPr>
              <a:t>isoschizomers</a:t>
            </a:r>
            <a:r>
              <a:rPr kumimoji="0" lang="en-US" sz="1700" b="0" i="0" u="none" strike="noStrike" kern="1200" cap="none" spc="0" normalizeH="0" noProof="0" dirty="0" smtClean="0">
                <a:ln>
                  <a:noFill/>
                </a:ln>
                <a:solidFill>
                  <a:prstClr val="black"/>
                </a:solidFill>
                <a:effectLst/>
                <a:uLnTx/>
                <a:uFillTx/>
                <a:latin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noProof="0" dirty="0" smtClean="0">
                <a:ln>
                  <a:noFill/>
                </a:ln>
                <a:solidFill>
                  <a:prstClr val="black"/>
                </a:solidFill>
                <a:effectLst/>
                <a:uLnTx/>
                <a:uFillTx/>
                <a:latin typeface="Calibri"/>
              </a:rPr>
              <a:t>What is an </a:t>
            </a:r>
            <a:r>
              <a:rPr kumimoji="0" lang="en-US" sz="1700" b="1" i="0" u="none" strike="noStrike" kern="1200" cap="none" spc="0" normalizeH="0" noProof="0" dirty="0" err="1" smtClean="0">
                <a:ln>
                  <a:noFill/>
                </a:ln>
                <a:solidFill>
                  <a:prstClr val="black"/>
                </a:solidFill>
                <a:effectLst/>
                <a:uLnTx/>
                <a:uFillTx/>
                <a:latin typeface="Calibri"/>
              </a:rPr>
              <a:t>isoschizomer</a:t>
            </a:r>
            <a:r>
              <a:rPr kumimoji="0" lang="en-US" sz="1700" b="1" i="0" u="none" strike="noStrike" kern="1200" cap="none" spc="0" normalizeH="0" noProof="0" dirty="0" smtClean="0">
                <a:ln>
                  <a:noFill/>
                </a:ln>
                <a:solidFill>
                  <a:prstClr val="black"/>
                </a:solidFill>
                <a:effectLst/>
                <a:uLnTx/>
                <a:uFillTx/>
                <a:latin typeface="Calibri"/>
              </a:rPr>
              <a:t>? </a:t>
            </a:r>
          </a:p>
          <a:p>
            <a:pPr lvl="0">
              <a:defRPr/>
            </a:pPr>
            <a:r>
              <a:rPr lang="en-US" sz="1700" noProof="0" dirty="0" smtClean="0">
                <a:solidFill>
                  <a:prstClr val="black"/>
                </a:solidFill>
                <a:latin typeface="Calibri"/>
              </a:rPr>
              <a:t>Restriction enzymes that have the same recognition sequence </a:t>
            </a:r>
            <a:r>
              <a:rPr lang="en-US" sz="1700" dirty="0" smtClean="0">
                <a:solidFill>
                  <a:prstClr val="black"/>
                </a:solidFill>
                <a:latin typeface="Calibri"/>
              </a:rPr>
              <a:t>and (other than </a:t>
            </a:r>
            <a:r>
              <a:rPr lang="en-US" sz="1700" dirty="0" err="1" smtClean="0">
                <a:solidFill>
                  <a:prstClr val="black"/>
                </a:solidFill>
                <a:latin typeface="Calibri"/>
              </a:rPr>
              <a:t>neoschizomers</a:t>
            </a:r>
            <a:r>
              <a:rPr lang="en-US" sz="1700" dirty="0" smtClean="0">
                <a:solidFill>
                  <a:prstClr val="black"/>
                </a:solidFill>
                <a:latin typeface="Calibri"/>
              </a:rPr>
              <a:t>) the same </a:t>
            </a:r>
            <a:r>
              <a:rPr lang="en-US" sz="1700" noProof="0" dirty="0" smtClean="0">
                <a:solidFill>
                  <a:prstClr val="black"/>
                </a:solidFill>
                <a:latin typeface="Calibri"/>
              </a:rPr>
              <a:t>cleavage site, e.g., </a:t>
            </a:r>
            <a:r>
              <a:rPr lang="en-US" sz="1700" dirty="0" err="1"/>
              <a:t>SphI</a:t>
            </a:r>
            <a:r>
              <a:rPr lang="en-US" sz="1700" dirty="0"/>
              <a:t> (CGTAC/G) and </a:t>
            </a:r>
            <a:r>
              <a:rPr lang="en-US" sz="1700" dirty="0" err="1"/>
              <a:t>BbuI</a:t>
            </a:r>
            <a:r>
              <a:rPr lang="en-US" sz="1700" dirty="0"/>
              <a:t> (CGTAC/G</a:t>
            </a:r>
            <a:r>
              <a:rPr lang="en-US" sz="1700" dirty="0" smtClean="0"/>
              <a:t>) </a:t>
            </a:r>
            <a:endParaRPr lang="en-US" sz="1700" noProof="0" dirty="0" smtClean="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i="0" u="none" strike="noStrike" kern="1200" cap="none" spc="0" normalizeH="0" baseline="0" noProof="0" dirty="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rPr>
              <a:t> </a:t>
            </a:r>
            <a:r>
              <a:rPr kumimoji="0" lang="en-US" sz="1700" b="1" i="0" u="none" strike="noStrike" kern="1200" cap="none" spc="0" normalizeH="0" baseline="0" noProof="0" dirty="0" smtClean="0">
                <a:ln>
                  <a:noFill/>
                </a:ln>
                <a:solidFill>
                  <a:prstClr val="black"/>
                </a:solidFill>
                <a:effectLst/>
                <a:uLnTx/>
                <a:uFillTx/>
                <a:latin typeface="Calibri"/>
              </a:rPr>
              <a:t>Question </a:t>
            </a:r>
            <a:r>
              <a:rPr kumimoji="0" lang="en-US" sz="1700" b="1" i="0" u="none" strike="noStrike" kern="1200" cap="none" spc="0" normalizeH="0" baseline="0" noProof="0" dirty="0">
                <a:ln>
                  <a:noFill/>
                </a:ln>
                <a:solidFill>
                  <a:prstClr val="black"/>
                </a:solidFill>
                <a:effectLst/>
                <a:uLnTx/>
                <a:uFillTx/>
                <a:latin typeface="Calibri"/>
              </a:rPr>
              <a:t>3: </a:t>
            </a:r>
            <a:r>
              <a:rPr kumimoji="0" lang="en-US" sz="1700" b="0" i="0" u="none" strike="noStrike" kern="1200" cap="none" spc="0" normalizeH="0" baseline="0" noProof="0" dirty="0">
                <a:ln>
                  <a:noFill/>
                </a:ln>
                <a:solidFill>
                  <a:prstClr val="black"/>
                </a:solidFill>
                <a:effectLst/>
                <a:uLnTx/>
                <a:uFillTx/>
                <a:latin typeface="Calibri"/>
              </a:rPr>
              <a:t>The genetic code is NOT actually universal.  Provide two different examples where a specific codon (group of 3 nucleotides) defines different genetic information than what is produced by nuclear genes that mRNA.  List the codon, state what is encoded in the standard and the atypical genetic code, and state the organism and genome (e.g., nuclear, chloroplast, mitochondrial)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38575"/>
            <a:ext cx="325755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95775" y="3998746"/>
            <a:ext cx="3429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See: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http://www.ncbi.nlm.nih.gov/Taxonomy/Utils/wprintgc.cgi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For an extensive list of exceptions</a:t>
            </a:r>
          </a:p>
        </p:txBody>
      </p:sp>
    </p:spTree>
    <p:extLst>
      <p:ext uri="{BB962C8B-B14F-4D97-AF65-F5344CB8AC3E}">
        <p14:creationId xmlns:p14="http://schemas.microsoft.com/office/powerpoint/2010/main" val="2029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847"/>
            <a:ext cx="9067800" cy="6863417"/>
          </a:xfrm>
          <a:prstGeom prst="rect">
            <a:avLst/>
          </a:prstGeom>
        </p:spPr>
        <p:txBody>
          <a:bodyPr wrap="square">
            <a:spAutoFit/>
          </a:bodyPr>
          <a:lstStyle/>
          <a:p>
            <a:pPr marL="457200" lvl="0" indent="-457200">
              <a:buAutoNum type="arabicPeriod" startAt="3"/>
            </a:pPr>
            <a:r>
              <a:rPr lang="en-US" sz="2000" dirty="0" smtClean="0">
                <a:solidFill>
                  <a:prstClr val="black"/>
                </a:solidFill>
              </a:rPr>
              <a:t>After </a:t>
            </a:r>
            <a:r>
              <a:rPr lang="en-US" sz="2000" dirty="0">
                <a:solidFill>
                  <a:prstClr val="black"/>
                </a:solidFill>
              </a:rPr>
              <a:t>your DNA digestion is complete, add </a:t>
            </a:r>
            <a:r>
              <a:rPr lang="en-US" sz="2000" b="1" dirty="0">
                <a:solidFill>
                  <a:prstClr val="black"/>
                </a:solidFill>
              </a:rPr>
              <a:t>150 μl of PCI and 120 μl of TE </a:t>
            </a:r>
            <a:r>
              <a:rPr lang="en-US" sz="2000" dirty="0">
                <a:solidFill>
                  <a:prstClr val="black"/>
                </a:solidFill>
              </a:rPr>
              <a:t>to your digestion.  Vortex intermittently over 3 min.  Spin at full speed in the microfuge to separate the aqueous and organic phases and transfer the DNA-containing aqueous layer to a fresh tube (at the end of the day, discard the phenol in the waste container located in the hood</a:t>
            </a:r>
            <a:r>
              <a:rPr lang="en-US" sz="2000" dirty="0" smtClean="0">
                <a:solidFill>
                  <a:prstClr val="black"/>
                </a:solidFill>
              </a:rPr>
              <a:t>).</a:t>
            </a:r>
          </a:p>
          <a:p>
            <a:pPr marL="457200" lvl="0" indent="-457200">
              <a:buAutoNum type="arabicPeriod" startAt="3"/>
            </a:pPr>
            <a:endParaRPr lang="en-US" sz="2000" dirty="0">
              <a:solidFill>
                <a:prstClr val="black"/>
              </a:solidFill>
            </a:endParaRPr>
          </a:p>
          <a:p>
            <a:pPr marL="457200" lvl="0" indent="-457200">
              <a:buAutoNum type="arabicPeriod" startAt="3"/>
            </a:pPr>
            <a:r>
              <a:rPr lang="en-US" sz="2000" dirty="0" smtClean="0">
                <a:solidFill>
                  <a:prstClr val="black"/>
                </a:solidFill>
              </a:rPr>
              <a:t>Extract </a:t>
            </a:r>
            <a:r>
              <a:rPr lang="en-US" sz="2000" dirty="0">
                <a:solidFill>
                  <a:prstClr val="black"/>
                </a:solidFill>
              </a:rPr>
              <a:t>the sample (the upper phase from the PCI extraction) with </a:t>
            </a:r>
            <a:r>
              <a:rPr lang="en-US" sz="2000" b="1" dirty="0">
                <a:solidFill>
                  <a:prstClr val="black"/>
                </a:solidFill>
              </a:rPr>
              <a:t>50 μl of chloroform</a:t>
            </a:r>
            <a:r>
              <a:rPr lang="en-US" sz="2000" dirty="0">
                <a:solidFill>
                  <a:prstClr val="black"/>
                </a:solidFill>
              </a:rPr>
              <a:t>.  Mix as before, spin and then transfer the supernatant to a fresh </a:t>
            </a:r>
            <a:r>
              <a:rPr lang="en-US" sz="2000" dirty="0" smtClean="0">
                <a:solidFill>
                  <a:prstClr val="black"/>
                </a:solidFill>
              </a:rPr>
              <a:t>tube.</a:t>
            </a:r>
          </a:p>
          <a:p>
            <a:pPr marL="457200" lvl="0" indent="-457200">
              <a:buAutoNum type="arabicPeriod" startAt="3"/>
            </a:pPr>
            <a:endParaRPr lang="en-US" sz="2000" dirty="0">
              <a:solidFill>
                <a:prstClr val="black"/>
              </a:solidFill>
            </a:endParaRPr>
          </a:p>
          <a:p>
            <a:pPr marL="457200" lvl="0" indent="-457200">
              <a:buAutoNum type="arabicPeriod" startAt="3"/>
            </a:pPr>
            <a:r>
              <a:rPr lang="en-US" sz="2000" dirty="0" smtClean="0">
                <a:solidFill>
                  <a:prstClr val="black"/>
                </a:solidFill>
              </a:rPr>
              <a:t>Add </a:t>
            </a:r>
            <a:r>
              <a:rPr lang="en-US" sz="2000" dirty="0">
                <a:solidFill>
                  <a:prstClr val="black"/>
                </a:solidFill>
              </a:rPr>
              <a:t>50 μl of 3M sodium acetate and 600 μl of 100% ethanol to your sample.  Vortex, place on dry ice for 5 </a:t>
            </a:r>
            <a:r>
              <a:rPr lang="en-US" sz="2000" dirty="0" smtClean="0">
                <a:solidFill>
                  <a:prstClr val="black"/>
                </a:solidFill>
              </a:rPr>
              <a:t>min.</a:t>
            </a:r>
          </a:p>
          <a:p>
            <a:pPr marL="457200" lvl="0" indent="-457200">
              <a:buAutoNum type="arabicPeriod" startAt="3"/>
            </a:pPr>
            <a:endParaRPr lang="en-US" sz="2000" dirty="0">
              <a:solidFill>
                <a:prstClr val="black"/>
              </a:solidFill>
            </a:endParaRPr>
          </a:p>
          <a:p>
            <a:pPr marL="457200" lvl="0" indent="-457200">
              <a:buAutoNum type="arabicPeriod" startAt="3"/>
            </a:pPr>
            <a:r>
              <a:rPr lang="en-US" sz="2000" dirty="0" smtClean="0">
                <a:solidFill>
                  <a:prstClr val="black"/>
                </a:solidFill>
              </a:rPr>
              <a:t>Be </a:t>
            </a:r>
            <a:r>
              <a:rPr lang="en-US" sz="2000" dirty="0">
                <a:solidFill>
                  <a:prstClr val="black"/>
                </a:solidFill>
              </a:rPr>
              <a:t>sure that the sample is not frozen (hold in hand to thaw if needed; </a:t>
            </a:r>
            <a:r>
              <a:rPr lang="en-US" sz="2000" u="sng" dirty="0">
                <a:solidFill>
                  <a:prstClr val="black"/>
                </a:solidFill>
              </a:rPr>
              <a:t>then vortex briefly</a:t>
            </a:r>
            <a:r>
              <a:rPr lang="en-US" sz="2000" dirty="0">
                <a:solidFill>
                  <a:prstClr val="black"/>
                </a:solidFill>
              </a:rPr>
              <a:t>).  Spin for 10 min. in the microfuge at full speed.  Discard the ethanol and wash the pellet with 1 ml of ice cold 80% ethanol.  Vortex and spin the sample for 3 min. in the microfuge (no dry ice step this time). </a:t>
            </a:r>
            <a:r>
              <a:rPr lang="en-US" sz="2000" b="1" dirty="0">
                <a:solidFill>
                  <a:prstClr val="black"/>
                </a:solidFill>
              </a:rPr>
              <a:t>Repeat the 80% ethanol </a:t>
            </a:r>
            <a:r>
              <a:rPr lang="en-US" sz="2000" dirty="0">
                <a:solidFill>
                  <a:prstClr val="black"/>
                </a:solidFill>
              </a:rPr>
              <a:t>wash, and then fully dry the pellet under vacuum.  </a:t>
            </a:r>
            <a:endParaRPr lang="en-US" sz="2000" dirty="0" smtClean="0">
              <a:solidFill>
                <a:prstClr val="black"/>
              </a:solidFill>
            </a:endParaRPr>
          </a:p>
          <a:p>
            <a:pPr marL="457200" lvl="0" indent="-457200">
              <a:buAutoNum type="arabicPeriod" startAt="3"/>
            </a:pPr>
            <a:endParaRPr lang="en-US" sz="2000" dirty="0">
              <a:solidFill>
                <a:prstClr val="black"/>
              </a:solidFill>
            </a:endParaRPr>
          </a:p>
          <a:p>
            <a:pPr marL="457200" lvl="0" indent="-457200">
              <a:buAutoNum type="arabicPeriod" startAt="3"/>
            </a:pPr>
            <a:r>
              <a:rPr lang="en-US" sz="2000" dirty="0" smtClean="0">
                <a:solidFill>
                  <a:prstClr val="black"/>
                </a:solidFill>
              </a:rPr>
              <a:t>Resuspend </a:t>
            </a:r>
            <a:r>
              <a:rPr lang="en-US" sz="2000" dirty="0">
                <a:solidFill>
                  <a:prstClr val="black"/>
                </a:solidFill>
              </a:rPr>
              <a:t>the pellet in 10 μl of sterile water. Run the indicated amount on an agarose gel and freeze the remainder will be prepped for DNA sequencing (see below).</a:t>
            </a:r>
          </a:p>
        </p:txBody>
      </p:sp>
    </p:spTree>
    <p:extLst>
      <p:ext uri="{BB962C8B-B14F-4D97-AF65-F5344CB8AC3E}">
        <p14:creationId xmlns:p14="http://schemas.microsoft.com/office/powerpoint/2010/main" val="2343285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2" y="304806"/>
            <a:ext cx="3571875"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3962400"/>
            <a:ext cx="8077200" cy="553998"/>
          </a:xfrm>
          <a:prstGeom prst="rect">
            <a:avLst/>
          </a:prstGeom>
        </p:spPr>
        <p:txBody>
          <a:bodyPr wrap="square">
            <a:spAutoFit/>
          </a:bodyPr>
          <a:lstStyle/>
          <a:p>
            <a:r>
              <a:rPr lang="en-US" sz="1000" dirty="0">
                <a:hlinkClick r:id="rId3"/>
              </a:rPr>
              <a:t>http://www.google.com/url?sa=t&amp;rct=j&amp;q=&amp;esrc=s&amp;source=web&amp;cd=3&amp;cad=rja&amp;uact=8&amp;ved=0CC4QFjACahUKEwjoiaegwo3IAhXLzYAKHZaXBA4&amp;url=http%3A%2F%2Fmmbr.asm.org%2Fcontent%2F62%2F2%2F434.full&amp;usg=AFQjCNHson7VoJUQ3DRkQ04Fr7lcd0ImDA</a:t>
            </a:r>
            <a:endParaRPr lang="en-US" sz="1000" dirty="0"/>
          </a:p>
          <a:p>
            <a:endParaRPr lang="en-US" sz="1000" dirty="0"/>
          </a:p>
        </p:txBody>
      </p:sp>
      <p:sp>
        <p:nvSpPr>
          <p:cNvPr id="3" name="TextBox 2"/>
          <p:cNvSpPr txBox="1"/>
          <p:nvPr/>
        </p:nvSpPr>
        <p:spPr>
          <a:xfrm>
            <a:off x="5400677" y="325520"/>
            <a:ext cx="3514725" cy="3139321"/>
          </a:xfrm>
          <a:prstGeom prst="rect">
            <a:avLst/>
          </a:prstGeom>
          <a:noFill/>
        </p:spPr>
        <p:txBody>
          <a:bodyPr wrap="square" rtlCol="0">
            <a:spAutoFit/>
          </a:bodyPr>
          <a:lstStyle/>
          <a:p>
            <a:r>
              <a:rPr lang="en-US" dirty="0"/>
              <a:t>Web image showing similar banding patterns (look at last lane only).</a:t>
            </a:r>
          </a:p>
          <a:p>
            <a:endParaRPr lang="en-US" dirty="0"/>
          </a:p>
          <a:p>
            <a:r>
              <a:rPr lang="en-US" dirty="0"/>
              <a:t>Dimers and other </a:t>
            </a:r>
            <a:r>
              <a:rPr lang="en-US" dirty="0" err="1"/>
              <a:t>multimers</a:t>
            </a:r>
            <a:r>
              <a:rPr lang="en-US" dirty="0"/>
              <a:t> form by plasmid recombination.  </a:t>
            </a:r>
          </a:p>
          <a:p>
            <a:endParaRPr lang="en-US" dirty="0"/>
          </a:p>
          <a:p>
            <a:r>
              <a:rPr lang="en-US" dirty="0"/>
              <a:t>We also sometimes see small amounts of slowly migrating E. coli DNA in the area.  </a:t>
            </a:r>
          </a:p>
          <a:p>
            <a:endParaRPr lang="en-US" dirty="0"/>
          </a:p>
        </p:txBody>
      </p:sp>
    </p:spTree>
    <p:extLst>
      <p:ext uri="{BB962C8B-B14F-4D97-AF65-F5344CB8AC3E}">
        <p14:creationId xmlns:p14="http://schemas.microsoft.com/office/powerpoint/2010/main" val="4159498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hemistry.umeche.maine.edu/CHY431/Nucleic/Supercoil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667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4267206"/>
            <a:ext cx="7620000" cy="646331"/>
          </a:xfrm>
          <a:prstGeom prst="rect">
            <a:avLst/>
          </a:prstGeom>
          <a:noFill/>
        </p:spPr>
        <p:txBody>
          <a:bodyPr wrap="square" rtlCol="0">
            <a:spAutoFit/>
          </a:bodyPr>
          <a:lstStyle/>
          <a:p>
            <a:r>
              <a:rPr lang="en-US" dirty="0"/>
              <a:t>Electron micrograph of different levels of supercoiling of plasmid DNA. </a:t>
            </a:r>
            <a:r>
              <a:rPr lang="en-US" dirty="0">
                <a:hlinkClick r:id="rId3"/>
              </a:rPr>
              <a:t>http://chemistry.umeche.maine.edu/CHY431/Nucleic5.html</a:t>
            </a:r>
            <a:r>
              <a:rPr lang="en-US" dirty="0"/>
              <a:t> </a:t>
            </a:r>
          </a:p>
        </p:txBody>
      </p:sp>
    </p:spTree>
    <p:extLst>
      <p:ext uri="{BB962C8B-B14F-4D97-AF65-F5344CB8AC3E}">
        <p14:creationId xmlns:p14="http://schemas.microsoft.com/office/powerpoint/2010/main" val="582719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763000" cy="6494085"/>
          </a:xfrm>
          <a:prstGeom prst="rect">
            <a:avLst/>
          </a:prstGeom>
        </p:spPr>
        <p:txBody>
          <a:bodyPr wrap="square">
            <a:spAutoFit/>
          </a:bodyPr>
          <a:lstStyle/>
          <a:p>
            <a:r>
              <a:rPr lang="en-US" sz="1600" b="1" u="sng" dirty="0">
                <a:latin typeface="Times New Roman" panose="02020603050405020304" pitchFamily="18" charset="0"/>
                <a:cs typeface="Times New Roman" panose="02020603050405020304" pitchFamily="18" charset="0"/>
              </a:rPr>
              <a:t>Joining DNA Ends with DNA Ligase </a:t>
            </a:r>
            <a:endParaRPr lang="en-US" sz="1600" dirty="0">
              <a:latin typeface="Times New Roman" panose="02020603050405020304" pitchFamily="18" charset="0"/>
              <a:cs typeface="Times New Roman" panose="02020603050405020304" pitchFamily="18" charset="0"/>
            </a:endParaRPr>
          </a:p>
          <a:p>
            <a:r>
              <a:rPr lang="en-US" sz="1600" b="1" u="sng" dirty="0">
                <a:latin typeface="Times New Roman" panose="02020603050405020304" pitchFamily="18" charset="0"/>
                <a:cs typeface="Times New Roman" panose="02020603050405020304" pitchFamily="18" charset="0"/>
              </a:rPr>
              <a:t>Each Lab Member.</a:t>
            </a:r>
            <a:r>
              <a:rPr lang="en-US" sz="1600" dirty="0">
                <a:latin typeface="Times New Roman" panose="02020603050405020304" pitchFamily="18" charset="0"/>
                <a:cs typeface="Times New Roman" panose="02020603050405020304" pitchFamily="18" charset="0"/>
              </a:rPr>
              <a:t>  NOTE: </a:t>
            </a:r>
            <a:r>
              <a:rPr lang="en-US" sz="1600" i="1" dirty="0">
                <a:latin typeface="Times New Roman" panose="02020603050405020304" pitchFamily="18" charset="0"/>
                <a:cs typeface="Times New Roman" panose="02020603050405020304" pitchFamily="18" charset="0"/>
              </a:rPr>
              <a:t>The volumes of vector and insert DNA may need to be altered depend­ing on your recovery so be sure to show the photograph of your gel to the instructor or T.A. before continu­ing.</a:t>
            </a:r>
            <a:r>
              <a:rPr lang="en-US" sz="1600" dirty="0">
                <a:latin typeface="Times New Roman" panose="02020603050405020304" pitchFamily="18" charset="0"/>
                <a:cs typeface="Times New Roman" panose="02020603050405020304" pitchFamily="18" charset="0"/>
              </a:rPr>
              <a:t>  To increase the frequency of the bi-molecular ligation, we will use approximately 4X the molar amount of insert to vector.  The insert is roughly 1/4 the length of the vector, so equal mass amounts of DNA (that is EtBr intensity bands) will give ~4X the molar amount of insert to vector.  See pages 44-48 in PGMG.</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Assemble the reaction in the following order:</a:t>
            </a:r>
          </a:p>
          <a:p>
            <a:r>
              <a:rPr lang="en-US" sz="1600" dirty="0">
                <a:latin typeface="Times New Roman" panose="02020603050405020304" pitchFamily="18" charset="0"/>
                <a:cs typeface="Times New Roman" panose="02020603050405020304" pitchFamily="18" charset="0"/>
              </a:rPr>
              <a:t>10 μl of sterile water (or sufficient water have a final reaction volume of 20 μl</a:t>
            </a:r>
          </a:p>
          <a:p>
            <a:r>
              <a:rPr lang="en-US" sz="1600" dirty="0">
                <a:latin typeface="Times New Roman" panose="02020603050405020304" pitchFamily="18" charset="0"/>
                <a:cs typeface="Times New Roman" panose="02020603050405020304" pitchFamily="18" charset="0"/>
              </a:rPr>
              <a:t>2 μl of 10X ligase buffer</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2 μl (or as directed by the T.A.) of the pTZ18 or 19u Hind/Eco cut vector </a:t>
            </a:r>
          </a:p>
          <a:p>
            <a:r>
              <a:rPr lang="en-US" sz="1600" dirty="0">
                <a:latin typeface="Times New Roman" panose="02020603050405020304" pitchFamily="18" charset="0"/>
                <a:cs typeface="Times New Roman" panose="02020603050405020304" pitchFamily="18" charset="0"/>
              </a:rPr>
              <a:t>5 μl (or as directed by the T.A.) of isolated gel fragment (i.e., insert DNA)</a:t>
            </a:r>
          </a:p>
          <a:p>
            <a:r>
              <a:rPr lang="en-US" sz="1600" dirty="0">
                <a:latin typeface="Times New Roman" panose="02020603050405020304" pitchFamily="18" charset="0"/>
                <a:cs typeface="Times New Roman" panose="02020603050405020304" pitchFamily="18" charset="0"/>
              </a:rPr>
              <a:t>Mix briefly, then add:</a:t>
            </a:r>
          </a:p>
          <a:p>
            <a:r>
              <a:rPr lang="en-US" sz="1600" dirty="0">
                <a:latin typeface="Times New Roman" panose="02020603050405020304" pitchFamily="18" charset="0"/>
                <a:cs typeface="Times New Roman" panose="02020603050405020304" pitchFamily="18" charset="0"/>
              </a:rPr>
              <a:t>      1 μl (1 to 2.5 units) of T4 DNA ligase.  Mix briefly.  </a:t>
            </a:r>
          </a:p>
          <a:p>
            <a:r>
              <a:rPr lang="en-US" sz="16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a:t>
            </a:r>
            <a:r>
              <a:rPr lang="en-US" sz="1600" b="1" i="1" dirty="0">
                <a:latin typeface="Times New Roman" panose="02020603050405020304" pitchFamily="18" charset="0"/>
                <a:cs typeface="Times New Roman" panose="02020603050405020304" pitchFamily="18" charset="0"/>
              </a:rPr>
              <a:t>Each student</a:t>
            </a:r>
            <a:r>
              <a:rPr lang="en-US" sz="1600" b="1" dirty="0">
                <a:latin typeface="Times New Roman" panose="02020603050405020304" pitchFamily="18" charset="0"/>
                <a:cs typeface="Times New Roman" panose="02020603050405020304" pitchFamily="18" charset="0"/>
              </a:rPr>
              <a:t> should also set up a </a:t>
            </a:r>
            <a:r>
              <a:rPr lang="en-US" sz="1600" b="1" u="sng" dirty="0">
                <a:latin typeface="Times New Roman" panose="02020603050405020304" pitchFamily="18" charset="0"/>
                <a:cs typeface="Times New Roman" panose="02020603050405020304" pitchFamily="18" charset="0"/>
              </a:rPr>
              <a:t>second, control ligation </a:t>
            </a:r>
            <a:r>
              <a:rPr lang="en-US" sz="1600" b="1" dirty="0">
                <a:latin typeface="Times New Roman" panose="02020603050405020304" pitchFamily="18" charset="0"/>
                <a:cs typeface="Times New Roman" panose="02020603050405020304" pitchFamily="18" charset="0"/>
              </a:rPr>
              <a:t>reaction as above but with additional water </a:t>
            </a:r>
            <a:r>
              <a:rPr lang="en-US" sz="1600" b="1" u="sng" dirty="0">
                <a:latin typeface="Times New Roman" panose="02020603050405020304" pitchFamily="18" charset="0"/>
                <a:cs typeface="Times New Roman" panose="02020603050405020304" pitchFamily="18" charset="0"/>
              </a:rPr>
              <a:t>instead of insert DNA.  </a:t>
            </a:r>
            <a:r>
              <a:rPr lang="en-US" sz="1600" dirty="0">
                <a:latin typeface="Times New Roman" panose="02020603050405020304" pitchFamily="18" charset="0"/>
                <a:cs typeface="Times New Roman" panose="02020603050405020304" pitchFamily="18" charset="0"/>
              </a:rPr>
              <a:t>This control will score the amount of vector self-ligation.</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Here are several </a:t>
            </a:r>
            <a:r>
              <a:rPr lang="en-US" sz="1600" b="1" dirty="0">
                <a:latin typeface="Times New Roman" panose="02020603050405020304" pitchFamily="18" charset="0"/>
                <a:cs typeface="Times New Roman" panose="02020603050405020304" pitchFamily="18" charset="0"/>
              </a:rPr>
              <a:t>outstanding WEB sites</a:t>
            </a:r>
            <a:r>
              <a:rPr lang="en-US" sz="1600" dirty="0">
                <a:latin typeface="Times New Roman" panose="02020603050405020304" pitchFamily="18" charset="0"/>
                <a:cs typeface="Times New Roman" panose="02020603050405020304" pitchFamily="18" charset="0"/>
              </a:rPr>
              <a:t> for Molecular Biology protocols and tools (most web-based, some as free downloads):</a:t>
            </a:r>
          </a:p>
          <a:p>
            <a:r>
              <a:rPr lang="en-US" sz="1600" u="sng" dirty="0">
                <a:latin typeface="Times New Roman" panose="02020603050405020304" pitchFamily="18" charset="0"/>
                <a:cs typeface="Times New Roman" panose="02020603050405020304" pitchFamily="18" charset="0"/>
                <a:hlinkClick r:id="rId2"/>
              </a:rPr>
              <a:t>http://expasy.org/tools/</a:t>
            </a:r>
            <a:endParaRPr lang="en-US" sz="1600" dirty="0">
              <a:latin typeface="Times New Roman" panose="02020603050405020304" pitchFamily="18" charset="0"/>
              <a:cs typeface="Times New Roman" panose="02020603050405020304" pitchFamily="18" charset="0"/>
            </a:endParaRPr>
          </a:p>
          <a:p>
            <a:r>
              <a:rPr lang="en-US" sz="1600" u="sng" dirty="0">
                <a:latin typeface="Times New Roman" panose="02020603050405020304" pitchFamily="18" charset="0"/>
                <a:cs typeface="Times New Roman" panose="02020603050405020304" pitchFamily="18" charset="0"/>
                <a:hlinkClick r:id="rId3"/>
              </a:rPr>
              <a:t>http://www.ncbi.nlm.nih.gov/Tools/index.html</a:t>
            </a:r>
            <a:endParaRPr lang="en-US" sz="1600" dirty="0">
              <a:latin typeface="Times New Roman" panose="02020603050405020304" pitchFamily="18" charset="0"/>
              <a:cs typeface="Times New Roman" panose="02020603050405020304" pitchFamily="18" charset="0"/>
            </a:endParaRPr>
          </a:p>
          <a:p>
            <a:r>
              <a:rPr lang="en-US" sz="1600" u="sng" dirty="0">
                <a:latin typeface="Times New Roman" panose="02020603050405020304" pitchFamily="18" charset="0"/>
                <a:cs typeface="Times New Roman" panose="02020603050405020304" pitchFamily="18" charset="0"/>
                <a:hlinkClick r:id="rId4"/>
              </a:rPr>
              <a:t>http://www.sanger.ac.uk/resources/software/</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en-US" sz="1600" b="1" i="1" dirty="0">
                <a:latin typeface="Times New Roman" panose="02020603050405020304" pitchFamily="18" charset="0"/>
                <a:cs typeface="Times New Roman" panose="02020603050405020304" pitchFamily="18" charset="0"/>
              </a:rPr>
              <a:t>DICTIONARY OF MANY COMMON GENETIC AND MOLECULAR BIOLOGY TERMS:</a:t>
            </a:r>
            <a:endParaRPr lang="en-US" sz="1600" dirty="0">
              <a:latin typeface="Times New Roman" panose="02020603050405020304" pitchFamily="18" charset="0"/>
              <a:cs typeface="Times New Roman" panose="02020603050405020304" pitchFamily="18" charset="0"/>
            </a:endParaRPr>
          </a:p>
          <a:p>
            <a:r>
              <a:rPr lang="en-US" sz="1600" b="1" u="sng" dirty="0">
                <a:latin typeface="Times New Roman" panose="02020603050405020304" pitchFamily="18" charset="0"/>
                <a:cs typeface="Times New Roman" panose="02020603050405020304" pitchFamily="18" charset="0"/>
                <a:hlinkClick r:id="rId5"/>
              </a:rPr>
              <a:t>http://www.genome.gov/glossary/index.cfm</a:t>
            </a:r>
            <a:r>
              <a:rPr lang="en-US" sz="1600" b="1"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654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nas.org/content/93/25/14416/F1.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990" y="77010"/>
            <a:ext cx="5120640" cy="5372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38630" y="685800"/>
            <a:ext cx="3148170" cy="4154984"/>
          </a:xfrm>
          <a:prstGeom prst="rect">
            <a:avLst/>
          </a:prstGeom>
          <a:noFill/>
        </p:spPr>
        <p:txBody>
          <a:bodyPr wrap="square" rtlCol="0">
            <a:spAutoFit/>
          </a:bodyPr>
          <a:lstStyle/>
          <a:p>
            <a:r>
              <a:rPr lang="en-US" dirty="0"/>
              <a:t>Progressive relaxation of supercoiled DNA by </a:t>
            </a:r>
            <a:r>
              <a:rPr lang="en-US" b="1" dirty="0"/>
              <a:t>topoisomerase II </a:t>
            </a:r>
            <a:r>
              <a:rPr lang="en-US" dirty="0"/>
              <a:t>activity. </a:t>
            </a:r>
            <a:r>
              <a:rPr lang="pt-BR" sz="1200" i="1" dirty="0"/>
              <a:t>PNAS, 93:14416–14421 (1996)</a:t>
            </a:r>
          </a:p>
          <a:p>
            <a:endParaRPr lang="pt-BR" dirty="0"/>
          </a:p>
          <a:p>
            <a:endParaRPr lang="pt-BR" dirty="0"/>
          </a:p>
          <a:p>
            <a:r>
              <a:rPr lang="pt-BR" dirty="0"/>
              <a:t>Novobiocin is an inhibitor of this type II (ATP dependent)  topoisomerase.  </a:t>
            </a:r>
          </a:p>
          <a:p>
            <a:endParaRPr lang="pt-BR" dirty="0">
              <a:solidFill>
                <a:srgbClr val="FF0000"/>
              </a:solidFill>
            </a:endParaRPr>
          </a:p>
          <a:p>
            <a:r>
              <a:rPr lang="pt-BR" dirty="0">
                <a:solidFill>
                  <a:srgbClr val="FF0000"/>
                </a:solidFill>
              </a:rPr>
              <a:t>Some cancer drugs target topoisomerase – why might this be a good strategy in cancer?</a:t>
            </a:r>
          </a:p>
          <a:p>
            <a:endParaRPr lang="en-US" dirty="0"/>
          </a:p>
        </p:txBody>
      </p:sp>
      <p:sp>
        <p:nvSpPr>
          <p:cNvPr id="3" name="TextBox 2"/>
          <p:cNvSpPr txBox="1"/>
          <p:nvPr/>
        </p:nvSpPr>
        <p:spPr>
          <a:xfrm>
            <a:off x="685800" y="5677382"/>
            <a:ext cx="7772400" cy="954107"/>
          </a:xfrm>
          <a:prstGeom prst="rect">
            <a:avLst/>
          </a:prstGeom>
          <a:noFill/>
        </p:spPr>
        <p:txBody>
          <a:bodyPr wrap="square" rtlCol="0">
            <a:spAutoFit/>
          </a:bodyPr>
          <a:lstStyle/>
          <a:p>
            <a:r>
              <a:rPr lang="en-US" sz="1400" b="1" dirty="0"/>
              <a:t>Topoisomerase I inhibitors: </a:t>
            </a:r>
            <a:r>
              <a:rPr lang="en-US" sz="1400" dirty="0"/>
              <a:t>irinotecan, </a:t>
            </a:r>
            <a:r>
              <a:rPr lang="en-US" sz="1400" dirty="0" err="1"/>
              <a:t>topotecan</a:t>
            </a:r>
            <a:r>
              <a:rPr lang="en-US" sz="1400" dirty="0"/>
              <a:t>, </a:t>
            </a:r>
            <a:r>
              <a:rPr lang="en-US" sz="1400" dirty="0" err="1"/>
              <a:t>camptothecin</a:t>
            </a:r>
            <a:r>
              <a:rPr lang="en-US" sz="1400" dirty="0"/>
              <a:t> and </a:t>
            </a:r>
            <a:r>
              <a:rPr lang="en-US" sz="1400" dirty="0" err="1"/>
              <a:t>lamellarin</a:t>
            </a:r>
            <a:r>
              <a:rPr lang="en-US" sz="1400" dirty="0"/>
              <a:t> D all target type IB topoisomerases,</a:t>
            </a:r>
          </a:p>
          <a:p>
            <a:r>
              <a:rPr lang="en-US" sz="1400" b="1" dirty="0"/>
              <a:t>Topoisomerase II inhibitors: </a:t>
            </a:r>
            <a:r>
              <a:rPr lang="en-US" sz="1400" dirty="0"/>
              <a:t>etoposide (VP-16), </a:t>
            </a:r>
            <a:r>
              <a:rPr lang="en-US" sz="1400" dirty="0" err="1"/>
              <a:t>teniposide</a:t>
            </a:r>
            <a:r>
              <a:rPr lang="en-US" sz="1400" dirty="0"/>
              <a:t>, doxorubicin, </a:t>
            </a:r>
            <a:r>
              <a:rPr lang="en-US" sz="1400" dirty="0" err="1"/>
              <a:t>daunorubicin</a:t>
            </a:r>
            <a:r>
              <a:rPr lang="en-US" sz="1400" dirty="0"/>
              <a:t>, </a:t>
            </a:r>
            <a:r>
              <a:rPr lang="en-US" sz="1400" dirty="0" err="1"/>
              <a:t>mitoxantrone</a:t>
            </a:r>
            <a:r>
              <a:rPr lang="en-US" sz="1400" dirty="0"/>
              <a:t>, </a:t>
            </a:r>
            <a:r>
              <a:rPr lang="en-US" sz="1400" dirty="0" err="1"/>
              <a:t>amsacrine</a:t>
            </a:r>
            <a:r>
              <a:rPr lang="en-US" sz="1400" dirty="0"/>
              <a:t>, </a:t>
            </a:r>
            <a:r>
              <a:rPr lang="en-US" sz="1400" dirty="0" err="1"/>
              <a:t>ellipticines</a:t>
            </a:r>
            <a:r>
              <a:rPr lang="en-US" sz="1400" dirty="0"/>
              <a:t>, </a:t>
            </a:r>
            <a:r>
              <a:rPr lang="en-US" sz="1400" dirty="0" err="1"/>
              <a:t>aurintricarboxylic</a:t>
            </a:r>
            <a:r>
              <a:rPr lang="en-US" sz="1400" dirty="0"/>
              <a:t> acid,[5] and HU-331, a quinolone synthesized from </a:t>
            </a:r>
            <a:r>
              <a:rPr lang="en-US" sz="1400" dirty="0" err="1"/>
              <a:t>cannabidiol</a:t>
            </a:r>
            <a:r>
              <a:rPr lang="en-US" sz="1400" dirty="0"/>
              <a:t>.</a:t>
            </a:r>
          </a:p>
        </p:txBody>
      </p:sp>
    </p:spTree>
    <p:extLst>
      <p:ext uri="{BB962C8B-B14F-4D97-AF65-F5344CB8AC3E}">
        <p14:creationId xmlns:p14="http://schemas.microsoft.com/office/powerpoint/2010/main" val="3494124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7EBC1-2845-46BB-ABB0-F37F52849132}"/>
              </a:ext>
            </a:extLst>
          </p:cNvPr>
          <p:cNvSpPr/>
          <p:nvPr/>
        </p:nvSpPr>
        <p:spPr>
          <a:xfrm>
            <a:off x="152400" y="228600"/>
            <a:ext cx="8686800" cy="6186309"/>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QIAGEN CLEANUP STEP for DNA Sequencing of the </a:t>
            </a:r>
            <a:r>
              <a:rPr lang="en-US" b="1" u="sng"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Recombinant</a:t>
            </a:r>
            <a:r>
              <a:rPr lang="en-US" b="1" dirty="0">
                <a:latin typeface="Times New Roman" panose="02020603050405020304" pitchFamily="18" charset="0"/>
                <a:ea typeface="Times New Roman" panose="02020603050405020304" pitchFamily="18" charset="0"/>
                <a:cs typeface="Times New Roman" panose="02020603050405020304" pitchFamily="18" charset="0"/>
              </a:rPr>
              <a:t> pTZ18u or pTZ10u plasmid DNA (from WHITE colony).  </a:t>
            </a:r>
            <a:r>
              <a:rPr lang="en-US" dirty="0">
                <a:latin typeface="Times New Roman" panose="02020603050405020304" pitchFamily="18" charset="0"/>
                <a:ea typeface="Times New Roman" panose="02020603050405020304" pitchFamily="18" charset="0"/>
                <a:cs typeface="Times New Roman" panose="02020603050405020304" pitchFamily="18" charset="0"/>
              </a:rPr>
              <a:t>This step isn’t required for routine DNA use but greatly improves the quality of DNA sequencing observed with miniprep DNA by removing unknown inhibitors to the DNA polymerase.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Add 150 µl of high salt </a:t>
            </a:r>
            <a:r>
              <a:rPr lang="en-US" b="1" dirty="0">
                <a:latin typeface="Times New Roman" panose="02020603050405020304" pitchFamily="18" charset="0"/>
                <a:ea typeface="Times New Roman" panose="02020603050405020304" pitchFamily="18" charset="0"/>
                <a:cs typeface="Times New Roman" panose="02020603050405020304" pitchFamily="18" charset="0"/>
              </a:rPr>
              <a:t>PB buffer</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5.0 M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GuHCl</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30% isopropanol</a:t>
            </a:r>
            <a:r>
              <a:rPr lang="en-US" dirty="0">
                <a:latin typeface="Times New Roman" panose="02020603050405020304" pitchFamily="18" charset="0"/>
                <a:ea typeface="Times New Roman" panose="02020603050405020304" pitchFamily="18" charset="0"/>
                <a:cs typeface="Times New Roman" panose="02020603050405020304" pitchFamily="18" charset="0"/>
              </a:rPr>
              <a:t>) the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stock tube</a:t>
            </a:r>
            <a:r>
              <a:rPr lang="en-US" dirty="0">
                <a:latin typeface="Times New Roman" panose="02020603050405020304" pitchFamily="18" charset="0"/>
                <a:ea typeface="Times New Roman" panose="02020603050405020304" pitchFamily="18" charset="0"/>
                <a:cs typeface="Times New Roman" panose="02020603050405020304" pitchFamily="18" charset="0"/>
              </a:rPr>
              <a:t> of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uncut</a:t>
            </a:r>
            <a:r>
              <a:rPr lang="en-US" dirty="0">
                <a:latin typeface="Times New Roman" panose="02020603050405020304" pitchFamily="18" charset="0"/>
                <a:ea typeface="Times New Roman" panose="02020603050405020304" pitchFamily="18" charset="0"/>
                <a:cs typeface="Times New Roman" panose="02020603050405020304" pitchFamily="18" charset="0"/>
              </a:rPr>
              <a:t> recombinant plasmid DNA and vortex well.  This is the DNA from the </a:t>
            </a:r>
            <a:r>
              <a:rPr lang="en-US" b="1" dirty="0">
                <a:latin typeface="Times New Roman" panose="02020603050405020304" pitchFamily="18" charset="0"/>
                <a:ea typeface="Times New Roman" panose="02020603050405020304" pitchFamily="18" charset="0"/>
                <a:cs typeface="Times New Roman" panose="02020603050405020304" pitchFamily="18" charset="0"/>
              </a:rPr>
              <a:t>WHITE COLONY</a:t>
            </a:r>
            <a:r>
              <a:rPr lang="en-US" dirty="0">
                <a:latin typeface="Times New Roman" panose="02020603050405020304" pitchFamily="18" charset="0"/>
                <a:ea typeface="Times New Roman" panose="02020603050405020304" pitchFamily="18" charset="0"/>
                <a:cs typeface="Times New Roman" panose="02020603050405020304" pitchFamily="18" charset="0"/>
              </a:rPr>
              <a:t>.  Check with the TA or Dr. Rymond if there is any confusion on which DNA to use</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 Put 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QIAquick</a:t>
            </a:r>
            <a:r>
              <a:rPr lang="en-US" dirty="0">
                <a:latin typeface="Times New Roman" panose="02020603050405020304" pitchFamily="18" charset="0"/>
                <a:ea typeface="Times New Roman" panose="02020603050405020304" pitchFamily="18" charset="0"/>
                <a:cs typeface="Times New Roman" panose="02020603050405020304" pitchFamily="18" charset="0"/>
              </a:rPr>
              <a:t> (Qiagen) </a:t>
            </a:r>
            <a:r>
              <a:rPr lang="en-US" b="1" dirty="0">
                <a:latin typeface="Times New Roman" panose="02020603050405020304" pitchFamily="18" charset="0"/>
                <a:ea typeface="Times New Roman" panose="02020603050405020304" pitchFamily="18" charset="0"/>
                <a:cs typeface="Times New Roman" panose="02020603050405020304" pitchFamily="18" charset="0"/>
              </a:rPr>
              <a:t>spin column</a:t>
            </a:r>
            <a:r>
              <a:rPr lang="en-US" dirty="0">
                <a:latin typeface="Times New Roman" panose="02020603050405020304" pitchFamily="18" charset="0"/>
                <a:ea typeface="Times New Roman" panose="02020603050405020304" pitchFamily="18" charset="0"/>
                <a:cs typeface="Times New Roman" panose="02020603050405020304" pitchFamily="18" charset="0"/>
              </a:rPr>
              <a:t> (containing a silica-based gel resin) in a 2 ml </a:t>
            </a:r>
            <a:r>
              <a:rPr lang="en-US" b="1" dirty="0">
                <a:latin typeface="Times New Roman" panose="02020603050405020304" pitchFamily="18" charset="0"/>
                <a:ea typeface="Times New Roman" panose="02020603050405020304" pitchFamily="18" charset="0"/>
                <a:cs typeface="Times New Roman" panose="02020603050405020304" pitchFamily="18" charset="0"/>
              </a:rPr>
              <a:t>collection tube</a:t>
            </a:r>
            <a:r>
              <a:rPr lang="en-US" dirty="0">
                <a:latin typeface="Times New Roman" panose="02020603050405020304" pitchFamily="18" charset="0"/>
                <a:ea typeface="Times New Roman" panose="02020603050405020304" pitchFamily="18" charset="0"/>
                <a:cs typeface="Times New Roman" panose="02020603050405020304" pitchFamily="18" charset="0"/>
              </a:rPr>
              <a:t>. Add all of your DNA to the column, incubate for 1 minute at room temperature then spin for 1 minute in a microfuge at full speed.  DISCARD the flow-through. </a:t>
            </a: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Add 150 µl of </a:t>
            </a:r>
            <a:r>
              <a:rPr lang="en-US" b="1" dirty="0">
                <a:latin typeface="Times New Roman" panose="02020603050405020304" pitchFamily="18" charset="0"/>
                <a:ea typeface="Times New Roman" panose="02020603050405020304" pitchFamily="18" charset="0"/>
                <a:cs typeface="Times New Roman" panose="02020603050405020304" pitchFamily="18" charset="0"/>
              </a:rPr>
              <a:t>PB</a:t>
            </a:r>
            <a:r>
              <a:rPr lang="en-US" dirty="0">
                <a:latin typeface="Times New Roman" panose="02020603050405020304" pitchFamily="18" charset="0"/>
                <a:ea typeface="Times New Roman" panose="02020603050405020304" pitchFamily="18" charset="0"/>
                <a:cs typeface="Times New Roman" panose="02020603050405020304" pitchFamily="18" charset="0"/>
              </a:rPr>
              <a:t> to the column, spin 1 minute as before.  Discard the flow-through</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Add 0.75 ml of </a:t>
            </a:r>
            <a:r>
              <a:rPr lang="en-US" b="1" dirty="0">
                <a:latin typeface="Times New Roman" panose="02020603050405020304" pitchFamily="18" charset="0"/>
                <a:ea typeface="Times New Roman" panose="02020603050405020304" pitchFamily="18" charset="0"/>
                <a:cs typeface="Times New Roman" panose="02020603050405020304" pitchFamily="18" charset="0"/>
              </a:rPr>
              <a:t>PE wash buffer</a:t>
            </a:r>
            <a:r>
              <a:rPr lang="en-US" dirty="0">
                <a:latin typeface="Times New Roman" panose="02020603050405020304" pitchFamily="18" charset="0"/>
                <a:ea typeface="Times New Roman" panose="02020603050405020304" pitchFamily="18" charset="0"/>
                <a:cs typeface="Times New Roman" panose="02020603050405020304" pitchFamily="18" charset="0"/>
              </a:rPr>
              <a:t> (80% ethanol in 10 mM Tris, pH 7.5), allow to sit at room temperature for 1 minute then spin for 1 minute as before, and discard the flow through</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Spin again for an additional 1 minute to remove all residual PE liquid.</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961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2026B1-8918-4E17-932A-066B94E7517F}"/>
              </a:ext>
            </a:extLst>
          </p:cNvPr>
          <p:cNvSpPr/>
          <p:nvPr/>
        </p:nvSpPr>
        <p:spPr>
          <a:xfrm>
            <a:off x="304800" y="1166843"/>
            <a:ext cx="8534400" cy="4524315"/>
          </a:xfrm>
          <a:prstGeom prst="rect">
            <a:avLst/>
          </a:prstGeom>
        </p:spPr>
        <p:txBody>
          <a:bodyPr wrap="square">
            <a:spAutoFit/>
          </a:bodyPr>
          <a:lstStyle/>
          <a:p>
            <a:pPr marL="342900" lvl="0" indent="-342900">
              <a:buFont typeface="Times New Roman" panose="02020603050405020304" pitchFamily="18" charset="0"/>
              <a:buChar char="-"/>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Place the column in a new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clean 1.5 ml </a:t>
            </a:r>
            <a:r>
              <a:rPr lang="en-US" sz="2400" b="1" dirty="0">
                <a:solidFill>
                  <a:prstClr val="black"/>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microfuge tube</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Times New Roman" panose="02020603050405020304" pitchFamily="18" charset="0"/>
              <a:buChar char="-"/>
              <a:tabLst>
                <a:tab pos="457200" algn="l"/>
              </a:tabLst>
            </a:pPr>
            <a:endParaRPr lang="en-US" sz="2400" dirty="0">
              <a:solidFill>
                <a:prstClr val="black"/>
              </a:solidFill>
              <a:latin typeface="Courier New" panose="02070309020205020404" pitchFamily="49" charset="0"/>
              <a:ea typeface="Times New Roman" panose="02020603050405020304" pitchFamily="18" charset="0"/>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Add 50 μl of elution buffer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EB</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10 mM Tris, pH 8.5) </a:t>
            </a:r>
            <a:r>
              <a:rPr lang="en-US" sz="2400" dirty="0">
                <a:solidFill>
                  <a:prstClr val="black"/>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pre-warmed to 55C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to your column (directly over sample), INCUBATE at room temperature for 1 minute.  All suggested in the Qiagen protocol, substitution of water for EB is NOT recommended as the pH difference can lower recovery.  Spin 1 minute. </a:t>
            </a:r>
            <a:endParaRPr lang="en-US" sz="2400" dirty="0">
              <a:solidFill>
                <a:prstClr val="black"/>
              </a:solidFill>
              <a:latin typeface="Courier New" panose="02070309020205020404" pitchFamily="49" charset="0"/>
              <a:ea typeface="Times New Roman" panose="02020603050405020304" pitchFamily="18" charset="0"/>
              <a:cs typeface="Times New Roman" panose="02020603050405020304" pitchFamily="18" charset="0"/>
            </a:endParaRPr>
          </a:p>
          <a:p>
            <a:pPr lvl="0"/>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black"/>
              </a:solidFill>
              <a:latin typeface="Courier New" panose="02070309020205020404" pitchFamily="49" charset="0"/>
              <a:ea typeface="Times New Roman" panose="02020603050405020304" pitchFamily="18" charset="0"/>
              <a:cs typeface="Times New Roman" panose="02020603050405020304" pitchFamily="18" charset="0"/>
            </a:endParaRPr>
          </a:p>
          <a:p>
            <a:pPr lvl="0"/>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Your DNA is now ready for DNA sequencing.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Label your tube with your </a:t>
            </a:r>
            <a:r>
              <a:rPr lang="en-US" sz="2400" b="1"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group number</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plus either “Recomb.18” or “Recomb. 19” – bring it to the front of the room and place on dry ice</a:t>
            </a:r>
            <a:endParaRPr lang="en-US" sz="2400" dirty="0">
              <a:solidFill>
                <a:prstClr val="black"/>
              </a:solidFill>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8782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6432530"/>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000" dirty="0"/>
              <a:t>1) Gel fractionate the EcoRI/</a:t>
            </a:r>
            <a:r>
              <a:rPr lang="en-US" sz="1000" dirty="0" err="1"/>
              <a:t>HindIII</a:t>
            </a:r>
            <a:r>
              <a:rPr lang="en-US" sz="1000" dirty="0"/>
              <a:t> cleaved yeast DNA and recover the yeast DNA band free of a second DNA band (originating from another plasmid, pUC19 which lacks some of the desired features of pTZ18u &amp; pTZ19u).</a:t>
            </a:r>
          </a:p>
          <a:p>
            <a:r>
              <a:rPr lang="en-US" sz="1000" dirty="0"/>
              <a:t>2) Prepare the pTZ18/19u plasmids for directional DNA cloning but cutting each plasmid at its multiple cloning site with two different restriction endonucleases, EcoRI and </a:t>
            </a:r>
            <a:r>
              <a:rPr lang="en-US" sz="1000" dirty="0" err="1"/>
              <a:t>HindIII</a:t>
            </a:r>
            <a:r>
              <a:rPr lang="en-US" sz="1000" dirty="0"/>
              <a:t>.  To ensure that the any singly-cleaved plasmid DNAs do not “self ligate”</a:t>
            </a:r>
          </a:p>
          <a:p>
            <a:r>
              <a:rPr lang="en-US" sz="1000" dirty="0"/>
              <a:t>(which will increase the background of non-recombinant clones subsequently recovered) we will remove the 5’ phosphate from the vector DNA with shrimp alkaline phosphatase.</a:t>
            </a:r>
          </a:p>
          <a:p>
            <a:r>
              <a:rPr lang="en-US" sz="1000" dirty="0"/>
              <a:t>3) Recover EcoRI/</a:t>
            </a:r>
            <a:r>
              <a:rPr lang="en-US" sz="1000" dirty="0" err="1"/>
              <a:t>HindIII</a:t>
            </a:r>
            <a:r>
              <a:rPr lang="en-US" sz="10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000" dirty="0"/>
              <a:t>4) Prepare </a:t>
            </a:r>
            <a:r>
              <a:rPr lang="en-US" sz="1000" i="1" dirty="0"/>
              <a:t>E. coli </a:t>
            </a:r>
            <a:r>
              <a:rPr lang="en-US" sz="1000" dirty="0"/>
              <a:t>cells competent for DNA transformation by CaCl</a:t>
            </a:r>
            <a:r>
              <a:rPr lang="en-US" sz="1000" baseline="-25000" dirty="0"/>
              <a:t>2</a:t>
            </a:r>
            <a:r>
              <a:rPr lang="en-US" sz="1000" dirty="0"/>
              <a:t> treatment; cryopreserve the competent cells. Bonus: Comparing the sensitivity of EtBr and SYBR Safe for staining DNA in gels. </a:t>
            </a:r>
          </a:p>
          <a:p>
            <a:r>
              <a:rPr lang="en-US" sz="1000" dirty="0"/>
              <a:t>5) Create the recombinant DNA molecule by directional cloning via ligation of EcoRI/</a:t>
            </a:r>
            <a:r>
              <a:rPr lang="en-US" sz="1000" dirty="0" err="1"/>
              <a:t>HindIII</a:t>
            </a:r>
            <a:r>
              <a:rPr lang="en-US" sz="1000" dirty="0"/>
              <a:t> cut plasmid vector (pTZ18u/19u) &amp; yeast DNA insert. </a:t>
            </a:r>
          </a:p>
          <a:p>
            <a:r>
              <a:rPr lang="en-US" sz="1000" dirty="0"/>
              <a:t>6) Isolate yeast RNA to be used for the identification of cellular RNA transcripts originating from your yeast DNA insert.</a:t>
            </a:r>
          </a:p>
          <a:p>
            <a:r>
              <a:rPr lang="en-US" sz="1000" dirty="0"/>
              <a:t>Bonus: Determine the influence of DNA buffer concentration on the mobility of linear and circular forms of ds DNA</a:t>
            </a:r>
          </a:p>
          <a:p>
            <a:r>
              <a:rPr lang="en-US" sz="1000" dirty="0"/>
              <a:t>7. Transform your competent </a:t>
            </a:r>
            <a:r>
              <a:rPr lang="en-US" sz="1000" i="1" dirty="0"/>
              <a:t>E. coli </a:t>
            </a:r>
            <a:r>
              <a:rPr lang="en-US" sz="1000" dirty="0"/>
              <a:t>with your experimental &amp; control ligation reactions.  Select transformants on LB-ampicillin plates and score putative recombinant transformants as </a:t>
            </a:r>
            <a:r>
              <a:rPr lang="el-GR" sz="1000" dirty="0"/>
              <a:t>β</a:t>
            </a:r>
            <a:r>
              <a:rPr lang="en-US" sz="1000" dirty="0"/>
              <a:t> galactosidase deficient with IPTG/</a:t>
            </a:r>
            <a:r>
              <a:rPr lang="en-US" sz="1000" dirty="0" err="1"/>
              <a:t>Xgal</a:t>
            </a:r>
            <a:r>
              <a:rPr lang="en-US" sz="1000" dirty="0"/>
              <a:t>.</a:t>
            </a:r>
          </a:p>
          <a:p>
            <a:r>
              <a:rPr lang="en-US" sz="1000" dirty="0"/>
              <a:t>8. Determine yeast mRNA yield &amp;  prep 15 µg for your northern blot</a:t>
            </a:r>
          </a:p>
          <a:p>
            <a:r>
              <a:rPr lang="en-US" sz="1000" dirty="0"/>
              <a:t>9.  Resolve yeast total cellular RNA (nuclear, cytoplasmic, mitochondrial, poly A+/-) by denaturing gel electrophoresis (1% agarose, formaldehyde gel run in MOPS buffer).  Transfer to positively charged nylon membrane (Millipore Immobilon NY</a:t>
            </a:r>
            <a:r>
              <a:rPr lang="en-US" sz="1000" baseline="30000" dirty="0"/>
              <a:t>+</a:t>
            </a:r>
            <a:r>
              <a:rPr lang="en-US" sz="1000" dirty="0"/>
              <a:t>).</a:t>
            </a:r>
          </a:p>
          <a:p>
            <a:r>
              <a:rPr lang="en-US" sz="1000" dirty="0"/>
              <a:t>10. Count blue &amp; white colonies &amp; patch single isolates from your experimental (pTZ18/19u + insert) and control (pTZ18/19u  only) transformations.  EXTRA – Onsite radiation training</a:t>
            </a:r>
          </a:p>
          <a:p>
            <a:r>
              <a:rPr lang="en-US" sz="1000" dirty="0"/>
              <a:t>11. Extract and analyze plasmid DNA from the white &amp; blue colony transformants</a:t>
            </a:r>
          </a:p>
          <a:p>
            <a:r>
              <a:rPr lang="en-US" sz="1000" dirty="0"/>
              <a:t>12. Prepare recombinant DNA for in vitro transcription (linearize plasmid downstream of insert); Qiagen prep DNA for </a:t>
            </a:r>
            <a:r>
              <a:rPr lang="en-US" sz="1000" dirty="0" err="1"/>
              <a:t>sequening</a:t>
            </a:r>
            <a:r>
              <a:rPr lang="en-US" sz="1000" dirty="0"/>
              <a:t>.</a:t>
            </a:r>
          </a:p>
          <a:p>
            <a:endParaRPr lang="en-US" sz="1000" dirty="0"/>
          </a:p>
          <a:p>
            <a:r>
              <a:rPr lang="en-US" sz="2000" b="1" dirty="0">
                <a:solidFill>
                  <a:srgbClr val="FF0000"/>
                </a:solidFill>
                <a:latin typeface="Times New Roman" panose="02020603050405020304" pitchFamily="18" charset="0"/>
                <a:cs typeface="Times New Roman" panose="02020603050405020304" pitchFamily="18" charset="0"/>
              </a:rPr>
              <a:t>TODAY </a:t>
            </a:r>
          </a:p>
          <a:p>
            <a:r>
              <a:rPr lang="en-US" sz="2000" b="1" dirty="0">
                <a:solidFill>
                  <a:srgbClr val="FF0000"/>
                </a:solidFill>
                <a:latin typeface="Times New Roman" panose="02020603050405020304" pitchFamily="18" charset="0"/>
                <a:cs typeface="Times New Roman" panose="02020603050405020304" pitchFamily="18" charset="0"/>
              </a:rPr>
              <a:t>14. Prehybridization of the northern blot of yeast cellular </a:t>
            </a:r>
            <a:r>
              <a:rPr lang="en-US" sz="2000" b="1" dirty="0" smtClean="0">
                <a:solidFill>
                  <a:srgbClr val="FF0000"/>
                </a:solidFill>
                <a:latin typeface="Times New Roman" panose="02020603050405020304" pitchFamily="18" charset="0"/>
                <a:cs typeface="Times New Roman" panose="02020603050405020304" pitchFamily="18" charset="0"/>
              </a:rPr>
              <a:t>RNA</a:t>
            </a:r>
          </a:p>
          <a:p>
            <a:r>
              <a:rPr lang="en-US" sz="2000" b="1" dirty="0" smtClean="0">
                <a:solidFill>
                  <a:srgbClr val="FF0000"/>
                </a:solidFill>
                <a:latin typeface="Times New Roman" panose="02020603050405020304" pitchFamily="18" charset="0"/>
                <a:cs typeface="Times New Roman" panose="02020603050405020304" pitchFamily="18" charset="0"/>
              </a:rPr>
              <a:t>15. Check recombinant plasmid recovery from Qiagen column</a:t>
            </a:r>
          </a:p>
          <a:p>
            <a:r>
              <a:rPr lang="en-US" sz="2000" b="1" dirty="0" smtClean="0">
                <a:solidFill>
                  <a:srgbClr val="FF0000"/>
                </a:solidFill>
                <a:latin typeface="Times New Roman" panose="02020603050405020304" pitchFamily="18" charset="0"/>
                <a:cs typeface="Times New Roman" panose="02020603050405020304" pitchFamily="18" charset="0"/>
              </a:rPr>
              <a:t>Review Quiz</a:t>
            </a:r>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b="1" dirty="0">
                <a:solidFill>
                  <a:srgbClr val="FF0000"/>
                </a:solidFill>
                <a:latin typeface="Times New Roman" panose="02020603050405020304" pitchFamily="18" charset="0"/>
                <a:cs typeface="Times New Roman" panose="02020603050405020304" pitchFamily="18" charset="0"/>
              </a:rPr>
              <a:t>	</a:t>
            </a:r>
            <a:endParaRPr lang="en-US" sz="1200" b="1" dirty="0"/>
          </a:p>
        </p:txBody>
      </p:sp>
    </p:spTree>
    <p:extLst>
      <p:ext uri="{BB962C8B-B14F-4D97-AF65-F5344CB8AC3E}">
        <p14:creationId xmlns:p14="http://schemas.microsoft.com/office/powerpoint/2010/main" val="2959261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575" y="1447800"/>
            <a:ext cx="8763000" cy="4493538"/>
          </a:xfrm>
          <a:prstGeom prst="rect">
            <a:avLst/>
          </a:prstGeom>
        </p:spPr>
        <p:txBody>
          <a:bodyPr wrap="square">
            <a:spAutoFit/>
          </a:bodyPr>
          <a:lstStyle/>
          <a:p>
            <a:r>
              <a:rPr lang="en-US" sz="4400" b="1" dirty="0"/>
              <a:t>Oct 11:  Exam 1 &amp; Notebooks due</a:t>
            </a:r>
          </a:p>
          <a:p>
            <a:endParaRPr lang="en-US" sz="4400" b="1" dirty="0"/>
          </a:p>
          <a:p>
            <a:r>
              <a:rPr lang="en-US" b="1" dirty="0">
                <a:solidFill>
                  <a:srgbClr val="FF0000"/>
                </a:solidFill>
              </a:rPr>
              <a:t>Participation Sheets </a:t>
            </a:r>
            <a:r>
              <a:rPr lang="en-US" b="1" dirty="0"/>
              <a:t>(must be turned in the same day as the question asked/answer provided)</a:t>
            </a:r>
            <a:endParaRPr lang="en-US" dirty="0"/>
          </a:p>
          <a:p>
            <a:r>
              <a:rPr lang="en-US" dirty="0"/>
              <a:t>Name (please print):     ________________________________________________</a:t>
            </a:r>
          </a:p>
          <a:p>
            <a:r>
              <a:rPr lang="en-US" dirty="0"/>
              <a:t>Date of question/answer_______________________________________________</a:t>
            </a:r>
          </a:p>
          <a:p>
            <a:endParaRPr lang="en-US" dirty="0"/>
          </a:p>
          <a:p>
            <a:r>
              <a:rPr lang="en-US" b="1" dirty="0"/>
              <a:t>Counted twice a semester</a:t>
            </a:r>
            <a:r>
              <a:rPr lang="en-US" dirty="0"/>
              <a:t>, once at mid-term and once at the end of the semester.  You have until October </a:t>
            </a:r>
            <a:r>
              <a:rPr lang="en-US" dirty="0" smtClean="0"/>
              <a:t>8</a:t>
            </a:r>
            <a:r>
              <a:rPr lang="en-US" baseline="30000" dirty="0" smtClean="0"/>
              <a:t>th</a:t>
            </a:r>
            <a:r>
              <a:rPr lang="en-US" dirty="0" smtClean="0"/>
              <a:t> </a:t>
            </a:r>
            <a:r>
              <a:rPr lang="en-US" dirty="0"/>
              <a:t>to contribute five question or answers </a:t>
            </a:r>
          </a:p>
          <a:p>
            <a:endParaRPr lang="en-US" dirty="0"/>
          </a:p>
          <a:p>
            <a:endParaRPr lang="en-US" dirty="0"/>
          </a:p>
          <a:p>
            <a:r>
              <a:rPr lang="en-US" dirty="0" smtClean="0"/>
              <a:t>I </a:t>
            </a:r>
            <a:r>
              <a:rPr lang="en-US" dirty="0"/>
              <a:t>will accept a Q&amp;A form today for anyone who asked Assoc. Director Radiation Safety David </a:t>
            </a:r>
            <a:r>
              <a:rPr lang="en-US" dirty="0" smtClean="0"/>
              <a:t>Rich a </a:t>
            </a:r>
            <a:r>
              <a:rPr lang="en-US" dirty="0"/>
              <a:t>question on Friday</a:t>
            </a:r>
            <a:endParaRPr lang="en-US" sz="4400" dirty="0"/>
          </a:p>
        </p:txBody>
      </p:sp>
    </p:spTree>
    <p:extLst>
      <p:ext uri="{BB962C8B-B14F-4D97-AF65-F5344CB8AC3E}">
        <p14:creationId xmlns:p14="http://schemas.microsoft.com/office/powerpoint/2010/main" val="1800177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666" y="117693"/>
            <a:ext cx="8915400" cy="5847755"/>
          </a:xfrm>
          <a:prstGeom prst="rect">
            <a:avLst/>
          </a:prstGeom>
          <a:noFill/>
        </p:spPr>
        <p:txBody>
          <a:bodyPr wrap="square" rtlCol="0">
            <a:spAutoFit/>
          </a:bodyPr>
          <a:lstStyle/>
          <a:p>
            <a:r>
              <a:rPr lang="en-US" sz="2200" b="1" dirty="0" smtClean="0">
                <a:latin typeface="Times New Roman" panose="02020603050405020304" pitchFamily="18" charset="0"/>
                <a:cs typeface="Times New Roman" panose="02020603050405020304" pitchFamily="18" charset="0"/>
              </a:rPr>
              <a:t>Please remember, the lab day isn’t through until you:</a:t>
            </a:r>
          </a:p>
          <a:p>
            <a:endParaRPr lang="en-US" sz="2200" dirty="0">
              <a:latin typeface="Times New Roman" panose="02020603050405020304" pitchFamily="18" charset="0"/>
              <a:cs typeface="Times New Roman" panose="02020603050405020304" pitchFamily="18" charset="0"/>
            </a:endParaRPr>
          </a:p>
          <a:p>
            <a:pPr marL="342900" indent="-342900">
              <a:buAutoNum type="arabicParenR"/>
            </a:pPr>
            <a:r>
              <a:rPr lang="en-US" sz="2200" dirty="0" smtClean="0">
                <a:latin typeface="Times New Roman" panose="02020603050405020304" pitchFamily="18" charset="0"/>
                <a:cs typeface="Times New Roman" panose="02020603050405020304" pitchFamily="18" charset="0"/>
              </a:rPr>
              <a:t>Appropriately store all your </a:t>
            </a:r>
            <a:r>
              <a:rPr lang="en-US" sz="2200" b="1" dirty="0" smtClean="0">
                <a:latin typeface="Times New Roman" panose="02020603050405020304" pitchFamily="18" charset="0"/>
                <a:cs typeface="Times New Roman" panose="02020603050405020304" pitchFamily="18" charset="0"/>
              </a:rPr>
              <a:t>DNA or culture </a:t>
            </a:r>
            <a:r>
              <a:rPr lang="en-US" sz="2200" dirty="0" smtClean="0">
                <a:latin typeface="Times New Roman" panose="02020603050405020304" pitchFamily="18" charset="0"/>
                <a:cs typeface="Times New Roman" panose="02020603050405020304" pitchFamily="18" charset="0"/>
              </a:rPr>
              <a:t>samples</a:t>
            </a:r>
          </a:p>
          <a:p>
            <a:pPr marL="342900" indent="-342900">
              <a:buAutoNum type="arabicParenR"/>
            </a:pPr>
            <a:endParaRPr lang="en-US" sz="2200" dirty="0" smtClean="0">
              <a:latin typeface="Times New Roman" panose="02020603050405020304" pitchFamily="18" charset="0"/>
              <a:cs typeface="Times New Roman" panose="02020603050405020304" pitchFamily="18" charset="0"/>
            </a:endParaRPr>
          </a:p>
          <a:p>
            <a:pPr marL="342900" indent="-342900">
              <a:buAutoNum type="arabicParenR"/>
            </a:pPr>
            <a:r>
              <a:rPr lang="en-US" sz="2200" dirty="0" smtClean="0">
                <a:latin typeface="Times New Roman" panose="02020603050405020304" pitchFamily="18" charset="0"/>
                <a:cs typeface="Times New Roman" panose="02020603050405020304" pitchFamily="18" charset="0"/>
              </a:rPr>
              <a:t>Discard </a:t>
            </a:r>
            <a:r>
              <a:rPr lang="en-US" sz="2200" b="1" dirty="0" smtClean="0">
                <a:latin typeface="Times New Roman" panose="02020603050405020304" pitchFamily="18" charset="0"/>
                <a:cs typeface="Times New Roman" panose="02020603050405020304" pitchFamily="18" charset="0"/>
              </a:rPr>
              <a:t>phenol waste </a:t>
            </a:r>
            <a:r>
              <a:rPr lang="en-US" sz="2200" dirty="0" smtClean="0">
                <a:latin typeface="Times New Roman" panose="02020603050405020304" pitchFamily="18" charset="0"/>
                <a:cs typeface="Times New Roman" panose="02020603050405020304" pitchFamily="18" charset="0"/>
              </a:rPr>
              <a:t>in the hazardous waste discard bottle in the hood</a:t>
            </a:r>
          </a:p>
          <a:p>
            <a:pPr marL="342900" indent="-342900">
              <a:buAutoNum type="arabicParenR"/>
            </a:pPr>
            <a:endParaRPr lang="en-US" sz="2200" dirty="0" smtClean="0">
              <a:latin typeface="Times New Roman" panose="02020603050405020304" pitchFamily="18" charset="0"/>
              <a:cs typeface="Times New Roman" panose="02020603050405020304" pitchFamily="18" charset="0"/>
            </a:endParaRPr>
          </a:p>
          <a:p>
            <a:pPr marL="342900" indent="-342900">
              <a:buAutoNum type="arabicParenR"/>
            </a:pPr>
            <a:r>
              <a:rPr lang="en-US" sz="2200" dirty="0" smtClean="0">
                <a:latin typeface="Times New Roman" panose="02020603050405020304" pitchFamily="18" charset="0"/>
                <a:cs typeface="Times New Roman" panose="02020603050405020304" pitchFamily="18" charset="0"/>
              </a:rPr>
              <a:t>Discard waste plate yeast/bacteria/C. elegans plate </a:t>
            </a:r>
            <a:r>
              <a:rPr lang="en-US" sz="2200" b="1" dirty="0" smtClean="0">
                <a:latin typeface="Times New Roman" panose="02020603050405020304" pitchFamily="18" charset="0"/>
                <a:cs typeface="Times New Roman" panose="02020603050405020304" pitchFamily="18" charset="0"/>
              </a:rPr>
              <a:t>cultures </a:t>
            </a:r>
            <a:r>
              <a:rPr lang="en-US" sz="2200" dirty="0" smtClean="0">
                <a:latin typeface="Times New Roman" panose="02020603050405020304" pitchFamily="18" charset="0"/>
                <a:cs typeface="Times New Roman" panose="02020603050405020304" pitchFamily="18" charset="0"/>
              </a:rPr>
              <a:t>in the orange biohazard bag (waste liquid cultures in a waste container near sink)</a:t>
            </a:r>
          </a:p>
          <a:p>
            <a:pPr marL="342900" indent="-342900">
              <a:buAutoNum type="arabicParenR"/>
            </a:pPr>
            <a:endParaRPr lang="en-US" sz="2200" dirty="0" smtClean="0">
              <a:latin typeface="Times New Roman" panose="02020603050405020304" pitchFamily="18" charset="0"/>
              <a:cs typeface="Times New Roman" panose="02020603050405020304" pitchFamily="18" charset="0"/>
            </a:endParaRPr>
          </a:p>
          <a:p>
            <a:pPr marL="342900" indent="-342900">
              <a:buAutoNum type="arabicParenR"/>
            </a:pPr>
            <a:r>
              <a:rPr lang="en-US" sz="2200" dirty="0" smtClean="0">
                <a:latin typeface="Times New Roman" panose="02020603050405020304" pitchFamily="18" charset="0"/>
                <a:cs typeface="Times New Roman" panose="02020603050405020304" pitchFamily="18" charset="0"/>
              </a:rPr>
              <a:t>Discard all </a:t>
            </a:r>
            <a:r>
              <a:rPr lang="en-US" sz="2200" b="1" dirty="0" smtClean="0">
                <a:latin typeface="Times New Roman" panose="02020603050405020304" pitchFamily="18" charset="0"/>
                <a:cs typeface="Times New Roman" panose="02020603050405020304" pitchFamily="18" charset="0"/>
              </a:rPr>
              <a:t>non-hazardous materials </a:t>
            </a:r>
            <a:r>
              <a:rPr lang="en-US" sz="2200" dirty="0" smtClean="0">
                <a:latin typeface="Times New Roman" panose="02020603050405020304" pitchFamily="18" charset="0"/>
                <a:cs typeface="Times New Roman" panose="02020603050405020304" pitchFamily="18" charset="0"/>
              </a:rPr>
              <a:t>(tubes, pipets, </a:t>
            </a:r>
            <a:r>
              <a:rPr lang="en-US" sz="2200" dirty="0" err="1" smtClean="0">
                <a:latin typeface="Times New Roman" panose="02020603050405020304" pitchFamily="18" charset="0"/>
                <a:cs typeface="Times New Roman" panose="02020603050405020304" pitchFamily="18" charset="0"/>
              </a:rPr>
              <a:t>etc</a:t>
            </a:r>
            <a:r>
              <a:rPr lang="en-US" sz="2200" dirty="0" smtClean="0">
                <a:latin typeface="Times New Roman" panose="02020603050405020304" pitchFamily="18" charset="0"/>
                <a:cs typeface="Times New Roman" panose="02020603050405020304" pitchFamily="18" charset="0"/>
              </a:rPr>
              <a:t>) in the trash or sink. This includes discarding the contents of your </a:t>
            </a:r>
            <a:r>
              <a:rPr lang="en-US" sz="2200" b="1" dirty="0" smtClean="0">
                <a:latin typeface="Times New Roman" panose="02020603050405020304" pitchFamily="18" charset="0"/>
                <a:cs typeface="Times New Roman" panose="02020603050405020304" pitchFamily="18" charset="0"/>
              </a:rPr>
              <a:t>discard containers </a:t>
            </a:r>
            <a:r>
              <a:rPr lang="en-US" sz="2200" dirty="0" smtClean="0">
                <a:latin typeface="Times New Roman" panose="02020603050405020304" pitchFamily="18" charset="0"/>
                <a:cs typeface="Times New Roman" panose="02020603050405020304" pitchFamily="18" charset="0"/>
              </a:rPr>
              <a:t>on your bench</a:t>
            </a:r>
          </a:p>
          <a:p>
            <a:pPr marL="342900" indent="-342900">
              <a:buAutoNum type="arabicParenR"/>
            </a:pPr>
            <a:endParaRPr lang="en-US" sz="2200" dirty="0" smtClean="0">
              <a:latin typeface="Times New Roman" panose="02020603050405020304" pitchFamily="18" charset="0"/>
              <a:cs typeface="Times New Roman" panose="02020603050405020304" pitchFamily="18" charset="0"/>
            </a:endParaRPr>
          </a:p>
          <a:p>
            <a:pPr marL="342900" indent="-342900">
              <a:buAutoNum type="arabicParenR"/>
            </a:pPr>
            <a:r>
              <a:rPr lang="en-US" sz="2200" dirty="0" smtClean="0">
                <a:latin typeface="Times New Roman" panose="02020603050405020304" pitchFamily="18" charset="0"/>
                <a:cs typeface="Times New Roman" panose="02020603050405020304" pitchFamily="18" charset="0"/>
              </a:rPr>
              <a:t>Wipe down your bench with </a:t>
            </a:r>
            <a:r>
              <a:rPr lang="en-US" sz="2200" b="1" dirty="0" smtClean="0">
                <a:latin typeface="Times New Roman" panose="02020603050405020304" pitchFamily="18" charset="0"/>
                <a:cs typeface="Times New Roman" panose="02020603050405020304" pitchFamily="18" charset="0"/>
              </a:rPr>
              <a:t>bleach</a:t>
            </a:r>
            <a:r>
              <a:rPr lang="en-US" sz="2200" dirty="0" smtClean="0">
                <a:latin typeface="Times New Roman" panose="02020603050405020304" pitchFamily="18" charset="0"/>
                <a:cs typeface="Times New Roman" panose="02020603050405020304" pitchFamily="18" charset="0"/>
              </a:rPr>
              <a:t> solution</a:t>
            </a:r>
          </a:p>
          <a:p>
            <a:endParaRPr lang="en-US" sz="2200" dirty="0">
              <a:latin typeface="Times New Roman" panose="02020603050405020304" pitchFamily="18" charset="0"/>
              <a:cs typeface="Times New Roman" panose="02020603050405020304" pitchFamily="18" charset="0"/>
            </a:endParaRPr>
          </a:p>
          <a:p>
            <a:r>
              <a:rPr lang="en-US" sz="2200" b="1" dirty="0" smtClean="0">
                <a:latin typeface="Times New Roman" panose="02020603050405020304" pitchFamily="18" charset="0"/>
                <a:cs typeface="Times New Roman" panose="02020603050405020304" pitchFamily="18" charset="0"/>
              </a:rPr>
              <a:t>Ask Christen </a:t>
            </a:r>
            <a:r>
              <a:rPr lang="en-US" sz="2200" dirty="0" smtClean="0">
                <a:latin typeface="Times New Roman" panose="02020603050405020304" pitchFamily="18" charset="0"/>
                <a:cs typeface="Times New Roman" panose="02020603050405020304" pitchFamily="18" charset="0"/>
              </a:rPr>
              <a:t>for assistance if you have a question whether something should be saved or discarded</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534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752600"/>
            <a:ext cx="8763000" cy="4524315"/>
          </a:xfrm>
          <a:prstGeom prst="rect">
            <a:avLst/>
          </a:prstGeom>
          <a:noFill/>
        </p:spPr>
        <p:txBody>
          <a:bodyPr wrap="square" rtlCol="0">
            <a:spAutoFit/>
          </a:bodyPr>
          <a:lstStyle/>
          <a:p>
            <a:r>
              <a:rPr lang="en-US" sz="2400" b="1" dirty="0" smtClean="0"/>
              <a:t>Resolve your Qiagen DNA on a mini-gel </a:t>
            </a:r>
            <a:r>
              <a:rPr lang="en-US" sz="2400" dirty="0" smtClean="0"/>
              <a:t>(rather than the “large gel” indicated).  </a:t>
            </a:r>
          </a:p>
          <a:p>
            <a:endParaRPr lang="en-US" sz="2400" dirty="0"/>
          </a:p>
          <a:p>
            <a:r>
              <a:rPr lang="en-US" sz="2400" b="1" dirty="0" smtClean="0"/>
              <a:t>Lane	Sample			DNA (µl)	Dye (</a:t>
            </a:r>
            <a:r>
              <a:rPr lang="en-US" sz="2400" b="1" dirty="0"/>
              <a:t>(µl)</a:t>
            </a:r>
            <a:endParaRPr lang="en-US" sz="2400" b="1" dirty="0" smtClean="0"/>
          </a:p>
          <a:p>
            <a:pPr marL="342900" indent="-342900">
              <a:buAutoNum type="arabicPlain"/>
            </a:pPr>
            <a:r>
              <a:rPr lang="en-US" sz="2400" dirty="0" smtClean="0"/>
              <a:t>1 kbp DNA ladder			4		0</a:t>
            </a:r>
          </a:p>
          <a:p>
            <a:pPr marL="342900" indent="-342900">
              <a:buAutoNum type="arabicPlain"/>
            </a:pPr>
            <a:r>
              <a:rPr lang="en-US" sz="2400" dirty="0" smtClean="0"/>
              <a:t>Qiagen –student 1			3		2</a:t>
            </a:r>
          </a:p>
          <a:p>
            <a:pPr marL="342900" indent="-342900">
              <a:buAutoNum type="arabicPlain"/>
            </a:pPr>
            <a:r>
              <a:rPr lang="en-US" sz="2400" dirty="0" smtClean="0"/>
              <a:t>Qiagen – student 2		3		2</a:t>
            </a:r>
          </a:p>
          <a:p>
            <a:pPr marL="342900" indent="-342900">
              <a:buAutoNum type="arabicPlain"/>
            </a:pPr>
            <a:endParaRPr lang="en-US" sz="2400" dirty="0"/>
          </a:p>
          <a:p>
            <a:pPr marL="342900" indent="-342900">
              <a:buAutoNum type="arabicPlain"/>
            </a:pPr>
            <a:endParaRPr lang="en-US" sz="2400" dirty="0" smtClean="0"/>
          </a:p>
          <a:p>
            <a:r>
              <a:rPr lang="en-US" sz="2400" dirty="0" smtClean="0"/>
              <a:t>After staining, students will take their our gel images today.  Remember to print </a:t>
            </a:r>
            <a:r>
              <a:rPr lang="en-US" sz="2400" u="sng" dirty="0" smtClean="0"/>
              <a:t>two</a:t>
            </a:r>
            <a:r>
              <a:rPr lang="en-US" sz="2400" dirty="0" smtClean="0"/>
              <a:t> copies of the image (one for each student in the group)</a:t>
            </a:r>
            <a:endParaRPr lang="en-US" sz="2400" dirty="0"/>
          </a:p>
        </p:txBody>
      </p:sp>
    </p:spTree>
    <p:extLst>
      <p:ext uri="{BB962C8B-B14F-4D97-AF65-F5344CB8AC3E}">
        <p14:creationId xmlns:p14="http://schemas.microsoft.com/office/powerpoint/2010/main" val="421992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D00C2-15B7-4549-9046-2DC51FE6CBDC}"/>
              </a:ext>
            </a:extLst>
          </p:cNvPr>
          <p:cNvSpPr/>
          <p:nvPr/>
        </p:nvSpPr>
        <p:spPr>
          <a:xfrm>
            <a:off x="152400" y="3810000"/>
            <a:ext cx="89916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VERY IMPORTANT: </a:t>
            </a:r>
            <a:r>
              <a:rPr kumimoji="0" lang="en-US" sz="1800" b="0" i="0" u="none" strike="noStrike" kern="1200" cap="none" spc="0" normalizeH="0" baseline="0" noProof="0" dirty="0">
                <a:ln>
                  <a:noFill/>
                </a:ln>
                <a:solidFill>
                  <a:prstClr val="black"/>
                </a:solidFill>
                <a:effectLst/>
                <a:uLnTx/>
                <a:uFillTx/>
                <a:latin typeface="Calibri"/>
                <a:ea typeface="+mn-ea"/>
                <a:cs typeface="+mn-cs"/>
              </a:rPr>
              <a:t>Be sure that the paper towels do not "hang over" the gel and touch its sides or the towel/plastic wrap beneath.  This would cause the system to short circuit (that is, draw the liquid from a direction other that bottom to top).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Blot </a:t>
            </a:r>
            <a:r>
              <a:rPr kumimoji="0" lang="en-US" sz="1800" b="0" i="0" u="none" strike="noStrike" kern="1200" cap="none" spc="0" normalizeH="0" baseline="0" noProof="0" dirty="0">
                <a:ln>
                  <a:noFill/>
                </a:ln>
                <a:solidFill>
                  <a:prstClr val="black"/>
                </a:solidFill>
                <a:effectLst/>
                <a:uLnTx/>
                <a:uFillTx/>
                <a:latin typeface="Calibri"/>
                <a:ea typeface="+mn-ea"/>
                <a:cs typeface="+mn-cs"/>
              </a:rPr>
              <a:t>overnight on the bench top. After transfer,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TA will </a:t>
            </a:r>
            <a:r>
              <a:rPr kumimoji="0" lang="en-US" sz="1800" b="0" i="0" u="none" strike="noStrike" kern="1200" cap="none" spc="0" normalizeH="0" baseline="0" noProof="0" dirty="0">
                <a:ln>
                  <a:noFill/>
                </a:ln>
                <a:solidFill>
                  <a:prstClr val="black"/>
                </a:solidFill>
                <a:effectLst/>
                <a:uLnTx/>
                <a:uFillTx/>
                <a:latin typeface="Calibri"/>
                <a:ea typeface="+mn-ea"/>
                <a:cs typeface="+mn-cs"/>
              </a:rPr>
              <a:t>photograph the transfer with a ruler &amp; then covalently crosslink the RNA to the membrane with UV light followed by baking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80C.The </a:t>
            </a:r>
            <a:r>
              <a:rPr kumimoji="0" lang="en-US" sz="1800" b="0" i="0" u="none" strike="noStrike" kern="1200" cap="none" spc="0" normalizeH="0" baseline="0" noProof="0" dirty="0">
                <a:ln>
                  <a:noFill/>
                </a:ln>
                <a:solidFill>
                  <a:prstClr val="black"/>
                </a:solidFill>
                <a:effectLst/>
                <a:uLnTx/>
                <a:uFillTx/>
                <a:latin typeface="Calibri"/>
                <a:ea typeface="+mn-ea"/>
                <a:cs typeface="+mn-cs"/>
              </a:rPr>
              <a:t>bottom of the well will correspond to “0” on the ruler</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D5F2D1A-8F2F-4838-B9C7-6CA5CD433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762000"/>
            <a:ext cx="5715000" cy="277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955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onitor&#10;&#10;Description generated with high confidence">
            <a:extLst>
              <a:ext uri="{FF2B5EF4-FFF2-40B4-BE49-F238E27FC236}">
                <a16:creationId xmlns:a16="http://schemas.microsoft.com/office/drawing/2014/main" id="{B734D1D7-B30E-48AE-A3B7-3894F6D4C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33400"/>
            <a:ext cx="7156704" cy="6528816"/>
          </a:xfrm>
          <a:prstGeom prst="rect">
            <a:avLst/>
          </a:prstGeom>
        </p:spPr>
      </p:pic>
      <p:sp>
        <p:nvSpPr>
          <p:cNvPr id="4" name="TextBox 3">
            <a:extLst>
              <a:ext uri="{FF2B5EF4-FFF2-40B4-BE49-F238E27FC236}">
                <a16:creationId xmlns:a16="http://schemas.microsoft.com/office/drawing/2014/main" id="{492466D2-C3C7-492C-B471-09194D388FCC}"/>
              </a:ext>
            </a:extLst>
          </p:cNvPr>
          <p:cNvSpPr txBox="1"/>
          <p:nvPr/>
        </p:nvSpPr>
        <p:spPr>
          <a:xfrm>
            <a:off x="6705600" y="5410200"/>
            <a:ext cx="2209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25S = 3700 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18S= 1,700 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5S = (~70-125 nt)</a:t>
            </a: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24268"/>
          <a:stretch/>
        </p:blipFill>
        <p:spPr bwMode="auto">
          <a:xfrm>
            <a:off x="2057400" y="1066800"/>
            <a:ext cx="3962400" cy="5181600"/>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3377726" y="1143000"/>
            <a:ext cx="889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Group1</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0728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344" y="533400"/>
            <a:ext cx="7620000" cy="6063198"/>
          </a:xfrm>
          <a:prstGeom prst="rect">
            <a:avLst/>
          </a:prstGeom>
          <a:noFill/>
        </p:spPr>
        <p:txBody>
          <a:bodyPr wrap="square" rtlCol="0">
            <a:spAutoFit/>
          </a:bodyPr>
          <a:lstStyle/>
          <a:p>
            <a:pPr algn="ctr"/>
            <a:r>
              <a:rPr lang="en-US" sz="2800" b="1" dirty="0"/>
              <a:t>Northern blot prehybridization</a:t>
            </a:r>
          </a:p>
          <a:p>
            <a:pPr algn="ctr"/>
            <a:endParaRPr lang="en-US" b="1" dirty="0"/>
          </a:p>
          <a:p>
            <a:r>
              <a:rPr lang="en-US" dirty="0"/>
              <a:t>At this time, a print of your cellular RNAs are covalently bound to the surface of the positively charged nylon membrane.  </a:t>
            </a:r>
          </a:p>
          <a:p>
            <a:endParaRPr lang="en-US" dirty="0"/>
          </a:p>
          <a:p>
            <a:r>
              <a:rPr lang="en-US" b="1" dirty="0"/>
              <a:t>The next step is to block all remaining free surface </a:t>
            </a:r>
            <a:r>
              <a:rPr lang="en-US" dirty="0"/>
              <a:t>(i.e., not bound with your RNA) on the nylon membrane with a non-specific nucleic acid.  </a:t>
            </a:r>
          </a:p>
          <a:p>
            <a:r>
              <a:rPr lang="en-US" dirty="0">
                <a:solidFill>
                  <a:srgbClr val="FF0000"/>
                </a:solidFill>
              </a:rPr>
              <a:t>Why do we do this?</a:t>
            </a:r>
          </a:p>
          <a:p>
            <a:endParaRPr lang="en-US" dirty="0"/>
          </a:p>
          <a:p>
            <a:r>
              <a:rPr lang="en-US" dirty="0"/>
              <a:t>The </a:t>
            </a:r>
            <a:r>
              <a:rPr lang="en-US" b="1" dirty="0"/>
              <a:t>blocking step </a:t>
            </a:r>
            <a:r>
              <a:rPr lang="en-US" dirty="0"/>
              <a:t>is done with </a:t>
            </a:r>
            <a:r>
              <a:rPr lang="en-US" b="1" dirty="0"/>
              <a:t>heat denatured salmon sperm DNA </a:t>
            </a:r>
            <a:r>
              <a:rPr lang="en-US" dirty="0"/>
              <a:t>in a solution composed of simple salts </a:t>
            </a:r>
            <a:r>
              <a:rPr lang="en-US" dirty="0" smtClean="0"/>
              <a:t> </a:t>
            </a:r>
            <a:r>
              <a:rPr lang="en-US" dirty="0"/>
              <a:t>(6X SSC) and detergents and organic compounds that promote nucleic acid/membrane interactions (Denhardts).  </a:t>
            </a:r>
          </a:p>
          <a:p>
            <a:r>
              <a:rPr lang="en-US" dirty="0">
                <a:solidFill>
                  <a:srgbClr val="FF0000"/>
                </a:solidFill>
              </a:rPr>
              <a:t>Why do you think salmon sperm DNA is used?</a:t>
            </a:r>
          </a:p>
          <a:p>
            <a:endParaRPr lang="en-US" dirty="0"/>
          </a:p>
          <a:p>
            <a:r>
              <a:rPr lang="en-US" dirty="0"/>
              <a:t>We will wrap the membrane in </a:t>
            </a:r>
            <a:r>
              <a:rPr lang="en-US" b="1" dirty="0"/>
              <a:t>synthetic nylon mesh </a:t>
            </a:r>
            <a:r>
              <a:rPr lang="en-US" dirty="0"/>
              <a:t>and place this in a glass roller bottle which will rotate to distribute the blocking solution over the northern blot surface.  Be sure that the roller bottle is </a:t>
            </a:r>
            <a:r>
              <a:rPr lang="en-US" u="sng" dirty="0"/>
              <a:t>tightly</a:t>
            </a:r>
            <a:r>
              <a:rPr lang="en-US" dirty="0"/>
              <a:t> capped.  </a:t>
            </a:r>
          </a:p>
          <a:p>
            <a:endParaRPr lang="en-US" b="1" dirty="0"/>
          </a:p>
          <a:p>
            <a:r>
              <a:rPr lang="en-US" b="1" dirty="0"/>
              <a:t> </a:t>
            </a:r>
          </a:p>
          <a:p>
            <a:endParaRPr lang="en-US" b="1" dirty="0"/>
          </a:p>
          <a:p>
            <a:endParaRPr lang="en-US" b="1" dirty="0"/>
          </a:p>
        </p:txBody>
      </p:sp>
    </p:spTree>
    <p:extLst>
      <p:ext uri="{BB962C8B-B14F-4D97-AF65-F5344CB8AC3E}">
        <p14:creationId xmlns:p14="http://schemas.microsoft.com/office/powerpoint/2010/main" val="2022857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224" y="152400"/>
            <a:ext cx="8715376" cy="2585323"/>
          </a:xfrm>
          <a:prstGeom prst="rect">
            <a:avLst/>
          </a:prstGeom>
        </p:spPr>
        <p:txBody>
          <a:bodyPr wrap="square">
            <a:spAutoFit/>
          </a:bodyPr>
          <a:lstStyle/>
          <a:p>
            <a:r>
              <a:rPr lang="en-US" b="1" dirty="0">
                <a:latin typeface="Times New Roman"/>
                <a:ea typeface="Times New Roman"/>
                <a:cs typeface="Times New Roman"/>
              </a:rPr>
              <a:t>Each student will receive a free copy of </a:t>
            </a:r>
            <a:r>
              <a:rPr lang="en-US" b="1" i="1" dirty="0">
                <a:latin typeface="Times New Roman"/>
                <a:ea typeface="Times New Roman"/>
                <a:cs typeface="Times New Roman"/>
              </a:rPr>
              <a:t>New England BioLabs</a:t>
            </a:r>
            <a:r>
              <a:rPr lang="en-US" dirty="0">
                <a:latin typeface="Times New Roman"/>
                <a:ea typeface="Times New Roman"/>
                <a:cs typeface="Times New Roman"/>
              </a:rPr>
              <a:t> (NEB) product and resource catalog.  The NEB catalog contains a wealth of information on many of the enzymes and reagents commonly used in a molecular biology lab.  This book contains multiple appendices with practical information (genotypes of common bacterial strains, restriction maps, genetic code, etc.) and is well referenced with primary literature citations.  </a:t>
            </a:r>
          </a:p>
          <a:p>
            <a:endParaRPr lang="en-US" i="1" dirty="0">
              <a:latin typeface="Times New Roman"/>
              <a:ea typeface="Times New Roman"/>
              <a:cs typeface="Times New Roman"/>
            </a:endParaRPr>
          </a:p>
          <a:p>
            <a:r>
              <a:rPr lang="en-US" b="1" dirty="0">
                <a:latin typeface="Times New Roman"/>
                <a:ea typeface="Times New Roman"/>
                <a:cs typeface="Times New Roman"/>
              </a:rPr>
              <a:t>Throughout the semester, you will be assigned required reading in the NEB catalog.  </a:t>
            </a:r>
            <a:r>
              <a:rPr lang="en-US" i="1" dirty="0">
                <a:latin typeface="Times New Roman"/>
                <a:ea typeface="Times New Roman"/>
                <a:cs typeface="Times New Roman"/>
              </a:rPr>
              <a:t>You do not have to memorize the tables &amp; graphs assigned in the NEB catalog but you will need to know how to use these tools for homework or in open book exam segments.</a:t>
            </a:r>
            <a:endParaRPr lang="en-US" dirty="0">
              <a:latin typeface="Courier New"/>
              <a:ea typeface="Times New Roman"/>
              <a:cs typeface="Times New Roman"/>
            </a:endParaRPr>
          </a:p>
        </p:txBody>
      </p:sp>
      <p:sp>
        <p:nvSpPr>
          <p:cNvPr id="3" name="Rectangle 2"/>
          <p:cNvSpPr/>
          <p:nvPr/>
        </p:nvSpPr>
        <p:spPr>
          <a:xfrm>
            <a:off x="76200" y="2895600"/>
            <a:ext cx="8915400" cy="3970318"/>
          </a:xfrm>
          <a:prstGeom prst="rect">
            <a:avLst/>
          </a:prstGeom>
        </p:spPr>
        <p:txBody>
          <a:bodyPr wrap="square">
            <a:spAutoFit/>
          </a:bodyPr>
          <a:lstStyle/>
          <a:p>
            <a:r>
              <a:rPr lang="en-US" b="1" dirty="0">
                <a:latin typeface="Times New Roman"/>
                <a:ea typeface="Times New Roman"/>
                <a:cs typeface="Times New Roman"/>
              </a:rPr>
              <a:t>Aug. 28:</a:t>
            </a:r>
            <a:r>
              <a:rPr lang="en-US" dirty="0">
                <a:latin typeface="Times New Roman"/>
                <a:ea typeface="Times New Roman"/>
                <a:cs typeface="Times New Roman"/>
              </a:rPr>
              <a:t> </a:t>
            </a:r>
            <a:r>
              <a:rPr lang="en-US" b="1" dirty="0">
                <a:latin typeface="Times New Roman"/>
                <a:ea typeface="Times New Roman"/>
                <a:cs typeface="Times New Roman"/>
              </a:rPr>
              <a:t>LAB 1.  </a:t>
            </a:r>
            <a:r>
              <a:rPr lang="en-US" dirty="0">
                <a:latin typeface="Times New Roman"/>
                <a:ea typeface="Times New Roman"/>
                <a:cs typeface="Times New Roman"/>
              </a:rPr>
              <a:t>Agarose gel fractionation &amp; purification of DNA; double restriction endonuclease digestion of vector DNA. </a:t>
            </a:r>
            <a:r>
              <a:rPr lang="en-US" b="1" dirty="0">
                <a:latin typeface="Times New Roman"/>
                <a:ea typeface="Times New Roman"/>
                <a:cs typeface="Times New Roman"/>
              </a:rPr>
              <a:t>Reading assignments:</a:t>
            </a:r>
            <a:r>
              <a:rPr lang="en-US" dirty="0">
                <a:latin typeface="Times New Roman"/>
                <a:ea typeface="Times New Roman"/>
                <a:cs typeface="Times New Roman"/>
              </a:rPr>
              <a:t> PDF files on Qiagen agarose gel recovery; </a:t>
            </a:r>
            <a:r>
              <a:rPr lang="en-US" i="1" dirty="0">
                <a:solidFill>
                  <a:srgbClr val="FF0000"/>
                </a:solidFill>
                <a:latin typeface="Times New Roman"/>
                <a:ea typeface="Times New Roman"/>
                <a:cs typeface="Times New Roman"/>
              </a:rPr>
              <a:t>New England Biolabs (NEB) catalog pages 16, (icon descriptions), 45 (HindIII-HF), 42 (EcoRI); 316 (High-Fidelity (HF) restriction enzymes; 114-115 (alkaline phosphatase) 175 (Quick-load 1 kbp Extend DNA ladder; print out for your notebook), 278-281 (restriction enzyme background), 359 (Getting Started with Molecular cloning), 367 (trouble shooting DNA purification).</a:t>
            </a:r>
            <a:endParaRPr lang="en-US" i="1" dirty="0">
              <a:solidFill>
                <a:srgbClr val="FF0000"/>
              </a:solidFill>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dirty="0">
                <a:latin typeface="Times New Roman"/>
                <a:ea typeface="Times New Roman"/>
                <a:cs typeface="Times New Roman"/>
              </a:rPr>
              <a:t>Aug. 30: LAB 2. </a:t>
            </a:r>
            <a:r>
              <a:rPr lang="en-US" dirty="0">
                <a:latin typeface="Times New Roman"/>
                <a:ea typeface="Times New Roman"/>
                <a:cs typeface="Times New Roman"/>
              </a:rPr>
              <a:t>Influence of DNA conformation on gel mobility; preparation of transformation competent </a:t>
            </a:r>
            <a:r>
              <a:rPr lang="en-US" i="1" dirty="0">
                <a:latin typeface="Times New Roman"/>
                <a:ea typeface="Times New Roman"/>
                <a:cs typeface="Times New Roman"/>
              </a:rPr>
              <a:t>E. coli.</a:t>
            </a:r>
            <a:r>
              <a:rPr lang="en-US" dirty="0">
                <a:latin typeface="Times New Roman"/>
                <a:ea typeface="Times New Roman"/>
                <a:cs typeface="Times New Roman"/>
              </a:rPr>
              <a:t> EtBr vs. SYBR safe; </a:t>
            </a:r>
            <a:r>
              <a:rPr lang="en-US" b="1" dirty="0">
                <a:latin typeface="Times New Roman"/>
                <a:ea typeface="Times New Roman"/>
                <a:cs typeface="Times New Roman"/>
              </a:rPr>
              <a:t>Reading assignments:</a:t>
            </a:r>
            <a:r>
              <a:rPr lang="en-US" dirty="0">
                <a:latin typeface="Times New Roman"/>
                <a:ea typeface="Times New Roman"/>
                <a:cs typeface="Times New Roman"/>
              </a:rPr>
              <a:t>  PDF files on pTZ19u map (print out for your notebook); SYBR safe (posted); </a:t>
            </a:r>
            <a:r>
              <a:rPr lang="en-US" b="1" i="1" dirty="0">
                <a:solidFill>
                  <a:srgbClr val="FF0000"/>
                </a:solidFill>
                <a:latin typeface="Times New Roman"/>
                <a:ea typeface="Times New Roman"/>
                <a:cs typeface="Times New Roman"/>
              </a:rPr>
              <a:t>NEB 302-303 (Online Interactive Tools); NEB 304-307 (basic restriction enzyme use); 275 &amp; 347 (methylation); </a:t>
            </a:r>
            <a:r>
              <a:rPr lang="en-US" dirty="0">
                <a:latin typeface="Times New Roman"/>
                <a:ea typeface="Times New Roman"/>
                <a:cs typeface="Times New Roman"/>
              </a:rPr>
              <a:t>Principles of Gene Manipulation &amp; Genomics (PGMG) chapters 1-3 and Box 15.1 on pages 310-311</a:t>
            </a:r>
            <a:endParaRPr lang="en-US" dirty="0">
              <a:effectLst/>
              <a:latin typeface="Courier New"/>
              <a:ea typeface="Times New Roman"/>
              <a:cs typeface="Times New Roman"/>
            </a:endParaRPr>
          </a:p>
        </p:txBody>
      </p:sp>
    </p:spTree>
    <p:extLst>
      <p:ext uri="{BB962C8B-B14F-4D97-AF65-F5344CB8AC3E}">
        <p14:creationId xmlns:p14="http://schemas.microsoft.com/office/powerpoint/2010/main" val="175779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0"/>
            <a:ext cx="8610600" cy="5078313"/>
          </a:xfrm>
          <a:prstGeom prst="rect">
            <a:avLst/>
          </a:prstGeom>
        </p:spPr>
        <p:txBody>
          <a:bodyPr wrap="square">
            <a:spAutoFit/>
          </a:bodyPr>
          <a:lstStyle/>
          <a:p>
            <a:r>
              <a:rPr lang="en-US" b="1" dirty="0"/>
              <a:t>Northern Blot Prehybridization (Each Group).</a:t>
            </a:r>
            <a:r>
              <a:rPr lang="en-US" dirty="0"/>
              <a:t>  The positively charged nylon membrane has a very high affinity for </a:t>
            </a:r>
            <a:r>
              <a:rPr lang="en-US" b="1" dirty="0"/>
              <a:t>single-stranded</a:t>
            </a:r>
            <a:r>
              <a:rPr lang="en-US" dirty="0"/>
              <a:t> nucleic acids.  If your labeled hybridization probe was directly presented to this membrane it would irreversible stick to the membrane surface.  </a:t>
            </a:r>
            <a:r>
              <a:rPr lang="en-US" b="1" dirty="0"/>
              <a:t>The prehybridization step “blocks” the exposed portions of the membrane filter</a:t>
            </a:r>
            <a:r>
              <a:rPr lang="en-US" dirty="0"/>
              <a:t> with a non-specific nucleic acid.  Thus, when your labeled hybridization probe is added it will associate </a:t>
            </a:r>
            <a:r>
              <a:rPr lang="en-US" b="1" i="1" dirty="0"/>
              <a:t>by base pairing </a:t>
            </a:r>
            <a:r>
              <a:rPr lang="en-US" dirty="0"/>
              <a:t>with your size fractionated RNA and </a:t>
            </a:r>
            <a:r>
              <a:rPr lang="en-US" u="sng" dirty="0"/>
              <a:t>not</a:t>
            </a:r>
            <a:r>
              <a:rPr lang="en-US" dirty="0"/>
              <a:t> directly adhere to the membrane surface.</a:t>
            </a:r>
          </a:p>
          <a:p>
            <a:r>
              <a:rPr lang="en-US" dirty="0"/>
              <a:t> </a:t>
            </a:r>
          </a:p>
          <a:p>
            <a:pPr lvl="0"/>
            <a:r>
              <a:rPr lang="en-US" b="1" dirty="0"/>
              <a:t>Heat 2.5 mg (0.25 ml of 10 mg/ml) of salmon sperm DNA at 100</a:t>
            </a:r>
            <a:r>
              <a:rPr lang="en-US" b="1" baseline="30000" dirty="0"/>
              <a:t>o</a:t>
            </a:r>
            <a:r>
              <a:rPr lang="en-US" b="1" dirty="0"/>
              <a:t>C for </a:t>
            </a:r>
            <a:r>
              <a:rPr lang="en-US" b="1" dirty="0">
                <a:solidFill>
                  <a:srgbClr val="FF0000"/>
                </a:solidFill>
              </a:rPr>
              <a:t>10 min</a:t>
            </a:r>
            <a:r>
              <a:rPr lang="en-US" dirty="0"/>
              <a:t>.  </a:t>
            </a:r>
            <a:r>
              <a:rPr lang="en-US" u="sng" dirty="0"/>
              <a:t>Rapidly</a:t>
            </a:r>
            <a:r>
              <a:rPr lang="en-US" dirty="0"/>
              <a:t> transfer the denatured DNA to ice for 5 min.</a:t>
            </a:r>
          </a:p>
          <a:p>
            <a:pPr lvl="0"/>
            <a:endParaRPr lang="en-US" dirty="0"/>
          </a:p>
          <a:p>
            <a:pPr lvl="0"/>
            <a:r>
              <a:rPr lang="en-US" b="1" dirty="0"/>
              <a:t>While the DNA is denaturing, </a:t>
            </a:r>
            <a:r>
              <a:rPr lang="en-US" dirty="0"/>
              <a:t>label the bottom left hand corner of your blot with your initials. The RNA transferred to the blots was covalently locked on the membrane with UV light using a </a:t>
            </a:r>
            <a:r>
              <a:rPr lang="en-US" b="1" dirty="0"/>
              <a:t>Stratagene Stratalinker</a:t>
            </a:r>
            <a:r>
              <a:rPr lang="en-US" dirty="0"/>
              <a:t> (measure dose of 120,000 micro joules at 254 nm –</a:t>
            </a:r>
            <a:r>
              <a:rPr lang="en-US" b="1" dirty="0"/>
              <a:t>see pdf on the class web site</a:t>
            </a:r>
            <a:r>
              <a:rPr lang="en-US" dirty="0"/>
              <a:t>) and the membrane baked in a vacuum oven at 80C for 2 hours.  Photographs were taken by the TA prior to baking</a:t>
            </a:r>
          </a:p>
          <a:p>
            <a:pPr lvl="0"/>
            <a:endParaRPr lang="en-US" b="1" dirty="0"/>
          </a:p>
          <a:p>
            <a:pPr lvl="0"/>
            <a:r>
              <a:rPr lang="en-US" b="1" dirty="0"/>
              <a:t>Wet your blots </a:t>
            </a:r>
            <a:r>
              <a:rPr lang="en-US" dirty="0"/>
              <a:t>by soaking for 5 minutes in ~50 ml of 6X SSC.</a:t>
            </a:r>
          </a:p>
        </p:txBody>
      </p:sp>
    </p:spTree>
    <p:extLst>
      <p:ext uri="{BB962C8B-B14F-4D97-AF65-F5344CB8AC3E}">
        <p14:creationId xmlns:p14="http://schemas.microsoft.com/office/powerpoint/2010/main" val="1829830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229600" cy="6186309"/>
          </a:xfrm>
          <a:prstGeom prst="rect">
            <a:avLst/>
          </a:prstGeom>
        </p:spPr>
        <p:txBody>
          <a:bodyPr wrap="square">
            <a:spAutoFit/>
          </a:bodyPr>
          <a:lstStyle/>
          <a:p>
            <a:pPr lvl="0"/>
            <a:r>
              <a:rPr lang="en-US" b="1" dirty="0"/>
              <a:t>Roll your blot in a mesh strip </a:t>
            </a:r>
            <a:r>
              <a:rPr lang="en-US" dirty="0"/>
              <a:t>and place both inside a glass roller bottle. </a:t>
            </a:r>
            <a:r>
              <a:rPr lang="en-US" b="1" u="sng" dirty="0"/>
              <a:t>NOTE:</a:t>
            </a:r>
            <a:r>
              <a:rPr lang="en-US" b="1" dirty="0"/>
              <a:t> Be sure to remove all air bubbles</a:t>
            </a:r>
            <a:r>
              <a:rPr lang="en-US" dirty="0"/>
              <a:t> from between the mesh and the membrane – simply roll a freshly gloved finger over the membrane to squeeze out the air bubbles.  Holding the glass bottle in your right hand with the open end pointing to your left, the mesh should be inserted such that the fold is going </a:t>
            </a:r>
            <a:r>
              <a:rPr lang="en-US" b="1" u="sng" dirty="0"/>
              <a:t>over</a:t>
            </a:r>
            <a:r>
              <a:rPr lang="en-US" dirty="0"/>
              <a:t> the top of the roll.</a:t>
            </a:r>
          </a:p>
          <a:p>
            <a:pPr lvl="0"/>
            <a:endParaRPr lang="en-US" dirty="0"/>
          </a:p>
          <a:p>
            <a:pPr lvl="0"/>
            <a:r>
              <a:rPr lang="en-US" b="1" dirty="0"/>
              <a:t>Add 10 ml 6X SSC </a:t>
            </a:r>
            <a:r>
              <a:rPr lang="en-US" dirty="0"/>
              <a:t>and roll at room temperature for 5 minutes (this will spread out the mesh in the tube if you inserted the roll correctly; the mesh will remain in a tight roll if inserted incorrectly).</a:t>
            </a:r>
          </a:p>
          <a:p>
            <a:pPr lvl="0"/>
            <a:endParaRPr lang="en-US" dirty="0"/>
          </a:p>
          <a:p>
            <a:pPr lvl="0"/>
            <a:r>
              <a:rPr lang="en-US" dirty="0"/>
              <a:t>Add your </a:t>
            </a:r>
            <a:r>
              <a:rPr lang="en-US" b="1" dirty="0"/>
              <a:t>denatured salmon sperm DNA</a:t>
            </a:r>
            <a:r>
              <a:rPr lang="en-US" dirty="0"/>
              <a:t> to </a:t>
            </a:r>
            <a:r>
              <a:rPr lang="en-US" b="1" dirty="0"/>
              <a:t>10 ml of prehybridization solution</a:t>
            </a:r>
            <a:r>
              <a:rPr lang="en-US" dirty="0"/>
              <a:t> composed of:  6X SSC, </a:t>
            </a:r>
            <a:r>
              <a:rPr lang="en-US" b="1" dirty="0"/>
              <a:t>5X Denhardts solution </a:t>
            </a:r>
            <a:r>
              <a:rPr lang="en-US" dirty="0"/>
              <a:t>(0.1g Ficoll, 0.1g </a:t>
            </a:r>
            <a:r>
              <a:rPr lang="en-US" dirty="0" err="1"/>
              <a:t>poly­vinylpyrrolidone</a:t>
            </a:r>
            <a:r>
              <a:rPr lang="en-US" dirty="0"/>
              <a:t>, 0.1g bovine serum albumin per 100 ml), 50mM sodium phosphate, 1% SDS.  Mix by shaking the plastic Falcon tube. </a:t>
            </a:r>
          </a:p>
          <a:p>
            <a:pPr lvl="0"/>
            <a:endParaRPr lang="en-US" dirty="0"/>
          </a:p>
          <a:p>
            <a:pPr lvl="0"/>
            <a:r>
              <a:rPr lang="en-US" dirty="0"/>
              <a:t>Pour out the 6X SSC from the roller bottle and replace with the 10 ml prehybridization plus salmon sperm DNA. </a:t>
            </a:r>
          </a:p>
          <a:p>
            <a:pPr lvl="0"/>
            <a:endParaRPr lang="en-US" dirty="0"/>
          </a:p>
          <a:p>
            <a:pPr lvl="0"/>
            <a:r>
              <a:rPr lang="en-US" b="1" u="sng" dirty="0"/>
              <a:t>Tightly cap </a:t>
            </a:r>
            <a:r>
              <a:rPr lang="en-US" u="sng" dirty="0"/>
              <a:t>the roller bottle</a:t>
            </a:r>
            <a:r>
              <a:rPr lang="en-US" dirty="0"/>
              <a:t> and incubate with rolling at 60</a:t>
            </a:r>
            <a:r>
              <a:rPr lang="en-US" baseline="30000" dirty="0"/>
              <a:t>o</a:t>
            </a:r>
            <a:r>
              <a:rPr lang="en-US" dirty="0"/>
              <a:t>C for 24 hours.  Tomorrow, the TA will place the roller bottles into the refrigerator until needed.  For most research labs, the refrigeration step is not needed since the membranes are used directly after the prehybridization step.</a:t>
            </a:r>
          </a:p>
        </p:txBody>
      </p:sp>
    </p:spTree>
    <p:extLst>
      <p:ext uri="{BB962C8B-B14F-4D97-AF65-F5344CB8AC3E}">
        <p14:creationId xmlns:p14="http://schemas.microsoft.com/office/powerpoint/2010/main" val="368664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48690"/>
            <a:ext cx="4572000" cy="5909310"/>
          </a:xfrm>
          <a:prstGeom prst="rect">
            <a:avLst/>
          </a:prstGeom>
        </p:spPr>
        <p:txBody>
          <a:bodyPr>
            <a:spAutoFit/>
          </a:bodyPr>
          <a:lstStyle/>
          <a:p>
            <a:r>
              <a:rPr lang="en-US" b="1" dirty="0"/>
              <a:t>Ficoll </a:t>
            </a:r>
            <a:r>
              <a:rPr lang="en-US" dirty="0"/>
              <a:t>is a highly branched sucrose polymer. </a:t>
            </a:r>
          </a:p>
          <a:p>
            <a:endParaRPr lang="en-US" dirty="0"/>
          </a:p>
          <a:p>
            <a:endParaRPr lang="en-US" dirty="0"/>
          </a:p>
          <a:p>
            <a:r>
              <a:rPr lang="en-US" b="1" dirty="0" err="1"/>
              <a:t>Polyvinylpyrrolidone</a:t>
            </a:r>
            <a:r>
              <a:rPr lang="en-US" dirty="0"/>
              <a:t> is a second synthetic polymer – both added as stabilizing agents that inhibit background binding of probe to the membrane and promote nucleic acid hybridization.  </a:t>
            </a:r>
          </a:p>
          <a:p>
            <a:r>
              <a:rPr lang="en-US" dirty="0"/>
              <a:t> </a:t>
            </a:r>
          </a:p>
          <a:p>
            <a:endParaRPr lang="en-US" dirty="0"/>
          </a:p>
          <a:p>
            <a:endParaRPr lang="en-US" dirty="0"/>
          </a:p>
          <a:p>
            <a:endParaRPr lang="en-US" dirty="0"/>
          </a:p>
          <a:p>
            <a:r>
              <a:rPr lang="en-US" dirty="0"/>
              <a:t>NOTE: The next lab uses radioactivity, be sure to bring your lab coat and also </a:t>
            </a:r>
            <a:r>
              <a:rPr lang="en-US" b="1" dirty="0">
                <a:solidFill>
                  <a:srgbClr val="FF0000"/>
                </a:solidFill>
              </a:rPr>
              <a:t>read the in Riboprobe vitro transcription manual </a:t>
            </a:r>
            <a:r>
              <a:rPr lang="en-US" dirty="0"/>
              <a:t>(on the web site).  A second good overview of in vitro transcription is presented in the Life Technologies web site (open the “manual” link on this web page: </a:t>
            </a:r>
            <a:r>
              <a:rPr lang="en-US" dirty="0">
                <a:hlinkClick r:id="rId2"/>
              </a:rPr>
              <a:t>http://products.invitrogen.com/ivgn/product/AM1314?ICID=search-product</a:t>
            </a:r>
            <a:r>
              <a:rPr lang="en-US" dirty="0"/>
              <a:t> </a:t>
            </a:r>
          </a:p>
        </p:txBody>
      </p:sp>
      <p:pic>
        <p:nvPicPr>
          <p:cNvPr id="3" name="Picture 2" descr="vinylpyrrolidone"/>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71800"/>
            <a:ext cx="3314700" cy="1266825"/>
          </a:xfrm>
          <a:prstGeom prst="rect">
            <a:avLst/>
          </a:prstGeom>
          <a:noFill/>
          <a:ln>
            <a:noFill/>
          </a:ln>
        </p:spPr>
      </p:pic>
      <p:pic>
        <p:nvPicPr>
          <p:cNvPr id="4" name="il_fi" descr="http://www.tdbcons.se/tdbcons2/image/fitcficoll_clickimage.jpg"/>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52400"/>
            <a:ext cx="3905250" cy="3121342"/>
          </a:xfrm>
          <a:prstGeom prst="rect">
            <a:avLst/>
          </a:prstGeom>
          <a:noFill/>
          <a:ln>
            <a:noFill/>
          </a:ln>
        </p:spPr>
      </p:pic>
    </p:spTree>
    <p:extLst>
      <p:ext uri="{BB962C8B-B14F-4D97-AF65-F5344CB8AC3E}">
        <p14:creationId xmlns:p14="http://schemas.microsoft.com/office/powerpoint/2010/main" val="2521582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1000"/>
            <a:ext cx="8229600" cy="63036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Circle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best correct response in parentheses. During gel electrophoresis, self-ionization of water occurs (at the anode, at the cathode</a:t>
            </a: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throughout the running buffer</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form (electrons, neutrons</a:t>
            </a: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hydrogen and hydroxide ions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Ion oxidation occurs at (</a:t>
            </a: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anode only,</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the cathode only, the anode and the cathode). (1.5 pts)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Describe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step-by-step (and in mechanistic terms) what role ATP plays in the DNA joining reaction by T4 DNA ligase. (2 pts)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ATP hydrolyzed to AMP and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ppi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with AMP covalently joined to the T4 DNA ligase at an internal lysine residue. The AMP-ligase transfers AMP to the 5’ end of the dsDNA target.  Ligase uses the ADP formed on the DNA as a high energy bond to promote phosphodiester bond formation via the juxtaposed 3’ hydroxyl of the DNA target.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784165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8839200" cy="203530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 The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XpaI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enzyme leaves (</a:t>
            </a: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 extensions.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3’ extensions, blunt ends) that can be ligated to DNA that is cut by (Pss1, Str3, Trx2, all of these enzymes, </a:t>
            </a: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none of these enzymes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Normal nomenclature is used (5’-3’ left to right on the “top” strands; slash (/) is the cutting site (2 pts)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XpaI</a:t>
            </a: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C/TTAAC		Str3 G/AATTG	Trx2 </a:t>
            </a:r>
            <a:r>
              <a:rPr kumimoji="0" lang="en-US" sz="1400" b="0" i="0" u="none" strike="noStrike" kern="1200" cap="none" spc="0" normalizeH="0" baseline="0" noProof="0" dirty="0" smtClean="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ATTAA/C</a:t>
            </a:r>
            <a:endParaRPr kumimoji="0" lang="en-US"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smtClean="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GTATT/G</a:t>
            </a: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smtClean="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smtClean="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CTTAA/C</a:t>
            </a: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T/AATTG</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Pss1	   CTT/AAC</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GAA/TTG</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0" y="3111125"/>
            <a:ext cx="8915400" cy="61927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  This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compound is (likely to bind DNA by intercalation;  bind DNA by ionic interaction; precipitate DNA when present in aqueous solutions; </a:t>
            </a: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 bind DNA</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pt</a:t>
            </a:r>
            <a:r>
              <a:rPr kumimoji="0" lang="en-US" sz="1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2">
            <a:extLst>
              <a:ext uri="{28A0092B-C50C-407E-A947-70E740481C1C}">
                <a14:useLocalDpi xmlns:a14="http://schemas.microsoft.com/office/drawing/2010/main" val="0"/>
              </a:ext>
            </a:extLst>
          </a:blip>
          <a:stretch>
            <a:fillRect/>
          </a:stretch>
        </p:blipFill>
        <p:spPr>
          <a:xfrm>
            <a:off x="5105400" y="3420761"/>
            <a:ext cx="2423160" cy="1600200"/>
          </a:xfrm>
          <a:prstGeom prst="rect">
            <a:avLst/>
          </a:prstGeom>
        </p:spPr>
      </p:pic>
      <p:sp>
        <p:nvSpPr>
          <p:cNvPr id="9" name="Rectangle 8"/>
          <p:cNvSpPr/>
          <p:nvPr/>
        </p:nvSpPr>
        <p:spPr>
          <a:xfrm>
            <a:off x="76200" y="5257800"/>
            <a:ext cx="8839200" cy="139794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  In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her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 coli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transformation experiment BIO 510 student Mary finds 12 white and 737 blue ampicillin resistant colonies while Ben finds 15 white and 38 blue ampicillin resistant colonies. The same amount of vector DNA was used in each transformation.  Which student had a better transformation efficiency?  Provide the logic that supports your answer ( 1pt)</a:t>
            </a: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Mary – all ampicillin resistant colonies are transformants, it does not matter what color these are.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14045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531428"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578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ize exclusion chromatography princi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89575"/>
            <a:ext cx="8396009"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304800"/>
            <a:ext cx="8229600" cy="584775"/>
          </a:xfrm>
          <a:prstGeom prst="rect">
            <a:avLst/>
          </a:prstGeom>
          <a:noFill/>
        </p:spPr>
        <p:txBody>
          <a:bodyPr wrap="square" rtlCol="0">
            <a:spAutoFit/>
          </a:bodyPr>
          <a:lstStyle/>
          <a:p>
            <a:pPr algn="ctr"/>
            <a:r>
              <a:rPr lang="en-US" sz="3200" b="1" dirty="0" smtClean="0"/>
              <a:t>Size exclusion chromatography; gel filtration</a:t>
            </a:r>
            <a:endParaRPr lang="en-US" sz="3200" b="1" dirty="0"/>
          </a:p>
        </p:txBody>
      </p:sp>
    </p:spTree>
    <p:extLst>
      <p:ext uri="{BB962C8B-B14F-4D97-AF65-F5344CB8AC3E}">
        <p14:creationId xmlns:p14="http://schemas.microsoft.com/office/powerpoint/2010/main" val="2835147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ize exclusion chromatography princi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7437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537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915400" cy="6463308"/>
          </a:xfrm>
          <a:prstGeom prst="rect">
            <a:avLst/>
          </a:prstGeom>
          <a:noFill/>
        </p:spPr>
        <p:txBody>
          <a:bodyPr wrap="square" rtlCol="0">
            <a:spAutoFit/>
          </a:bodyPr>
          <a:lstStyle/>
          <a:p>
            <a:r>
              <a:rPr lang="en-US" dirty="0" smtClean="0"/>
              <a:t>We will use molecular exclusion chromatography on Wednesday to separate the P-32 labeled RNA we synthesize (the large molecules) from the unincorporated 32-UTP precursor (small molecules)</a:t>
            </a:r>
          </a:p>
          <a:p>
            <a:endParaRPr lang="en-US" dirty="0"/>
          </a:p>
          <a:p>
            <a:r>
              <a:rPr lang="en-US" dirty="0" smtClean="0"/>
              <a:t>The chromatography resin we will use is G-25 sepharose (agarose) beads made by the IBI corporation.  </a:t>
            </a:r>
          </a:p>
          <a:p>
            <a:endParaRPr lang="en-US" dirty="0"/>
          </a:p>
          <a:p>
            <a:r>
              <a:rPr lang="en-US" dirty="0" smtClean="0"/>
              <a:t>G-25 refers to the size of the excluded molecules in kDa.  Molecules &gt;25,000 Da (25 kDa) do not enter the beads and are therefore found in the rapidly eluted EXCLUDED volume.</a:t>
            </a:r>
          </a:p>
          <a:p>
            <a:endParaRPr lang="en-US" dirty="0"/>
          </a:p>
          <a:p>
            <a:r>
              <a:rPr lang="en-US" dirty="0" smtClean="0"/>
              <a:t>Molecules less that 25,000 Da enter the beads and are retained in the slowly released INCLUDED volume.</a:t>
            </a:r>
          </a:p>
          <a:p>
            <a:endParaRPr lang="en-US" dirty="0"/>
          </a:p>
          <a:p>
            <a:r>
              <a:rPr lang="en-US" dirty="0" smtClean="0"/>
              <a:t>What is the molecular weight of our 650 nt long RNA probe?</a:t>
            </a:r>
          </a:p>
          <a:p>
            <a:endParaRPr lang="en-US" dirty="0"/>
          </a:p>
          <a:p>
            <a:r>
              <a:rPr lang="en-US" dirty="0" smtClean="0"/>
              <a:t>650 bases X 325 (mass/base) =  211,250 Da  (or 211.25 kDa)</a:t>
            </a:r>
          </a:p>
          <a:p>
            <a:r>
              <a:rPr lang="en-US" dirty="0" smtClean="0"/>
              <a:t>Excluded or Included?  Is it &gt; or &lt; 25 kDa?</a:t>
            </a:r>
          </a:p>
          <a:p>
            <a:endParaRPr lang="en-US" dirty="0"/>
          </a:p>
          <a:p>
            <a:r>
              <a:rPr lang="en-US" dirty="0" smtClean="0"/>
              <a:t>What is the molecular weight of the 32-P UTP?</a:t>
            </a:r>
          </a:p>
          <a:p>
            <a:r>
              <a:rPr lang="en-US" b="1" dirty="0"/>
              <a:t> </a:t>
            </a:r>
            <a:r>
              <a:rPr lang="en-US" dirty="0" smtClean="0"/>
              <a:t>C</a:t>
            </a:r>
            <a:r>
              <a:rPr lang="en-US" baseline="-25000" dirty="0" smtClean="0"/>
              <a:t>9</a:t>
            </a:r>
            <a:r>
              <a:rPr lang="en-US" dirty="0" smtClean="0"/>
              <a:t>H</a:t>
            </a:r>
            <a:r>
              <a:rPr lang="en-US" baseline="-25000" dirty="0" smtClean="0"/>
              <a:t>15</a:t>
            </a:r>
            <a:r>
              <a:rPr lang="en-US" dirty="0" smtClean="0"/>
              <a:t>N</a:t>
            </a:r>
            <a:r>
              <a:rPr lang="en-US" baseline="-25000" dirty="0" smtClean="0"/>
              <a:t>2</a:t>
            </a:r>
            <a:r>
              <a:rPr lang="en-US" dirty="0" smtClean="0"/>
              <a:t>O</a:t>
            </a:r>
            <a:r>
              <a:rPr lang="en-US" baseline="-25000" dirty="0" smtClean="0"/>
              <a:t>15</a:t>
            </a:r>
            <a:r>
              <a:rPr lang="en-US" dirty="0" smtClean="0"/>
              <a:t>P</a:t>
            </a:r>
            <a:r>
              <a:rPr lang="en-US" baseline="-25000" dirty="0" smtClean="0"/>
              <a:t>3  </a:t>
            </a:r>
            <a:r>
              <a:rPr lang="en-US" dirty="0" smtClean="0"/>
              <a:t>= 484 Da (or 0.484 kDa)</a:t>
            </a:r>
          </a:p>
          <a:p>
            <a:r>
              <a:rPr lang="en-US" dirty="0"/>
              <a:t>Excluded or Included</a:t>
            </a:r>
            <a:r>
              <a:rPr lang="en-US" dirty="0" smtClean="0"/>
              <a:t>? </a:t>
            </a:r>
            <a:r>
              <a:rPr lang="en-US"/>
              <a:t>Is it &gt; or &lt; 25 kDa</a:t>
            </a:r>
            <a:r>
              <a:rPr lang="en-US" smtClean="0"/>
              <a:t>?</a:t>
            </a:r>
            <a:endParaRPr lang="en-US" dirty="0"/>
          </a:p>
          <a:p>
            <a:endParaRPr lang="en-US" dirty="0"/>
          </a:p>
          <a:p>
            <a:endParaRPr lang="en-US" dirty="0"/>
          </a:p>
        </p:txBody>
      </p:sp>
    </p:spTree>
    <p:extLst>
      <p:ext uri="{BB962C8B-B14F-4D97-AF65-F5344CB8AC3E}">
        <p14:creationId xmlns:p14="http://schemas.microsoft.com/office/powerpoint/2010/main" val="3884214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6063198"/>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000" dirty="0"/>
              <a:t>1) Gel fractionate the EcoRI/</a:t>
            </a:r>
            <a:r>
              <a:rPr lang="en-US" sz="1000" dirty="0" err="1"/>
              <a:t>HindIII</a:t>
            </a:r>
            <a:r>
              <a:rPr lang="en-US" sz="1000" dirty="0"/>
              <a:t> cleaved yeast DNA and recover the yeast DNA band free of a second DNA band (originating from another plasmid, pUC19 which lacks some of the desired features of pTZ18u &amp; pTZ19u).</a:t>
            </a:r>
          </a:p>
          <a:p>
            <a:r>
              <a:rPr lang="en-US" sz="1000" dirty="0"/>
              <a:t>2) Prepare the pTZ18/19u plasmids for directional DNA cloning but cutting each plasmid at its multiple cloning site with two different restriction endonucleases, EcoRI and </a:t>
            </a:r>
            <a:r>
              <a:rPr lang="en-US" sz="1000" dirty="0" err="1"/>
              <a:t>HindIII</a:t>
            </a:r>
            <a:r>
              <a:rPr lang="en-US" sz="1000" dirty="0"/>
              <a:t>.  To ensure that the any singly-cleaved plasmid DNAs do not “self ligate”</a:t>
            </a:r>
          </a:p>
          <a:p>
            <a:r>
              <a:rPr lang="en-US" sz="1000" dirty="0"/>
              <a:t>(which will increase the background of non-recombinant clones subsequently recovered) we will remove the 5’ phosphate from the vector DNA with shrimp alkaline phosphatase.</a:t>
            </a:r>
          </a:p>
          <a:p>
            <a:r>
              <a:rPr lang="en-US" sz="1000" dirty="0"/>
              <a:t>3) Recover EcoRI/</a:t>
            </a:r>
            <a:r>
              <a:rPr lang="en-US" sz="1000" dirty="0" err="1"/>
              <a:t>HindIII</a:t>
            </a:r>
            <a:r>
              <a:rPr lang="en-US" sz="10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000" dirty="0"/>
              <a:t>4) Prepare </a:t>
            </a:r>
            <a:r>
              <a:rPr lang="en-US" sz="1000" i="1" dirty="0"/>
              <a:t>E. coli </a:t>
            </a:r>
            <a:r>
              <a:rPr lang="en-US" sz="1000" dirty="0"/>
              <a:t>cells competent for DNA transformation by CaCl</a:t>
            </a:r>
            <a:r>
              <a:rPr lang="en-US" sz="1000" baseline="-25000" dirty="0"/>
              <a:t>2</a:t>
            </a:r>
            <a:r>
              <a:rPr lang="en-US" sz="1000" dirty="0"/>
              <a:t> treatment; cryopreserve the competent cells. Bonus: Comparing the sensitivity of EtBr and SYBR Safe for staining DNA in gels. </a:t>
            </a:r>
          </a:p>
          <a:p>
            <a:r>
              <a:rPr lang="en-US" sz="1000" dirty="0"/>
              <a:t>5) Create the recombinant DNA molecule by directional cloning via ligation of EcoRI/</a:t>
            </a:r>
            <a:r>
              <a:rPr lang="en-US" sz="1000" dirty="0" err="1"/>
              <a:t>HindIII</a:t>
            </a:r>
            <a:r>
              <a:rPr lang="en-US" sz="1000" dirty="0"/>
              <a:t> cut plasmid vector (pTZ18u/19u) &amp; yeast DNA insert. </a:t>
            </a:r>
          </a:p>
          <a:p>
            <a:r>
              <a:rPr lang="en-US" sz="1000" dirty="0"/>
              <a:t>6) Isolate yeast RNA to be used for the identification of cellular RNA transcripts originating from your yeast DNA insert.</a:t>
            </a:r>
          </a:p>
          <a:p>
            <a:r>
              <a:rPr lang="en-US" sz="1000" dirty="0"/>
              <a:t>Bonus: Determine the influence of DNA buffer concentration on the mobility of linear and circular forms of ds DNA</a:t>
            </a:r>
          </a:p>
          <a:p>
            <a:r>
              <a:rPr lang="en-US" sz="1000" dirty="0"/>
              <a:t>7. Transform your competent </a:t>
            </a:r>
            <a:r>
              <a:rPr lang="en-US" sz="1000" i="1" dirty="0"/>
              <a:t>E. coli </a:t>
            </a:r>
            <a:r>
              <a:rPr lang="en-US" sz="1000" dirty="0"/>
              <a:t>with your experimental &amp; control ligation reactions.  Select transformants on LB-ampicillin plates and score putative recombinant transformants as </a:t>
            </a:r>
            <a:r>
              <a:rPr lang="el-GR" sz="1000" dirty="0"/>
              <a:t>β</a:t>
            </a:r>
            <a:r>
              <a:rPr lang="en-US" sz="1000" dirty="0"/>
              <a:t> galactosidase deficient with IPTG/</a:t>
            </a:r>
            <a:r>
              <a:rPr lang="en-US" sz="1000" dirty="0" err="1"/>
              <a:t>Xgal</a:t>
            </a:r>
            <a:r>
              <a:rPr lang="en-US" sz="1000" dirty="0"/>
              <a:t>.</a:t>
            </a:r>
          </a:p>
          <a:p>
            <a:r>
              <a:rPr lang="en-US" sz="1000" dirty="0"/>
              <a:t>8. Determine yeast mRNA yield &amp;  prep 15 µg for your northern blot</a:t>
            </a:r>
          </a:p>
          <a:p>
            <a:r>
              <a:rPr lang="en-US" sz="1000" dirty="0"/>
              <a:t>9.  Resolve yeast total cellular RNA (nuclear, cytoplasmic, mitochondrial, poly A+/-) by denaturing gel electrophoresis (1% agarose, formaldehyde gel run in MOPS buffer).  Transfer to positively charged nylon membrane (Millipore Immobilon NY</a:t>
            </a:r>
            <a:r>
              <a:rPr lang="en-US" sz="1000" baseline="30000" dirty="0"/>
              <a:t>+</a:t>
            </a:r>
            <a:r>
              <a:rPr lang="en-US" sz="1000" dirty="0"/>
              <a:t>).</a:t>
            </a:r>
          </a:p>
          <a:p>
            <a:r>
              <a:rPr lang="en-US" sz="1000" dirty="0"/>
              <a:t>10. Count blue &amp; white colonies &amp; patch single isolates from your experimental (pTZ18/19u + insert) and control (pTZ18/19u  only) transformations.  EXTRA – Onsite radiation training</a:t>
            </a:r>
          </a:p>
          <a:p>
            <a:r>
              <a:rPr lang="en-US" sz="1000" dirty="0"/>
              <a:t>11. Extract and analyze plasmid DNA from the white &amp; blue colony transformants</a:t>
            </a:r>
          </a:p>
          <a:p>
            <a:r>
              <a:rPr lang="en-US" sz="1000" dirty="0"/>
              <a:t>12. Prehybridization of the northern blot of yeast cellular RNA</a:t>
            </a:r>
          </a:p>
          <a:p>
            <a:r>
              <a:rPr lang="en-US" sz="1000" dirty="0"/>
              <a:t>13. Prepare recombinant DNA for in vitro transcription (linearize plasmid downstream of insert).  Store pre-hybridized membrane until use next Monday. </a:t>
            </a:r>
          </a:p>
          <a:p>
            <a:pPr algn="ctr"/>
            <a:r>
              <a:rPr lang="en-US" sz="1600" b="1" dirty="0">
                <a:solidFill>
                  <a:srgbClr val="FF0000"/>
                </a:solidFill>
              </a:rPr>
              <a:t>TODAY </a:t>
            </a:r>
          </a:p>
          <a:p>
            <a:r>
              <a:rPr lang="en-US" sz="1600" b="1" dirty="0">
                <a:solidFill>
                  <a:srgbClr val="FF0000"/>
                </a:solidFill>
              </a:rPr>
              <a:t>14. In vitro transcription of </a:t>
            </a:r>
            <a:r>
              <a:rPr lang="en-US" sz="1600" b="1" baseline="30000" dirty="0">
                <a:solidFill>
                  <a:srgbClr val="FF0000"/>
                </a:solidFill>
              </a:rPr>
              <a:t>32</a:t>
            </a:r>
            <a:r>
              <a:rPr lang="en-US" sz="1600" b="1" dirty="0">
                <a:solidFill>
                  <a:srgbClr val="FF0000"/>
                </a:solidFill>
              </a:rPr>
              <a:t>P-labeled plus (+) and minus (-) strand DNA probes with T7 RNA polymerase  </a:t>
            </a:r>
          </a:p>
          <a:p>
            <a:r>
              <a:rPr lang="en-US" sz="1600" b="1" dirty="0">
                <a:solidFill>
                  <a:srgbClr val="FF0000"/>
                </a:solidFill>
              </a:rPr>
              <a:t>15. Separation of unincorporated </a:t>
            </a:r>
            <a:r>
              <a:rPr lang="en-US" sz="1600" b="1" baseline="30000" dirty="0">
                <a:solidFill>
                  <a:srgbClr val="FF0000"/>
                </a:solidFill>
              </a:rPr>
              <a:t>32</a:t>
            </a:r>
            <a:r>
              <a:rPr lang="en-US" sz="1600" b="1" dirty="0">
                <a:solidFill>
                  <a:srgbClr val="FF0000"/>
                </a:solidFill>
              </a:rPr>
              <a:t>P-UTP from the probe by size exclusion chromatography </a:t>
            </a:r>
          </a:p>
          <a:p>
            <a:endParaRPr lang="en-US" sz="1200" b="1" dirty="0"/>
          </a:p>
        </p:txBody>
      </p:sp>
    </p:spTree>
    <p:extLst>
      <p:ext uri="{BB962C8B-B14F-4D97-AF65-F5344CB8AC3E}">
        <p14:creationId xmlns:p14="http://schemas.microsoft.com/office/powerpoint/2010/main" val="2655172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609600"/>
            <a:ext cx="8686800" cy="5324535"/>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PLEASE NOTE </a:t>
            </a:r>
            <a:r>
              <a:rPr lang="en-US" sz="2000" dirty="0">
                <a:latin typeface="Times New Roman" panose="02020603050405020304" pitchFamily="18" charset="0"/>
                <a:cs typeface="Times New Roman" panose="02020603050405020304" pitchFamily="18" charset="0"/>
              </a:rPr>
              <a:t>that BIO 510 </a:t>
            </a:r>
            <a:r>
              <a:rPr lang="en-US" sz="2000" b="1" dirty="0">
                <a:latin typeface="Times New Roman" panose="02020603050405020304" pitchFamily="18" charset="0"/>
                <a:cs typeface="Times New Roman" panose="02020603050405020304" pitchFamily="18" charset="0"/>
              </a:rPr>
              <a:t>quizzes and exams</a:t>
            </a:r>
            <a:r>
              <a:rPr lang="en-US" sz="2000" dirty="0">
                <a:latin typeface="Times New Roman" panose="02020603050405020304" pitchFamily="18" charset="0"/>
                <a:cs typeface="Times New Roman" panose="02020603050405020304" pitchFamily="18" charset="0"/>
              </a:rPr>
              <a:t> will cover information presented in </a:t>
            </a:r>
            <a:r>
              <a:rPr lang="en-US" sz="2000" b="1" i="1" dirty="0">
                <a:latin typeface="Times New Roman" panose="02020603050405020304" pitchFamily="18" charset="0"/>
                <a:cs typeface="Times New Roman" panose="02020603050405020304" pitchFamily="18" charset="0"/>
              </a:rPr>
              <a:t>lectures, lab handouts, homework assignments, and assigned readings </a:t>
            </a:r>
            <a:r>
              <a:rPr lang="en-US" sz="2000" dirty="0">
                <a:latin typeface="Times New Roman" panose="02020603050405020304" pitchFamily="18" charset="0"/>
                <a:cs typeface="Times New Roman" panose="02020603050405020304" pitchFamily="18" charset="0"/>
              </a:rPr>
              <a:t>(e.g., textbook, NEB catalog, hyperlinks in this lab manual and special in-class assignments).  Quizzes/Exams may include </a:t>
            </a:r>
            <a:r>
              <a:rPr lang="en-US" sz="2000" b="1" i="1" dirty="0">
                <a:latin typeface="Times New Roman" panose="02020603050405020304" pitchFamily="18" charset="0"/>
                <a:cs typeface="Times New Roman" panose="02020603050405020304" pitchFamily="18" charset="0"/>
              </a:rPr>
              <a:t>essays, short‑answer and multiple choice questions</a:t>
            </a:r>
            <a:r>
              <a:rPr lang="en-US" sz="2000" dirty="0">
                <a:latin typeface="Times New Roman" panose="02020603050405020304" pitchFamily="18" charset="0"/>
                <a:cs typeface="Times New Roman" panose="02020603050405020304" pitchFamily="18" charset="0"/>
              </a:rPr>
              <a:t>.  One or more quizzes may be “</a:t>
            </a:r>
            <a:r>
              <a:rPr lang="en-US" sz="2000" b="1" dirty="0">
                <a:latin typeface="Times New Roman" panose="02020603050405020304" pitchFamily="18" charset="0"/>
                <a:cs typeface="Times New Roman" panose="02020603050405020304" pitchFamily="18" charset="0"/>
              </a:rPr>
              <a:t>open book</a:t>
            </a:r>
            <a:r>
              <a:rPr lang="en-US" sz="2000" dirty="0">
                <a:latin typeface="Times New Roman" panose="02020603050405020304" pitchFamily="18" charset="0"/>
                <a:cs typeface="Times New Roman" panose="02020603050405020304" pitchFamily="18" charset="0"/>
              </a:rPr>
              <a:t>” and require you to use your New England Biolabs catalog in class.  To assure that students prepare for lab unscheduled quizzes may include content for that day’s lab period.  </a:t>
            </a:r>
          </a:p>
          <a:p>
            <a:r>
              <a:rPr lang="en-US" sz="2000" dirty="0">
                <a:latin typeface="Times New Roman" panose="02020603050405020304" pitchFamily="18" charset="0"/>
                <a:cs typeface="Times New Roman" panose="02020603050405020304" pitchFamily="18" charset="0"/>
              </a:rPr>
              <a:t> </a:t>
            </a:r>
          </a:p>
          <a:p>
            <a:r>
              <a:rPr lang="en-US" sz="2000" b="1" dirty="0">
                <a:latin typeface="Times New Roman" panose="02020603050405020304" pitchFamily="18" charset="0"/>
                <a:cs typeface="Times New Roman" panose="02020603050405020304" pitchFamily="18" charset="0"/>
              </a:rPr>
              <a:t>There will </a:t>
            </a:r>
            <a:r>
              <a:rPr lang="en-US" sz="2000" b="1" u="sng" dirty="0">
                <a:latin typeface="Times New Roman" panose="02020603050405020304" pitchFamily="18" charset="0"/>
                <a:cs typeface="Times New Roman" panose="02020603050405020304" pitchFamily="18" charset="0"/>
              </a:rPr>
              <a:t>be one “makeup” quiz and one makeup mid-term exam </a:t>
            </a:r>
            <a:r>
              <a:rPr lang="en-US" sz="2000" b="1" dirty="0">
                <a:latin typeface="Times New Roman" panose="02020603050405020304" pitchFamily="18" charset="0"/>
                <a:cs typeface="Times New Roman" panose="02020603050405020304" pitchFamily="18" charset="0"/>
              </a:rPr>
              <a:t>given in December for students who miss an earlier quiz or exam with an excused absence</a:t>
            </a:r>
            <a:r>
              <a:rPr lang="en-US" sz="2000" dirty="0">
                <a:latin typeface="Times New Roman" panose="02020603050405020304" pitchFamily="18" charset="0"/>
                <a:cs typeface="Times New Roman" panose="02020603050405020304" pitchFamily="18" charset="0"/>
              </a:rPr>
              <a:t>.  The makeup quiz or exam will be “comprehensive” and cover topics presented from the first day of classes until the date of the makeup quiz or exam. Students who miss additional quizzes with excused absences will take the makeup and have their quiz + homework grade based on completed work.  Students who miss a quiz or an exam without an excused absence will receive a grade of “0” for the missed quiz or exam.  </a:t>
            </a:r>
            <a:r>
              <a:rPr lang="en-US" sz="2000" b="1" dirty="0">
                <a:latin typeface="Times New Roman" panose="02020603050405020304" pitchFamily="18" charset="0"/>
                <a:cs typeface="Times New Roman" panose="02020603050405020304" pitchFamily="18" charset="0"/>
              </a:rPr>
              <a:t>NOTE:</a:t>
            </a:r>
            <a:r>
              <a:rPr lang="en-US" sz="2000" dirty="0">
                <a:latin typeface="Times New Roman" panose="02020603050405020304" pitchFamily="18" charset="0"/>
                <a:cs typeface="Times New Roman" panose="02020603050405020304" pitchFamily="18" charset="0"/>
              </a:rPr>
              <a:t> health clinic receipts must be signed originals and will be accepted only after telephone validation with the health provider. </a:t>
            </a:r>
          </a:p>
        </p:txBody>
      </p:sp>
    </p:spTree>
    <p:extLst>
      <p:ext uri="{BB962C8B-B14F-4D97-AF65-F5344CB8AC3E}">
        <p14:creationId xmlns:p14="http://schemas.microsoft.com/office/powerpoint/2010/main" val="3317359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50925" y="2867459"/>
            <a:ext cx="4924425" cy="2152650"/>
          </a:xfrm>
          <a:prstGeom prst="rect">
            <a:avLst/>
          </a:prstGeom>
        </p:spPr>
      </p:pic>
      <p:pic>
        <p:nvPicPr>
          <p:cNvPr id="3" name="Picture 2"/>
          <p:cNvPicPr/>
          <p:nvPr/>
        </p:nvPicPr>
        <p:blipFill>
          <a:blip r:embed="rId3"/>
          <a:stretch>
            <a:fillRect/>
          </a:stretch>
        </p:blipFill>
        <p:spPr>
          <a:xfrm>
            <a:off x="475914" y="5334000"/>
            <a:ext cx="5000625" cy="923925"/>
          </a:xfrm>
          <a:prstGeom prst="rect">
            <a:avLst/>
          </a:prstGeom>
        </p:spPr>
      </p:pic>
      <p:sp>
        <p:nvSpPr>
          <p:cNvPr id="4" name="TextBox 3"/>
          <p:cNvSpPr txBox="1"/>
          <p:nvPr/>
        </p:nvSpPr>
        <p:spPr>
          <a:xfrm>
            <a:off x="5543318" y="3256865"/>
            <a:ext cx="3398366" cy="369332"/>
          </a:xfrm>
          <a:prstGeom prst="rect">
            <a:avLst/>
          </a:prstGeom>
          <a:noFill/>
        </p:spPr>
        <p:txBody>
          <a:bodyPr wrap="none" rtlCol="0">
            <a:spAutoFit/>
          </a:bodyPr>
          <a:lstStyle/>
          <a:p>
            <a:r>
              <a:rPr lang="en-US" dirty="0" smtClean="0"/>
              <a:t>Human X Mouse SMN comparison</a:t>
            </a:r>
            <a:endParaRPr lang="en-US" dirty="0"/>
          </a:p>
        </p:txBody>
      </p:sp>
      <p:sp>
        <p:nvSpPr>
          <p:cNvPr id="5" name="TextBox 4"/>
          <p:cNvSpPr txBox="1"/>
          <p:nvPr/>
        </p:nvSpPr>
        <p:spPr>
          <a:xfrm>
            <a:off x="5530767" y="5486400"/>
            <a:ext cx="3613233" cy="369332"/>
          </a:xfrm>
          <a:prstGeom prst="rect">
            <a:avLst/>
          </a:prstGeom>
          <a:noFill/>
        </p:spPr>
        <p:txBody>
          <a:bodyPr wrap="none" rtlCol="0">
            <a:spAutoFit/>
          </a:bodyPr>
          <a:lstStyle/>
          <a:p>
            <a:r>
              <a:rPr lang="en-US" dirty="0" smtClean="0"/>
              <a:t>Human X Zebrafish SMN comparison</a:t>
            </a:r>
            <a:endParaRPr lang="en-US" dirty="0"/>
          </a:p>
        </p:txBody>
      </p:sp>
      <p:sp>
        <p:nvSpPr>
          <p:cNvPr id="6" name="TextBox 5"/>
          <p:cNvSpPr txBox="1"/>
          <p:nvPr/>
        </p:nvSpPr>
        <p:spPr>
          <a:xfrm>
            <a:off x="457200" y="381000"/>
            <a:ext cx="7772400" cy="1938992"/>
          </a:xfrm>
          <a:prstGeom prst="rect">
            <a:avLst/>
          </a:prstGeom>
          <a:noFill/>
        </p:spPr>
        <p:txBody>
          <a:bodyPr wrap="square" rtlCol="0">
            <a:spAutoFit/>
          </a:bodyPr>
          <a:lstStyle/>
          <a:p>
            <a:r>
              <a:rPr lang="en-US" sz="2000" dirty="0" smtClean="0"/>
              <a:t>The protein was from the human </a:t>
            </a:r>
            <a:r>
              <a:rPr lang="en-US" sz="2000" i="1" dirty="0" smtClean="0"/>
              <a:t>SMN </a:t>
            </a:r>
            <a:r>
              <a:rPr lang="en-US" sz="2000" dirty="0" smtClean="0"/>
              <a:t>gene which is found duplicated on chromosome 5 (</a:t>
            </a:r>
            <a:r>
              <a:rPr lang="en-US" sz="2000" i="1" dirty="0" smtClean="0"/>
              <a:t>SMN1 &amp; SMN2).  </a:t>
            </a:r>
            <a:r>
              <a:rPr lang="en-US" sz="2000" dirty="0" smtClean="0"/>
              <a:t>The best known function for the SMN protein is as an assembly factor for the hetero-heptameric Sm protein complex found on the 3’ ends of the spliceosomal small nuclear RNAs (snRNAs).  Loss of </a:t>
            </a:r>
            <a:r>
              <a:rPr lang="en-US" sz="2000" i="1" dirty="0" smtClean="0"/>
              <a:t>SMN </a:t>
            </a:r>
            <a:r>
              <a:rPr lang="en-US" sz="2000" dirty="0" smtClean="0"/>
              <a:t>function results in the disease Spinal Muscular Atrophy, the #1 genetic cause of infant mortality.  </a:t>
            </a:r>
            <a:endParaRPr lang="en-US" sz="2000" i="1" dirty="0"/>
          </a:p>
        </p:txBody>
      </p:sp>
    </p:spTree>
    <p:extLst>
      <p:ext uri="{BB962C8B-B14F-4D97-AF65-F5344CB8AC3E}">
        <p14:creationId xmlns:p14="http://schemas.microsoft.com/office/powerpoint/2010/main" val="1777034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10FBFB-7EDE-42D9-B40D-EF1BCE7C9BE4}"/>
              </a:ext>
            </a:extLst>
          </p:cNvPr>
          <p:cNvSpPr txBox="1"/>
          <p:nvPr/>
        </p:nvSpPr>
        <p:spPr>
          <a:xfrm>
            <a:off x="381000" y="4343400"/>
            <a:ext cx="8382000" cy="1754326"/>
          </a:xfrm>
          <a:prstGeom prst="rect">
            <a:avLst/>
          </a:prstGeom>
          <a:noFill/>
        </p:spPr>
        <p:txBody>
          <a:bodyPr wrap="square" rtlCol="0">
            <a:spAutoFit/>
          </a:bodyPr>
          <a:lstStyle/>
          <a:p>
            <a:r>
              <a:rPr lang="en-US" b="1" dirty="0"/>
              <a:t>First thing to do – show me the most recent gel photo of your EcoRI (or HindIII) cut recombinant </a:t>
            </a:r>
            <a:r>
              <a:rPr lang="en-US" b="1" dirty="0" smtClean="0"/>
              <a:t>plasmid prepared in Lab 7 (last Wednesday).  </a:t>
            </a:r>
            <a:endParaRPr lang="en-US" b="1" dirty="0"/>
          </a:p>
          <a:p>
            <a:endParaRPr lang="en-US" b="1" dirty="0"/>
          </a:p>
          <a:p>
            <a:r>
              <a:rPr lang="en-US" b="1" dirty="0"/>
              <a:t>Depending on the cutting efficiency or yield, I may have you use:</a:t>
            </a:r>
          </a:p>
          <a:p>
            <a:r>
              <a:rPr lang="en-US" b="1" dirty="0"/>
              <a:t>	a) more or less than 3  µl of DNA for today’s in vitro transcription</a:t>
            </a:r>
          </a:p>
          <a:p>
            <a:r>
              <a:rPr lang="en-US" b="1" dirty="0"/>
              <a:t>	b) use another group’s (or my) DNA for today’s transcription </a:t>
            </a:r>
          </a:p>
        </p:txBody>
      </p:sp>
      <p:sp>
        <p:nvSpPr>
          <p:cNvPr id="4" name="Rectangle 3"/>
          <p:cNvSpPr/>
          <p:nvPr/>
        </p:nvSpPr>
        <p:spPr>
          <a:xfrm>
            <a:off x="533400" y="1600200"/>
            <a:ext cx="8229600" cy="2585323"/>
          </a:xfrm>
          <a:prstGeom prst="rect">
            <a:avLst/>
          </a:prstGeom>
        </p:spPr>
        <p:txBody>
          <a:bodyPr wrap="square">
            <a:spAutoFit/>
          </a:bodyPr>
          <a:lstStyle/>
          <a:p>
            <a:r>
              <a:rPr lang="en-US" b="1" dirty="0" smtClean="0"/>
              <a:t>In Vitro Transcription Reaction:</a:t>
            </a:r>
          </a:p>
          <a:p>
            <a:r>
              <a:rPr lang="en-US" dirty="0" smtClean="0"/>
              <a:t>Pipet </a:t>
            </a:r>
            <a:r>
              <a:rPr lang="en-US" dirty="0"/>
              <a:t>3.0 µl of cut recombinant DNA (recombinant 18u or 19uwith yeast DNA insert cut with EcoRI or HindIII) into 7 µl of the reaction mix containing:</a:t>
            </a:r>
          </a:p>
          <a:p>
            <a:endParaRPr lang="en-US" dirty="0" smtClean="0"/>
          </a:p>
          <a:p>
            <a:r>
              <a:rPr lang="en-US" dirty="0" smtClean="0"/>
              <a:t>1 </a:t>
            </a:r>
            <a:r>
              <a:rPr lang="en-US" dirty="0"/>
              <a:t>µl of the NEB 10X buffer </a:t>
            </a:r>
          </a:p>
          <a:p>
            <a:r>
              <a:rPr lang="en-US" dirty="0"/>
              <a:t>Nucleotides to a final 1X concentration of: 1 mM ATP,CTP,GTP; </a:t>
            </a:r>
            <a:r>
              <a:rPr lang="en-US" dirty="0" smtClean="0"/>
              <a:t>4µM </a:t>
            </a:r>
            <a:r>
              <a:rPr lang="en-US" dirty="0"/>
              <a:t>UTP</a:t>
            </a:r>
          </a:p>
          <a:p>
            <a:r>
              <a:rPr lang="en-US" dirty="0"/>
              <a:t>2.5 µl 32-P UTP</a:t>
            </a:r>
          </a:p>
          <a:p>
            <a:r>
              <a:rPr lang="en-US" dirty="0"/>
              <a:t>1 µl of T7 RNA polymerase</a:t>
            </a:r>
          </a:p>
          <a:p>
            <a:r>
              <a:rPr lang="en-US" dirty="0"/>
              <a:t>Sterile water to 7 µl</a:t>
            </a:r>
          </a:p>
        </p:txBody>
      </p:sp>
    </p:spTree>
    <p:extLst>
      <p:ext uri="{BB962C8B-B14F-4D97-AF65-F5344CB8AC3E}">
        <p14:creationId xmlns:p14="http://schemas.microsoft.com/office/powerpoint/2010/main" val="3271494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838200"/>
            <a:ext cx="8458200" cy="3416320"/>
          </a:xfrm>
          <a:prstGeom prst="rect">
            <a:avLst/>
          </a:prstGeom>
          <a:noFill/>
        </p:spPr>
        <p:txBody>
          <a:bodyPr wrap="square" rtlCol="0">
            <a:spAutoFit/>
          </a:bodyPr>
          <a:lstStyle/>
          <a:p>
            <a:r>
              <a:rPr lang="en-US" dirty="0" smtClean="0"/>
              <a:t>NEB 10X Transcription Reaction Buffer</a:t>
            </a:r>
          </a:p>
          <a:p>
            <a:endParaRPr lang="en-US" dirty="0" smtClean="0"/>
          </a:p>
          <a:p>
            <a:r>
              <a:rPr lang="en-US" dirty="0" smtClean="0"/>
              <a:t>400 </a:t>
            </a:r>
            <a:r>
              <a:rPr lang="en-US" dirty="0"/>
              <a:t>mM Tris-HCl </a:t>
            </a:r>
            <a:br>
              <a:rPr lang="en-US" dirty="0"/>
            </a:br>
            <a:r>
              <a:rPr lang="en-US" dirty="0" smtClean="0"/>
              <a:t>60 </a:t>
            </a:r>
            <a:r>
              <a:rPr lang="en-US" dirty="0"/>
              <a:t>mM MgCl</a:t>
            </a:r>
            <a:r>
              <a:rPr lang="en-US" baseline="-25000" dirty="0"/>
              <a:t>2</a:t>
            </a:r>
            <a:r>
              <a:rPr lang="en-US" dirty="0"/>
              <a:t> </a:t>
            </a:r>
            <a:br>
              <a:rPr lang="en-US" dirty="0"/>
            </a:br>
            <a:r>
              <a:rPr lang="en-US" dirty="0" smtClean="0"/>
              <a:t>10 </a:t>
            </a:r>
            <a:r>
              <a:rPr lang="en-US" dirty="0"/>
              <a:t>mM DTT </a:t>
            </a:r>
            <a:r>
              <a:rPr lang="en-US" dirty="0" smtClean="0"/>
              <a:t>(dithiothreitol; reducing agent that prevents inappropriate disulfide bond formation)</a:t>
            </a:r>
            <a:r>
              <a:rPr lang="en-US" dirty="0"/>
              <a:t/>
            </a:r>
            <a:br>
              <a:rPr lang="en-US" dirty="0"/>
            </a:br>
            <a:r>
              <a:rPr lang="en-US" b="1" dirty="0" smtClean="0"/>
              <a:t>20 </a:t>
            </a:r>
            <a:r>
              <a:rPr lang="en-US" b="1" dirty="0"/>
              <a:t>mM spermidine </a:t>
            </a:r>
            <a:r>
              <a:rPr lang="en-US" dirty="0"/>
              <a:t/>
            </a:r>
            <a:br>
              <a:rPr lang="en-US" dirty="0"/>
            </a:br>
            <a:r>
              <a:rPr lang="en-US" dirty="0"/>
              <a:t>pH </a:t>
            </a:r>
            <a:r>
              <a:rPr lang="en-US" dirty="0" smtClean="0"/>
              <a:t>7.9@25°C</a:t>
            </a:r>
          </a:p>
          <a:p>
            <a:endParaRPr lang="en-US" dirty="0"/>
          </a:p>
          <a:p>
            <a:r>
              <a:rPr lang="en-US" dirty="0" smtClean="0"/>
              <a:t>Spermidine is a  </a:t>
            </a:r>
            <a:r>
              <a:rPr lang="en-US" dirty="0" err="1" smtClean="0"/>
              <a:t>polycationic</a:t>
            </a:r>
            <a:r>
              <a:rPr lang="en-US" dirty="0" smtClean="0"/>
              <a:t> organic compound (C</a:t>
            </a:r>
            <a:r>
              <a:rPr lang="en-US" baseline="-25000" dirty="0" smtClean="0"/>
              <a:t>7</a:t>
            </a:r>
            <a:r>
              <a:rPr lang="en-US" dirty="0" smtClean="0"/>
              <a:t>H</a:t>
            </a:r>
            <a:r>
              <a:rPr lang="en-US" baseline="-25000" dirty="0" smtClean="0"/>
              <a:t>19</a:t>
            </a:r>
            <a:r>
              <a:rPr lang="en-US" dirty="0" smtClean="0"/>
              <a:t>N</a:t>
            </a:r>
            <a:r>
              <a:rPr lang="en-US" baseline="-25000" dirty="0" smtClean="0"/>
              <a:t>3</a:t>
            </a:r>
            <a:r>
              <a:rPr lang="en-US" dirty="0" smtClean="0"/>
              <a:t>) where a positive charge on the amino groups helps promote protein </a:t>
            </a:r>
            <a:r>
              <a:rPr lang="en-US" dirty="0"/>
              <a:t>(here, T7 RNA polymerase) </a:t>
            </a:r>
            <a:r>
              <a:rPr lang="en-US" dirty="0" smtClean="0"/>
              <a:t>interaction with </a:t>
            </a:r>
            <a:r>
              <a:rPr lang="en-US" dirty="0"/>
              <a:t>negatively charged DNA or RNA</a:t>
            </a:r>
            <a:r>
              <a:rPr lang="en-US" dirty="0" smtClean="0"/>
              <a:t>.  </a:t>
            </a:r>
            <a:endParaRPr lang="en-US" dirty="0"/>
          </a:p>
        </p:txBody>
      </p:sp>
      <p:pic>
        <p:nvPicPr>
          <p:cNvPr id="1028" name="Picture 4" descr="https://www.sigmaaldrich.com/content/dam/sigma-aldrich/structure3/095/mfcd00008229.eps/_jcr_content/renditions/mfcd00008229-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495800"/>
            <a:ext cx="4343400" cy="8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85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991600" cy="6463308"/>
          </a:xfrm>
          <a:prstGeom prst="rect">
            <a:avLst/>
          </a:prstGeom>
        </p:spPr>
        <p:txBody>
          <a:bodyPr wrap="square">
            <a:spAutoFit/>
          </a:bodyPr>
          <a:lstStyle/>
          <a:p>
            <a:r>
              <a:rPr lang="en-US" dirty="0">
                <a:highlight>
                  <a:srgbClr val="FFFF00"/>
                </a:highlight>
              </a:rPr>
              <a:t> </a:t>
            </a:r>
          </a:p>
          <a:p>
            <a:pPr lvl="0"/>
            <a:r>
              <a:rPr lang="en-US" dirty="0">
                <a:highlight>
                  <a:srgbClr val="FFFF00"/>
                </a:highlight>
              </a:rPr>
              <a:t>Pipet 3.0 µl of cut recombinant DNA (recombinant 18u or 19uwith yeast DNA insert cut with EcoRI or HindIII) into 7 µl of the reaction mix containing:</a:t>
            </a:r>
          </a:p>
          <a:p>
            <a:pPr lvl="1"/>
            <a:r>
              <a:rPr lang="en-US" dirty="0">
                <a:highlight>
                  <a:srgbClr val="FFFF00"/>
                </a:highlight>
              </a:rPr>
              <a:t>1 µl of the NEB 10X buffer *</a:t>
            </a:r>
          </a:p>
          <a:p>
            <a:pPr lvl="1"/>
            <a:r>
              <a:rPr lang="en-US" dirty="0">
                <a:highlight>
                  <a:srgbClr val="FFFF00"/>
                </a:highlight>
              </a:rPr>
              <a:t>Nucleotides to a final 1X concentration of: 1 mM ATP,CTP,GTP; </a:t>
            </a:r>
            <a:r>
              <a:rPr lang="en-US" dirty="0" smtClean="0">
                <a:highlight>
                  <a:srgbClr val="FFFF00"/>
                </a:highlight>
              </a:rPr>
              <a:t>4µM </a:t>
            </a:r>
            <a:r>
              <a:rPr lang="en-US" dirty="0">
                <a:highlight>
                  <a:srgbClr val="FFFF00"/>
                </a:highlight>
              </a:rPr>
              <a:t>UTP</a:t>
            </a:r>
          </a:p>
          <a:p>
            <a:pPr lvl="1"/>
            <a:r>
              <a:rPr lang="en-US" dirty="0">
                <a:highlight>
                  <a:srgbClr val="FFFF00"/>
                </a:highlight>
              </a:rPr>
              <a:t>2.5 µl 32-P </a:t>
            </a:r>
            <a:r>
              <a:rPr lang="en-US" dirty="0" smtClean="0">
                <a:highlight>
                  <a:srgbClr val="FFFF00"/>
                </a:highlight>
              </a:rPr>
              <a:t>UTP @ 800 Ci/</a:t>
            </a:r>
            <a:r>
              <a:rPr lang="en-US" dirty="0" err="1">
                <a:highlight>
                  <a:srgbClr val="FFFF00"/>
                </a:highlight>
              </a:rPr>
              <a:t>m</a:t>
            </a:r>
            <a:r>
              <a:rPr lang="en-US" dirty="0" err="1" smtClean="0">
                <a:highlight>
                  <a:srgbClr val="FFFF00"/>
                </a:highlight>
              </a:rPr>
              <a:t>mol</a:t>
            </a:r>
            <a:r>
              <a:rPr lang="en-US" dirty="0" smtClean="0">
                <a:highlight>
                  <a:srgbClr val="FFFF00"/>
                </a:highlight>
              </a:rPr>
              <a:t> (adds </a:t>
            </a:r>
            <a:r>
              <a:rPr lang="en-US" dirty="0">
                <a:highlight>
                  <a:srgbClr val="FFFF00"/>
                </a:highlight>
              </a:rPr>
              <a:t>~ </a:t>
            </a:r>
            <a:r>
              <a:rPr lang="en-US" dirty="0" smtClean="0">
                <a:highlight>
                  <a:srgbClr val="FFFF00"/>
                </a:highlight>
              </a:rPr>
              <a:t>1µM of additional UTP)</a:t>
            </a:r>
            <a:endParaRPr lang="en-US" dirty="0">
              <a:highlight>
                <a:srgbClr val="FFFF00"/>
              </a:highlight>
            </a:endParaRPr>
          </a:p>
          <a:p>
            <a:pPr lvl="1"/>
            <a:r>
              <a:rPr lang="en-US" dirty="0">
                <a:highlight>
                  <a:srgbClr val="FFFF00"/>
                </a:highlight>
              </a:rPr>
              <a:t>1 µl of T7 RNA polymerase</a:t>
            </a:r>
          </a:p>
          <a:p>
            <a:pPr lvl="1"/>
            <a:r>
              <a:rPr lang="en-US" dirty="0">
                <a:highlight>
                  <a:srgbClr val="FFFF00"/>
                </a:highlight>
              </a:rPr>
              <a:t>Sterile water to 7 µl</a:t>
            </a:r>
          </a:p>
          <a:p>
            <a:r>
              <a:rPr lang="en-US" dirty="0"/>
              <a:t> </a:t>
            </a:r>
          </a:p>
          <a:p>
            <a:r>
              <a:rPr lang="en-US" b="1" dirty="0" smtClean="0"/>
              <a:t>Label the tube</a:t>
            </a:r>
            <a:r>
              <a:rPr lang="en-US" dirty="0" smtClean="0"/>
              <a:t> with your initials &amp; 32-P.</a:t>
            </a:r>
          </a:p>
          <a:p>
            <a:r>
              <a:rPr lang="en-US" dirty="0" smtClean="0"/>
              <a:t> </a:t>
            </a:r>
          </a:p>
          <a:p>
            <a:r>
              <a:rPr lang="en-US" b="1" dirty="0" smtClean="0"/>
              <a:t>Cap </a:t>
            </a:r>
            <a:r>
              <a:rPr lang="en-US" b="1" dirty="0"/>
              <a:t>the tube </a:t>
            </a:r>
            <a:r>
              <a:rPr lang="en-US" dirty="0"/>
              <a:t>well and mix very briefly (</a:t>
            </a:r>
            <a:r>
              <a:rPr lang="en-US" b="1" dirty="0"/>
              <a:t>1 second) on the vortex</a:t>
            </a:r>
            <a:r>
              <a:rPr lang="en-US" dirty="0"/>
              <a:t>.  </a:t>
            </a:r>
            <a:r>
              <a:rPr lang="en-US" b="1" dirty="0"/>
              <a:t>Spin</a:t>
            </a:r>
            <a:r>
              <a:rPr lang="en-US" dirty="0"/>
              <a:t> very briefly (</a:t>
            </a:r>
            <a:r>
              <a:rPr lang="en-US" b="1" dirty="0"/>
              <a:t>3 seconds</a:t>
            </a:r>
            <a:r>
              <a:rPr lang="en-US" dirty="0"/>
              <a:t>) and then </a:t>
            </a:r>
            <a:r>
              <a:rPr lang="en-US" b="1" dirty="0"/>
              <a:t>incubate at 37</a:t>
            </a:r>
            <a:r>
              <a:rPr lang="en-US" b="1" baseline="30000" dirty="0"/>
              <a:t>o</a:t>
            </a:r>
            <a:r>
              <a:rPr lang="en-US" b="1" dirty="0"/>
              <a:t>C </a:t>
            </a:r>
            <a:r>
              <a:rPr lang="en-US" dirty="0"/>
              <a:t>for 45 min.</a:t>
            </a:r>
          </a:p>
          <a:p>
            <a:r>
              <a:rPr lang="en-US" dirty="0"/>
              <a:t> [NOTE: Save the remainder of your cut plasmid DNA in the freezer ‑ we will use it again later.]</a:t>
            </a:r>
          </a:p>
          <a:p>
            <a:endParaRPr lang="en-US" b="1" dirty="0"/>
          </a:p>
          <a:p>
            <a:r>
              <a:rPr lang="en-US" b="1" dirty="0"/>
              <a:t>I will call groups to the radiation area.  Be sure to:</a:t>
            </a:r>
          </a:p>
          <a:p>
            <a:r>
              <a:rPr lang="en-US" b="1" dirty="0"/>
              <a:t>	a) </a:t>
            </a:r>
            <a:r>
              <a:rPr lang="en-US" b="1" dirty="0">
                <a:highlight>
                  <a:srgbClr val="FFFF00"/>
                </a:highlight>
              </a:rPr>
              <a:t>wear two-pairs of gloves </a:t>
            </a:r>
            <a:r>
              <a:rPr lang="en-US" b="1" dirty="0"/>
              <a:t>&amp; discard the upper layer before you leave</a:t>
            </a:r>
          </a:p>
          <a:p>
            <a:r>
              <a:rPr lang="en-US" b="1" dirty="0"/>
              <a:t>	</a:t>
            </a:r>
            <a:r>
              <a:rPr lang="en-US" b="1" dirty="0">
                <a:solidFill>
                  <a:srgbClr val="FF0000"/>
                </a:solidFill>
              </a:rPr>
              <a:t>b) bring ONLY your </a:t>
            </a:r>
            <a:r>
              <a:rPr lang="en-US" b="1" dirty="0">
                <a:solidFill>
                  <a:srgbClr val="FF0000"/>
                </a:solidFill>
                <a:highlight>
                  <a:srgbClr val="FFFF00"/>
                </a:highlight>
              </a:rPr>
              <a:t>cut </a:t>
            </a:r>
            <a:r>
              <a:rPr lang="en-US" b="1" u="sng" dirty="0">
                <a:solidFill>
                  <a:srgbClr val="FF0000"/>
                </a:solidFill>
                <a:highlight>
                  <a:srgbClr val="FFFF00"/>
                </a:highlight>
              </a:rPr>
              <a:t>recombinant </a:t>
            </a:r>
            <a:r>
              <a:rPr lang="en-US" b="1" dirty="0">
                <a:solidFill>
                  <a:srgbClr val="FF0000"/>
                </a:solidFill>
                <a:highlight>
                  <a:srgbClr val="FFFF00"/>
                </a:highlight>
              </a:rPr>
              <a:t>DNA </a:t>
            </a:r>
          </a:p>
          <a:p>
            <a:r>
              <a:rPr lang="en-US" b="1" dirty="0"/>
              <a:t>	c) </a:t>
            </a:r>
            <a:r>
              <a:rPr lang="en-US" b="1" dirty="0">
                <a:highlight>
                  <a:srgbClr val="FFFF00"/>
                </a:highlight>
              </a:rPr>
              <a:t>label your tube </a:t>
            </a:r>
            <a:r>
              <a:rPr lang="en-US" b="1" dirty="0"/>
              <a:t>with your initials – the cap already says 32-P and 18u or 19u</a:t>
            </a:r>
          </a:p>
          <a:p>
            <a:r>
              <a:rPr lang="en-US" b="1" dirty="0"/>
              <a:t>	d) transfer 3µl of your cut DNA into the tube containing radioactivity</a:t>
            </a:r>
          </a:p>
          <a:p>
            <a:r>
              <a:rPr lang="en-US" b="1" dirty="0"/>
              <a:t>	</a:t>
            </a:r>
            <a:r>
              <a:rPr lang="en-US" b="1" dirty="0">
                <a:solidFill>
                  <a:srgbClr val="FF0000"/>
                </a:solidFill>
              </a:rPr>
              <a:t>e) vortex briefly (1 second), spin briefly (3 seconds), place at 37C</a:t>
            </a:r>
          </a:p>
          <a:p>
            <a:r>
              <a:rPr lang="en-US" b="1" dirty="0"/>
              <a:t>	f) remove outer set of gloves get checked for radioactive contamination with the 	survey meter before leaving back bench area</a:t>
            </a:r>
          </a:p>
        </p:txBody>
      </p:sp>
    </p:spTree>
    <p:extLst>
      <p:ext uri="{BB962C8B-B14F-4D97-AF65-F5344CB8AC3E}">
        <p14:creationId xmlns:p14="http://schemas.microsoft.com/office/powerpoint/2010/main" val="3803868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7543800" cy="3139321"/>
          </a:xfrm>
          <a:prstGeom prst="rect">
            <a:avLst/>
          </a:prstGeom>
        </p:spPr>
        <p:txBody>
          <a:bodyPr wrap="square">
            <a:spAutoFit/>
          </a:bodyPr>
          <a:lstStyle/>
          <a:p>
            <a:pPr algn="ctr"/>
            <a:r>
              <a:rPr lang="en-US" b="1" dirty="0"/>
              <a:t>Radioactive RNA hybridization probe (“riboprobe”) synthesis</a:t>
            </a:r>
          </a:p>
          <a:p>
            <a:endParaRPr lang="en-US" dirty="0"/>
          </a:p>
          <a:p>
            <a:r>
              <a:rPr lang="en-US" dirty="0"/>
              <a:t>2. </a:t>
            </a:r>
            <a:r>
              <a:rPr lang="en-US" u="sng" dirty="0"/>
              <a:t>After</a:t>
            </a:r>
            <a:r>
              <a:rPr lang="en-US" dirty="0"/>
              <a:t> the 45 min. incubation, spin again briefly and then carefully open the tube with a plastic tube opener.  Add 1 µl (1 unit) of DNase I to the reaction and cap the tube well.  Vortex briefly, spin briefly, and then incubate for 5 min at 37</a:t>
            </a:r>
            <a:r>
              <a:rPr lang="en-US" baseline="30000" dirty="0"/>
              <a:t>o</a:t>
            </a:r>
            <a:r>
              <a:rPr lang="en-US" dirty="0"/>
              <a:t>C.</a:t>
            </a:r>
          </a:p>
          <a:p>
            <a:endParaRPr lang="en-US" dirty="0"/>
          </a:p>
          <a:p>
            <a:r>
              <a:rPr lang="en-US" b="1" dirty="0"/>
              <a:t>Why do we add DNase I?</a:t>
            </a:r>
          </a:p>
          <a:p>
            <a:r>
              <a:rPr lang="en-US" dirty="0"/>
              <a:t> </a:t>
            </a:r>
          </a:p>
          <a:p>
            <a:r>
              <a:rPr lang="en-US" dirty="0"/>
              <a:t>3. After the 5 min. incubation, spin again briefly and then carefully open the tube with a plastic tube opener. Add 120 µl of TE to the probe solution.</a:t>
            </a:r>
          </a:p>
        </p:txBody>
      </p:sp>
    </p:spTree>
    <p:extLst>
      <p:ext uri="{BB962C8B-B14F-4D97-AF65-F5344CB8AC3E}">
        <p14:creationId xmlns:p14="http://schemas.microsoft.com/office/powerpoint/2010/main" val="386243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525" y="990600"/>
            <a:ext cx="8534400" cy="4801314"/>
          </a:xfrm>
          <a:prstGeom prst="rect">
            <a:avLst/>
          </a:prstGeom>
        </p:spPr>
        <p:txBody>
          <a:bodyPr wrap="square">
            <a:spAutoFit/>
          </a:bodyPr>
          <a:lstStyle/>
          <a:p>
            <a:pPr algn="ctr"/>
            <a:r>
              <a:rPr lang="en-US" b="1" dirty="0"/>
              <a:t>Radioactive RNA hybridization probe (“riboprobe”) cleanup &amp; quantification</a:t>
            </a:r>
          </a:p>
          <a:p>
            <a:endParaRPr lang="en-US" dirty="0"/>
          </a:p>
          <a:p>
            <a:r>
              <a:rPr lang="en-US" dirty="0"/>
              <a:t>4. Separate the unincorporated nucleotides by pipetting the 130 µl of probe </a:t>
            </a:r>
            <a:r>
              <a:rPr lang="en-US" b="1" dirty="0"/>
              <a:t>(NOTE: to avoid contamination of your Pipetman, pipette ~70 µl twice and move the Pipetman plunger very slowly)</a:t>
            </a:r>
            <a:r>
              <a:rPr lang="en-US" dirty="0"/>
              <a:t> into the pre‑packed Bio-Spin 6 column  (BioRad; see “documents” at:  </a:t>
            </a:r>
            <a:r>
              <a:rPr lang="en-US" sz="1100" u="sng" dirty="0">
                <a:hlinkClick r:id="rId2"/>
              </a:rPr>
              <a:t>http://www.bio-rad.com/prd/en/US/adirect/biorad?cmd=BRCatgProductDetail&amp;productID=211001</a:t>
            </a:r>
            <a:r>
              <a:rPr lang="en-US" sz="1100" dirty="0"/>
              <a:t> </a:t>
            </a:r>
            <a:r>
              <a:rPr lang="en-US" dirty="0"/>
              <a:t>also on our class web site) with a collection tune inserted into a </a:t>
            </a:r>
            <a:r>
              <a:rPr lang="en-US" strike="sngStrike" dirty="0"/>
              <a:t>glass</a:t>
            </a:r>
            <a:r>
              <a:rPr lang="en-US" dirty="0"/>
              <a:t> plastic test tube.  Spin for </a:t>
            </a:r>
            <a:r>
              <a:rPr lang="en-US" dirty="0" smtClean="0"/>
              <a:t>2 </a:t>
            </a:r>
            <a:r>
              <a:rPr lang="en-US" dirty="0"/>
              <a:t>min at </a:t>
            </a:r>
            <a:r>
              <a:rPr lang="en-US" dirty="0" smtClean="0"/>
              <a:t>full speed in the microfuge.</a:t>
            </a:r>
            <a:endParaRPr lang="en-US" dirty="0"/>
          </a:p>
          <a:p>
            <a:r>
              <a:rPr lang="en-US" dirty="0"/>
              <a:t> </a:t>
            </a:r>
          </a:p>
          <a:p>
            <a:r>
              <a:rPr lang="en-US" dirty="0"/>
              <a:t>6. The solution that flows into the collection tube contains your RNA probe; the column retains the unincorporated nucleotides.  </a:t>
            </a:r>
            <a:r>
              <a:rPr lang="en-US" u="sng" dirty="0"/>
              <a:t>DISCARD THE </a:t>
            </a:r>
            <a:r>
              <a:rPr lang="en-US" b="1" u="sng" dirty="0"/>
              <a:t>column </a:t>
            </a:r>
            <a:r>
              <a:rPr lang="en-US" u="sng" dirty="0">
                <a:solidFill>
                  <a:srgbClr val="FF0000"/>
                </a:solidFill>
              </a:rPr>
              <a:t>SAVE THE </a:t>
            </a:r>
            <a:r>
              <a:rPr lang="en-US" b="1" u="sng" dirty="0">
                <a:solidFill>
                  <a:srgbClr val="FF0000"/>
                </a:solidFill>
              </a:rPr>
              <a:t>flow through liquid</a:t>
            </a:r>
            <a:r>
              <a:rPr lang="en-US" dirty="0"/>
              <a:t>.</a:t>
            </a:r>
          </a:p>
          <a:p>
            <a:r>
              <a:rPr lang="en-US" dirty="0"/>
              <a:t> </a:t>
            </a:r>
          </a:p>
          <a:p>
            <a:r>
              <a:rPr lang="en-US" dirty="0"/>
              <a:t>7. Place </a:t>
            </a:r>
            <a:r>
              <a:rPr lang="en-US" dirty="0">
                <a:highlight>
                  <a:srgbClr val="FFFF00"/>
                </a:highlight>
              </a:rPr>
              <a:t>1 µl </a:t>
            </a:r>
            <a:r>
              <a:rPr lang="en-US" dirty="0"/>
              <a:t>of your probe into a scintillation vial, determine the cpm (counts per minute) of the sample.  Label the CAP of the scintillation vial with your GROUP number, your initials and either 18u or 19u (depending on which recombinant probe you made today).</a:t>
            </a:r>
          </a:p>
          <a:p>
            <a:endParaRPr lang="en-US" b="1" dirty="0"/>
          </a:p>
        </p:txBody>
      </p:sp>
    </p:spTree>
    <p:extLst>
      <p:ext uri="{BB962C8B-B14F-4D97-AF65-F5344CB8AC3E}">
        <p14:creationId xmlns:p14="http://schemas.microsoft.com/office/powerpoint/2010/main" val="3140857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2.bren.ucsb.edu/~keller/images/Beckman_scintill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8694634" cy="4754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5029200"/>
            <a:ext cx="8915400" cy="1754326"/>
          </a:xfrm>
          <a:prstGeom prst="rect">
            <a:avLst/>
          </a:prstGeom>
          <a:noFill/>
        </p:spPr>
        <p:txBody>
          <a:bodyPr wrap="square" rtlCol="0">
            <a:spAutoFit/>
          </a:bodyPr>
          <a:lstStyle/>
          <a:p>
            <a:r>
              <a:rPr lang="en-US" b="1" dirty="0"/>
              <a:t>Scintillation counter </a:t>
            </a:r>
            <a:r>
              <a:rPr lang="en-US" dirty="0"/>
              <a:t>– </a:t>
            </a:r>
            <a:r>
              <a:rPr lang="en-US" b="1" dirty="0"/>
              <a:t>beta particle </a:t>
            </a:r>
            <a:r>
              <a:rPr lang="en-US" dirty="0"/>
              <a:t>emissions from the </a:t>
            </a:r>
            <a:r>
              <a:rPr lang="en-US" b="1" dirty="0"/>
              <a:t>32-P radioactive decay </a:t>
            </a:r>
            <a:r>
              <a:rPr lang="en-US" dirty="0"/>
              <a:t>are   absorbed by an organic </a:t>
            </a:r>
            <a:r>
              <a:rPr lang="en-US" b="1" dirty="0">
                <a:highlight>
                  <a:srgbClr val="FFFF00"/>
                </a:highlight>
              </a:rPr>
              <a:t>scintillation cocktail </a:t>
            </a:r>
            <a:r>
              <a:rPr lang="en-US" dirty="0"/>
              <a:t>which emits a secondary light photon identified by the </a:t>
            </a:r>
            <a:r>
              <a:rPr lang="en-US" b="1" dirty="0"/>
              <a:t>photomultiplier tube </a:t>
            </a:r>
            <a:r>
              <a:rPr lang="en-US" dirty="0"/>
              <a:t>and converted into electrical signals presented as </a:t>
            </a:r>
            <a:r>
              <a:rPr lang="en-US" b="1" dirty="0"/>
              <a:t>counts</a:t>
            </a:r>
            <a:r>
              <a:rPr lang="en-US" dirty="0"/>
              <a:t> per minute (</a:t>
            </a:r>
            <a:r>
              <a:rPr lang="en-US" b="1" dirty="0"/>
              <a:t>CPM</a:t>
            </a:r>
            <a:r>
              <a:rPr lang="en-US" dirty="0"/>
              <a:t>). </a:t>
            </a:r>
            <a:r>
              <a:rPr lang="en-US" b="1" dirty="0"/>
              <a:t>Decays</a:t>
            </a:r>
            <a:r>
              <a:rPr lang="en-US" dirty="0"/>
              <a:t> (or disintegrations) per minute (</a:t>
            </a:r>
            <a:r>
              <a:rPr lang="en-US" b="1" dirty="0"/>
              <a:t>DPM</a:t>
            </a:r>
            <a:r>
              <a:rPr lang="en-US" dirty="0"/>
              <a:t>) is the unit of actual </a:t>
            </a:r>
            <a:r>
              <a:rPr lang="en-US" dirty="0" smtClean="0"/>
              <a:t>decay and differs from the CPM by the counting efficiency. </a:t>
            </a:r>
            <a:r>
              <a:rPr lang="en-US" dirty="0"/>
              <a:t>How well the machine “sees/records/senses” the radioactivity depends on the particular isotope and on the efficiency of the machine used.  </a:t>
            </a:r>
          </a:p>
        </p:txBody>
      </p:sp>
    </p:spTree>
    <p:extLst>
      <p:ext uri="{BB962C8B-B14F-4D97-AF65-F5344CB8AC3E}">
        <p14:creationId xmlns:p14="http://schemas.microsoft.com/office/powerpoint/2010/main" val="3589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43000"/>
            <a:ext cx="8534400" cy="2585323"/>
          </a:xfrm>
          <a:prstGeom prst="rect">
            <a:avLst/>
          </a:prstGeom>
          <a:noFill/>
        </p:spPr>
        <p:txBody>
          <a:bodyPr wrap="square" rtlCol="0">
            <a:spAutoFit/>
          </a:bodyPr>
          <a:lstStyle/>
          <a:p>
            <a:r>
              <a:rPr lang="en-US" b="1" dirty="0"/>
              <a:t>Assume </a:t>
            </a:r>
            <a:r>
              <a:rPr lang="en-US" dirty="0"/>
              <a:t>a 90% counting efficiency (e.g., 90 cpm = 100 dpm (decays per min.)) and that 100 ng of RNA is synthesized during in vitro transcription (that is 0.1 µg of RNA in your 200 µl of stopped reaction), </a:t>
            </a:r>
            <a:r>
              <a:rPr lang="en-US" b="1" dirty="0"/>
              <a:t>determine the specific activity (in dpm/µg) of your probe.  </a:t>
            </a:r>
            <a:endParaRPr lang="en-US" dirty="0"/>
          </a:p>
          <a:p>
            <a:endParaRPr lang="en-US" dirty="0"/>
          </a:p>
          <a:p>
            <a:endParaRPr lang="en-US" dirty="0"/>
          </a:p>
          <a:p>
            <a:r>
              <a:rPr lang="en-US" dirty="0"/>
              <a:t>Determine the volume of probe needed for </a:t>
            </a:r>
            <a:r>
              <a:rPr lang="en-US" dirty="0">
                <a:highlight>
                  <a:srgbClr val="FFFF00"/>
                </a:highlight>
              </a:rPr>
              <a:t>5 million dpm</a:t>
            </a:r>
            <a:r>
              <a:rPr lang="en-US" dirty="0"/>
              <a:t>.  This will be added to your blots with fresh salmon sperm DNA and fresh hybridization buffer on Monday</a:t>
            </a:r>
            <a:r>
              <a:rPr lang="en-US" dirty="0" smtClean="0"/>
              <a:t>.</a:t>
            </a:r>
          </a:p>
          <a:p>
            <a:endParaRPr lang="en-US" dirty="0"/>
          </a:p>
          <a:p>
            <a:r>
              <a:rPr lang="en-US" dirty="0" smtClean="0"/>
              <a:t>  </a:t>
            </a:r>
            <a:endParaRPr lang="en-US" dirty="0"/>
          </a:p>
        </p:txBody>
      </p:sp>
    </p:spTree>
    <p:extLst>
      <p:ext uri="{BB962C8B-B14F-4D97-AF65-F5344CB8AC3E}">
        <p14:creationId xmlns:p14="http://schemas.microsoft.com/office/powerpoint/2010/main" val="1841905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B660C5-1857-4D5C-B4AC-CA50ADA00D40}"/>
              </a:ext>
            </a:extLst>
          </p:cNvPr>
          <p:cNvSpPr/>
          <p:nvPr/>
        </p:nvSpPr>
        <p:spPr>
          <a:xfrm>
            <a:off x="0" y="152400"/>
            <a:ext cx="9144000" cy="5940088"/>
          </a:xfrm>
          <a:prstGeom prst="rect">
            <a:avLst/>
          </a:prstGeom>
        </p:spPr>
        <p:txBody>
          <a:bodyPr wrap="square">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highlight>
                  <a:srgbClr val="FFFF00"/>
                </a:highlight>
              </a:rPr>
              <a:t>Genotype (genetic background) of the host E. coli strain, TG1</a:t>
            </a:r>
            <a:endParaRPr lang="en-US" sz="2000" dirty="0">
              <a:highlight>
                <a:srgbClr val="FFFF00"/>
              </a:highlight>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b="1"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TG1 </a:t>
            </a:r>
            <a:r>
              <a:rPr lang="en-US" sz="2000" dirty="0"/>
              <a:t>(same as JM101 lacking </a:t>
            </a:r>
            <a:r>
              <a:rPr lang="en-US" sz="2000" dirty="0" err="1"/>
              <a:t>EcoK</a:t>
            </a:r>
            <a:r>
              <a:rPr lang="en-US" sz="2000" dirty="0"/>
              <a:t> modification/restriction system):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McrA+, </a:t>
            </a:r>
            <a:r>
              <a:rPr lang="en-US" sz="2000" b="1" dirty="0" err="1"/>
              <a:t>McrBC</a:t>
            </a:r>
            <a:r>
              <a:rPr lang="en-US" sz="2000" b="1" dirty="0"/>
              <a:t>-, </a:t>
            </a:r>
            <a:r>
              <a:rPr lang="en-US" sz="2000" b="1" dirty="0" err="1"/>
              <a:t>EcoKR</a:t>
            </a:r>
            <a:r>
              <a:rPr lang="en-US" sz="2000" b="1" dirty="0"/>
              <a:t>‑, </a:t>
            </a:r>
            <a:r>
              <a:rPr lang="en-US" sz="2000" b="1" dirty="0" err="1"/>
              <a:t>EcoKM</a:t>
            </a:r>
            <a:r>
              <a:rPr lang="en-US" sz="2000" b="1" dirty="0"/>
              <a:t>- (hsd_5) </a:t>
            </a:r>
            <a:r>
              <a:rPr lang="en-US" sz="2000" b="1" dirty="0" err="1"/>
              <a:t>supE</a:t>
            </a:r>
            <a:r>
              <a:rPr lang="en-US" sz="2000" b="1" dirty="0"/>
              <a:t>, </a:t>
            </a:r>
            <a:r>
              <a:rPr lang="en-US" sz="2000" b="1" dirty="0" err="1"/>
              <a:t>thi</a:t>
            </a:r>
            <a:r>
              <a:rPr lang="en-US" sz="2000" b="1" dirty="0"/>
              <a:t>,(</a:t>
            </a:r>
            <a:r>
              <a:rPr lang="el-GR" sz="2000" b="1" dirty="0"/>
              <a:t>Δ</a:t>
            </a:r>
            <a:r>
              <a:rPr lang="en-US" sz="2000" b="1" dirty="0"/>
              <a:t>lac‑</a:t>
            </a:r>
            <a:r>
              <a:rPr lang="en-US" sz="2000" b="1" dirty="0" err="1"/>
              <a:t>proAB</a:t>
            </a:r>
            <a:r>
              <a:rPr lang="en-US" sz="2000" b="1" dirty="0"/>
              <a:t>); </a:t>
            </a:r>
            <a:r>
              <a:rPr lang="en-US" sz="2000" b="1" dirty="0">
                <a:solidFill>
                  <a:schemeClr val="accent6">
                    <a:lumMod val="75000"/>
                  </a:schemeClr>
                </a:solidFill>
              </a:rPr>
              <a:t>F'(traD36, </a:t>
            </a:r>
            <a:r>
              <a:rPr lang="en-US" sz="2000" b="1" dirty="0" err="1">
                <a:solidFill>
                  <a:schemeClr val="accent6">
                    <a:lumMod val="75000"/>
                  </a:schemeClr>
                </a:solidFill>
              </a:rPr>
              <a:t>proAB</a:t>
            </a:r>
            <a:r>
              <a:rPr lang="en-US" sz="2000" b="1" dirty="0">
                <a:solidFill>
                  <a:schemeClr val="accent6">
                    <a:lumMod val="75000"/>
                  </a:schemeClr>
                </a:solidFill>
              </a:rPr>
              <a:t>+, </a:t>
            </a:r>
            <a:r>
              <a:rPr lang="en-US" sz="2000" b="1" dirty="0" err="1">
                <a:solidFill>
                  <a:schemeClr val="accent6">
                    <a:lumMod val="75000"/>
                  </a:schemeClr>
                </a:solidFill>
              </a:rPr>
              <a:t>lacIq</a:t>
            </a:r>
            <a:r>
              <a:rPr lang="en-US" sz="2000" b="1" dirty="0">
                <a:solidFill>
                  <a:schemeClr val="accent6">
                    <a:lumMod val="75000"/>
                  </a:schemeClr>
                </a:solidFill>
              </a:rPr>
              <a:t>, lacZ_M15).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b="1" dirty="0">
              <a:solidFill>
                <a:schemeClr val="accent6">
                  <a:lumMod val="75000"/>
                </a:schemeClr>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McrA, </a:t>
            </a:r>
            <a:r>
              <a:rPr lang="en-US" sz="2000" b="1" dirty="0" err="1"/>
              <a:t>McrBC</a:t>
            </a:r>
            <a:r>
              <a:rPr lang="en-US" sz="2000" dirty="0"/>
              <a:t> – two related endonucleases that cut foreign methylated DNA (</a:t>
            </a:r>
            <a:r>
              <a:rPr lang="en-US" sz="2000" b="1" dirty="0"/>
              <a:t>C*</a:t>
            </a:r>
            <a:r>
              <a:rPr lang="en-US" sz="2000" b="1" dirty="0" err="1"/>
              <a:t>pG</a:t>
            </a:r>
            <a:r>
              <a:rPr lang="en-US" sz="2000" b="1" dirty="0"/>
              <a:t>)</a:t>
            </a: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a:t>
            </a:r>
            <a:r>
              <a:rPr lang="en-US" sz="2000" b="1" dirty="0" err="1"/>
              <a:t>hsd</a:t>
            </a:r>
            <a:r>
              <a:rPr lang="en-US" sz="2000" b="1" dirty="0"/>
              <a:t> _5 R&amp;S </a:t>
            </a:r>
            <a:r>
              <a:rPr lang="en-US" sz="2000" dirty="0"/>
              <a:t>= mutations in the restriction/modification for </a:t>
            </a:r>
            <a:r>
              <a:rPr lang="en-US" sz="2000" dirty="0" err="1"/>
              <a:t>EcoK</a:t>
            </a:r>
            <a:r>
              <a:rPr lang="en-US" sz="2000" dirty="0"/>
              <a:t> system (methylation protects)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a:t>
            </a:r>
            <a:r>
              <a:rPr lang="en-US" sz="2000" b="1" dirty="0" err="1"/>
              <a:t>supE</a:t>
            </a:r>
            <a:r>
              <a:rPr lang="en-US" sz="2000" b="1" dirty="0"/>
              <a:t> </a:t>
            </a:r>
            <a:r>
              <a:rPr lang="en-US" sz="2000" dirty="0"/>
              <a:t>= tRNA amber suppressor (UAG), rather than stop codon, inserts glutamine,  required for some phage vectors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a:t>
            </a:r>
            <a:r>
              <a:rPr lang="en-US" sz="2000" b="1" dirty="0" err="1"/>
              <a:t>thi</a:t>
            </a:r>
            <a:r>
              <a:rPr lang="en-US" sz="2000" b="1" dirty="0"/>
              <a:t> </a:t>
            </a:r>
            <a:r>
              <a:rPr lang="en-US" sz="2000" dirty="0"/>
              <a:t>= mutation that makes the cells thiamine requiring (blocks thiamine biosynthesis)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F’traD36 = </a:t>
            </a:r>
            <a:r>
              <a:rPr lang="en-US" sz="2000" dirty="0"/>
              <a:t>mutation that </a:t>
            </a:r>
            <a:r>
              <a:rPr lang="en-US" sz="2000" b="1" dirty="0"/>
              <a:t>reduces self‑transmissibility </a:t>
            </a:r>
            <a:r>
              <a:rPr lang="en-US" sz="2000" dirty="0"/>
              <a:t>of F factor.</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a:t>
            </a:r>
            <a:r>
              <a:rPr lang="en-US" sz="2000" b="1" dirty="0" err="1"/>
              <a:t>proAB</a:t>
            </a:r>
            <a:r>
              <a:rPr lang="en-US" sz="2000" dirty="0"/>
              <a:t>‑ proline biosynthesis mutations; makes cells proline requiring</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a:t>
            </a:r>
            <a:r>
              <a:rPr lang="en-US" sz="2000" b="1" dirty="0" err="1"/>
              <a:t>lacIq</a:t>
            </a:r>
            <a:r>
              <a:rPr lang="en-US" sz="2000" b="1" dirty="0"/>
              <a:t> </a:t>
            </a:r>
            <a:r>
              <a:rPr lang="en-US" sz="2000" dirty="0"/>
              <a:t>‑ lac super-repressor (promoter mutation that increases transcription of lac repressor), inhibits expression of lac operon genes present in multi-copy vectors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dirty="0"/>
              <a:t>* (</a:t>
            </a:r>
            <a:r>
              <a:rPr lang="en-US" sz="2000" b="1" dirty="0"/>
              <a:t>lacZ)M15 </a:t>
            </a:r>
            <a:r>
              <a:rPr lang="en-US" sz="2000" dirty="0"/>
              <a:t>expresses a </a:t>
            </a:r>
            <a:r>
              <a:rPr lang="en-US" sz="2000" u="sng" dirty="0" smtClean="0"/>
              <a:t>deletion of codons 11-41 </a:t>
            </a:r>
            <a:r>
              <a:rPr lang="en-US" sz="2000" dirty="0" smtClean="0"/>
              <a:t>of the 1024 codon lacZ gene that can be complemented by </a:t>
            </a:r>
            <a:r>
              <a:rPr lang="en-US" sz="2000" dirty="0"/>
              <a:t>the lac Z N-terminal </a:t>
            </a:r>
            <a:r>
              <a:rPr lang="en-US" sz="2000" dirty="0" smtClean="0"/>
              <a:t>alpha fragment (aa 3-90) </a:t>
            </a:r>
            <a:r>
              <a:rPr lang="en-US" sz="2000" dirty="0"/>
              <a:t>fragment </a:t>
            </a:r>
            <a:r>
              <a:rPr lang="en-US" sz="2000" dirty="0" smtClean="0"/>
              <a:t>present in many </a:t>
            </a:r>
            <a:r>
              <a:rPr lang="en-US" sz="2000" dirty="0"/>
              <a:t>plasmid vectors, including pTZ18u/19u. </a:t>
            </a:r>
          </a:p>
        </p:txBody>
      </p:sp>
    </p:spTree>
    <p:extLst>
      <p:ext uri="{BB962C8B-B14F-4D97-AF65-F5344CB8AC3E}">
        <p14:creationId xmlns:p14="http://schemas.microsoft.com/office/powerpoint/2010/main" val="3395088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457200"/>
            <a:ext cx="8610600" cy="1892826"/>
          </a:xfrm>
          <a:prstGeom prst="rect">
            <a:avLst/>
          </a:prstGeom>
          <a:noFill/>
          <a:ln w="9525">
            <a:noFill/>
            <a:miter lim="800000"/>
            <a:headEnd/>
            <a:tailEnd/>
          </a:ln>
        </p:spPr>
        <p:txBody>
          <a:bodyPr>
            <a:spAutoFit/>
          </a:bodyPr>
          <a:lstStyle/>
          <a:p>
            <a:pPr marL="342900" indent="-342900">
              <a:spcBef>
                <a:spcPct val="50000"/>
              </a:spcBef>
            </a:pPr>
            <a:r>
              <a:rPr lang="en-US" b="1" dirty="0">
                <a:solidFill>
                  <a:schemeClr val="accent2"/>
                </a:solidFill>
                <a:highlight>
                  <a:srgbClr val="FFFF00"/>
                </a:highlight>
              </a:rPr>
              <a:t>Conjugation</a:t>
            </a:r>
            <a:r>
              <a:rPr lang="en-US" dirty="0"/>
              <a:t> – sometimes call the sexual cycle of bacteria; integration of plasmid into the bacterial chromosome followed by the directional transfer of DNA from the F+ donor cell type to the F- recipient cell; example, the F </a:t>
            </a:r>
            <a:r>
              <a:rPr lang="en-US" dirty="0" err="1"/>
              <a:t>episome</a:t>
            </a:r>
            <a:r>
              <a:rPr lang="en-US" dirty="0"/>
              <a:t> of </a:t>
            </a:r>
            <a:r>
              <a:rPr lang="en-US" i="1" dirty="0"/>
              <a:t>E. coli</a:t>
            </a:r>
            <a:r>
              <a:rPr lang="en-US" dirty="0"/>
              <a:t>).  </a:t>
            </a:r>
            <a:r>
              <a:rPr lang="en-US" b="1" dirty="0"/>
              <a:t>The pilus is also the attachment site for the M13 virus (M13K07) </a:t>
            </a:r>
            <a:r>
              <a:rPr lang="en-US" dirty="0"/>
              <a:t>we will use to stimulate </a:t>
            </a:r>
            <a:r>
              <a:rPr lang="en-US" u="sng" dirty="0"/>
              <a:t>single-stranded </a:t>
            </a:r>
            <a:r>
              <a:rPr lang="en-US" dirty="0"/>
              <a:t>DNA synthesis from pTZ18u.</a:t>
            </a:r>
          </a:p>
          <a:p>
            <a:pPr marL="342900" indent="-342900">
              <a:spcBef>
                <a:spcPct val="50000"/>
              </a:spcBef>
            </a:pPr>
            <a:endParaRPr lang="en-US" dirty="0"/>
          </a:p>
        </p:txBody>
      </p:sp>
      <p:pic>
        <p:nvPicPr>
          <p:cNvPr id="3" name="Picture 2" descr="Fplasmidmap.gif"/>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8600" y="2209800"/>
            <a:ext cx="2476500" cy="3238500"/>
          </a:xfrm>
          <a:prstGeom prst="rect">
            <a:avLst/>
          </a:prstGeom>
        </p:spPr>
      </p:pic>
      <p:pic>
        <p:nvPicPr>
          <p:cNvPr id="4" name="Picture 3" descr="658px-Conjugation_svg.png"/>
          <p:cNvPicPr>
            <a:picLocks noChangeAspect="1"/>
          </p:cNvPicPr>
          <p:nvPr/>
        </p:nvPicPr>
        <p:blipFill>
          <a:blip r:embed="rId4" cstate="print"/>
          <a:stretch>
            <a:fillRect/>
          </a:stretch>
        </p:blipFill>
        <p:spPr>
          <a:xfrm>
            <a:off x="3124200" y="2057400"/>
            <a:ext cx="5276850" cy="3962400"/>
          </a:xfrm>
          <a:prstGeom prst="rect">
            <a:avLst/>
          </a:prstGeom>
        </p:spPr>
      </p:pic>
      <p:sp>
        <p:nvSpPr>
          <p:cNvPr id="5" name="TextBox 4"/>
          <p:cNvSpPr txBox="1"/>
          <p:nvPr/>
        </p:nvSpPr>
        <p:spPr>
          <a:xfrm>
            <a:off x="228600" y="5562600"/>
            <a:ext cx="3124200" cy="646331"/>
          </a:xfrm>
          <a:prstGeom prst="rect">
            <a:avLst/>
          </a:prstGeom>
          <a:noFill/>
        </p:spPr>
        <p:txBody>
          <a:bodyPr wrap="square" rtlCol="0">
            <a:spAutoFit/>
          </a:bodyPr>
          <a:lstStyle/>
          <a:p>
            <a:r>
              <a:rPr lang="en-US" i="1" dirty="0" err="1"/>
              <a:t>Tra</a:t>
            </a:r>
            <a:r>
              <a:rPr lang="en-US" i="1" dirty="0"/>
              <a:t> </a:t>
            </a:r>
            <a:r>
              <a:rPr lang="en-US" dirty="0"/>
              <a:t>needed for DNA transfer functions</a:t>
            </a:r>
          </a:p>
        </p:txBody>
      </p:sp>
      <p:sp>
        <p:nvSpPr>
          <p:cNvPr id="2" name="TextBox 1"/>
          <p:cNvSpPr txBox="1"/>
          <p:nvPr/>
        </p:nvSpPr>
        <p:spPr>
          <a:xfrm>
            <a:off x="3124200" y="5943600"/>
            <a:ext cx="5334000" cy="276999"/>
          </a:xfrm>
          <a:prstGeom prst="rect">
            <a:avLst/>
          </a:prstGeom>
          <a:noFill/>
        </p:spPr>
        <p:txBody>
          <a:bodyPr wrap="square" rtlCol="0">
            <a:spAutoFit/>
          </a:bodyPr>
          <a:lstStyle/>
          <a:p>
            <a:r>
              <a:rPr lang="en-US" sz="1200" i="1" dirty="0"/>
              <a:t>http://en.wikipedia.org/wiki/File:Conjugation.svg</a:t>
            </a:r>
          </a:p>
        </p:txBody>
      </p:sp>
    </p:spTree>
    <p:extLst>
      <p:ext uri="{BB962C8B-B14F-4D97-AF65-F5344CB8AC3E}">
        <p14:creationId xmlns:p14="http://schemas.microsoft.com/office/powerpoint/2010/main" val="474597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692"/>
            <a:ext cx="8991600" cy="6524863"/>
          </a:xfrm>
          <a:prstGeom prst="rect">
            <a:avLst/>
          </a:prstGeom>
        </p:spPr>
        <p:txBody>
          <a:bodyPr wrap="square">
            <a:spAutoFit/>
          </a:bodyPr>
          <a:lstStyle/>
          <a:p>
            <a:r>
              <a:rPr lang="en-US" sz="1900" b="1" u="sng" dirty="0">
                <a:latin typeface="Times New Roman"/>
                <a:ea typeface="Times New Roman"/>
                <a:cs typeface="Times New Roman"/>
              </a:rPr>
              <a:t>Laboratory notebook</a:t>
            </a:r>
            <a:r>
              <a:rPr lang="en-US" sz="1900" b="1" dirty="0">
                <a:latin typeface="Times New Roman"/>
                <a:ea typeface="Times New Roman"/>
                <a:cs typeface="Times New Roman"/>
              </a:rPr>
              <a:t>:</a:t>
            </a:r>
            <a:r>
              <a:rPr lang="en-US" sz="1900" dirty="0">
                <a:latin typeface="Times New Roman"/>
                <a:ea typeface="Times New Roman"/>
                <a:cs typeface="Times New Roman"/>
              </a:rPr>
              <a:t> Students are expected to accurately </a:t>
            </a:r>
            <a:r>
              <a:rPr lang="en-US" sz="1900" b="1" u="sng" dirty="0">
                <a:latin typeface="Times New Roman"/>
                <a:ea typeface="Times New Roman"/>
                <a:cs typeface="Times New Roman"/>
              </a:rPr>
              <a:t>record and analyze</a:t>
            </a:r>
            <a:r>
              <a:rPr lang="en-US" sz="1900" dirty="0">
                <a:latin typeface="Times New Roman"/>
                <a:ea typeface="Times New Roman"/>
                <a:cs typeface="Times New Roman"/>
              </a:rPr>
              <a:t> every laboratory exercise in a laboratory notebook.  The lab manual may be used instead of a separate lab notebook; please use blank sheets (or the back of protocol pages) to record you data. The notebook will be graded twice, once on the day of the mid-term exam and again at the end of the. In order to maximize the likelihood of getting full credit</a:t>
            </a:r>
            <a:r>
              <a:rPr lang="en-US" sz="1900" i="1" dirty="0">
                <a:latin typeface="Times New Roman"/>
                <a:ea typeface="Times New Roman"/>
                <a:cs typeface="Times New Roman"/>
              </a:rPr>
              <a:t>,</a:t>
            </a:r>
            <a:r>
              <a:rPr lang="en-US" sz="1900" b="1" i="1" dirty="0">
                <a:latin typeface="Times New Roman"/>
                <a:ea typeface="Times New Roman"/>
                <a:cs typeface="Times New Roman"/>
              </a:rPr>
              <a:t> students are encouraged to ask the instructor for feedback</a:t>
            </a:r>
            <a:r>
              <a:rPr lang="en-US" sz="1900" dirty="0">
                <a:latin typeface="Times New Roman"/>
                <a:ea typeface="Times New Roman"/>
                <a:cs typeface="Times New Roman"/>
              </a:rPr>
              <a:t> on notebook quality prior to submission for grading.   </a:t>
            </a:r>
            <a:endParaRPr lang="en-US" sz="1900" dirty="0">
              <a:latin typeface="Courier New"/>
              <a:ea typeface="Times New Roman"/>
              <a:cs typeface="Times New Roman"/>
            </a:endParaRPr>
          </a:p>
          <a:p>
            <a:r>
              <a:rPr lang="en-US" sz="1900" b="1" dirty="0">
                <a:latin typeface="Times New Roman"/>
                <a:ea typeface="Times New Roman"/>
                <a:cs typeface="Times New Roman"/>
              </a:rPr>
              <a:t>To receive full credit for your notebook, be sure to address each of the following:</a:t>
            </a:r>
            <a:endParaRPr lang="en-US" sz="1900" dirty="0">
              <a:latin typeface="Courier New"/>
              <a:ea typeface="Times New Roman"/>
              <a:cs typeface="Times New Roman"/>
            </a:endParaRPr>
          </a:p>
          <a:p>
            <a:pPr marL="342900" marR="0" lvl="0" indent="-342900">
              <a:spcBef>
                <a:spcPts val="0"/>
              </a:spcBef>
              <a:spcAft>
                <a:spcPts val="0"/>
              </a:spcAft>
              <a:buFont typeface="+mj-lt"/>
              <a:buAutoNum type="arabicPeriod"/>
            </a:pPr>
            <a:r>
              <a:rPr lang="en-US" sz="1900" dirty="0">
                <a:latin typeface="Times New Roman"/>
                <a:ea typeface="Times New Roman"/>
              </a:rPr>
              <a:t>Did you answer all of the questions that were in the lab protocols that required a formal response?</a:t>
            </a:r>
          </a:p>
          <a:p>
            <a:pPr marL="342900" marR="0" lvl="0" indent="-342900">
              <a:spcBef>
                <a:spcPts val="0"/>
              </a:spcBef>
              <a:spcAft>
                <a:spcPts val="0"/>
              </a:spcAft>
              <a:buFont typeface="+mj-lt"/>
              <a:buAutoNum type="arabicPeriod"/>
            </a:pPr>
            <a:r>
              <a:rPr lang="en-US" sz="1900" dirty="0">
                <a:latin typeface="Times New Roman"/>
                <a:ea typeface="Times New Roman"/>
              </a:rPr>
              <a:t>Did you clearly indicate any changes in lab protocols?</a:t>
            </a:r>
          </a:p>
          <a:p>
            <a:pPr marL="342900" marR="0" lvl="0" indent="-342900">
              <a:spcBef>
                <a:spcPts val="0"/>
              </a:spcBef>
              <a:spcAft>
                <a:spcPts val="0"/>
              </a:spcAft>
              <a:buFont typeface="+mj-lt"/>
              <a:buAutoNum type="arabicPeriod"/>
            </a:pPr>
            <a:r>
              <a:rPr lang="en-US" sz="1900" dirty="0">
                <a:latin typeface="Times New Roman"/>
                <a:ea typeface="Times New Roman"/>
              </a:rPr>
              <a:t>Did you label all graphs appropriately (X and Y axis with the correct units)?  Did you draw the best straight line to connect the data points of your DNA or RNA standards?  Did you indicate the position of your experimental data points?</a:t>
            </a:r>
          </a:p>
          <a:p>
            <a:pPr marL="342900" marR="0" lvl="0" indent="-342900">
              <a:spcBef>
                <a:spcPts val="0"/>
              </a:spcBef>
              <a:spcAft>
                <a:spcPts val="0"/>
              </a:spcAft>
              <a:buFont typeface="+mj-lt"/>
              <a:buAutoNum type="arabicPeriod"/>
            </a:pPr>
            <a:r>
              <a:rPr lang="en-US" sz="1900" dirty="0">
                <a:latin typeface="Times New Roman"/>
                <a:ea typeface="Times New Roman"/>
              </a:rPr>
              <a:t>Did you fully label all gel or blot images with lane designations and note the positions of relevant bands (e.g., supercoiled plasmid DNA, the snRNA hybridization band)?</a:t>
            </a:r>
          </a:p>
          <a:p>
            <a:pPr marL="342900" marR="0" lvl="0" indent="-342900">
              <a:spcBef>
                <a:spcPts val="0"/>
              </a:spcBef>
              <a:spcAft>
                <a:spcPts val="0"/>
              </a:spcAft>
              <a:buFont typeface="+mj-lt"/>
              <a:buAutoNum type="arabicPeriod"/>
            </a:pPr>
            <a:r>
              <a:rPr lang="en-US" sz="1900" i="1" dirty="0">
                <a:latin typeface="Times New Roman"/>
                <a:ea typeface="Times New Roman"/>
              </a:rPr>
              <a:t>Did you fully record all observations and</a:t>
            </a:r>
            <a:r>
              <a:rPr lang="en-US" sz="1900" b="1" i="1" dirty="0">
                <a:latin typeface="Times New Roman"/>
                <a:ea typeface="Times New Roman"/>
              </a:rPr>
              <a:t> include an evaluative </a:t>
            </a:r>
            <a:r>
              <a:rPr lang="en-US" sz="1900" b="1" i="1" u="sng" dirty="0">
                <a:latin typeface="Times New Roman"/>
                <a:ea typeface="Times New Roman"/>
              </a:rPr>
              <a:t>interpretation/discussion</a:t>
            </a:r>
            <a:r>
              <a:rPr lang="en-US" sz="1900" b="1" i="1" dirty="0">
                <a:latin typeface="Times New Roman"/>
                <a:ea typeface="Times New Roman"/>
              </a:rPr>
              <a:t> of the experimental results?</a:t>
            </a:r>
            <a:r>
              <a:rPr lang="en-US" sz="1900" dirty="0">
                <a:latin typeface="Times New Roman"/>
                <a:ea typeface="Times New Roman"/>
              </a:rPr>
              <a:t>  Where an experiment failed, did you present possible explanations?  If you borrowed samples from another student to complete the experiment, did you state where the sample came from?  In case of negative results, did you provide speculation on the specific steps that might have failed?</a:t>
            </a:r>
            <a:endParaRPr lang="en-US" sz="1900" dirty="0">
              <a:effectLst/>
              <a:latin typeface="Times New Roman"/>
              <a:ea typeface="Times New Roman"/>
            </a:endParaRPr>
          </a:p>
        </p:txBody>
      </p:sp>
    </p:spTree>
    <p:extLst>
      <p:ext uri="{BB962C8B-B14F-4D97-AF65-F5344CB8AC3E}">
        <p14:creationId xmlns:p14="http://schemas.microsoft.com/office/powerpoint/2010/main" val="1384340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ptz19u"/>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533400" y="1387193"/>
            <a:ext cx="4972747" cy="3657600"/>
          </a:xfrm>
          <a:prstGeom prst="rect">
            <a:avLst/>
          </a:prstGeom>
          <a:noFill/>
          <a:ln w="9525">
            <a:noFill/>
            <a:miter lim="800000"/>
            <a:headEnd/>
            <a:tailEnd/>
          </a:ln>
        </p:spPr>
      </p:pic>
      <p:sp>
        <p:nvSpPr>
          <p:cNvPr id="47108" name="Text Box 4"/>
          <p:cNvSpPr txBox="1">
            <a:spLocks noChangeArrowheads="1"/>
          </p:cNvSpPr>
          <p:nvPr/>
        </p:nvSpPr>
        <p:spPr bwMode="auto">
          <a:xfrm>
            <a:off x="533400" y="381003"/>
            <a:ext cx="8001000" cy="646331"/>
          </a:xfrm>
          <a:prstGeom prst="rect">
            <a:avLst/>
          </a:prstGeom>
          <a:noFill/>
          <a:ln w="9525">
            <a:noFill/>
            <a:miter lim="800000"/>
            <a:headEnd/>
            <a:tailEnd/>
          </a:ln>
        </p:spPr>
        <p:txBody>
          <a:bodyPr wrap="square">
            <a:spAutoFit/>
          </a:bodyPr>
          <a:lstStyle/>
          <a:p>
            <a:pPr>
              <a:spcBef>
                <a:spcPct val="50000"/>
              </a:spcBef>
            </a:pPr>
            <a:r>
              <a:rPr lang="en-US" b="1" dirty="0"/>
              <a:t>pTZ18u, pTZ19u– made for high copy DNA amplification, RNA transcription, ds DNA AND </a:t>
            </a:r>
            <a:r>
              <a:rPr lang="en-US" b="1" dirty="0">
                <a:solidFill>
                  <a:srgbClr val="FF0000"/>
                </a:solidFill>
              </a:rPr>
              <a:t>ssDNA</a:t>
            </a:r>
            <a:r>
              <a:rPr lang="en-US" b="1" dirty="0"/>
              <a:t> production.</a:t>
            </a:r>
          </a:p>
        </p:txBody>
      </p:sp>
      <p:pic>
        <p:nvPicPr>
          <p:cNvPr id="6" name="Picture 5" descr="X-gal.jp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59823" y="3505200"/>
            <a:ext cx="1089660" cy="1059180"/>
          </a:xfrm>
          <a:prstGeom prst="rect">
            <a:avLst/>
          </a:prstGeom>
        </p:spPr>
      </p:pic>
      <p:pic>
        <p:nvPicPr>
          <p:cNvPr id="8" name="Picture 7" descr="IPTG.jpg"/>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715000" y="1598807"/>
            <a:ext cx="1104900" cy="771525"/>
          </a:xfrm>
          <a:prstGeom prst="rect">
            <a:avLst/>
          </a:prstGeom>
        </p:spPr>
      </p:pic>
      <p:sp>
        <p:nvSpPr>
          <p:cNvPr id="9" name="TextBox 8"/>
          <p:cNvSpPr txBox="1"/>
          <p:nvPr/>
        </p:nvSpPr>
        <p:spPr>
          <a:xfrm>
            <a:off x="6477000" y="2062555"/>
            <a:ext cx="914400" cy="307777"/>
          </a:xfrm>
          <a:prstGeom prst="rect">
            <a:avLst/>
          </a:prstGeom>
          <a:noFill/>
        </p:spPr>
        <p:txBody>
          <a:bodyPr wrap="square" rtlCol="0">
            <a:spAutoFit/>
          </a:bodyPr>
          <a:lstStyle/>
          <a:p>
            <a:r>
              <a:rPr lang="en-US" sz="1400" dirty="0"/>
              <a:t>IPTG</a:t>
            </a:r>
          </a:p>
        </p:txBody>
      </p:sp>
      <p:sp>
        <p:nvSpPr>
          <p:cNvPr id="10" name="TextBox 9"/>
          <p:cNvSpPr txBox="1"/>
          <p:nvPr/>
        </p:nvSpPr>
        <p:spPr>
          <a:xfrm>
            <a:off x="6463683" y="3395480"/>
            <a:ext cx="1371600" cy="307777"/>
          </a:xfrm>
          <a:prstGeom prst="rect">
            <a:avLst/>
          </a:prstGeom>
          <a:noFill/>
        </p:spPr>
        <p:txBody>
          <a:bodyPr wrap="square" rtlCol="0">
            <a:spAutoFit/>
          </a:bodyPr>
          <a:lstStyle/>
          <a:p>
            <a:r>
              <a:rPr lang="en-US" sz="1400" dirty="0"/>
              <a:t>X-gal</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879" y="5239673"/>
            <a:ext cx="7498080" cy="161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10400" y="1567755"/>
            <a:ext cx="1828800" cy="923330"/>
          </a:xfrm>
          <a:prstGeom prst="rect">
            <a:avLst/>
          </a:prstGeom>
          <a:noFill/>
        </p:spPr>
        <p:txBody>
          <a:bodyPr wrap="square" rtlCol="0">
            <a:spAutoFit/>
          </a:bodyPr>
          <a:lstStyle/>
          <a:p>
            <a:r>
              <a:rPr lang="en-US" u="sng" dirty="0"/>
              <a:t>Transcriptional inducer </a:t>
            </a:r>
            <a:r>
              <a:rPr lang="en-US" dirty="0"/>
              <a:t>of the lac operon</a:t>
            </a:r>
          </a:p>
        </p:txBody>
      </p:sp>
      <p:sp>
        <p:nvSpPr>
          <p:cNvPr id="4" name="TextBox 3"/>
          <p:cNvSpPr txBox="1"/>
          <p:nvPr/>
        </p:nvSpPr>
        <p:spPr>
          <a:xfrm>
            <a:off x="7239000" y="3549368"/>
            <a:ext cx="1600200" cy="923330"/>
          </a:xfrm>
          <a:prstGeom prst="rect">
            <a:avLst/>
          </a:prstGeom>
          <a:noFill/>
        </p:spPr>
        <p:txBody>
          <a:bodyPr wrap="square" rtlCol="0">
            <a:spAutoFit/>
          </a:bodyPr>
          <a:lstStyle/>
          <a:p>
            <a:r>
              <a:rPr lang="en-US" u="sng" dirty="0"/>
              <a:t>Chromogenic substrate </a:t>
            </a:r>
            <a:r>
              <a:rPr lang="en-US" dirty="0"/>
              <a:t>of </a:t>
            </a:r>
            <a:r>
              <a:rPr lang="el-GR" dirty="0"/>
              <a:t>β</a:t>
            </a:r>
            <a:r>
              <a:rPr lang="en-US" dirty="0"/>
              <a:t> galactosidase</a:t>
            </a:r>
          </a:p>
        </p:txBody>
      </p:sp>
    </p:spTree>
    <p:extLst>
      <p:ext uri="{BB962C8B-B14F-4D97-AF65-F5344CB8AC3E}">
        <p14:creationId xmlns:p14="http://schemas.microsoft.com/office/powerpoint/2010/main" val="2257476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675" y="304800"/>
            <a:ext cx="8305800" cy="2031325"/>
          </a:xfrm>
          <a:prstGeom prst="rect">
            <a:avLst/>
          </a:prstGeom>
          <a:noFill/>
        </p:spPr>
        <p:txBody>
          <a:bodyPr wrap="square" rtlCol="0">
            <a:spAutoFit/>
          </a:bodyPr>
          <a:lstStyle/>
          <a:p>
            <a:r>
              <a:rPr lang="en-US" dirty="0"/>
              <a:t>Next week we </a:t>
            </a:r>
            <a:r>
              <a:rPr lang="en-US" b="1" dirty="0">
                <a:highlight>
                  <a:srgbClr val="FFFF00"/>
                </a:highlight>
              </a:rPr>
              <a:t>will clone a gene by complementation of genetic defect  </a:t>
            </a:r>
            <a:r>
              <a:rPr lang="en-US" dirty="0"/>
              <a:t>(the </a:t>
            </a:r>
            <a:r>
              <a:rPr lang="en-US" i="1" dirty="0"/>
              <a:t>prp38-1</a:t>
            </a:r>
            <a:r>
              <a:rPr lang="en-US" dirty="0"/>
              <a:t> mutation) found in the yeast host strain.  This will be done by transformation using plasmids containing (or lacking) the corresponding wildtype allele of this gene (i.e., </a:t>
            </a:r>
            <a:r>
              <a:rPr lang="en-US" i="1" dirty="0"/>
              <a:t>PRP38</a:t>
            </a:r>
            <a:r>
              <a:rPr lang="en-US" dirty="0"/>
              <a:t>).</a:t>
            </a:r>
          </a:p>
          <a:p>
            <a:endParaRPr lang="en-US" dirty="0"/>
          </a:p>
          <a:p>
            <a:r>
              <a:rPr lang="en-US" dirty="0"/>
              <a:t>Below is an image of pTZ18u.  What additional genetic features are needed to be added to pTZ18u to allow its use as a </a:t>
            </a:r>
            <a:r>
              <a:rPr lang="en-US" i="1" dirty="0"/>
              <a:t>Saccharomyces cerevisiae </a:t>
            </a:r>
            <a:r>
              <a:rPr lang="en-US" dirty="0"/>
              <a:t>transformation vector?</a:t>
            </a:r>
          </a:p>
        </p:txBody>
      </p:sp>
      <p:pic>
        <p:nvPicPr>
          <p:cNvPr id="3" name="Picture 3" descr="ptz19u"/>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533400" y="2895600"/>
            <a:ext cx="4972747" cy="3657600"/>
          </a:xfrm>
          <a:prstGeom prst="rect">
            <a:avLst/>
          </a:prstGeom>
          <a:noFill/>
          <a:ln w="9525">
            <a:noFill/>
            <a:miter lim="800000"/>
            <a:headEnd/>
            <a:tailEnd/>
          </a:ln>
        </p:spPr>
      </p:pic>
      <p:sp>
        <p:nvSpPr>
          <p:cNvPr id="4" name="TextBox 3"/>
          <p:cNvSpPr txBox="1"/>
          <p:nvPr/>
        </p:nvSpPr>
        <p:spPr>
          <a:xfrm>
            <a:off x="5334000" y="3200400"/>
            <a:ext cx="3352800" cy="3139321"/>
          </a:xfrm>
          <a:prstGeom prst="rect">
            <a:avLst/>
          </a:prstGeom>
          <a:noFill/>
        </p:spPr>
        <p:txBody>
          <a:bodyPr wrap="square" rtlCol="0">
            <a:spAutoFit/>
          </a:bodyPr>
          <a:lstStyle/>
          <a:p>
            <a:pPr marL="342900" indent="-342900">
              <a:buAutoNum type="arabicPeriod"/>
            </a:pPr>
            <a:r>
              <a:rPr lang="en-US" dirty="0"/>
              <a:t>A selectable marker gene that allows yeast transformants to grow &amp; form colonies while untransformed yeast cannot.</a:t>
            </a:r>
          </a:p>
          <a:p>
            <a:pPr marL="342900" indent="-342900">
              <a:buAutoNum type="arabicPeriod"/>
            </a:pPr>
            <a:endParaRPr lang="en-US" dirty="0"/>
          </a:p>
          <a:p>
            <a:pPr marL="342900" indent="-342900">
              <a:buAutoNum type="arabicPeriod"/>
            </a:pPr>
            <a:r>
              <a:rPr lang="en-US" dirty="0"/>
              <a:t>A replication origin that permits the host DNA polymerase to copy (replicate) the plasmid so that newly divided cells each receive a copy.</a:t>
            </a:r>
          </a:p>
        </p:txBody>
      </p:sp>
    </p:spTree>
    <p:extLst>
      <p:ext uri="{BB962C8B-B14F-4D97-AF65-F5344CB8AC3E}">
        <p14:creationId xmlns:p14="http://schemas.microsoft.com/office/powerpoint/2010/main" val="3566557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156"/>
            <a:ext cx="9144000" cy="1323439"/>
          </a:xfrm>
          <a:prstGeom prst="rect">
            <a:avLst/>
          </a:prstGeom>
        </p:spPr>
        <p:txBody>
          <a:bodyPr wrap="square">
            <a:spAutoFit/>
          </a:bodyPr>
          <a:lstStyle/>
          <a:p>
            <a:r>
              <a:rPr lang="en-US" sz="1600" b="1" dirty="0">
                <a:highlight>
                  <a:srgbClr val="FFFF00"/>
                </a:highlight>
                <a:latin typeface="Times New Roman" panose="02020603050405020304" pitchFamily="18" charset="0"/>
                <a:cs typeface="Times New Roman" panose="02020603050405020304" pitchFamily="18" charset="0"/>
              </a:rPr>
              <a:t>YCplac33: </a:t>
            </a:r>
            <a:r>
              <a:rPr lang="en-US" sz="1600" i="1" dirty="0">
                <a:highlight>
                  <a:srgbClr val="FFFF00"/>
                </a:highlight>
                <a:latin typeface="Times New Roman" panose="02020603050405020304" pitchFamily="18" charset="0"/>
                <a:cs typeface="Times New Roman" panose="02020603050405020304" pitchFamily="18" charset="0"/>
              </a:rPr>
              <a:t>E. coli Saccharomyces cerevisiae shuttle vector</a:t>
            </a:r>
          </a:p>
          <a:p>
            <a:r>
              <a:rPr lang="en-US" sz="1600" b="1" dirty="0">
                <a:latin typeface="Times New Roman" panose="02020603050405020304" pitchFamily="18" charset="0"/>
                <a:cs typeface="Times New Roman" panose="02020603050405020304" pitchFamily="18" charset="0"/>
              </a:rPr>
              <a:t>Type</a:t>
            </a:r>
            <a:r>
              <a:rPr lang="en-US" sz="1600" dirty="0">
                <a:latin typeface="Times New Roman" panose="02020603050405020304" pitchFamily="18" charset="0"/>
                <a:cs typeface="Times New Roman" panose="02020603050405020304" pitchFamily="18" charset="0"/>
              </a:rPr>
              <a:t>: ds DNA plasmid. Selectable marker gene for yeast: </a:t>
            </a:r>
            <a:r>
              <a:rPr lang="en-US" sz="1600" i="1" dirty="0">
                <a:latin typeface="Times New Roman" panose="02020603050405020304" pitchFamily="18" charset="0"/>
                <a:cs typeface="Times New Roman" panose="02020603050405020304" pitchFamily="18" charset="0"/>
              </a:rPr>
              <a:t>URA3.  </a:t>
            </a:r>
            <a:r>
              <a:rPr lang="en-US" sz="1600" dirty="0">
                <a:latin typeface="Times New Roman" panose="02020603050405020304" pitchFamily="18" charset="0"/>
                <a:cs typeface="Times New Roman" panose="02020603050405020304" pitchFamily="18" charset="0"/>
              </a:rPr>
              <a:t>This marker gene encodes the enzyme </a:t>
            </a:r>
            <a:r>
              <a:rPr lang="en-US" sz="1600" dirty="0" err="1">
                <a:latin typeface="Times New Roman" panose="02020603050405020304" pitchFamily="18" charset="0"/>
                <a:cs typeface="Times New Roman" panose="02020603050405020304" pitchFamily="18" charset="0"/>
              </a:rPr>
              <a:t>o</a:t>
            </a:r>
            <a:r>
              <a:rPr lang="en-US" sz="1600" dirty="0" err="1">
                <a:latin typeface="Times New Roman" panose="02020603050405020304" pitchFamily="18" charset="0"/>
                <a:cs typeface="Times New Roman" panose="02020603050405020304" pitchFamily="18" charset="0"/>
                <a:hlinkClick r:id="rId2" tooltip="Orotidine 5'-phosphate decarboxylase"/>
              </a:rPr>
              <a:t>rotidine</a:t>
            </a:r>
            <a:r>
              <a:rPr lang="en-US" sz="1600" dirty="0">
                <a:latin typeface="Times New Roman" panose="02020603050405020304" pitchFamily="18" charset="0"/>
                <a:cs typeface="Times New Roman" panose="02020603050405020304" pitchFamily="18" charset="0"/>
                <a:hlinkClick r:id="rId2" tooltip="Orotidine 5'-phosphate decarboxylase"/>
              </a:rPr>
              <a:t> 5'-phosphate decarboxylase</a:t>
            </a:r>
            <a:r>
              <a:rPr lang="en-US" sz="1600" dirty="0">
                <a:latin typeface="Times New Roman" panose="02020603050405020304" pitchFamily="18" charset="0"/>
                <a:cs typeface="Times New Roman" panose="02020603050405020304" pitchFamily="18" charset="0"/>
              </a:rPr>
              <a:t> which is required for uracil biosynthesis in yeast.  Plasmid selection is done in yeast that have a mutation in the chromosomal </a:t>
            </a:r>
            <a:r>
              <a:rPr lang="en-US" sz="1600" i="1" dirty="0">
                <a:latin typeface="Times New Roman" panose="02020603050405020304" pitchFamily="18" charset="0"/>
                <a:cs typeface="Times New Roman" panose="02020603050405020304" pitchFamily="18" charset="0"/>
              </a:rPr>
              <a:t>ura3</a:t>
            </a:r>
            <a:r>
              <a:rPr lang="en-US" sz="1600" dirty="0">
                <a:latin typeface="Times New Roman" panose="02020603050405020304" pitchFamily="18" charset="0"/>
                <a:cs typeface="Times New Roman" panose="02020603050405020304" pitchFamily="18" charset="0"/>
              </a:rPr>
              <a:t> gene and the transformants are selected on medium that lacks uracil.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78280"/>
            <a:ext cx="5671212" cy="5303520"/>
          </a:xfrm>
          <a:prstGeom prst="rect">
            <a:avLst/>
          </a:prstGeom>
        </p:spPr>
      </p:pic>
      <p:sp>
        <p:nvSpPr>
          <p:cNvPr id="4" name="TextBox 3"/>
          <p:cNvSpPr txBox="1"/>
          <p:nvPr/>
        </p:nvSpPr>
        <p:spPr>
          <a:xfrm>
            <a:off x="6172200" y="1676400"/>
            <a:ext cx="2819400" cy="4493538"/>
          </a:xfrm>
          <a:prstGeom prst="rect">
            <a:avLst/>
          </a:prstGeom>
          <a:noFill/>
        </p:spPr>
        <p:txBody>
          <a:bodyPr wrap="square" rtlCol="0">
            <a:spAutoFit/>
          </a:bodyPr>
          <a:lstStyle/>
          <a:p>
            <a:r>
              <a:rPr lang="en-US" b="1" dirty="0"/>
              <a:t>Ori</a:t>
            </a:r>
            <a:r>
              <a:rPr lang="en-US" dirty="0"/>
              <a:t> – E. coli origin for DNA replication</a:t>
            </a:r>
          </a:p>
          <a:p>
            <a:endParaRPr lang="en-US" dirty="0"/>
          </a:p>
          <a:p>
            <a:r>
              <a:rPr lang="en-US" b="1" dirty="0"/>
              <a:t>Amp</a:t>
            </a:r>
            <a:r>
              <a:rPr lang="en-US" b="1" baseline="30000" dirty="0"/>
              <a:t>R </a:t>
            </a:r>
            <a:r>
              <a:rPr lang="en-US" dirty="0"/>
              <a:t>ampicillin resistance gene (</a:t>
            </a:r>
            <a:r>
              <a:rPr lang="en-US" dirty="0" err="1"/>
              <a:t>bla</a:t>
            </a:r>
            <a:r>
              <a:rPr lang="en-US" dirty="0"/>
              <a:t>) for </a:t>
            </a:r>
            <a:r>
              <a:rPr lang="en-US" i="1" dirty="0"/>
              <a:t>E. coli </a:t>
            </a:r>
            <a:r>
              <a:rPr lang="en-US" dirty="0"/>
              <a:t>selection – does not work for yeast</a:t>
            </a:r>
          </a:p>
          <a:p>
            <a:endParaRPr lang="en-US" sz="2400" b="1" baseline="30000" dirty="0">
              <a:latin typeface="+mj-lt"/>
              <a:cs typeface="Times New Roman" panose="02020603050405020304" pitchFamily="18" charset="0"/>
            </a:endParaRPr>
          </a:p>
          <a:p>
            <a:r>
              <a:rPr lang="en-US" b="1" dirty="0">
                <a:cs typeface="Times New Roman" panose="02020603050405020304" pitchFamily="18" charset="0"/>
              </a:rPr>
              <a:t>CEN/ARS </a:t>
            </a:r>
            <a:r>
              <a:rPr lang="en-US" b="1" dirty="0">
                <a:latin typeface="Times New Roman" panose="02020603050405020304" pitchFamily="18" charset="0"/>
                <a:cs typeface="Times New Roman" panose="02020603050405020304" pitchFamily="18" charset="0"/>
              </a:rPr>
              <a:t>– Two </a:t>
            </a:r>
            <a:r>
              <a:rPr lang="en-US" b="1" dirty="0" err="1">
                <a:latin typeface="Times New Roman" panose="02020603050405020304" pitchFamily="18" charset="0"/>
                <a:cs typeface="Times New Roman" panose="02020603050405020304" pitchFamily="18" charset="0"/>
              </a:rPr>
              <a:t>distict</a:t>
            </a:r>
            <a:r>
              <a:rPr lang="en-US" b="1" dirty="0">
                <a:latin typeface="Times New Roman" panose="02020603050405020304" pitchFamily="18" charset="0"/>
                <a:cs typeface="Times New Roman" panose="02020603050405020304" pitchFamily="18" charset="0"/>
              </a:rPr>
              <a:t> DNA sequences, one a </a:t>
            </a:r>
            <a:r>
              <a:rPr lang="en-US" dirty="0">
                <a:latin typeface="Times New Roman" panose="02020603050405020304" pitchFamily="18" charset="0"/>
                <a:cs typeface="Times New Roman" panose="02020603050405020304" pitchFamily="18" charset="0"/>
              </a:rPr>
              <a:t>yeast chromosomal centromere (mitotic and meiotic stability) and the second a DNA replication origin (</a:t>
            </a:r>
            <a:r>
              <a:rPr lang="en-US" b="1" u="sng"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utonomous </a:t>
            </a:r>
            <a:r>
              <a:rPr lang="en-US" b="1" u="sng"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eplication </a:t>
            </a:r>
            <a:r>
              <a:rPr lang="en-US" b="1" u="sng"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ite)</a:t>
            </a:r>
            <a:endParaRPr lang="en-US" b="1"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7477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763000" cy="6801862"/>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000" dirty="0"/>
              <a:t>1) Gel fractionate the EcoRI/</a:t>
            </a:r>
            <a:r>
              <a:rPr lang="en-US" sz="1000" dirty="0" err="1"/>
              <a:t>HindIII</a:t>
            </a:r>
            <a:r>
              <a:rPr lang="en-US" sz="1000" dirty="0"/>
              <a:t> cleaved yeast DNA and recover the yeast DNA band free of a second DNA band (originating from another plasmid, pUC19 which lacks some of the desired features of pTZ18u &amp; pTZ19u).</a:t>
            </a:r>
          </a:p>
          <a:p>
            <a:r>
              <a:rPr lang="en-US" sz="1000" dirty="0"/>
              <a:t>2) Prepare the pTZ18/19u plasmids for directional DNA cloning but cutting each plasmid at its multiple cloning site with two different restriction endonucleases, EcoRI and </a:t>
            </a:r>
            <a:r>
              <a:rPr lang="en-US" sz="1000" dirty="0" err="1"/>
              <a:t>HindIII</a:t>
            </a:r>
            <a:r>
              <a:rPr lang="en-US" sz="1000" dirty="0"/>
              <a:t>.  To ensure that the any singly-cleaved plasmid DNAs do not “self ligate”</a:t>
            </a:r>
          </a:p>
          <a:p>
            <a:r>
              <a:rPr lang="en-US" sz="1000" dirty="0"/>
              <a:t>(which will increase the background of non-recombinant clones subsequently recovered) we will remove the 5’ phosphate from the vector DNA with shrimp alkaline phosphatase.</a:t>
            </a:r>
          </a:p>
          <a:p>
            <a:r>
              <a:rPr lang="en-US" sz="1000" dirty="0"/>
              <a:t>3) Recover EcoRI/</a:t>
            </a:r>
            <a:r>
              <a:rPr lang="en-US" sz="1000" dirty="0" err="1"/>
              <a:t>HindIII</a:t>
            </a:r>
            <a:r>
              <a:rPr lang="en-US" sz="10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000" dirty="0"/>
              <a:t>4) Prepare </a:t>
            </a:r>
            <a:r>
              <a:rPr lang="en-US" sz="1000" i="1" dirty="0"/>
              <a:t>E. coli </a:t>
            </a:r>
            <a:r>
              <a:rPr lang="en-US" sz="1000" dirty="0"/>
              <a:t>cells competent for DNA transformation by CaCl</a:t>
            </a:r>
            <a:r>
              <a:rPr lang="en-US" sz="1000" baseline="-25000" dirty="0"/>
              <a:t>2</a:t>
            </a:r>
            <a:r>
              <a:rPr lang="en-US" sz="1000" dirty="0"/>
              <a:t> treatment; cryopreserve the competent cells. Bonus: Comparing the sensitivity of EtBr and SYBR Safe for staining DNA in gels. </a:t>
            </a:r>
          </a:p>
          <a:p>
            <a:r>
              <a:rPr lang="en-US" sz="1000" dirty="0"/>
              <a:t>5) Create the recombinant DNA molecule by directional cloning via ligation of EcoRI/</a:t>
            </a:r>
            <a:r>
              <a:rPr lang="en-US" sz="1000" dirty="0" err="1"/>
              <a:t>HindIII</a:t>
            </a:r>
            <a:r>
              <a:rPr lang="en-US" sz="1000" dirty="0"/>
              <a:t> cut plasmid vector (pTZ18u/19u) &amp; yeast DNA insert. </a:t>
            </a:r>
          </a:p>
          <a:p>
            <a:r>
              <a:rPr lang="en-US" sz="1000" dirty="0"/>
              <a:t>6) Isolate yeast RNA to be used for the identification of cellular RNA transcripts originating from your yeast DNA insert.</a:t>
            </a:r>
          </a:p>
          <a:p>
            <a:r>
              <a:rPr lang="en-US" sz="1000" dirty="0"/>
              <a:t>Bonus: Determine the influence of DNA buffer concentration on the mobility of linear and circular forms of ds DNA</a:t>
            </a:r>
          </a:p>
          <a:p>
            <a:r>
              <a:rPr lang="en-US" sz="1000" dirty="0"/>
              <a:t>7. Transform your competent </a:t>
            </a:r>
            <a:r>
              <a:rPr lang="en-US" sz="1000" i="1" dirty="0"/>
              <a:t>E. coli </a:t>
            </a:r>
            <a:r>
              <a:rPr lang="en-US" sz="1000" dirty="0"/>
              <a:t>with your experimental &amp; control ligation reactions.  Select transformants on LB-ampicillin plates and score putative recombinant transformants as </a:t>
            </a:r>
            <a:r>
              <a:rPr lang="el-GR" sz="1000" dirty="0"/>
              <a:t>β</a:t>
            </a:r>
            <a:r>
              <a:rPr lang="en-US" sz="1000" dirty="0"/>
              <a:t> galactosidase deficient with IPTG/</a:t>
            </a:r>
            <a:r>
              <a:rPr lang="en-US" sz="1000" dirty="0" err="1"/>
              <a:t>Xgal</a:t>
            </a:r>
            <a:r>
              <a:rPr lang="en-US" sz="1000" dirty="0"/>
              <a:t>.</a:t>
            </a:r>
          </a:p>
          <a:p>
            <a:r>
              <a:rPr lang="en-US" sz="1000" dirty="0"/>
              <a:t>8. Determine yeast mRNA yield &amp;  prep 15 µg for your northern blot</a:t>
            </a:r>
          </a:p>
          <a:p>
            <a:r>
              <a:rPr lang="en-US" sz="1000" dirty="0"/>
              <a:t>9.  Resolve yeast total cellular RNA (nuclear, cytoplasmic, mitochondrial, poly A+/-) by denaturing gel electrophoresis (1% agarose, formaldehyde gel run in MOPS buffer).  Transfer to positively charged nylon membrane (Millipore Immobilon NY</a:t>
            </a:r>
            <a:r>
              <a:rPr lang="en-US" sz="1000" baseline="30000" dirty="0"/>
              <a:t>+</a:t>
            </a:r>
            <a:r>
              <a:rPr lang="en-US" sz="1000" dirty="0"/>
              <a:t>).</a:t>
            </a:r>
          </a:p>
          <a:p>
            <a:r>
              <a:rPr lang="en-US" sz="1000" dirty="0"/>
              <a:t>10. Count blue &amp; white colonies &amp; patch single isolates from your experimental (pTZ18/19u + insert) and control (pTZ18/19u  only) transformations.  EXTRA – Onsite radiation training</a:t>
            </a:r>
          </a:p>
          <a:p>
            <a:r>
              <a:rPr lang="en-US" sz="1000" dirty="0"/>
              <a:t>11. Extract and analyze plasmid DNA from the white &amp; blue colony transformants</a:t>
            </a:r>
          </a:p>
          <a:p>
            <a:r>
              <a:rPr lang="en-US" sz="1000" dirty="0"/>
              <a:t>12. Prehybridization of the northern blot of yeast cellular RNA</a:t>
            </a:r>
          </a:p>
          <a:p>
            <a:r>
              <a:rPr lang="en-US" sz="1000" dirty="0"/>
              <a:t>13. Prepare recombinant DNA for in vitro transcription (linearize plasmid downstream of insert).  Store pre-hybridized membrane until use next Monday.</a:t>
            </a:r>
          </a:p>
          <a:p>
            <a:r>
              <a:rPr lang="en-US" sz="1000" dirty="0"/>
              <a:t>14. In vitro transcription of </a:t>
            </a:r>
            <a:r>
              <a:rPr lang="en-US" sz="1000" baseline="30000" dirty="0"/>
              <a:t>32</a:t>
            </a:r>
            <a:r>
              <a:rPr lang="en-US" sz="1000" dirty="0"/>
              <a:t>P-labeled plus (+) and minus (-) strand DNA probes with T7 RNA polymerase </a:t>
            </a:r>
          </a:p>
          <a:p>
            <a:r>
              <a:rPr lang="en-US" sz="1000" dirty="0"/>
              <a:t>15. Separation of unincorporated </a:t>
            </a:r>
            <a:r>
              <a:rPr lang="en-US" sz="1000" baseline="30000" dirty="0"/>
              <a:t>32</a:t>
            </a:r>
            <a:r>
              <a:rPr lang="en-US" sz="1000" dirty="0"/>
              <a:t>P-UTP from the probe by size exclusion chromatography </a:t>
            </a:r>
          </a:p>
          <a:p>
            <a:r>
              <a:rPr lang="en-US" b="1" dirty="0">
                <a:solidFill>
                  <a:srgbClr val="FF0000"/>
                </a:solidFill>
              </a:rPr>
              <a:t>TODAY </a:t>
            </a:r>
          </a:p>
          <a:p>
            <a:endParaRPr lang="en-US" sz="1000" b="1" dirty="0">
              <a:solidFill>
                <a:srgbClr val="FF0000"/>
              </a:solidFill>
            </a:endParaRPr>
          </a:p>
          <a:p>
            <a:r>
              <a:rPr lang="en-US" sz="1600" b="1" dirty="0">
                <a:solidFill>
                  <a:srgbClr val="FF0000"/>
                </a:solidFill>
              </a:rPr>
              <a:t>16. Hybridization of each groups blot with </a:t>
            </a:r>
            <a:r>
              <a:rPr lang="en-US" sz="1600" b="1" dirty="0" err="1">
                <a:solidFill>
                  <a:srgbClr val="FF0000"/>
                </a:solidFill>
              </a:rPr>
              <a:t>radiolabled</a:t>
            </a:r>
            <a:r>
              <a:rPr lang="en-US" sz="1600" b="1" dirty="0">
                <a:solidFill>
                  <a:srgbClr val="FF0000"/>
                </a:solidFill>
              </a:rPr>
              <a:t> RNA (riboprobe) transcribed from the yeast DNA </a:t>
            </a:r>
            <a:r>
              <a:rPr lang="en-US" sz="1600" b="1" u="sng" dirty="0"/>
              <a:t>insert</a:t>
            </a:r>
            <a:r>
              <a:rPr lang="en-US" sz="1600" b="1" dirty="0">
                <a:solidFill>
                  <a:srgbClr val="FF0000"/>
                </a:solidFill>
              </a:rPr>
              <a:t> of the recombinant pTZ18u and pTZ19u plasmids</a:t>
            </a:r>
          </a:p>
          <a:p>
            <a:r>
              <a:rPr lang="en-US" sz="1600" b="1" dirty="0">
                <a:solidFill>
                  <a:srgbClr val="00B050"/>
                </a:solidFill>
              </a:rPr>
              <a:t>NEW EXPERIMENT *********************</a:t>
            </a:r>
          </a:p>
          <a:p>
            <a:r>
              <a:rPr lang="en-US" sz="1600" b="1" dirty="0"/>
              <a:t>Part I - </a:t>
            </a:r>
            <a:r>
              <a:rPr lang="en-US" sz="1600" b="1" dirty="0">
                <a:solidFill>
                  <a:srgbClr val="FF0000"/>
                </a:solidFill>
              </a:rPr>
              <a:t>Cloning a gene by genetic complementation</a:t>
            </a:r>
            <a:endParaRPr lang="en-US" sz="1200" b="1" dirty="0"/>
          </a:p>
        </p:txBody>
      </p:sp>
    </p:spTree>
    <p:extLst>
      <p:ext uri="{BB962C8B-B14F-4D97-AF65-F5344CB8AC3E}">
        <p14:creationId xmlns:p14="http://schemas.microsoft.com/office/powerpoint/2010/main" val="1529384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9FD5BD-6090-4C13-B1D0-C4BE0BA4843B}"/>
              </a:ext>
            </a:extLst>
          </p:cNvPr>
          <p:cNvSpPr/>
          <p:nvPr/>
        </p:nvSpPr>
        <p:spPr>
          <a:xfrm>
            <a:off x="0" y="-26015"/>
            <a:ext cx="9144000" cy="6986528"/>
          </a:xfrm>
          <a:prstGeom prst="rect">
            <a:avLst/>
          </a:prstGeom>
        </p:spPr>
        <p:txBody>
          <a:bodyPr wrap="square">
            <a:spAutoFit/>
          </a:bodyPr>
          <a:lstStyle/>
          <a:p>
            <a:pPr algn="ctr"/>
            <a:r>
              <a:rPr lang="en-US" sz="1400" b="1" dirty="0">
                <a:latin typeface="Times New Roman" panose="02020603050405020304" pitchFamily="18" charset="0"/>
                <a:ea typeface="Times New Roman" panose="02020603050405020304" pitchFamily="18" charset="0"/>
              </a:rPr>
              <a:t>PREPARING FOR EXAM I – Posted </a:t>
            </a:r>
            <a:r>
              <a:rPr lang="en-US" sz="1400" b="1" dirty="0" smtClean="0">
                <a:latin typeface="Times New Roman" panose="02020603050405020304" pitchFamily="18" charset="0"/>
                <a:ea typeface="Times New Roman" panose="02020603050405020304" pitchFamily="18" charset="0"/>
              </a:rPr>
              <a:t>in Canvas</a:t>
            </a:r>
            <a:endParaRPr lang="en-US" sz="1400" dirty="0">
              <a:latin typeface="Times New Roman" panose="02020603050405020304" pitchFamily="18" charset="0"/>
              <a:ea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rPr>
              <a:t>For lab – </a:t>
            </a:r>
            <a:r>
              <a:rPr lang="en-US" sz="1400" dirty="0">
                <a:latin typeface="Times New Roman" panose="02020603050405020304" pitchFamily="18" charset="0"/>
                <a:ea typeface="Times New Roman" panose="02020603050405020304" pitchFamily="18" charset="0"/>
              </a:rPr>
              <a:t>review the lab manual and associated readings referred to in the lab manual &amp; those handed out in the lab.  Review last year’s exam.  Ask yourself – what did I do, how did I do it, what did I observe, how can I explain the observations?  You will not be asked to details such as the concentration of reagents used in a reaction, but you should know the purpose of reagents (e.g., what is a buffer &amp; why is it used?)  What is BSA and why is it in restriction digestions? What is the enzymatic activity encoded by the </a:t>
            </a:r>
            <a:r>
              <a:rPr lang="en-US" sz="1400" dirty="0" err="1">
                <a:latin typeface="Times New Roman" panose="02020603050405020304" pitchFamily="18" charset="0"/>
                <a:ea typeface="Times New Roman" panose="02020603050405020304" pitchFamily="18" charset="0"/>
              </a:rPr>
              <a:t>bla</a:t>
            </a:r>
            <a:r>
              <a:rPr lang="en-US" sz="1400" dirty="0">
                <a:latin typeface="Times New Roman" panose="02020603050405020304" pitchFamily="18" charset="0"/>
                <a:ea typeface="Times New Roman" panose="02020603050405020304" pitchFamily="18" charset="0"/>
              </a:rPr>
              <a:t> gene </a:t>
            </a:r>
            <a:r>
              <a:rPr lang="en-US" sz="1400" i="1" dirty="0">
                <a:latin typeface="Times New Roman" panose="02020603050405020304" pitchFamily="18" charset="0"/>
                <a:ea typeface="Times New Roman" panose="02020603050405020304" pitchFamily="18" charset="0"/>
              </a:rPr>
              <a:t>of E. coli</a:t>
            </a:r>
            <a:r>
              <a:rPr lang="en-US" sz="1400" dirty="0">
                <a:latin typeface="Times New Roman" panose="02020603050405020304" pitchFamily="18" charset="0"/>
                <a:ea typeface="Times New Roman" panose="02020603050405020304" pitchFamily="18" charset="0"/>
              </a:rPr>
              <a:t>?).  </a:t>
            </a:r>
          </a:p>
          <a:p>
            <a:r>
              <a:rPr lang="en-US" sz="1400" b="1" dirty="0">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rPr>
              <a:t>Experiment 1.  Cloning and characterization of a eukaryotic gene.  Goal – to test the hypothesis that a segment of </a:t>
            </a:r>
            <a:r>
              <a:rPr lang="en-US" sz="1400" b="1" i="1" dirty="0">
                <a:latin typeface="Times New Roman" panose="02020603050405020304" pitchFamily="18" charset="0"/>
                <a:ea typeface="Times New Roman" panose="02020603050405020304" pitchFamily="18" charset="0"/>
              </a:rPr>
              <a:t>Saccharomyces cerevisiae</a:t>
            </a:r>
            <a:r>
              <a:rPr lang="en-US" sz="1400" b="1" dirty="0">
                <a:latin typeface="Times New Roman" panose="02020603050405020304" pitchFamily="18" charset="0"/>
                <a:ea typeface="Times New Roman" panose="02020603050405020304" pitchFamily="18" charset="0"/>
              </a:rPr>
              <a:t> DNA encodes a yeast gene.</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arenR"/>
            </a:pPr>
            <a:r>
              <a:rPr lang="en-US" sz="1400" i="1" dirty="0">
                <a:latin typeface="Times New Roman" panose="02020603050405020304" pitchFamily="18" charset="0"/>
                <a:ea typeface="Times New Roman" panose="02020603050405020304" pitchFamily="18" charset="0"/>
              </a:rPr>
              <a:t>Clone a segment of yeast DNA</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Gel fractionate and purify a piece of yeast DNA (“insert DNA”)</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Cut pTZ18u/19u cloning vectors with EcoRI and HindIII</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Prepare competent TG1 </a:t>
            </a:r>
            <a:r>
              <a:rPr lang="en-US" sz="1400" i="1" dirty="0">
                <a:latin typeface="Times New Roman" panose="02020603050405020304" pitchFamily="18" charset="0"/>
                <a:ea typeface="Times New Roman" panose="02020603050405020304" pitchFamily="18" charset="0"/>
              </a:rPr>
              <a:t>E. coli</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Ligate PTZ vector with insert DNA and transform into the competent </a:t>
            </a:r>
            <a:r>
              <a:rPr lang="en-US" sz="1400" i="1" dirty="0">
                <a:latin typeface="Times New Roman" panose="02020603050405020304" pitchFamily="18" charset="0"/>
                <a:ea typeface="Times New Roman" panose="02020603050405020304" pitchFamily="18" charset="0"/>
              </a:rPr>
              <a:t>E. coli</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Select transformants on ampicillin plates and score for insertional inactivation of the lacZ gene using X-gal/IPTG for blue/white screen</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Isolate DNA from the presumed recombinant and non-recombinant transformants and determine whether your cloning experiment was successful (i.e., that you generated the desired vector plus insert construct)</a:t>
            </a:r>
          </a:p>
          <a:p>
            <a:pPr marL="342900" marR="0" lvl="0" indent="-342900">
              <a:spcBef>
                <a:spcPts val="0"/>
              </a:spcBef>
              <a:spcAft>
                <a:spcPts val="0"/>
              </a:spcAft>
              <a:buFont typeface="+mj-lt"/>
              <a:buAutoNum type="alphaUcParenR"/>
            </a:pPr>
            <a:r>
              <a:rPr lang="en-US" sz="1400" i="1" dirty="0">
                <a:latin typeface="Times New Roman" panose="02020603050405020304" pitchFamily="18" charset="0"/>
                <a:ea typeface="Times New Roman" panose="02020603050405020304" pitchFamily="18" charset="0"/>
              </a:rPr>
              <a:t>Determine whether the cloned yeast DNA contains a gene naturally expressed in yeast</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Isolate total RNA from yeast.  Quantify and fractionate this RNA by denaturing gel electrophoresis</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Transfer the gel-fractionated RNA to a charged nylon membrane and pre-hybridize the membrane.</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Prepare + and – strand “riboprobes” by in vitro transcription of your recombinant DNA with T7 RNA polymerase and NTPs (including 32-P UTP).  Quantify radiolabel incorporation and add probe to membrane transfer of yeast RNA in the hybridization step</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Wash off excess probe and expose the membrane to a phosphorimager screen.  Use the Typhoon </a:t>
            </a:r>
            <a:r>
              <a:rPr lang="en-US" sz="1400" dirty="0" err="1">
                <a:latin typeface="Times New Roman" panose="02020603050405020304" pitchFamily="18" charset="0"/>
                <a:ea typeface="Times New Roman" panose="02020603050405020304" pitchFamily="18" charset="0"/>
              </a:rPr>
              <a:t>phosphoimager</a:t>
            </a:r>
            <a:r>
              <a:rPr lang="en-US" sz="1400" dirty="0">
                <a:latin typeface="Times New Roman" panose="02020603050405020304" pitchFamily="18" charset="0"/>
                <a:ea typeface="Times New Roman" panose="02020603050405020304" pitchFamily="18" charset="0"/>
              </a:rPr>
              <a:t> to detect the radioactivity signatures stored on the </a:t>
            </a:r>
            <a:r>
              <a:rPr lang="en-US" sz="1400" dirty="0" err="1">
                <a:latin typeface="Times New Roman" panose="02020603050405020304" pitchFamily="18" charset="0"/>
                <a:ea typeface="Times New Roman" panose="02020603050405020304" pitchFamily="18" charset="0"/>
              </a:rPr>
              <a:t>phosphoimager</a:t>
            </a:r>
            <a:r>
              <a:rPr lang="en-US" sz="1400" dirty="0">
                <a:latin typeface="Times New Roman" panose="02020603050405020304" pitchFamily="18" charset="0"/>
                <a:ea typeface="Times New Roman" panose="02020603050405020304" pitchFamily="18" charset="0"/>
              </a:rPr>
              <a:t> screen.  Based on the signals obtained with the two hybridization probes determine whether the cloned DNA segment contains at gene and if so, determine the direction of transcription </a:t>
            </a:r>
            <a:r>
              <a:rPr lang="en-US" sz="1400" u="sng" dirty="0">
                <a:latin typeface="Times New Roman" panose="02020603050405020304" pitchFamily="18" charset="0"/>
                <a:ea typeface="Times New Roman" panose="02020603050405020304" pitchFamily="18" charset="0"/>
              </a:rPr>
              <a:t>in yeast </a:t>
            </a:r>
            <a:r>
              <a:rPr lang="en-US" sz="1400" dirty="0">
                <a:latin typeface="Times New Roman" panose="02020603050405020304" pitchFamily="18" charset="0"/>
                <a:ea typeface="Times New Roman" panose="02020603050405020304" pitchFamily="18" charset="0"/>
              </a:rPr>
              <a:t>of the natural transcript with respect to the EcoRI and HindIII restriction sites (assume that these same sites are present in the genome of yeast at this locus). </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Use of </a:t>
            </a:r>
            <a:r>
              <a:rPr lang="en-US" sz="1400" dirty="0" err="1">
                <a:latin typeface="Times New Roman" panose="02020603050405020304" pitchFamily="18" charset="0"/>
                <a:ea typeface="Times New Roman" panose="02020603050405020304" pitchFamily="18" charset="0"/>
              </a:rPr>
              <a:t>phosphoimager</a:t>
            </a:r>
            <a:r>
              <a:rPr lang="en-US" sz="1400" dirty="0">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mj-lt"/>
              <a:buAutoNum type="alphaUcParenR"/>
            </a:pPr>
            <a:r>
              <a:rPr lang="en-US" sz="1400" i="1" dirty="0">
                <a:latin typeface="Times New Roman" panose="02020603050405020304" pitchFamily="18" charset="0"/>
                <a:ea typeface="Times New Roman" panose="02020603050405020304" pitchFamily="18" charset="0"/>
              </a:rPr>
              <a:t>Identify the specific gene encoded by your “insert DNA”</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Purify the double stranded DNA on a Qiagen column and direct it to the sequencing center ….</a:t>
            </a:r>
          </a:p>
        </p:txBody>
      </p:sp>
    </p:spTree>
    <p:extLst>
      <p:ext uri="{BB962C8B-B14F-4D97-AF65-F5344CB8AC3E}">
        <p14:creationId xmlns:p14="http://schemas.microsoft.com/office/powerpoint/2010/main" val="2725041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534400" cy="5601533"/>
          </a:xfrm>
          <a:prstGeom prst="rect">
            <a:avLst/>
          </a:prstGeom>
        </p:spPr>
        <p:txBody>
          <a:bodyPr wrap="square">
            <a:spAutoFit/>
          </a:bodyPr>
          <a:lstStyle/>
          <a:p>
            <a:r>
              <a:rPr lang="en-US" b="1" dirty="0"/>
              <a:t>Gene identification by in vivo complementation: yeast transformation (each group does a set of three transformants).  </a:t>
            </a:r>
            <a:endParaRPr lang="en-US" dirty="0"/>
          </a:p>
          <a:p>
            <a:r>
              <a:rPr lang="en-US" dirty="0"/>
              <a:t>A critical test of whether a cloned DNA encodes a gene of interest is to determine whether that DNA </a:t>
            </a:r>
            <a:r>
              <a:rPr lang="en-US" u="sng" dirty="0"/>
              <a:t>genetically complements</a:t>
            </a:r>
            <a:r>
              <a:rPr lang="en-US" dirty="0"/>
              <a:t> a strain deficient in the activity under study.  </a:t>
            </a:r>
          </a:p>
          <a:p>
            <a:endParaRPr lang="en-US" dirty="0"/>
          </a:p>
          <a:p>
            <a:r>
              <a:rPr lang="en-US" dirty="0"/>
              <a:t>Today, we will transform a conditional‑lethal strain of yeast, </a:t>
            </a:r>
            <a:r>
              <a:rPr lang="en-US" i="1" dirty="0"/>
              <a:t>prp38-1</a:t>
            </a:r>
            <a:r>
              <a:rPr lang="en-US" dirty="0"/>
              <a:t>, which contains a single base pair  mutation in the </a:t>
            </a:r>
            <a:r>
              <a:rPr lang="en-US" i="1" dirty="0"/>
              <a:t>PRP38</a:t>
            </a:r>
            <a:r>
              <a:rPr lang="en-US" dirty="0"/>
              <a:t> gene which results in an aspartic acid </a:t>
            </a:r>
            <a:r>
              <a:rPr lang="en-US" b="1" dirty="0">
                <a:solidFill>
                  <a:srgbClr val="00B050"/>
                </a:solidFill>
              </a:rPr>
              <a:t>(D)</a:t>
            </a:r>
            <a:r>
              <a:rPr lang="en-US" dirty="0"/>
              <a:t> for glycine </a:t>
            </a:r>
            <a:r>
              <a:rPr lang="en-US" b="1" dirty="0">
                <a:solidFill>
                  <a:srgbClr val="FF0000"/>
                </a:solidFill>
              </a:rPr>
              <a:t>(G)</a:t>
            </a:r>
            <a:r>
              <a:rPr lang="en-US" dirty="0"/>
              <a:t> substitution at codon 66. </a:t>
            </a:r>
          </a:p>
          <a:p>
            <a:endParaRPr lang="en-US" dirty="0"/>
          </a:p>
          <a:p>
            <a:r>
              <a:rPr lang="en-US" dirty="0"/>
              <a:t>This change makes the protein temperature sensitive (ts) – functional at room temperature but with much reduced activity at 37C. Consequently, while wildtype (</a:t>
            </a:r>
            <a:r>
              <a:rPr lang="en-US" i="1" dirty="0"/>
              <a:t>PRP38</a:t>
            </a:r>
            <a:r>
              <a:rPr lang="en-US" dirty="0"/>
              <a:t>) yeast grows well at 37C, the </a:t>
            </a:r>
            <a:r>
              <a:rPr lang="en-US" i="1" dirty="0"/>
              <a:t>prp38-1</a:t>
            </a:r>
            <a:r>
              <a:rPr lang="en-US" dirty="0"/>
              <a:t> mutants are severely growth impaired a 37C.</a:t>
            </a:r>
          </a:p>
          <a:p>
            <a:endParaRPr lang="en-US" dirty="0"/>
          </a:p>
          <a:p>
            <a:pPr marL="342900" indent="-342900">
              <a:buAutoNum type="arabicPlain"/>
            </a:pPr>
            <a:r>
              <a:rPr lang="en-US" sz="1400" dirty="0">
                <a:latin typeface="Courier New" panose="02070309020205020404" pitchFamily="49" charset="0"/>
                <a:cs typeface="Courier New" panose="02070309020205020404" pitchFamily="49" charset="0"/>
              </a:rPr>
              <a:t> MAVNEFQVES NISPKQLNNQ SVSLVIPRLT RDKIHNSMYY KVNLSNESLR GNTMVELLKV </a:t>
            </a:r>
          </a:p>
          <a:p>
            <a:r>
              <a:rPr lang="en-US" sz="1400" dirty="0">
                <a:latin typeface="Courier New" panose="02070309020205020404" pitchFamily="49" charset="0"/>
                <a:cs typeface="Courier New" panose="02070309020205020404" pitchFamily="49" charset="0"/>
              </a:rPr>
              <a:t>61  MIGAF</a:t>
            </a:r>
            <a:r>
              <a:rPr lang="en-US" sz="1400" b="1" dirty="0">
                <a:solidFill>
                  <a:srgbClr val="FF0000"/>
                </a:solidFill>
                <a:latin typeface="Courier New" panose="02070309020205020404" pitchFamily="49" charset="0"/>
                <a:cs typeface="Courier New" panose="02070309020205020404" pitchFamily="49" charset="0"/>
              </a:rPr>
              <a:t>G</a:t>
            </a:r>
            <a:r>
              <a:rPr lang="en-US" sz="1400" b="1" dirty="0">
                <a:solidFill>
                  <a:srgbClr val="00B050"/>
                </a:solidFill>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TIKG QNGHLHMMVL GGIEFKCILM KLIEIRPNFQ QLNFLLNVKN ENGFDSKYII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121 ALLLVYARLQ YYYLNGNNKN DDDENDLIKL FKVQLYKYSQ HYFKLKSFPL QVDCFAHSYN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181 EELCIIHIDE LVDWLATQDH IWGIPLGKCQ WNKIYNSDEE SSSSESESNG DSEDDNDTSS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241 ES*</a:t>
            </a:r>
          </a:p>
          <a:p>
            <a:endParaRPr lang="en-US" dirty="0"/>
          </a:p>
          <a:p>
            <a:endParaRPr lang="en-US" dirty="0"/>
          </a:p>
        </p:txBody>
      </p:sp>
    </p:spTree>
    <p:extLst>
      <p:ext uri="{BB962C8B-B14F-4D97-AF65-F5344CB8AC3E}">
        <p14:creationId xmlns:p14="http://schemas.microsoft.com/office/powerpoint/2010/main" val="2545290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534400" cy="5878532"/>
          </a:xfrm>
          <a:prstGeom prst="rect">
            <a:avLst/>
          </a:prstGeom>
          <a:noFill/>
        </p:spPr>
        <p:txBody>
          <a:bodyPr wrap="square" rtlCol="0">
            <a:spAutoFit/>
          </a:bodyPr>
          <a:lstStyle/>
          <a:p>
            <a:r>
              <a:rPr lang="en-US" sz="2000" b="1" dirty="0"/>
              <a:t>Yeast host strain: ts192</a:t>
            </a:r>
          </a:p>
          <a:p>
            <a:r>
              <a:rPr lang="en-US" sz="2000" b="1" dirty="0"/>
              <a:t>Genotype: </a:t>
            </a:r>
            <a:r>
              <a:rPr lang="en-US" sz="2000" dirty="0"/>
              <a:t>Mat</a:t>
            </a:r>
            <a:r>
              <a:rPr lang="el-GR" sz="2000" dirty="0"/>
              <a:t>α</a:t>
            </a:r>
            <a:r>
              <a:rPr lang="en-US" sz="2000" dirty="0"/>
              <a:t> </a:t>
            </a:r>
            <a:r>
              <a:rPr lang="en-US" sz="2000" i="1" dirty="0"/>
              <a:t>trp1-289 </a:t>
            </a:r>
            <a:r>
              <a:rPr lang="en-US" sz="2000" i="1" dirty="0">
                <a:solidFill>
                  <a:srgbClr val="FF0000"/>
                </a:solidFill>
              </a:rPr>
              <a:t>ura3-52</a:t>
            </a:r>
            <a:r>
              <a:rPr lang="en-US" sz="2000" i="1" dirty="0"/>
              <a:t> his 3 leu2-3, 112 </a:t>
            </a:r>
            <a:r>
              <a:rPr lang="en-US" sz="2000" i="1" dirty="0">
                <a:solidFill>
                  <a:srgbClr val="00B050"/>
                </a:solidFill>
              </a:rPr>
              <a:t>prp38-1</a:t>
            </a:r>
          </a:p>
          <a:p>
            <a:endParaRPr lang="en-US" sz="2000" i="1" dirty="0"/>
          </a:p>
          <a:p>
            <a:r>
              <a:rPr lang="en-US" sz="2000" b="1" dirty="0"/>
              <a:t>Yeast transformation vector: </a:t>
            </a:r>
            <a:r>
              <a:rPr lang="en-US" sz="2000" dirty="0"/>
              <a:t>YCplac33 (</a:t>
            </a:r>
            <a:r>
              <a:rPr lang="en-US" sz="2000" i="1" dirty="0">
                <a:solidFill>
                  <a:srgbClr val="FF0000"/>
                </a:solidFill>
              </a:rPr>
              <a:t>URA3</a:t>
            </a:r>
            <a:r>
              <a:rPr lang="en-US" sz="2000" dirty="0"/>
              <a:t>) empty vector</a:t>
            </a:r>
          </a:p>
          <a:p>
            <a:endParaRPr lang="en-US" sz="2000" dirty="0"/>
          </a:p>
          <a:p>
            <a:r>
              <a:rPr lang="en-US" sz="2000" dirty="0"/>
              <a:t>Or</a:t>
            </a:r>
          </a:p>
          <a:p>
            <a:endParaRPr lang="en-US" sz="2000" dirty="0"/>
          </a:p>
          <a:p>
            <a:r>
              <a:rPr lang="en-US" sz="2000" dirty="0"/>
              <a:t>YCplac33-</a:t>
            </a:r>
            <a:r>
              <a:rPr lang="en-US" sz="2000" i="1" dirty="0">
                <a:solidFill>
                  <a:srgbClr val="00B050"/>
                </a:solidFill>
              </a:rPr>
              <a:t>PRP38</a:t>
            </a:r>
            <a:r>
              <a:rPr lang="en-US" sz="2000" dirty="0"/>
              <a:t> (</a:t>
            </a:r>
            <a:r>
              <a:rPr lang="en-US" sz="2000" i="1" dirty="0">
                <a:solidFill>
                  <a:srgbClr val="FF0000"/>
                </a:solidFill>
              </a:rPr>
              <a:t>URA3</a:t>
            </a:r>
            <a:r>
              <a:rPr lang="en-US" sz="2000" dirty="0"/>
              <a:t>) recombinant vector with a portion of the yeast genome containing the </a:t>
            </a:r>
            <a:r>
              <a:rPr lang="en-US" sz="2000" i="1" dirty="0"/>
              <a:t>PRP38</a:t>
            </a:r>
            <a:r>
              <a:rPr lang="en-US" sz="2000" dirty="0"/>
              <a:t> gene</a:t>
            </a:r>
          </a:p>
          <a:p>
            <a:endParaRPr lang="en-US" sz="2000" dirty="0"/>
          </a:p>
          <a:p>
            <a:r>
              <a:rPr lang="en-US" sz="2000" dirty="0"/>
              <a:t>Or</a:t>
            </a:r>
          </a:p>
          <a:p>
            <a:endParaRPr lang="en-US" sz="2000" dirty="0"/>
          </a:p>
          <a:p>
            <a:r>
              <a:rPr lang="en-US" sz="2000" dirty="0"/>
              <a:t>pTZ18u (no selectable marker or replication sequences for yeast)</a:t>
            </a:r>
          </a:p>
          <a:p>
            <a:endParaRPr lang="en-US" sz="2000" dirty="0"/>
          </a:p>
          <a:p>
            <a:r>
              <a:rPr lang="en-US" sz="2000" dirty="0"/>
              <a:t>The plasmids are coded (A, B and C), your job is to determine “which </a:t>
            </a:r>
            <a:r>
              <a:rPr lang="en-US" sz="2000" dirty="0" smtClean="0"/>
              <a:t>code letter is each genotype” </a:t>
            </a:r>
            <a:r>
              <a:rPr lang="en-US" sz="2000" dirty="0"/>
              <a:t>based on the phenotypic characterization of your transformants.</a:t>
            </a:r>
          </a:p>
          <a:p>
            <a:endParaRPr lang="en-US" dirty="0"/>
          </a:p>
          <a:p>
            <a:endParaRPr lang="en-US" dirty="0"/>
          </a:p>
        </p:txBody>
      </p:sp>
    </p:spTree>
    <p:extLst>
      <p:ext uri="{BB962C8B-B14F-4D97-AF65-F5344CB8AC3E}">
        <p14:creationId xmlns:p14="http://schemas.microsoft.com/office/powerpoint/2010/main" val="269115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156"/>
            <a:ext cx="8001000" cy="1169551"/>
          </a:xfrm>
          <a:prstGeom prst="rect">
            <a:avLst/>
          </a:prstGeom>
        </p:spPr>
        <p:txBody>
          <a:bodyPr wrap="square">
            <a:spAutoFit/>
          </a:bodyPr>
          <a:lstStyle/>
          <a:p>
            <a:r>
              <a:rPr lang="en-US" sz="1400" b="1" dirty="0">
                <a:highlight>
                  <a:srgbClr val="FFFF00"/>
                </a:highlight>
              </a:rPr>
              <a:t>YCplac33: </a:t>
            </a:r>
            <a:r>
              <a:rPr lang="en-US" sz="1400" i="1" dirty="0">
                <a:highlight>
                  <a:srgbClr val="FFFF00"/>
                </a:highlight>
              </a:rPr>
              <a:t>E. coli Saccharomyces cerevisiae shuttle vector</a:t>
            </a:r>
          </a:p>
          <a:p>
            <a:r>
              <a:rPr lang="en-US" sz="1400" b="1" dirty="0"/>
              <a:t>Type</a:t>
            </a:r>
            <a:r>
              <a:rPr lang="en-US" sz="1400" dirty="0"/>
              <a:t>: ds DNA plasmid. Selectable marker gene for yeast</a:t>
            </a:r>
            <a:r>
              <a:rPr lang="en-US" sz="1400" b="1" dirty="0">
                <a:solidFill>
                  <a:srgbClr val="FF0000"/>
                </a:solidFill>
              </a:rPr>
              <a:t>: </a:t>
            </a:r>
            <a:r>
              <a:rPr lang="en-US" sz="1400" b="1" i="1" dirty="0">
                <a:solidFill>
                  <a:srgbClr val="FF0000"/>
                </a:solidFill>
              </a:rPr>
              <a:t>URA3</a:t>
            </a:r>
            <a:r>
              <a:rPr lang="en-US" sz="1400" i="1" dirty="0"/>
              <a:t>.  </a:t>
            </a:r>
            <a:r>
              <a:rPr lang="en-US" sz="1400" dirty="0"/>
              <a:t>This marker gene encodes the enzyme </a:t>
            </a:r>
            <a:r>
              <a:rPr lang="en-US" sz="1400" dirty="0" err="1"/>
              <a:t>o</a:t>
            </a:r>
            <a:r>
              <a:rPr lang="en-US" sz="1400" dirty="0" err="1">
                <a:hlinkClick r:id="rId2" tooltip="Orotidine 5'-phosphate decarboxylase"/>
              </a:rPr>
              <a:t>rotidine</a:t>
            </a:r>
            <a:r>
              <a:rPr lang="en-US" sz="1400" dirty="0">
                <a:hlinkClick r:id="rId2" tooltip="Orotidine 5'-phosphate decarboxylase"/>
              </a:rPr>
              <a:t> 5'-phosphate decarboxylase</a:t>
            </a:r>
            <a:r>
              <a:rPr lang="en-US" sz="1400" dirty="0"/>
              <a:t> which is required for uracil biosynthesis in yeast.  Plasmid selection is done in yeast that have a mutation in the chromosomal </a:t>
            </a:r>
            <a:r>
              <a:rPr lang="en-US" sz="1400" i="1" dirty="0"/>
              <a:t>ura3</a:t>
            </a:r>
            <a:r>
              <a:rPr lang="en-US" sz="1400" dirty="0"/>
              <a:t> gene and the transformants are selected on medium that lacks uracil.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46870"/>
            <a:ext cx="5671212" cy="5303520"/>
          </a:xfrm>
          <a:prstGeom prst="rect">
            <a:avLst/>
          </a:prstGeom>
        </p:spPr>
      </p:pic>
      <p:sp>
        <p:nvSpPr>
          <p:cNvPr id="4" name="TextBox 3"/>
          <p:cNvSpPr txBox="1"/>
          <p:nvPr/>
        </p:nvSpPr>
        <p:spPr>
          <a:xfrm>
            <a:off x="6400800" y="1676400"/>
            <a:ext cx="2286000" cy="4493538"/>
          </a:xfrm>
          <a:prstGeom prst="rect">
            <a:avLst/>
          </a:prstGeom>
          <a:noFill/>
        </p:spPr>
        <p:txBody>
          <a:bodyPr wrap="square" rtlCol="0">
            <a:spAutoFit/>
          </a:bodyPr>
          <a:lstStyle/>
          <a:p>
            <a:r>
              <a:rPr lang="en-US" b="1" dirty="0"/>
              <a:t>Ori</a:t>
            </a:r>
            <a:r>
              <a:rPr lang="en-US" dirty="0"/>
              <a:t> – E. coli origin for DNA replication</a:t>
            </a:r>
          </a:p>
          <a:p>
            <a:endParaRPr lang="en-US" dirty="0"/>
          </a:p>
          <a:p>
            <a:r>
              <a:rPr lang="en-US" b="1" dirty="0"/>
              <a:t>Amp</a:t>
            </a:r>
            <a:r>
              <a:rPr lang="en-US" b="1" baseline="30000" dirty="0"/>
              <a:t>R </a:t>
            </a:r>
            <a:r>
              <a:rPr lang="en-US" dirty="0"/>
              <a:t>ampicillin resistance gene (</a:t>
            </a:r>
            <a:r>
              <a:rPr lang="en-US" dirty="0" err="1"/>
              <a:t>bla</a:t>
            </a:r>
            <a:r>
              <a:rPr lang="en-US" dirty="0"/>
              <a:t>) for E. coli selection – does not work for yeast</a:t>
            </a:r>
          </a:p>
          <a:p>
            <a:endParaRPr lang="en-US" sz="2400" b="1" baseline="30000" dirty="0">
              <a:latin typeface="+mj-lt"/>
              <a:cs typeface="Times New Roman" panose="02020603050405020304" pitchFamily="18" charset="0"/>
            </a:endParaRPr>
          </a:p>
          <a:p>
            <a:r>
              <a:rPr lang="en-US" b="1" dirty="0">
                <a:cs typeface="Times New Roman" panose="02020603050405020304" pitchFamily="18" charset="0"/>
              </a:rPr>
              <a:t>CEN/ARS </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yeast chromosomal centromere (mitotic and meiotic stability) and DNA replication origin (</a:t>
            </a:r>
            <a:r>
              <a:rPr lang="en-US" b="1" u="sng"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utonomous </a:t>
            </a:r>
            <a:r>
              <a:rPr lang="en-US" b="1" u="sng"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eplication </a:t>
            </a:r>
            <a:r>
              <a:rPr lang="en-US" b="1" u="sng"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ite)</a:t>
            </a:r>
            <a:endParaRPr lang="en-US" b="1"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997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457200"/>
            <a:ext cx="925830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3810000"/>
            <a:ext cx="838200" cy="338554"/>
          </a:xfrm>
          <a:prstGeom prst="rect">
            <a:avLst/>
          </a:prstGeom>
          <a:noFill/>
        </p:spPr>
        <p:txBody>
          <a:bodyPr wrap="square" rtlCol="0">
            <a:spAutoFit/>
          </a:bodyPr>
          <a:lstStyle/>
          <a:p>
            <a:r>
              <a:rPr lang="en-US" sz="1600" b="1" i="1" dirty="0"/>
              <a:t>URA3</a:t>
            </a:r>
          </a:p>
        </p:txBody>
      </p:sp>
      <p:sp>
        <p:nvSpPr>
          <p:cNvPr id="3" name="TextBox 2"/>
          <p:cNvSpPr txBox="1"/>
          <p:nvPr/>
        </p:nvSpPr>
        <p:spPr>
          <a:xfrm>
            <a:off x="5029200" y="4148554"/>
            <a:ext cx="4724400" cy="2585323"/>
          </a:xfrm>
          <a:prstGeom prst="rect">
            <a:avLst/>
          </a:prstGeom>
          <a:noFill/>
        </p:spPr>
        <p:txBody>
          <a:bodyPr wrap="square" rtlCol="0">
            <a:spAutoFit/>
          </a:bodyPr>
          <a:lstStyle/>
          <a:p>
            <a:r>
              <a:rPr lang="en-US" dirty="0"/>
              <a:t>Multiple enzymes needed to produce UTP from glutamine. </a:t>
            </a:r>
            <a:r>
              <a:rPr lang="en-US" b="1" i="1" dirty="0"/>
              <a:t>URA3 </a:t>
            </a:r>
            <a:r>
              <a:rPr lang="en-US" b="1" dirty="0"/>
              <a:t>is </a:t>
            </a:r>
            <a:r>
              <a:rPr lang="en-US" b="1" u="sng" dirty="0"/>
              <a:t>one</a:t>
            </a:r>
            <a:r>
              <a:rPr lang="en-US" b="1" dirty="0"/>
              <a:t> of seven genes in this </a:t>
            </a:r>
            <a:r>
              <a:rPr lang="en-US" b="1" dirty="0" smtClean="0"/>
              <a:t>UTP biosynthesis </a:t>
            </a:r>
            <a:r>
              <a:rPr lang="en-US" b="1" dirty="0"/>
              <a:t>pathway</a:t>
            </a:r>
            <a:r>
              <a:rPr lang="en-US" dirty="0"/>
              <a:t>. </a:t>
            </a:r>
            <a:r>
              <a:rPr lang="en-US" dirty="0" smtClean="0"/>
              <a:t> Mutations </a:t>
            </a:r>
            <a:r>
              <a:rPr lang="en-US" dirty="0"/>
              <a:t>in </a:t>
            </a:r>
            <a:r>
              <a:rPr lang="en-US" b="1" dirty="0"/>
              <a:t>any</a:t>
            </a:r>
            <a:r>
              <a:rPr lang="en-US" dirty="0"/>
              <a:t> of these genes leave the cell unable to grow in the absence of </a:t>
            </a:r>
            <a:r>
              <a:rPr lang="en-US" dirty="0" smtClean="0"/>
              <a:t>uracil (which is made via removal of phosphate and ribose from UMP). </a:t>
            </a:r>
          </a:p>
          <a:p>
            <a:endParaRPr lang="en-US" dirty="0"/>
          </a:p>
          <a:p>
            <a:r>
              <a:rPr lang="en-US" dirty="0" smtClean="0"/>
              <a:t>NOTE: the Ura3 enzyme does NOT make uracil, it makes uridine monophosphate</a:t>
            </a:r>
            <a:endParaRPr lang="en-US" dirty="0"/>
          </a:p>
        </p:txBody>
      </p:sp>
    </p:spTree>
    <p:extLst>
      <p:ext uri="{BB962C8B-B14F-4D97-AF65-F5344CB8AC3E}">
        <p14:creationId xmlns:p14="http://schemas.microsoft.com/office/powerpoint/2010/main" val="3928459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43841"/>
            <a:ext cx="8382000" cy="4524315"/>
          </a:xfrm>
          <a:prstGeom prst="rect">
            <a:avLst/>
          </a:prstGeom>
        </p:spPr>
        <p:txBody>
          <a:bodyPr wrap="square">
            <a:spAutoFit/>
          </a:bodyPr>
          <a:lstStyle/>
          <a:p>
            <a:r>
              <a:rPr lang="en-US" dirty="0"/>
              <a:t>Today we will transform the </a:t>
            </a:r>
            <a:r>
              <a:rPr lang="en-US" i="1" dirty="0"/>
              <a:t>prp38-1</a:t>
            </a:r>
            <a:r>
              <a:rPr lang="en-US" dirty="0"/>
              <a:t> mutant yeast with 3 different plasmids, </a:t>
            </a:r>
          </a:p>
          <a:p>
            <a:pPr marL="285750" indent="-285750">
              <a:buFontTx/>
              <a:buChar char="-"/>
            </a:pPr>
            <a:r>
              <a:rPr lang="en-US" dirty="0"/>
              <a:t>one of which is the YCplac33 vector containing a  fully functional (i.e., wildtype) copy of </a:t>
            </a:r>
            <a:r>
              <a:rPr lang="en-US" i="1" dirty="0"/>
              <a:t>PRP38</a:t>
            </a:r>
            <a:r>
              <a:rPr lang="en-US" dirty="0"/>
              <a:t> which can complement the </a:t>
            </a:r>
            <a:r>
              <a:rPr lang="en-US" i="1" dirty="0"/>
              <a:t>prp38-1</a:t>
            </a:r>
            <a:r>
              <a:rPr lang="en-US" dirty="0"/>
              <a:t> growth defect and restore efficient growth at 37C.  </a:t>
            </a:r>
          </a:p>
          <a:p>
            <a:pPr marL="285750" indent="-285750">
              <a:buFontTx/>
              <a:buChar char="-"/>
            </a:pPr>
            <a:r>
              <a:rPr lang="en-US" dirty="0"/>
              <a:t>one of which is an empty vector (i.e., YCplac33 plasmid without the </a:t>
            </a:r>
            <a:r>
              <a:rPr lang="en-US" i="1" dirty="0"/>
              <a:t>PRP38 </a:t>
            </a:r>
            <a:r>
              <a:rPr lang="en-US" dirty="0"/>
              <a:t>gene)</a:t>
            </a:r>
          </a:p>
          <a:p>
            <a:pPr marL="285750" indent="-285750">
              <a:buFontTx/>
              <a:buChar char="-"/>
            </a:pPr>
            <a:r>
              <a:rPr lang="en-US" dirty="0"/>
              <a:t>One of which is pTZ18u</a:t>
            </a:r>
          </a:p>
          <a:p>
            <a:pPr marL="285750" indent="-285750">
              <a:buFontTx/>
              <a:buChar char="-"/>
            </a:pPr>
            <a:endParaRPr lang="en-US" dirty="0"/>
          </a:p>
          <a:p>
            <a:r>
              <a:rPr lang="en-US" dirty="0"/>
              <a:t>Our job is to determine which of the three plasmids contains </a:t>
            </a:r>
            <a:r>
              <a:rPr lang="en-US" i="1" dirty="0"/>
              <a:t>PRP38.</a:t>
            </a:r>
            <a:r>
              <a:rPr lang="en-US" dirty="0"/>
              <a:t>  </a:t>
            </a:r>
          </a:p>
          <a:p>
            <a:pPr marL="285750" indent="-285750">
              <a:buFontTx/>
              <a:buChar char="-"/>
            </a:pPr>
            <a:endParaRPr lang="en-US" dirty="0"/>
          </a:p>
          <a:p>
            <a:r>
              <a:rPr lang="en-US" dirty="0"/>
              <a:t>Note, while we are working with only three plasmids, often this “complementation” experiment is conducted with a mixture of </a:t>
            </a:r>
            <a:r>
              <a:rPr lang="en-US" b="1" i="1" dirty="0"/>
              <a:t>thousands of different plasmids </a:t>
            </a:r>
            <a:r>
              <a:rPr lang="en-US" i="1" dirty="0"/>
              <a:t>(that is a recombinant DNA library) </a:t>
            </a:r>
            <a:r>
              <a:rPr lang="en-US" dirty="0"/>
              <a:t>containing overlapping portions of the yeast genome – </a:t>
            </a:r>
            <a:r>
              <a:rPr lang="en-US" b="1" dirty="0"/>
              <a:t>with the goal of “cloning a gene” by complementation of an </a:t>
            </a:r>
            <a:r>
              <a:rPr lang="en-US" b="1" u="sng" dirty="0"/>
              <a:t>uncharacterized</a:t>
            </a:r>
            <a:r>
              <a:rPr lang="en-US" b="1" dirty="0"/>
              <a:t> mutation</a:t>
            </a:r>
            <a:r>
              <a:rPr lang="en-US" b="1" dirty="0" smtClean="0"/>
              <a:t>.</a:t>
            </a:r>
          </a:p>
          <a:p>
            <a:endParaRPr lang="en-US" b="1" dirty="0"/>
          </a:p>
          <a:p>
            <a:r>
              <a:rPr lang="en-US" b="1" dirty="0" smtClean="0"/>
              <a:t>A paper on the cloning of </a:t>
            </a:r>
            <a:r>
              <a:rPr lang="en-US" b="1" i="1" dirty="0" smtClean="0"/>
              <a:t>PRP38 </a:t>
            </a:r>
            <a:r>
              <a:rPr lang="en-US" b="1" dirty="0" smtClean="0"/>
              <a:t>via yeast complementation is required reading on Canvas and will be discussed at the end of the semester.  </a:t>
            </a:r>
            <a:endParaRPr lang="en-US" b="1" dirty="0"/>
          </a:p>
        </p:txBody>
      </p:sp>
    </p:spTree>
    <p:extLst>
      <p:ext uri="{BB962C8B-B14F-4D97-AF65-F5344CB8AC3E}">
        <p14:creationId xmlns:p14="http://schemas.microsoft.com/office/powerpoint/2010/main" val="3587667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958603768"/>
              </p:ext>
            </p:extLst>
          </p:nvPr>
        </p:nvGraphicFramePr>
        <p:xfrm>
          <a:off x="76200" y="609600"/>
          <a:ext cx="8991600" cy="6202680"/>
        </p:xfrm>
        <a:graphic>
          <a:graphicData uri="http://schemas.openxmlformats.org/drawingml/2006/table">
            <a:tbl>
              <a:tblPr firstRow="1" firstCol="1" bandRow="1"/>
              <a:tblGrid>
                <a:gridCol w="1004556">
                  <a:extLst>
                    <a:ext uri="{9D8B030D-6E8A-4147-A177-3AD203B41FA5}">
                      <a16:colId xmlns:a16="http://schemas.microsoft.com/office/drawing/2014/main" val="3484559957"/>
                    </a:ext>
                  </a:extLst>
                </a:gridCol>
                <a:gridCol w="7987044">
                  <a:extLst>
                    <a:ext uri="{9D8B030D-6E8A-4147-A177-3AD203B41FA5}">
                      <a16:colId xmlns:a16="http://schemas.microsoft.com/office/drawing/2014/main" val="2968780408"/>
                    </a:ext>
                  </a:extLst>
                </a:gridCol>
              </a:tblGrid>
              <a:tr h="425328">
                <a:tc>
                  <a:txBody>
                    <a:bodyPr/>
                    <a:lstStyle/>
                    <a:p>
                      <a:pPr marL="0" marR="0">
                        <a:spcBef>
                          <a:spcPts val="0"/>
                        </a:spcBef>
                        <a:spcAft>
                          <a:spcPts val="0"/>
                        </a:spcAft>
                      </a:pPr>
                      <a:r>
                        <a:rPr lang="en-US" sz="1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Due Date*</a:t>
                      </a:r>
                      <a:endParaRPr lang="en-US" sz="180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6996" marR="66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Assignment</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6996" marR="66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9664242"/>
                  </a:ext>
                </a:extLst>
              </a:tr>
              <a:tr h="4962170">
                <a:tc>
                  <a:txBody>
                    <a:bodyPr/>
                    <a:lstStyle/>
                    <a:p>
                      <a:pPr marL="0" marR="0">
                        <a:spcBef>
                          <a:spcPts val="0"/>
                        </a:spcBef>
                        <a:spcAft>
                          <a:spcPts val="0"/>
                        </a:spcAft>
                      </a:pPr>
                      <a:r>
                        <a:rPr lang="en-US" sz="1600" b="1">
                          <a:effectLst/>
                          <a:latin typeface="Times New Roman" panose="02020603050405020304" pitchFamily="18" charset="0"/>
                          <a:ea typeface="Calibri" panose="020F0502020204030204" pitchFamily="34" charset="0"/>
                          <a:cs typeface="Times New Roman" panose="02020603050405020304" pitchFamily="18" charset="0"/>
                        </a:rPr>
                        <a:t>9/5/18</a:t>
                      </a:r>
                      <a:endParaRPr lang="en-US" sz="160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6996" marR="66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Required</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Communication between scientists is </a:t>
                      </a:r>
                      <a:r>
                        <a:rPr lang="en-US" sz="1600" dirty="0" smtClean="0">
                          <a:effectLst/>
                          <a:latin typeface="+mn-lt"/>
                          <a:ea typeface="Calibri" panose="020F0502020204030204" pitchFamily="34" charset="0"/>
                          <a:cs typeface="Times New Roman" panose="02020603050405020304" pitchFamily="18" charset="0"/>
                        </a:rPr>
                        <a:t>key </a:t>
                      </a:r>
                      <a:r>
                        <a:rPr lang="en-US" sz="1600" dirty="0">
                          <a:effectLst/>
                          <a:latin typeface="+mn-lt"/>
                          <a:ea typeface="Calibri" panose="020F0502020204030204" pitchFamily="34" charset="0"/>
                          <a:cs typeface="Times New Roman" panose="02020603050405020304" pitchFamily="18" charset="0"/>
                        </a:rPr>
                        <a:t>to moving the discipline forward.  Participate in current science </a:t>
                      </a:r>
                      <a:r>
                        <a:rPr lang="en-US" sz="1600" dirty="0" smtClean="0">
                          <a:effectLst/>
                          <a:latin typeface="+mn-lt"/>
                          <a:ea typeface="Calibri" panose="020F0502020204030204" pitchFamily="34" charset="0"/>
                          <a:cs typeface="Times New Roman" panose="02020603050405020304" pitchFamily="18" charset="0"/>
                        </a:rPr>
                        <a:t>literacy</a:t>
                      </a:r>
                      <a:r>
                        <a:rPr lang="en-US" sz="1600" baseline="0" dirty="0" smtClean="0">
                          <a:effectLst/>
                          <a:latin typeface="+mn-lt"/>
                          <a:ea typeface="Calibri" panose="020F0502020204030204" pitchFamily="34" charset="0"/>
                          <a:cs typeface="Times New Roman" panose="02020603050405020304" pitchFamily="18" charset="0"/>
                        </a:rPr>
                        <a:t> - </a:t>
                      </a:r>
                      <a:r>
                        <a:rPr lang="en-US" sz="1600" dirty="0" smtClean="0">
                          <a:effectLst/>
                          <a:latin typeface="+mn-lt"/>
                          <a:ea typeface="Calibri" panose="020F0502020204030204" pitchFamily="34" charset="0"/>
                          <a:cs typeface="Times New Roman" panose="02020603050405020304" pitchFamily="18" charset="0"/>
                        </a:rPr>
                        <a:t>Subscribe</a:t>
                      </a:r>
                      <a:r>
                        <a:rPr lang="en-US" sz="1600" baseline="0" dirty="0" smtClean="0">
                          <a:effectLst/>
                          <a:latin typeface="+mn-lt"/>
                          <a:ea typeface="Calibri" panose="020F0502020204030204" pitchFamily="34" charset="0"/>
                          <a:cs typeface="Times New Roman" panose="02020603050405020304" pitchFamily="18" charset="0"/>
                        </a:rPr>
                        <a:t> to t</a:t>
                      </a:r>
                      <a:r>
                        <a:rPr lang="en-US" sz="1600" dirty="0" smtClean="0">
                          <a:effectLst/>
                          <a:latin typeface="+mn-lt"/>
                          <a:ea typeface="Calibri" panose="020F0502020204030204" pitchFamily="34" charset="0"/>
                          <a:cs typeface="Times New Roman" panose="02020603050405020304" pitchFamily="18" charset="0"/>
                        </a:rPr>
                        <a:t>he </a:t>
                      </a:r>
                      <a:r>
                        <a:rPr lang="en-US" sz="1600" dirty="0">
                          <a:effectLst/>
                          <a:latin typeface="+mn-lt"/>
                          <a:ea typeface="Calibri" panose="020F0502020204030204" pitchFamily="34" charset="0"/>
                          <a:cs typeface="Times New Roman" panose="02020603050405020304" pitchFamily="18" charset="0"/>
                        </a:rPr>
                        <a:t>Scientist Magazine ((</a:t>
                      </a:r>
                      <a:r>
                        <a:rPr lang="en-US" sz="1600" u="sng" dirty="0">
                          <a:solidFill>
                            <a:srgbClr val="0000FF"/>
                          </a:solidFill>
                          <a:effectLst/>
                          <a:latin typeface="+mn-lt"/>
                          <a:ea typeface="Calibri" panose="020F0502020204030204" pitchFamily="34" charset="0"/>
                          <a:cs typeface="Times New Roman" panose="02020603050405020304" pitchFamily="18" charset="0"/>
                          <a:hlinkClick r:id="rId2"/>
                        </a:rPr>
                        <a:t>http://www.the-scientist.com/?subscribe.now</a:t>
                      </a:r>
                      <a:r>
                        <a:rPr lang="en-US" sz="1600" dirty="0">
                          <a:effectLst/>
                          <a:latin typeface="+mn-lt"/>
                          <a:ea typeface="Calibri" panose="020F0502020204030204" pitchFamily="34" charset="0"/>
                          <a:cs typeface="Times New Roman" panose="02020603050405020304" pitchFamily="18" charset="0"/>
                        </a:rPr>
                        <a:t>).  Also sign up for the online weekly updates during the registration. </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a:t>
                      </a:r>
                    </a:p>
                    <a:p>
                      <a:pPr marL="0" marR="0">
                        <a:lnSpc>
                          <a:spcPct val="100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Get </a:t>
                      </a:r>
                      <a:r>
                        <a:rPr lang="en-US" sz="1600" dirty="0">
                          <a:effectLst/>
                          <a:latin typeface="+mn-lt"/>
                          <a:ea typeface="Calibri" panose="020F0502020204030204" pitchFamily="34" charset="0"/>
                          <a:cs typeface="Times New Roman" panose="02020603050405020304" pitchFamily="18" charset="0"/>
                        </a:rPr>
                        <a:t>full credit by providing me with printout of online confirmation of your free online subscriptions.  This subscription is for your interest &amp; benefit – you will not be tested on this materials.  </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Optional</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Truly outstanding free online books and articles based on cutting edge science are also available from the National Academies of Science (</a:t>
                      </a:r>
                      <a:r>
                        <a:rPr lang="en-US" sz="1600" u="sng" dirty="0">
                          <a:solidFill>
                            <a:srgbClr val="0000FF"/>
                          </a:solidFill>
                          <a:effectLst/>
                          <a:latin typeface="+mn-lt"/>
                          <a:ea typeface="Calibri" panose="020F0502020204030204" pitchFamily="34" charset="0"/>
                          <a:cs typeface="Times New Roman" panose="02020603050405020304" pitchFamily="18" charset="0"/>
                          <a:hlinkClick r:id="rId3"/>
                        </a:rPr>
                        <a:t>https://www.nap.edu/login.php?page=http%3A%2F%2Fwww.nap.edu%2Fupdates&amp;action=new</a:t>
                      </a:r>
                      <a:r>
                        <a:rPr lang="en-US" sz="1600" dirty="0">
                          <a:effectLst/>
                          <a:latin typeface="+mn-lt"/>
                          <a:ea typeface="Calibri" panose="020F0502020204030204" pitchFamily="34" charset="0"/>
                          <a:cs typeface="Times New Roman" panose="02020603050405020304" pitchFamily="18" charset="0"/>
                        </a:rPr>
                        <a:t> ) </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and from the Howard Hughes Medical Institute (</a:t>
                      </a:r>
                      <a:r>
                        <a:rPr lang="en-US" sz="1600" u="sng" dirty="0">
                          <a:solidFill>
                            <a:srgbClr val="0000FF"/>
                          </a:solidFill>
                          <a:effectLst/>
                          <a:latin typeface="+mn-lt"/>
                          <a:ea typeface="Calibri" panose="020F0502020204030204" pitchFamily="34" charset="0"/>
                          <a:cs typeface="Times New Roman" panose="02020603050405020304" pitchFamily="18" charset="0"/>
                          <a:hlinkClick r:id="rId4"/>
                        </a:rPr>
                        <a:t>https://www.hhmi.org/user?destination=/?utm_source=HHMI+News&amp;utm_campaign=73f068c23c-Sternson_Sodium_Channel_Weight_NR+Campaign&amp;utm_medium=email&amp;utm_term=0_8f2808e1d6-73f068c23c-69824637</a:t>
                      </a:r>
                      <a:endParaRPr lang="en-US" sz="1600" dirty="0">
                        <a:effectLst/>
                        <a:latin typeface="+mn-lt"/>
                        <a:ea typeface="Times New Roman" panose="02020603050405020304" pitchFamily="18" charset="0"/>
                        <a:cs typeface="Times New Roman" panose="02020603050405020304" pitchFamily="18" charset="0"/>
                      </a:endParaRPr>
                    </a:p>
                    <a:p>
                      <a:pPr marL="0" marR="0">
                        <a:lnSpc>
                          <a:spcPts val="144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lnSpc>
                          <a:spcPts val="144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10 pts</a:t>
                      </a:r>
                      <a:endParaRPr lang="en-US" sz="16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457200" marR="0">
                        <a:lnSpc>
                          <a:spcPts val="1440"/>
                        </a:lnSpc>
                        <a:spcBef>
                          <a:spcPts val="0"/>
                        </a:spcBef>
                        <a:spcAft>
                          <a:spcPts val="0"/>
                        </a:spcAft>
                        <a:tabLst>
                          <a:tab pos="2971800" algn="ctr"/>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6996" marR="66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1676499"/>
                  </a:ext>
                </a:extLst>
              </a:tr>
            </a:tbl>
          </a:graphicData>
        </a:graphic>
      </p:graphicFrame>
      <p:sp>
        <p:nvSpPr>
          <p:cNvPr id="7" name="Rectangle 2"/>
          <p:cNvSpPr>
            <a:spLocks noChangeArrowheads="1"/>
          </p:cNvSpPr>
          <p:nvPr/>
        </p:nvSpPr>
        <p:spPr bwMode="auto">
          <a:xfrm>
            <a:off x="271462" y="152400"/>
            <a:ext cx="88392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Lst>
            </a:pPr>
            <a:r>
              <a:rPr kumimoji="0" lang="en-US" altLang="en-US"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BIO 510 Homework assignments due at </a:t>
            </a:r>
            <a:r>
              <a:rPr kumimoji="0" lang="en-US" altLang="en-US" sz="2000" b="1"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5:00 PM</a:t>
            </a:r>
            <a:r>
              <a:rPr kumimoji="0" lang="en-US" altLang="en-US"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on listed date</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971800" algn="ctr"/>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63409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475" y="657225"/>
            <a:ext cx="8305800" cy="646331"/>
          </a:xfrm>
          <a:prstGeom prst="rect">
            <a:avLst/>
          </a:prstGeom>
          <a:noFill/>
        </p:spPr>
        <p:txBody>
          <a:bodyPr wrap="square" rtlCol="0">
            <a:spAutoFit/>
          </a:bodyPr>
          <a:lstStyle/>
          <a:p>
            <a:r>
              <a:rPr lang="en-US" b="1" dirty="0"/>
              <a:t>What do you predict?</a:t>
            </a:r>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5826243"/>
              </p:ext>
            </p:extLst>
          </p:nvPr>
        </p:nvGraphicFramePr>
        <p:xfrm>
          <a:off x="762000" y="1313081"/>
          <a:ext cx="7315200" cy="4124960"/>
        </p:xfrm>
        <a:graphic>
          <a:graphicData uri="http://schemas.openxmlformats.org/drawingml/2006/table">
            <a:tbl>
              <a:tblPr firstRow="1" bandRow="1">
                <a:tableStyleId>{5940675A-B579-460E-94D1-54222C63F5DA}</a:tableStyleId>
              </a:tblPr>
              <a:tblGrid>
                <a:gridCol w="1643865">
                  <a:extLst>
                    <a:ext uri="{9D8B030D-6E8A-4147-A177-3AD203B41FA5}">
                      <a16:colId xmlns:a16="http://schemas.microsoft.com/office/drawing/2014/main" val="20000"/>
                    </a:ext>
                  </a:extLst>
                </a:gridCol>
                <a:gridCol w="1643865">
                  <a:extLst>
                    <a:ext uri="{9D8B030D-6E8A-4147-A177-3AD203B41FA5}">
                      <a16:colId xmlns:a16="http://schemas.microsoft.com/office/drawing/2014/main" val="20001"/>
                    </a:ext>
                  </a:extLst>
                </a:gridCol>
                <a:gridCol w="2013735">
                  <a:extLst>
                    <a:ext uri="{9D8B030D-6E8A-4147-A177-3AD203B41FA5}">
                      <a16:colId xmlns:a16="http://schemas.microsoft.com/office/drawing/2014/main" val="20002"/>
                    </a:ext>
                  </a:extLst>
                </a:gridCol>
                <a:gridCol w="2013735">
                  <a:extLst>
                    <a:ext uri="{9D8B030D-6E8A-4147-A177-3AD203B41FA5}">
                      <a16:colId xmlns:a16="http://schemas.microsoft.com/office/drawing/2014/main" val="20003"/>
                    </a:ext>
                  </a:extLst>
                </a:gridCol>
              </a:tblGrid>
              <a:tr h="320040">
                <a:tc>
                  <a:txBody>
                    <a:bodyPr/>
                    <a:lstStyle/>
                    <a:p>
                      <a:endParaRPr lang="en-US" dirty="0"/>
                    </a:p>
                  </a:txBody>
                  <a:tcPr/>
                </a:tc>
                <a:tc>
                  <a:txBody>
                    <a:bodyPr/>
                    <a:lstStyle/>
                    <a:p>
                      <a:r>
                        <a:rPr lang="en-US" dirty="0"/>
                        <a:t>Colonies on -ura 23C</a:t>
                      </a:r>
                    </a:p>
                  </a:txBody>
                  <a:tcPr/>
                </a:tc>
                <a:tc>
                  <a:txBody>
                    <a:bodyPr/>
                    <a:lstStyle/>
                    <a:p>
                      <a:r>
                        <a:rPr lang="en-US" dirty="0"/>
                        <a:t>Colonies on -ura 37C</a:t>
                      </a:r>
                    </a:p>
                  </a:txBody>
                  <a:tcPr/>
                </a:tc>
                <a:tc>
                  <a:txBody>
                    <a:bodyPr/>
                    <a:lstStyle/>
                    <a:p>
                      <a:r>
                        <a:rPr lang="en-US" dirty="0"/>
                        <a:t>Coded DNA:</a:t>
                      </a:r>
                      <a:r>
                        <a:rPr lang="en-US" baseline="0" dirty="0"/>
                        <a:t> A, B or C</a:t>
                      </a:r>
                      <a:endParaRPr lang="en-US" dirty="0"/>
                    </a:p>
                  </a:txBody>
                  <a:tcPr/>
                </a:tc>
                <a:extLst>
                  <a:ext uri="{0D108BD9-81ED-4DB2-BD59-A6C34878D82A}">
                    <a16:rowId xmlns:a16="http://schemas.microsoft.com/office/drawing/2014/main" val="10000"/>
                  </a:ext>
                </a:extLst>
              </a:tr>
              <a:tr h="370840">
                <a:tc>
                  <a:txBody>
                    <a:bodyPr/>
                    <a:lstStyle/>
                    <a:p>
                      <a:r>
                        <a:rPr lang="en-US" dirty="0"/>
                        <a:t>Ts192(not transformed)</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US" dirty="0"/>
                        <a:t>Ts192 + YCplac33 empty vector</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Ts192 + recombinant YCplac33 (PRP38) </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r>
                        <a:rPr lang="en-US" dirty="0"/>
                        <a:t>pTZ18u</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63632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992424-E203-4B44-AE51-5502ACEBE3A8}"/>
              </a:ext>
            </a:extLst>
          </p:cNvPr>
          <p:cNvSpPr/>
          <p:nvPr/>
        </p:nvSpPr>
        <p:spPr>
          <a:xfrm>
            <a:off x="381000" y="381000"/>
            <a:ext cx="8229600" cy="6370975"/>
          </a:xfrm>
          <a:prstGeom prst="rect">
            <a:avLst/>
          </a:prstGeom>
        </p:spPr>
        <p:txBody>
          <a:bodyPr wrap="square">
            <a:spAutoFit/>
          </a:bodyPr>
          <a:lstStyle/>
          <a:p>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Each Group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510 protocol; Rapid Yeast Transformation (see PGMG 202-206)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ea typeface="Times New Roman" panose="02020603050405020304" pitchFamily="18" charset="0"/>
                <a:cs typeface="Times New Roman" panose="02020603050405020304" pitchFamily="18" charset="0"/>
              </a:rPr>
              <a:t>Each Group Transforms all Three Plasmids (A, B and C)</a:t>
            </a: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AutoNum type="arabicPeriod"/>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Start off with </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~50 </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ml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of a mid to late log culture of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prp38-1</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yeast (OD 600 between 2 and 4) grown in YPD medium</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Spin out yeast 5,000 rpm for 5 minutes.  Rapidly pour off the growth medium.</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AutoNum type="arabicPeriod"/>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2. Wash the culture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twice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with 5 ml of Li buffer (100 mM LiOAc, 10 mM Tris pH 7.5, 1 mM EDTA</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Spin 5 minutes at 5,000 rpm between each wash. NOTE: </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Use the plastic 5 (or 10) ml pipet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and the green pipet filler to transfer the Li buffer not the P-1000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pipetman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3.After the second 5 ml wash, resuspend the yeast cell pellet in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2 ml of Li buffer. </a:t>
            </a:r>
          </a:p>
        </p:txBody>
      </p:sp>
    </p:spTree>
    <p:extLst>
      <p:ext uri="{BB962C8B-B14F-4D97-AF65-F5344CB8AC3E}">
        <p14:creationId xmlns:p14="http://schemas.microsoft.com/office/powerpoint/2010/main" val="1335264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991600" cy="6001643"/>
          </a:xfrm>
          <a:prstGeom prst="rect">
            <a:avLst/>
          </a:prstGeom>
        </p:spPr>
        <p:txBody>
          <a:bodyPr wrap="square">
            <a:spAutoFit/>
          </a:bodyPr>
          <a:lstStyle/>
          <a:p>
            <a:r>
              <a:rPr lang="en-US" sz="1600" b="1" u="sng" dirty="0"/>
              <a:t>Each Student (each group uses all three plasmids, coded A, B and C)</a:t>
            </a:r>
            <a:endParaRPr lang="en-US" sz="1600" dirty="0"/>
          </a:p>
          <a:p>
            <a:r>
              <a:rPr lang="en-US" sz="1600" dirty="0"/>
              <a:t>4. Add 500 µl of culture to each 13X100 mm (small) capped glass culture tube.  Prepare and label</a:t>
            </a:r>
            <a:r>
              <a:rPr lang="en-US" sz="1600" b="1" dirty="0"/>
              <a:t> </a:t>
            </a:r>
            <a:r>
              <a:rPr lang="en-US" sz="1600" b="1" u="sng" dirty="0"/>
              <a:t>one</a:t>
            </a:r>
            <a:r>
              <a:rPr lang="en-US" sz="1600" dirty="0"/>
              <a:t> tube for each DNA to be tested.  </a:t>
            </a:r>
            <a:r>
              <a:rPr lang="en-US" sz="1600" b="1" dirty="0"/>
              <a:t>Be sure to note the specific construct used</a:t>
            </a:r>
            <a:r>
              <a:rPr lang="en-US" sz="1600" dirty="0"/>
              <a:t>.</a:t>
            </a:r>
          </a:p>
          <a:p>
            <a:r>
              <a:rPr lang="en-US" sz="1600" dirty="0"/>
              <a:t>5. Add plasmid DNA (1-3 µg in 10µl), incubate for 5 minutes at room temperature.</a:t>
            </a:r>
          </a:p>
          <a:p>
            <a:r>
              <a:rPr lang="en-US" sz="1600" dirty="0"/>
              <a:t>6. Add 25 µl of 10 mg/ml salmon sperm DNA (heat denatured for 10 min. @100C then quick chilled on ice prior to use).  </a:t>
            </a:r>
            <a:r>
              <a:rPr lang="en-US" sz="1600" b="1" dirty="0"/>
              <a:t>NOTE: Get the denaturation started during the yeast wash steps (#2, above), since it takes some time to complete.</a:t>
            </a:r>
            <a:endParaRPr lang="en-US" sz="1600" dirty="0"/>
          </a:p>
          <a:p>
            <a:r>
              <a:rPr lang="en-US" sz="1600" dirty="0"/>
              <a:t>7. Add 25 µl of DMSO incubate 10 minutes at </a:t>
            </a:r>
            <a:r>
              <a:rPr lang="en-US" sz="1600" b="1" dirty="0"/>
              <a:t>room temperature</a:t>
            </a:r>
            <a:r>
              <a:rPr lang="en-US" sz="1600" dirty="0"/>
              <a:t>.</a:t>
            </a:r>
          </a:p>
          <a:p>
            <a:r>
              <a:rPr lang="en-US" sz="1600" dirty="0"/>
              <a:t>8. Add 2.5 ml of 40% PEG 3000 in Li buffer.  Incubate for 30 minutes at </a:t>
            </a:r>
            <a:r>
              <a:rPr lang="en-US" sz="1600" b="1" dirty="0"/>
              <a:t>30C</a:t>
            </a:r>
            <a:r>
              <a:rPr lang="en-US" sz="1600" dirty="0"/>
              <a:t>.</a:t>
            </a:r>
          </a:p>
          <a:p>
            <a:r>
              <a:rPr lang="en-US" sz="1600" dirty="0"/>
              <a:t>9. Heat shock at </a:t>
            </a:r>
            <a:r>
              <a:rPr lang="en-US" sz="1600" b="1" dirty="0"/>
              <a:t>42C</a:t>
            </a:r>
            <a:r>
              <a:rPr lang="en-US" sz="1600" dirty="0"/>
              <a:t> for 15 minutes.</a:t>
            </a:r>
          </a:p>
          <a:p>
            <a:r>
              <a:rPr lang="en-US" sz="1600" dirty="0"/>
              <a:t>10. Spin out the culture, wash once in 1 ml of sterile (i.e., freshly autoclaved) water. You can vortex to mix the cells.  Spin the cells for 5 minutes at full speed in the clinical (tabletop) centrifuge.  Pour off the liquid.  Vortex what is left in the tube (usually ~ 150 µl of liquid remains) and </a:t>
            </a:r>
            <a:r>
              <a:rPr lang="en-US" sz="1600" b="1" dirty="0"/>
              <a:t>plate the yeast evenly on</a:t>
            </a:r>
            <a:r>
              <a:rPr lang="en-US" sz="1600" b="1" i="1" u="sng" dirty="0"/>
              <a:t> two</a:t>
            </a:r>
            <a:r>
              <a:rPr lang="en-US" sz="1600" b="1" dirty="0"/>
              <a:t> selective plates (estimate volumes)</a:t>
            </a:r>
            <a:r>
              <a:rPr lang="en-US" sz="1600" dirty="0"/>
              <a:t>.  You can expect 100-1000 transformants per microgram of plasmid DNA.  Incubate one plate at 23C and one plate at 37C.</a:t>
            </a:r>
          </a:p>
          <a:p>
            <a:r>
              <a:rPr lang="en-US" sz="1600" dirty="0"/>
              <a:t> </a:t>
            </a:r>
          </a:p>
          <a:p>
            <a:r>
              <a:rPr lang="en-US" sz="1600" b="1" dirty="0"/>
              <a:t>IMPORTANT NOTES: </a:t>
            </a:r>
            <a:endParaRPr lang="en-US" sz="1600" dirty="0"/>
          </a:p>
          <a:p>
            <a:r>
              <a:rPr lang="en-US" sz="1600" dirty="0"/>
              <a:t>1. </a:t>
            </a:r>
            <a:r>
              <a:rPr lang="en-US" sz="1600" b="1" dirty="0"/>
              <a:t>Use sterile technique </a:t>
            </a:r>
            <a:r>
              <a:rPr lang="en-US" sz="1600" dirty="0"/>
              <a:t>throughout the experiment but </a:t>
            </a:r>
            <a:r>
              <a:rPr lang="en-US" sz="1600" u="sng" dirty="0"/>
              <a:t>do not</a:t>
            </a:r>
            <a:r>
              <a:rPr lang="en-US" sz="1600" dirty="0"/>
              <a:t> hold the pipettes over a flame or you will kill the cells.</a:t>
            </a:r>
          </a:p>
          <a:p>
            <a:r>
              <a:rPr lang="en-US" sz="1600" dirty="0"/>
              <a:t>2. Check to be sure that the water bath is at the right temperature before starting the experiment.</a:t>
            </a:r>
          </a:p>
          <a:p>
            <a:r>
              <a:rPr lang="en-US" sz="1600" dirty="0"/>
              <a:t>3. Use the clinical centrifuge for all spins.  A 5 minute spin at room temperature should be sufficient to pellet the yeast. However, if not all cells pellet and the solution is still cloudy, spin again. </a:t>
            </a:r>
          </a:p>
          <a:p>
            <a:r>
              <a:rPr lang="en-US" sz="1600" dirty="0"/>
              <a:t>4. Be sure that you use water that was recently autoclaved/sterilized for your washes. </a:t>
            </a:r>
            <a:r>
              <a:rPr lang="en-US" sz="1600" b="1" dirty="0"/>
              <a:t>Be careful not to disturb the pellet when removing the wash solution. </a:t>
            </a:r>
          </a:p>
        </p:txBody>
      </p:sp>
    </p:spTree>
    <p:extLst>
      <p:ext uri="{BB962C8B-B14F-4D97-AF65-F5344CB8AC3E}">
        <p14:creationId xmlns:p14="http://schemas.microsoft.com/office/powerpoint/2010/main" val="107616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19C960-8475-48AB-B43D-CBD51250D1D7}"/>
              </a:ext>
            </a:extLst>
          </p:cNvPr>
          <p:cNvSpPr/>
          <p:nvPr/>
        </p:nvSpPr>
        <p:spPr>
          <a:xfrm>
            <a:off x="0" y="41493"/>
            <a:ext cx="8991600" cy="6463308"/>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Northern Blot Hybridization (Each Group)</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Now you will incubate the radioactive synthetic ssRNA probe (i.e., your “riboprobe”) with your transfer membrane in a solution that will foster hybridization with the yeast cellular RNA crosslinked to the membrane surface.  We discard the prehybridization solution in case any yeast RNA was shed from the membrane during the incubation - such released RNA will compete with the filter bound RNA for hybridization to your probe.  In most protocols (including this one), the prehybridization and hybridization solutions differ only in the whether or not the labeled probe is present.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 Open your prehybridization roller bottle and remove the membrane.  Place the membrane on a clean piece of plastic wrap.  Rapidly </a:t>
            </a:r>
            <a:r>
              <a:rPr lang="en-US"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cut your membrane </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r>
              <a:rPr lang="en-US" b="1" dirty="0">
                <a:latin typeface="Times New Roman" panose="02020603050405020304" pitchFamily="18" charset="0"/>
                <a:ea typeface="Times New Roman" panose="02020603050405020304" pitchFamily="18" charset="0"/>
                <a:cs typeface="Times New Roman" panose="02020603050405020304" pitchFamily="18" charset="0"/>
              </a:rPr>
              <a:t>BUT NOT THE MESH</a:t>
            </a:r>
            <a:r>
              <a:rPr lang="en-US" dirty="0">
                <a:latin typeface="Times New Roman" panose="02020603050405020304" pitchFamily="18" charset="0"/>
                <a:ea typeface="Times New Roman" panose="02020603050405020304" pitchFamily="18" charset="0"/>
                <a:cs typeface="Times New Roman" panose="02020603050405020304" pitchFamily="18" charset="0"/>
              </a:rPr>
              <a:t>) in ½ using the notches on the top and bottom as guides.  Be sure to wear gloves and do not place the blot down on any surface other than on the plastic wrap.</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2. Wrap one half of your membrane and one half of the membrane from another student in mesh. </a:t>
            </a:r>
            <a:r>
              <a:rPr lang="en-US"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Obtain a membrane from a student that is using the other recombinant clone </a:t>
            </a:r>
            <a:r>
              <a:rPr lang="en-US" dirty="0">
                <a:latin typeface="Times New Roman" panose="02020603050405020304" pitchFamily="18" charset="0"/>
                <a:ea typeface="Times New Roman" panose="02020603050405020304" pitchFamily="18" charset="0"/>
                <a:cs typeface="Times New Roman" panose="02020603050405020304" pitchFamily="18" charset="0"/>
              </a:rPr>
              <a:t>(if you are using pTZ18u, exchange with a group that is using pTZ19u and vice versa) and give this group your other membrane half.  Be sure to </a:t>
            </a:r>
            <a:r>
              <a:rPr lang="en-US"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label the bottom of your membrane with your initials</a:t>
            </a:r>
            <a:r>
              <a:rPr lang="en-US" dirty="0">
                <a:latin typeface="Times New Roman" panose="02020603050405020304" pitchFamily="18" charset="0"/>
                <a:ea typeface="Times New Roman" panose="02020603050405020304" pitchFamily="18" charset="0"/>
                <a:cs typeface="Times New Roman" panose="02020603050405020304" pitchFamily="18" charset="0"/>
              </a:rPr>
              <a:t>.  Add 10 ml of hybridization solution ‑ salmon sperm DNA was already added to this by the T.A.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3. Group 1 exchange one half of your membrane with group 4 (and </a:t>
            </a:r>
            <a:r>
              <a:rPr lang="en-US" dirty="0" err="1" smtClean="0">
                <a:latin typeface="Times New Roman" panose="02020603050405020304" pitchFamily="18" charset="0"/>
                <a:ea typeface="Times New Roman" panose="02020603050405020304" pitchFamily="18" charset="0"/>
                <a:cs typeface="Times New Roman" panose="02020603050405020304" pitchFamily="18" charset="0"/>
              </a:rPr>
              <a:t>gp</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4 exchange half of their membrane with </a:t>
            </a:r>
            <a:r>
              <a:rPr lang="en-US" dirty="0" err="1" smtClean="0">
                <a:latin typeface="Times New Roman" panose="02020603050405020304" pitchFamily="18" charset="0"/>
                <a:ea typeface="Times New Roman" panose="02020603050405020304" pitchFamily="18" charset="0"/>
                <a:cs typeface="Times New Roman" panose="02020603050405020304" pitchFamily="18" charset="0"/>
              </a:rPr>
              <a:t>gp</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1); group 2 exchange half of your membrane with group 3 </a:t>
            </a:r>
            <a:r>
              <a:rPr lang="en-US" dirty="0">
                <a:latin typeface="Times New Roman" panose="02020603050405020304" pitchFamily="18" charset="0"/>
                <a:ea typeface="Times New Roman" panose="02020603050405020304" pitchFamily="18" charset="0"/>
                <a:cs typeface="Times New Roman" panose="02020603050405020304" pitchFamily="18" charset="0"/>
              </a:rPr>
              <a:t>(and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3 </a:t>
            </a:r>
            <a:r>
              <a:rPr lang="en-US" dirty="0">
                <a:latin typeface="Times New Roman" panose="02020603050405020304" pitchFamily="18" charset="0"/>
                <a:ea typeface="Times New Roman" panose="02020603050405020304" pitchFamily="18" charset="0"/>
                <a:cs typeface="Times New Roman" panose="02020603050405020304" pitchFamily="18" charset="0"/>
              </a:rPr>
              <a:t>exchange half of their membrane with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2)</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240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733A4F-A346-4DEF-8521-AE8010531896}"/>
              </a:ext>
            </a:extLst>
          </p:cNvPr>
          <p:cNvSpPr/>
          <p:nvPr/>
        </p:nvSpPr>
        <p:spPr>
          <a:xfrm>
            <a:off x="381000" y="3200400"/>
            <a:ext cx="8610600" cy="2862322"/>
          </a:xfrm>
          <a:prstGeom prst="rect">
            <a:avLst/>
          </a:prstGeom>
        </p:spPr>
        <p:txBody>
          <a:bodyPr wrap="square">
            <a:spAutoFit/>
          </a:bodyPr>
          <a:lstStyle/>
          <a:p>
            <a:r>
              <a:rPr lang="en-US" dirty="0">
                <a:latin typeface="Cambria" panose="02040503050406030204" pitchFamily="18" charset="0"/>
                <a:ea typeface="MS Mincho" panose="02020609040205080304" pitchFamily="49" charset="-128"/>
                <a:cs typeface="Times New Roman" panose="02020603050405020304" pitchFamily="18" charset="0"/>
              </a:rPr>
              <a:t>BIO 510 32-P incorporation in to the +/- strand riboprobes using T7 RNA polymerase.  We counted 1 µl of approximately 130 µl of recovered RNA.  </a:t>
            </a:r>
          </a:p>
          <a:p>
            <a:r>
              <a:rPr lang="en-US" dirty="0">
                <a:latin typeface="Cambria" panose="02040503050406030204" pitchFamily="18" charset="0"/>
                <a:ea typeface="MS Mincho" panose="02020609040205080304" pitchFamily="49" charset="-128"/>
                <a:cs typeface="Times New Roman" panose="02020603050405020304" pitchFamily="18" charset="0"/>
              </a:rPr>
              <a:t> </a:t>
            </a:r>
          </a:p>
          <a:p>
            <a:r>
              <a:rPr lang="en-US" dirty="0">
                <a:latin typeface="Cambria" panose="02040503050406030204" pitchFamily="18" charset="0"/>
                <a:ea typeface="MS Mincho" panose="02020609040205080304" pitchFamily="49" charset="-128"/>
                <a:cs typeface="Times New Roman" panose="02020603050405020304" pitchFamily="18" charset="0"/>
              </a:rPr>
              <a:t>The theoretic maximum is the # of cpm expected if 100% of the UTP was incorporated.  </a:t>
            </a:r>
          </a:p>
          <a:p>
            <a:r>
              <a:rPr lang="en-US" dirty="0">
                <a:latin typeface="Cambria" panose="02040503050406030204" pitchFamily="18" charset="0"/>
                <a:ea typeface="MS Mincho" panose="02020609040205080304" pitchFamily="49" charset="-128"/>
                <a:cs typeface="Times New Roman" panose="02020603050405020304" pitchFamily="18" charset="0"/>
              </a:rPr>
              <a:t> </a:t>
            </a:r>
          </a:p>
          <a:p>
            <a:r>
              <a:rPr lang="en-US" dirty="0">
                <a:latin typeface="Cambria" panose="02040503050406030204" pitchFamily="18" charset="0"/>
                <a:ea typeface="MS Mincho" panose="02020609040205080304" pitchFamily="49" charset="-128"/>
                <a:cs typeface="Times New Roman" panose="02020603050405020304" pitchFamily="18" charset="0"/>
              </a:rPr>
              <a:t>The control reaction had no DNA </a:t>
            </a:r>
            <a:r>
              <a:rPr lang="en-US" dirty="0" smtClean="0">
                <a:latin typeface="Cambria" panose="02040503050406030204" pitchFamily="18" charset="0"/>
                <a:ea typeface="MS Mincho" panose="02020609040205080304" pitchFamily="49" charset="-128"/>
                <a:cs typeface="Times New Roman" panose="02020603050405020304" pitchFamily="18" charset="0"/>
              </a:rPr>
              <a:t>or 32-P UTP added –measures environmental background. </a:t>
            </a:r>
            <a:endParaRPr lang="en-US"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latin typeface="Cambria" panose="02040503050406030204" pitchFamily="18" charset="0"/>
              <a:ea typeface="MS Mincho" panose="02020609040205080304" pitchFamily="49" charset="-128"/>
              <a:cs typeface="Times New Roman" panose="02020603050405020304" pitchFamily="18" charset="0"/>
            </a:endParaRPr>
          </a:p>
          <a:p>
            <a:r>
              <a:rPr lang="en-US" dirty="0" smtClean="0">
                <a:latin typeface="Cambria" panose="02040503050406030204" pitchFamily="18" charset="0"/>
                <a:ea typeface="MS Mincho" panose="02020609040205080304" pitchFamily="49" charset="-128"/>
                <a:cs typeface="Times New Roman" panose="02020603050405020304" pitchFamily="18" charset="0"/>
              </a:rPr>
              <a:t>Incorporation for CB = (713,000 -  155)/(770,000 – 155) X 100 = 92.5%</a:t>
            </a:r>
            <a:endParaRPr lang="en-US"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143000" y="152400"/>
            <a:ext cx="5945363" cy="2858203"/>
          </a:xfrm>
          <a:prstGeom prst="rect">
            <a:avLst/>
          </a:prstGeom>
        </p:spPr>
      </p:pic>
    </p:spTree>
    <p:extLst>
      <p:ext uri="{BB962C8B-B14F-4D97-AF65-F5344CB8AC3E}">
        <p14:creationId xmlns:p14="http://schemas.microsoft.com/office/powerpoint/2010/main" val="3760521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382000" cy="5632311"/>
          </a:xfrm>
          <a:prstGeom prst="rect">
            <a:avLst/>
          </a:prstGeom>
        </p:spPr>
        <p:txBody>
          <a:bodyPr wrap="square">
            <a:spAutoFit/>
          </a:bodyPr>
          <a:lstStyle/>
          <a:p>
            <a:r>
              <a:rPr lang="en-US" dirty="0"/>
              <a:t>3. Each student will place approximately </a:t>
            </a:r>
            <a:r>
              <a:rPr lang="en-US" dirty="0">
                <a:solidFill>
                  <a:srgbClr val="FF0000"/>
                </a:solidFill>
              </a:rPr>
              <a:t>2.</a:t>
            </a:r>
            <a:r>
              <a:rPr lang="en-US" b="1" dirty="0">
                <a:solidFill>
                  <a:srgbClr val="FF0000"/>
                </a:solidFill>
              </a:rPr>
              <a:t>5</a:t>
            </a:r>
            <a:r>
              <a:rPr lang="en-US" dirty="0">
                <a:solidFill>
                  <a:srgbClr val="FF0000"/>
                </a:solidFill>
              </a:rPr>
              <a:t> </a:t>
            </a:r>
            <a:r>
              <a:rPr lang="en-US" dirty="0"/>
              <a:t>million cpm of probe into the fresh hybridization solution (to simplify the calculation, we will use cpm rather than dpm).  There will be 4 bottles – each bottle will get either the recombinant 18u riboprobe of the recombinant 19u riboprobe.  </a:t>
            </a:r>
          </a:p>
          <a:p>
            <a:endParaRPr lang="en-US" dirty="0"/>
          </a:p>
          <a:p>
            <a:r>
              <a:rPr lang="en-US" dirty="0"/>
              <a:t>Now - Determine the volume needed for 2,500,000 cpm</a:t>
            </a:r>
          </a:p>
          <a:p>
            <a:endParaRPr lang="en-US" dirty="0"/>
          </a:p>
          <a:p>
            <a:r>
              <a:rPr lang="en-US" dirty="0"/>
              <a:t>Say, 234,000 per microliter – then 2,500,000/234,000 = 10.7 microliters</a:t>
            </a:r>
          </a:p>
          <a:p>
            <a:endParaRPr lang="en-US" dirty="0"/>
          </a:p>
          <a:p>
            <a:r>
              <a:rPr lang="en-US" dirty="0"/>
              <a:t>Group 1, members 1 &amp; 2 – </a:t>
            </a:r>
            <a:r>
              <a:rPr lang="en-US" dirty="0" err="1"/>
              <a:t>recom</a:t>
            </a:r>
            <a:r>
              <a:rPr lang="en-US" dirty="0"/>
              <a:t>. 18 probe each in hybridization solution with denatured salmon sperm DNA, then pour into the hybridization bottle - &gt; 60C</a:t>
            </a:r>
          </a:p>
          <a:p>
            <a:r>
              <a:rPr lang="en-US" dirty="0"/>
              <a:t>Group 2, members 1 &amp; 2 – </a:t>
            </a:r>
            <a:r>
              <a:rPr lang="en-US" dirty="0" err="1"/>
              <a:t>recom</a:t>
            </a:r>
            <a:r>
              <a:rPr lang="en-US" dirty="0"/>
              <a:t>. 18 probe each in hybridization solution with denatured salmon sperm DNA, then pour into the hybridization bottle - &gt; 60C</a:t>
            </a:r>
          </a:p>
          <a:p>
            <a:r>
              <a:rPr lang="en-US" dirty="0"/>
              <a:t>Group 3, members 1 &amp; 2 – </a:t>
            </a:r>
            <a:r>
              <a:rPr lang="en-US" dirty="0" err="1"/>
              <a:t>recom</a:t>
            </a:r>
            <a:r>
              <a:rPr lang="en-US" dirty="0"/>
              <a:t>. 19 probe each in hybridization solution with denatured salmon sperm DNA, then pour into the hybridization bottle - &gt; 60C</a:t>
            </a:r>
          </a:p>
          <a:p>
            <a:r>
              <a:rPr lang="en-US" dirty="0"/>
              <a:t>Group 4, members 1 &amp; 2 – </a:t>
            </a:r>
            <a:r>
              <a:rPr lang="en-US" dirty="0" err="1"/>
              <a:t>recom</a:t>
            </a:r>
            <a:r>
              <a:rPr lang="en-US" dirty="0"/>
              <a:t>. 19 probe each in hybridization solution with denatured salmon sperm DNA, then pour into the hybridization bottle - &gt; 60C </a:t>
            </a:r>
          </a:p>
          <a:p>
            <a:endParaRPr lang="en-US" dirty="0"/>
          </a:p>
          <a:p>
            <a:r>
              <a:rPr lang="en-US" dirty="0"/>
              <a:t>4.  Incubate with rolling at 60</a:t>
            </a:r>
            <a:r>
              <a:rPr lang="en-US" baseline="30000" dirty="0"/>
              <a:t>o</a:t>
            </a:r>
            <a:r>
              <a:rPr lang="en-US" dirty="0"/>
              <a:t>C until the next lab period</a:t>
            </a:r>
          </a:p>
          <a:p>
            <a:r>
              <a:rPr lang="en-US" dirty="0"/>
              <a:t> </a:t>
            </a:r>
          </a:p>
        </p:txBody>
      </p:sp>
    </p:spTree>
    <p:extLst>
      <p:ext uri="{BB962C8B-B14F-4D97-AF65-F5344CB8AC3E}">
        <p14:creationId xmlns:p14="http://schemas.microsoft.com/office/powerpoint/2010/main" val="1551201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3C365A-A900-4973-A660-96882039B1F0}"/>
              </a:ext>
            </a:extLst>
          </p:cNvPr>
          <p:cNvSpPr txBox="1"/>
          <p:nvPr/>
        </p:nvSpPr>
        <p:spPr>
          <a:xfrm>
            <a:off x="152400" y="533400"/>
            <a:ext cx="8001000"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Introducing today’s labs will be….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Drum</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roll</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noProof="0" dirty="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prstClr val="black"/>
                </a:solidFill>
                <a:latin typeface="Times New Roman" panose="02020603050405020304" pitchFamily="18" charset="0"/>
                <a:cs typeface="Times New Roman" panose="02020603050405020304" pitchFamily="18" charset="0"/>
              </a:rPr>
              <a:t>Drum, drum, drum…..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59173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B660C5-1857-4D5C-B4AC-CA50ADA00D40}"/>
              </a:ext>
            </a:extLst>
          </p:cNvPr>
          <p:cNvSpPr/>
          <p:nvPr/>
        </p:nvSpPr>
        <p:spPr>
          <a:xfrm>
            <a:off x="0" y="152400"/>
            <a:ext cx="9144000"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a:ea typeface="+mn-ea"/>
                <a:cs typeface="+mn-cs"/>
              </a:rPr>
              <a:t>Genotype (genetic background) of the host E. coli strain, TG1</a:t>
            </a:r>
            <a:endParaRPr kumimoji="0" lang="en-US" sz="20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TG1 </a:t>
            </a:r>
            <a:r>
              <a:rPr kumimoji="0" lang="en-US" sz="2000" b="0" i="0" u="none" strike="noStrike" kern="1200" cap="none" spc="0" normalizeH="0" baseline="0" noProof="0" dirty="0">
                <a:ln>
                  <a:noFill/>
                </a:ln>
                <a:solidFill>
                  <a:prstClr val="black"/>
                </a:solidFill>
                <a:effectLst/>
                <a:uLnTx/>
                <a:uFillTx/>
                <a:latin typeface="Calibri"/>
                <a:ea typeface="+mn-ea"/>
                <a:cs typeface="+mn-cs"/>
              </a:rPr>
              <a:t>(same as JM101 lacking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EcoK</a:t>
            </a:r>
            <a:r>
              <a:rPr kumimoji="0" lang="en-US" sz="2000" b="0" i="0" u="none" strike="noStrike" kern="1200" cap="none" spc="0" normalizeH="0" baseline="0" noProof="0" dirty="0">
                <a:ln>
                  <a:noFill/>
                </a:ln>
                <a:solidFill>
                  <a:prstClr val="black"/>
                </a:solidFill>
                <a:effectLst/>
                <a:uLnTx/>
                <a:uFillTx/>
                <a:latin typeface="Calibri"/>
                <a:ea typeface="+mn-ea"/>
                <a:cs typeface="+mn-cs"/>
              </a:rPr>
              <a:t> modification/restriction system): </a:t>
            </a:r>
          </a:p>
          <a:p>
            <a:pPr marL="0" marR="0" lvl="0" indent="0" algn="l"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McrA+,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McrBC</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EcoKR</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EcoKM</a:t>
            </a:r>
            <a:r>
              <a:rPr kumimoji="0" lang="en-US" sz="2000" b="1" i="0" u="none" strike="noStrike" kern="1200" cap="none" spc="0" normalizeH="0" baseline="0" noProof="0" dirty="0">
                <a:ln>
                  <a:noFill/>
                </a:ln>
                <a:solidFill>
                  <a:prstClr val="black"/>
                </a:solidFill>
                <a:effectLst/>
                <a:uLnTx/>
                <a:uFillTx/>
                <a:latin typeface="Calibri"/>
                <a:ea typeface="+mn-ea"/>
                <a:cs typeface="+mn-cs"/>
              </a:rPr>
              <a:t>- (hsd_5)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supE</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thi</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r>
              <a:rPr kumimoji="0" lang="el-GR" sz="2000" b="1" i="0" u="none" strike="noStrike" kern="1200" cap="none" spc="0" normalizeH="0" baseline="0" noProof="0" dirty="0">
                <a:ln>
                  <a:noFill/>
                </a:ln>
                <a:solidFill>
                  <a:prstClr val="black"/>
                </a:solidFill>
                <a:effectLst/>
                <a:uLnTx/>
                <a:uFillTx/>
                <a:latin typeface="Calibri"/>
                <a:ea typeface="+mn-ea"/>
                <a:cs typeface="+mn-cs"/>
              </a:rPr>
              <a:t>Δ</a:t>
            </a:r>
            <a:r>
              <a:rPr kumimoji="0" lang="en-US" sz="2000" b="1" i="0" u="none" strike="noStrike" kern="1200" cap="none" spc="0" normalizeH="0" baseline="0" noProof="0" dirty="0">
                <a:ln>
                  <a:noFill/>
                </a:ln>
                <a:solidFill>
                  <a:prstClr val="black"/>
                </a:solidFill>
                <a:effectLst/>
                <a:uLnTx/>
                <a:uFillTx/>
                <a:latin typeface="Calibri"/>
                <a:ea typeface="+mn-ea"/>
                <a:cs typeface="+mn-cs"/>
              </a:rPr>
              <a:t>lac‑</a:t>
            </a:r>
            <a:r>
              <a:rPr kumimoji="0" lang="en-US" sz="2000" b="1" i="0" u="none" strike="noStrike" kern="1200" cap="none" spc="0" normalizeH="0" baseline="0" noProof="0" dirty="0" err="1">
                <a:ln>
                  <a:noFill/>
                </a:ln>
                <a:solidFill>
                  <a:prstClr val="black"/>
                </a:solidFill>
                <a:effectLst/>
                <a:uLnTx/>
                <a:uFillTx/>
                <a:latin typeface="Calibri"/>
                <a:ea typeface="+mn-ea"/>
                <a:cs typeface="+mn-cs"/>
              </a:rPr>
              <a:t>proAB</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F'(traD36, </a:t>
            </a:r>
            <a:r>
              <a:rPr kumimoji="0" lang="en-US" sz="2000" b="1" i="0" u="none" strike="noStrike" kern="1200" cap="none" spc="0" normalizeH="0" baseline="0" noProof="0" dirty="0" err="1">
                <a:ln>
                  <a:noFill/>
                </a:ln>
                <a:solidFill>
                  <a:srgbClr val="F79646">
                    <a:lumMod val="75000"/>
                  </a:srgbClr>
                </a:solidFill>
                <a:effectLst/>
                <a:uLnTx/>
                <a:uFillTx/>
                <a:latin typeface="Calibri"/>
                <a:ea typeface="+mn-ea"/>
                <a:cs typeface="+mn-cs"/>
              </a:rPr>
              <a:t>proAB</a:t>
            </a: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 </a:t>
            </a:r>
            <a:r>
              <a:rPr kumimoji="0" lang="en-US" sz="2000" b="1" i="0" u="none" strike="noStrike" kern="1200" cap="none" spc="0" normalizeH="0" baseline="0" noProof="0" dirty="0" err="1">
                <a:ln>
                  <a:noFill/>
                </a:ln>
                <a:solidFill>
                  <a:srgbClr val="F79646">
                    <a:lumMod val="75000"/>
                  </a:srgbClr>
                </a:solidFill>
                <a:effectLst/>
                <a:uLnTx/>
                <a:uFillTx/>
                <a:latin typeface="Calibri"/>
                <a:ea typeface="+mn-ea"/>
                <a:cs typeface="+mn-cs"/>
              </a:rPr>
              <a:t>lacIq</a:t>
            </a: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 lacZ_M15).  </a:t>
            </a:r>
          </a:p>
          <a:p>
            <a:pPr marL="0" marR="0" lvl="0" indent="0" algn="l"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endPar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r>
              <a:rPr kumimoji="0" lang="en-US" sz="2000" b="1" i="0" u="none" strike="noStrike" kern="1200" cap="none" spc="0" normalizeH="0" baseline="0" noProof="0" dirty="0">
                <a:ln>
                  <a:noFill/>
                </a:ln>
                <a:solidFill>
                  <a:prstClr val="black"/>
                </a:solidFill>
                <a:effectLst/>
                <a:uLnTx/>
                <a:uFillTx/>
                <a:latin typeface="Calibri"/>
                <a:ea typeface="+mn-ea"/>
                <a:cs typeface="+mn-cs"/>
              </a:rPr>
              <a:t>lacZ)M15 </a:t>
            </a:r>
            <a:r>
              <a:rPr kumimoji="0" lang="en-US" sz="2000" b="0" i="0" u="none" strike="noStrike" kern="1200" cap="none" spc="0" normalizeH="0" baseline="0" noProof="0" dirty="0">
                <a:ln>
                  <a:noFill/>
                </a:ln>
                <a:solidFill>
                  <a:prstClr val="black"/>
                </a:solidFill>
                <a:effectLst/>
                <a:uLnTx/>
                <a:uFillTx/>
                <a:latin typeface="Calibri"/>
                <a:ea typeface="+mn-ea"/>
                <a:cs typeface="+mn-cs"/>
              </a:rPr>
              <a:t>expresses a </a:t>
            </a:r>
            <a:r>
              <a:rPr kumimoji="0" lang="en-US" sz="2000" b="1" i="0" u="sng" strike="noStrike" kern="1200" cap="none" spc="0" normalizeH="0" baseline="0" noProof="0" dirty="0" smtClean="0">
                <a:ln>
                  <a:noFill/>
                </a:ln>
                <a:solidFill>
                  <a:prstClr val="black"/>
                </a:solidFill>
                <a:effectLst/>
                <a:uLnTx/>
                <a:uFillTx/>
                <a:latin typeface="Calibri"/>
                <a:ea typeface="+mn-ea"/>
                <a:cs typeface="+mn-cs"/>
              </a:rPr>
              <a:t>deletion of codons 11-41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of the 1024 codon lacZ gene.</a:t>
            </a:r>
            <a:r>
              <a:rPr kumimoji="0" lang="en-US" sz="2000" b="0" i="0" u="none" strike="noStrike" kern="1200" cap="none" spc="0" normalizeH="0" noProof="0" dirty="0" smtClean="0">
                <a:ln>
                  <a:noFill/>
                </a:ln>
                <a:solidFill>
                  <a:prstClr val="black"/>
                </a:solidFill>
                <a:effectLst/>
                <a:uLnTx/>
                <a:uFillTx/>
                <a:latin typeface="Calibri"/>
                <a:ea typeface="+mn-ea"/>
                <a:cs typeface="+mn-cs"/>
              </a:rPr>
              <a:t>  The </a:t>
            </a:r>
            <a:r>
              <a:rPr lang="en-US" sz="2000" dirty="0" smtClean="0">
                <a:solidFill>
                  <a:prstClr val="black"/>
                </a:solidFill>
                <a:latin typeface="Calibri"/>
              </a:rPr>
              <a:t>encoded peptide lacks enzymatic activity but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can be complemented by </a:t>
            </a:r>
            <a:r>
              <a:rPr kumimoji="0" lang="en-US" sz="2000" b="0" i="0" u="none" strike="noStrike" kern="1200" cap="none" spc="0" normalizeH="0" baseline="0" noProof="0" dirty="0">
                <a:ln>
                  <a:noFill/>
                </a:ln>
                <a:solidFill>
                  <a:prstClr val="black"/>
                </a:solidFill>
                <a:effectLst/>
                <a:uLnTx/>
                <a:uFillTx/>
                <a:latin typeface="Calibri"/>
                <a:ea typeface="+mn-ea"/>
                <a:cs typeface="+mn-cs"/>
              </a:rPr>
              <a:t>the lac Z N-terminal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alpha fragment (aa 3-90) </a:t>
            </a:r>
            <a:r>
              <a:rPr kumimoji="0" lang="en-US" sz="2000" b="0" i="0" u="none" strike="noStrike" kern="1200" cap="none" spc="0" normalizeH="0" baseline="0" noProof="0" dirty="0">
                <a:ln>
                  <a:noFill/>
                </a:ln>
                <a:solidFill>
                  <a:prstClr val="black"/>
                </a:solidFill>
                <a:effectLst/>
                <a:uLnTx/>
                <a:uFillTx/>
                <a:latin typeface="Calibri"/>
                <a:ea typeface="+mn-ea"/>
                <a:cs typeface="+mn-cs"/>
              </a:rPr>
              <a:t>fragment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expressed from many </a:t>
            </a:r>
            <a:r>
              <a:rPr kumimoji="0" lang="en-US" sz="2000" b="0" i="0" u="none" strike="noStrike" kern="1200" cap="none" spc="0" normalizeH="0" baseline="0" noProof="0" dirty="0">
                <a:ln>
                  <a:noFill/>
                </a:ln>
                <a:solidFill>
                  <a:prstClr val="black"/>
                </a:solidFill>
                <a:effectLst/>
                <a:uLnTx/>
                <a:uFillTx/>
                <a:latin typeface="Calibri"/>
                <a:ea typeface="+mn-ea"/>
                <a:cs typeface="+mn-cs"/>
              </a:rPr>
              <a:t>plasmid vectors, including pTZ18u/19u. </a:t>
            </a:r>
          </a:p>
        </p:txBody>
      </p:sp>
      <p:pic>
        <p:nvPicPr>
          <p:cNvPr id="3" name="Picture 2"/>
          <p:cNvPicPr>
            <a:picLocks noChangeAspect="1"/>
          </p:cNvPicPr>
          <p:nvPr/>
        </p:nvPicPr>
        <p:blipFill>
          <a:blip r:embed="rId2"/>
          <a:stretch>
            <a:fillRect/>
          </a:stretch>
        </p:blipFill>
        <p:spPr>
          <a:xfrm>
            <a:off x="2743200" y="3200083"/>
            <a:ext cx="4968671" cy="3657917"/>
          </a:xfrm>
          <a:prstGeom prst="rect">
            <a:avLst/>
          </a:prstGeom>
        </p:spPr>
      </p:pic>
    </p:spTree>
    <p:extLst>
      <p:ext uri="{BB962C8B-B14F-4D97-AF65-F5344CB8AC3E}">
        <p14:creationId xmlns:p14="http://schemas.microsoft.com/office/powerpoint/2010/main" val="4158245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763000" cy="5909310"/>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Running list of experiments </a:t>
            </a:r>
          </a:p>
          <a:p>
            <a:r>
              <a:rPr lang="en-US" sz="1600" b="1" dirty="0">
                <a:latin typeface="Times New Roman" panose="02020603050405020304" pitchFamily="18" charset="0"/>
                <a:cs typeface="Times New Roman" panose="02020603050405020304" pitchFamily="18" charset="0"/>
              </a:rPr>
              <a:t>Goal: </a:t>
            </a:r>
            <a:r>
              <a:rPr lang="en-US" sz="1600" dirty="0">
                <a:latin typeface="Times New Roman" panose="02020603050405020304" pitchFamily="18" charset="0"/>
                <a:cs typeface="Times New Roman" panose="02020603050405020304" pitchFamily="18" charset="0"/>
              </a:rPr>
              <a:t>Characterization of a Eukaryotic Gene</a:t>
            </a:r>
          </a:p>
          <a:p>
            <a:r>
              <a:rPr lang="en-US" sz="1600" b="1" dirty="0">
                <a:latin typeface="Times New Roman" panose="02020603050405020304" pitchFamily="18" charset="0"/>
                <a:cs typeface="Times New Roman" panose="02020603050405020304" pitchFamily="18" charset="0"/>
              </a:rPr>
              <a:t>Steps: </a:t>
            </a:r>
            <a:r>
              <a:rPr lang="en-US" sz="1600" dirty="0">
                <a:latin typeface="Times New Roman" panose="02020603050405020304" pitchFamily="18" charset="0"/>
                <a:cs typeface="Times New Roman" panose="02020603050405020304" pitchFamily="18" charset="0"/>
              </a:rPr>
              <a:t>Cloning a segment of </a:t>
            </a:r>
            <a:r>
              <a:rPr lang="en-US" sz="1600" i="1" dirty="0">
                <a:latin typeface="Times New Roman" panose="02020603050405020304" pitchFamily="18" charset="0"/>
                <a:cs typeface="Times New Roman" panose="02020603050405020304" pitchFamily="18" charset="0"/>
              </a:rPr>
              <a:t>Saccharomyces cerevisiae </a:t>
            </a:r>
            <a:r>
              <a:rPr lang="en-US" sz="1600" dirty="0">
                <a:latin typeface="Times New Roman" panose="02020603050405020304" pitchFamily="18" charset="0"/>
                <a:cs typeface="Times New Roman" panose="02020603050405020304" pitchFamily="18" charset="0"/>
              </a:rPr>
              <a:t>(baker’s yeast) DNA into</a:t>
            </a:r>
          </a:p>
          <a:p>
            <a:r>
              <a:rPr lang="en-US" sz="1600" dirty="0">
                <a:latin typeface="Times New Roman" panose="02020603050405020304" pitchFamily="18" charset="0"/>
                <a:cs typeface="Times New Roman" panose="02020603050405020304" pitchFamily="18" charset="0"/>
              </a:rPr>
              <a:t>a pair of convenient plasmid vectors, specifically, pTZ18u and pTZ19u, prepare +/- riboprobes and use to detect yeast cellular on a membrane transfer of RNA resolved on a denaturing agarose gel.</a:t>
            </a:r>
          </a:p>
          <a:p>
            <a:endParaRPr lang="en-US" sz="2400" b="1"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startAt="17"/>
            </a:pPr>
            <a:r>
              <a:rPr lang="en-US" sz="1600" b="1" dirty="0" smtClean="0">
                <a:latin typeface="Times New Roman" panose="02020603050405020304" pitchFamily="18" charset="0"/>
                <a:cs typeface="Times New Roman" panose="02020603050405020304" pitchFamily="18" charset="0"/>
              </a:rPr>
              <a:t>Wash </a:t>
            </a:r>
            <a:r>
              <a:rPr lang="en-US" sz="1600" b="1" dirty="0">
                <a:latin typeface="Times New Roman" panose="02020603050405020304" pitchFamily="18" charset="0"/>
                <a:cs typeface="Times New Roman" panose="02020603050405020304" pitchFamily="18" charset="0"/>
              </a:rPr>
              <a:t>&amp; expose blots to detect radiation on membrane</a:t>
            </a:r>
          </a:p>
          <a:p>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Experiment #2: Cloning a gene by genetic complementation.  Goal: identify the wildtype allele of PRP38 based on complementation of the temperature sensitive </a:t>
            </a:r>
            <a:r>
              <a:rPr lang="en-US" sz="1600" b="1" i="1" dirty="0">
                <a:latin typeface="Times New Roman" panose="02020603050405020304" pitchFamily="18" charset="0"/>
                <a:cs typeface="Times New Roman" panose="02020603050405020304" pitchFamily="18" charset="0"/>
              </a:rPr>
              <a:t>prp38-1</a:t>
            </a:r>
            <a:r>
              <a:rPr lang="en-US" sz="1600" b="1" dirty="0">
                <a:latin typeface="Times New Roman" panose="02020603050405020304" pitchFamily="18" charset="0"/>
                <a:cs typeface="Times New Roman" panose="02020603050405020304" pitchFamily="18" charset="0"/>
              </a:rPr>
              <a:t> mutation.  </a:t>
            </a:r>
          </a:p>
          <a:p>
            <a:pPr marL="342900" indent="-342900">
              <a:buAutoNum type="arabicParenR"/>
            </a:pPr>
            <a:r>
              <a:rPr lang="en-US" sz="1600" dirty="0">
                <a:latin typeface="Times New Roman" panose="02020603050405020304" pitchFamily="18" charset="0"/>
                <a:cs typeface="Times New Roman" panose="02020603050405020304" pitchFamily="18" charset="0"/>
              </a:rPr>
              <a:t>Transform the prp38-1 mutant, ts192, with coded plasmids A, B, C – select on –ura glucose at 23C or 38C.  Determine which encodes pTZ18u, YCplac33 and YCplac33-PRP38</a:t>
            </a:r>
          </a:p>
          <a:p>
            <a:pPr marL="342900" indent="-342900">
              <a:buAutoNum type="arabicParenR"/>
            </a:pPr>
            <a:r>
              <a:rPr lang="en-US" sz="1600" dirty="0">
                <a:latin typeface="Times New Roman" panose="02020603050405020304" pitchFamily="18" charset="0"/>
                <a:cs typeface="Times New Roman" panose="02020603050405020304" pitchFamily="18" charset="0"/>
              </a:rPr>
              <a:t>Score plates for </a:t>
            </a:r>
            <a:r>
              <a:rPr lang="en-US" sz="1600" dirty="0" smtClean="0">
                <a:latin typeface="Times New Roman" panose="02020603050405020304" pitchFamily="18" charset="0"/>
                <a:cs typeface="Times New Roman" panose="02020603050405020304" pitchFamily="18" charset="0"/>
              </a:rPr>
              <a:t>growth. </a:t>
            </a:r>
            <a:endParaRPr lang="en-US" sz="1600" b="1" dirty="0">
              <a:latin typeface="Times New Roman" panose="02020603050405020304" pitchFamily="18" charset="0"/>
              <a:cs typeface="Times New Roman" panose="02020603050405020304" pitchFamily="18" charset="0"/>
            </a:endParaRPr>
          </a:p>
          <a:p>
            <a:endParaRPr lang="en-US" sz="1600" b="1" dirty="0" smtClean="0">
              <a:latin typeface="Times New Roman" panose="02020603050405020304" pitchFamily="18" charset="0"/>
              <a:cs typeface="Times New Roman" panose="02020603050405020304" pitchFamily="18" charset="0"/>
            </a:endParaRPr>
          </a:p>
          <a:p>
            <a:r>
              <a:rPr lang="en-US" sz="1600" b="1" dirty="0" smtClean="0">
                <a:latin typeface="Times New Roman" panose="02020603050405020304" pitchFamily="18" charset="0"/>
                <a:cs typeface="Times New Roman" panose="02020603050405020304" pitchFamily="18" charset="0"/>
              </a:rPr>
              <a:t>EXPERIMENT </a:t>
            </a:r>
            <a:r>
              <a:rPr lang="en-US" sz="1600" b="1" dirty="0">
                <a:latin typeface="Times New Roman" panose="02020603050405020304" pitchFamily="18" charset="0"/>
                <a:cs typeface="Times New Roman" panose="02020603050405020304" pitchFamily="18" charset="0"/>
              </a:rPr>
              <a:t>#3:  Detection of genetic differences using the polymerase chain reaction (PCR) </a:t>
            </a:r>
            <a:r>
              <a:rPr lang="en-US" sz="1600" dirty="0">
                <a:latin typeface="Times New Roman" panose="02020603050405020304" pitchFamily="18" charset="0"/>
                <a:cs typeface="Times New Roman" panose="02020603050405020304" pitchFamily="18" charset="0"/>
              </a:rPr>
              <a:t>(note, one of several </a:t>
            </a:r>
            <a:r>
              <a:rPr lang="en-US" sz="1600" dirty="0" smtClean="0">
                <a:latin typeface="Times New Roman" panose="02020603050405020304" pitchFamily="18" charset="0"/>
                <a:cs typeface="Times New Roman" panose="02020603050405020304" pitchFamily="18" charset="0"/>
              </a:rPr>
              <a:t>PCR-based </a:t>
            </a:r>
            <a:r>
              <a:rPr lang="en-US" sz="1600" dirty="0">
                <a:latin typeface="Times New Roman" panose="02020603050405020304" pitchFamily="18" charset="0"/>
                <a:cs typeface="Times New Roman" panose="02020603050405020304" pitchFamily="18" charset="0"/>
              </a:rPr>
              <a:t>experiments used to detect genetic mutations, introduce new DNA mutations, quantify nucleic acid amount in an experimental unknown, detect novel RNA processing events)</a:t>
            </a:r>
          </a:p>
          <a:p>
            <a:endParaRPr lang="en-US" sz="1600" dirty="0">
              <a:latin typeface="Times New Roman" panose="02020603050405020304" pitchFamily="18" charset="0"/>
              <a:cs typeface="Times New Roman" panose="02020603050405020304" pitchFamily="18" charset="0"/>
            </a:endParaRPr>
          </a:p>
          <a:p>
            <a:pPr marL="342900" indent="-342900">
              <a:buAutoNum type="arabicParenR"/>
            </a:pPr>
            <a:r>
              <a:rPr lang="en-US" sz="1600" dirty="0">
                <a:latin typeface="Times New Roman" panose="02020603050405020304" pitchFamily="18" charset="0"/>
                <a:cs typeface="Times New Roman" panose="02020603050405020304" pitchFamily="18" charset="0"/>
              </a:rPr>
              <a:t>Isolate total nucleic acid from haploid wildtype yeast (</a:t>
            </a:r>
            <a:r>
              <a:rPr lang="en-US" sz="1600" i="1" dirty="0" smtClean="0">
                <a:latin typeface="Times New Roman" panose="02020603050405020304" pitchFamily="18" charset="0"/>
                <a:cs typeface="Times New Roman" panose="02020603050405020304" pitchFamily="18" charset="0"/>
              </a:rPr>
              <a:t>SERF</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from haploid yeast bearing a gene disruption (</a:t>
            </a:r>
            <a:r>
              <a:rPr lang="en-US" sz="1600" i="1" dirty="0">
                <a:latin typeface="Times New Roman" panose="02020603050405020304" pitchFamily="18" charset="0"/>
                <a:cs typeface="Times New Roman" panose="02020603050405020304" pitchFamily="18" charset="0"/>
              </a:rPr>
              <a:t>sqs1::KAN</a:t>
            </a:r>
            <a:r>
              <a:rPr lang="en-US" sz="1600" dirty="0">
                <a:latin typeface="Times New Roman" panose="02020603050405020304" pitchFamily="18" charset="0"/>
                <a:cs typeface="Times New Roman" panose="02020603050405020304" pitchFamily="18" charset="0"/>
              </a:rPr>
              <a:t>) and from diploid yeast with one of each allele (</a:t>
            </a:r>
            <a:r>
              <a:rPr lang="en-US" sz="1600" i="1" dirty="0" smtClean="0">
                <a:latin typeface="Times New Roman" panose="02020603050405020304" pitchFamily="18" charset="0"/>
                <a:cs typeface="Times New Roman" panose="02020603050405020304" pitchFamily="18" charset="0"/>
              </a:rPr>
              <a:t>SERF/serf::</a:t>
            </a:r>
            <a:r>
              <a:rPr lang="en-US" sz="1600" i="1" dirty="0">
                <a:latin typeface="Times New Roman" panose="02020603050405020304" pitchFamily="18" charset="0"/>
                <a:cs typeface="Times New Roman" panose="02020603050405020304" pitchFamily="18" charset="0"/>
              </a:rPr>
              <a:t>KAN</a:t>
            </a:r>
            <a:r>
              <a:rPr lang="en-US" sz="1600" dirty="0">
                <a:latin typeface="Times New Roman" panose="02020603050405020304" pitchFamily="18" charset="0"/>
                <a:cs typeface="Times New Roman" panose="02020603050405020304" pitchFamily="18" charset="0"/>
              </a:rPr>
              <a:t>)</a:t>
            </a:r>
          </a:p>
          <a:p>
            <a:pPr marL="342900" indent="-342900">
              <a:buAutoNum type="arabicParenR"/>
            </a:pPr>
            <a:endParaRPr lang="en-US" sz="1600" dirty="0">
              <a:solidFill>
                <a:srgbClr val="FF0000"/>
              </a:solidFill>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Quiz #3</a:t>
            </a:r>
          </a:p>
        </p:txBody>
      </p:sp>
    </p:spTree>
    <p:extLst>
      <p:ext uri="{BB962C8B-B14F-4D97-AF65-F5344CB8AC3E}">
        <p14:creationId xmlns:p14="http://schemas.microsoft.com/office/powerpoint/2010/main" val="3529281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6740307"/>
          </a:xfrm>
          <a:prstGeom prst="rect">
            <a:avLst/>
          </a:prstGeom>
          <a:noFill/>
        </p:spPr>
        <p:txBody>
          <a:bodyPr wrap="square" rtlCol="0">
            <a:spAutoFit/>
          </a:bodyPr>
          <a:lstStyle/>
          <a:p>
            <a:r>
              <a:rPr lang="en-US" sz="2400" b="1" dirty="0"/>
              <a:t>“Washing” the northern blot removes  </a:t>
            </a:r>
            <a:r>
              <a:rPr lang="en-US" sz="2400" dirty="0"/>
              <a:t>32-P labeled (synthetic) probe that is NOT associated by extensive base-pairing with the </a:t>
            </a:r>
            <a:r>
              <a:rPr lang="en-US" sz="2400" b="1" dirty="0"/>
              <a:t>yeast RNA </a:t>
            </a:r>
            <a:r>
              <a:rPr lang="en-US" sz="2400" dirty="0"/>
              <a:t>originally transferred by capillary action from the gel to the positively changed </a:t>
            </a:r>
            <a:r>
              <a:rPr lang="en-US" sz="2400" dirty="0" smtClean="0"/>
              <a:t>nylon membrane</a:t>
            </a:r>
            <a:r>
              <a:rPr lang="en-US" sz="2400" dirty="0"/>
              <a:t>.  </a:t>
            </a:r>
          </a:p>
          <a:p>
            <a:endParaRPr lang="en-US" sz="2400" dirty="0"/>
          </a:p>
          <a:p>
            <a:r>
              <a:rPr lang="en-US" sz="2400" dirty="0"/>
              <a:t>N</a:t>
            </a:r>
            <a:r>
              <a:rPr lang="en-US" sz="2400" b="1" dirty="0"/>
              <a:t>on-specific interactions </a:t>
            </a:r>
            <a:r>
              <a:rPr lang="en-US" sz="2400" dirty="0"/>
              <a:t>by our probe include simple </a:t>
            </a:r>
            <a:r>
              <a:rPr lang="en-US" sz="2400" dirty="0" smtClean="0"/>
              <a:t>wetting </a:t>
            </a:r>
            <a:r>
              <a:rPr lang="en-US" sz="2400" dirty="0"/>
              <a:t>the membrane surface and limited base-pairing (e.g., runs of 6 or 8 base pairs) between the probe and the yeast RNA or the salmon sperm DNA used for blocking.  Non-specific interactions contribute to </a:t>
            </a:r>
            <a:r>
              <a:rPr lang="en-US" sz="2400" b="1" dirty="0"/>
              <a:t>background</a:t>
            </a:r>
            <a:r>
              <a:rPr lang="en-US" sz="2400" dirty="0"/>
              <a:t> bands or general surface contamination (dark spots or streaks) during imaging.  </a:t>
            </a:r>
          </a:p>
          <a:p>
            <a:endParaRPr lang="en-US" sz="2400" dirty="0"/>
          </a:p>
          <a:p>
            <a:r>
              <a:rPr lang="en-US" sz="2400" dirty="0"/>
              <a:t>The </a:t>
            </a:r>
            <a:r>
              <a:rPr lang="en-US" sz="2400" dirty="0">
                <a:highlight>
                  <a:srgbClr val="FFFF00"/>
                </a:highlight>
              </a:rPr>
              <a:t>stringency</a:t>
            </a:r>
            <a:r>
              <a:rPr lang="en-US" sz="2400" dirty="0"/>
              <a:t> of hybridization or washing determines the level of background.  </a:t>
            </a:r>
          </a:p>
          <a:p>
            <a:endParaRPr lang="en-US" sz="2400" b="1" dirty="0"/>
          </a:p>
          <a:p>
            <a:r>
              <a:rPr lang="en-US" sz="2400" b="1" dirty="0"/>
              <a:t>Stringency is increased </a:t>
            </a:r>
            <a:r>
              <a:rPr lang="en-US" sz="2400" dirty="0" smtClean="0"/>
              <a:t>by </a:t>
            </a:r>
            <a:r>
              <a:rPr lang="en-US" sz="2400" b="1" dirty="0"/>
              <a:t>1)</a:t>
            </a:r>
            <a:r>
              <a:rPr lang="en-US" sz="2400" dirty="0"/>
              <a:t> increased temperature, </a:t>
            </a:r>
            <a:r>
              <a:rPr lang="en-US" sz="2400" b="1" dirty="0"/>
              <a:t>2)</a:t>
            </a:r>
            <a:r>
              <a:rPr lang="en-US" sz="2400" dirty="0"/>
              <a:t> lower salt concentrations, or </a:t>
            </a:r>
            <a:r>
              <a:rPr lang="en-US" sz="2400" b="1" dirty="0" smtClean="0"/>
              <a:t>3)</a:t>
            </a:r>
            <a:r>
              <a:rPr lang="en-US" sz="2400" dirty="0" smtClean="0"/>
              <a:t> the </a:t>
            </a:r>
            <a:r>
              <a:rPr lang="en-US" sz="2400" dirty="0"/>
              <a:t>addition of compounds that lower RNA-RNA melting temperature (e.g., formamide). </a:t>
            </a:r>
            <a:endParaRPr lang="en-US" dirty="0"/>
          </a:p>
        </p:txBody>
      </p:sp>
    </p:spTree>
    <p:extLst>
      <p:ext uri="{BB962C8B-B14F-4D97-AF65-F5344CB8AC3E}">
        <p14:creationId xmlns:p14="http://schemas.microsoft.com/office/powerpoint/2010/main" val="1937187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762000"/>
            <a:ext cx="8534400"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886200"/>
            <a:ext cx="8458199"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You can either provide me with a hard copy of your homework in class or email me an electronic copy – either way is fine.</a:t>
            </a:r>
          </a:p>
        </p:txBody>
      </p:sp>
    </p:spTree>
    <p:extLst>
      <p:ext uri="{BB962C8B-B14F-4D97-AF65-F5344CB8AC3E}">
        <p14:creationId xmlns:p14="http://schemas.microsoft.com/office/powerpoint/2010/main" val="1678455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6217087"/>
          </a:xfrm>
          <a:prstGeom prst="rect">
            <a:avLst/>
          </a:prstGeom>
        </p:spPr>
        <p:txBody>
          <a:bodyPr wrap="square">
            <a:spAutoFit/>
          </a:bodyPr>
          <a:lstStyle/>
          <a:p>
            <a:r>
              <a:rPr lang="en-US" b="1" dirty="0"/>
              <a:t>Washing Northern Blots (each group)</a:t>
            </a:r>
            <a:endParaRPr lang="en-US" dirty="0"/>
          </a:p>
          <a:p>
            <a:r>
              <a:rPr lang="en-US" sz="2000" dirty="0"/>
              <a:t> </a:t>
            </a:r>
          </a:p>
          <a:p>
            <a:r>
              <a:rPr lang="en-US" sz="2000" dirty="0"/>
              <a:t> 1. Carefully pour the waste probe in the large waste beaker.  Rinse the roller bottle with 1/2 volume of</a:t>
            </a:r>
            <a:r>
              <a:rPr lang="en-US" sz="2000" b="1" dirty="0"/>
              <a:t> 0.2X SSC, 0.1% SDS </a:t>
            </a:r>
            <a:r>
              <a:rPr lang="en-US" sz="2000" dirty="0"/>
              <a:t>(recall that your hybridization conditions contained </a:t>
            </a:r>
            <a:r>
              <a:rPr lang="en-US" sz="2000" b="1" dirty="0"/>
              <a:t>6X</a:t>
            </a:r>
            <a:r>
              <a:rPr lang="en-US" sz="2000" dirty="0"/>
              <a:t> SSC).  Simply add the wash, cap the bottle, invert the bottle 5 times, the pour out the wash into the large waste container.</a:t>
            </a:r>
          </a:p>
          <a:p>
            <a:r>
              <a:rPr lang="en-US" sz="2000" dirty="0"/>
              <a:t> </a:t>
            </a:r>
          </a:p>
          <a:p>
            <a:r>
              <a:rPr lang="en-US" sz="2000" dirty="0"/>
              <a:t>2. Wash the filters </a:t>
            </a:r>
            <a:r>
              <a:rPr lang="en-US" sz="2000" b="1" dirty="0"/>
              <a:t>3 X 15 min. at 60</a:t>
            </a:r>
            <a:r>
              <a:rPr lang="en-US" sz="2000" b="1" baseline="30000" dirty="0"/>
              <a:t>o</a:t>
            </a:r>
            <a:r>
              <a:rPr lang="en-US" sz="2000" b="1" dirty="0"/>
              <a:t>C</a:t>
            </a:r>
            <a:r>
              <a:rPr lang="en-US" sz="2000" dirty="0"/>
              <a:t>.  Students within each group should alternate in completing the washes.  The TA will pre-warm the wash solution to 50-60C before you use it.  </a:t>
            </a:r>
            <a:r>
              <a:rPr lang="en-US" sz="2000" b="1" dirty="0"/>
              <a:t>Fill the roller bottle 3/4ths full with wash solution for each wash.</a:t>
            </a:r>
            <a:r>
              <a:rPr lang="en-US" sz="2000" dirty="0"/>
              <a:t>  Be careful not to spill the radioactive wash solutions.  </a:t>
            </a:r>
          </a:p>
          <a:p>
            <a:r>
              <a:rPr lang="en-US" sz="2000" dirty="0"/>
              <a:t> </a:t>
            </a:r>
          </a:p>
          <a:p>
            <a:pPr marL="457200" indent="-457200">
              <a:buAutoNum type="arabicPeriod" startAt="3"/>
            </a:pPr>
            <a:r>
              <a:rPr lang="en-US" sz="2000" dirty="0"/>
              <a:t>Remove the membrane and blot off the excess liquid with a Kim wipe.  Place the membrane between two pieces of plastic wrap. The TA will assist you in exposing the membranes to the Phosphoimager screen (see handout).  </a:t>
            </a:r>
          </a:p>
          <a:p>
            <a:pPr marL="457200" indent="-457200">
              <a:buAutoNum type="arabicPeriod" startAt="3"/>
            </a:pPr>
            <a:endParaRPr lang="en-US" sz="2000" dirty="0"/>
          </a:p>
          <a:p>
            <a:pPr marL="457200" indent="-457200">
              <a:buAutoNum type="arabicPeriod" startAt="3"/>
            </a:pPr>
            <a:r>
              <a:rPr lang="en-US" sz="2000" dirty="0"/>
              <a:t>Expose your 18u and 19u hybridizations side by side.  Recall, one of the in vitro synthesized riboprobes will be complementary to the cellular RNA (and therefore hybridize) while the other will be equivalent to the cellular RNA (and therefore not hybridize). </a:t>
            </a:r>
          </a:p>
        </p:txBody>
      </p:sp>
    </p:spTree>
    <p:extLst>
      <p:ext uri="{BB962C8B-B14F-4D97-AF65-F5344CB8AC3E}">
        <p14:creationId xmlns:p14="http://schemas.microsoft.com/office/powerpoint/2010/main" val="3558273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686800" cy="6524863"/>
          </a:xfrm>
          <a:prstGeom prst="rect">
            <a:avLst/>
          </a:prstGeom>
        </p:spPr>
        <p:txBody>
          <a:bodyPr wrap="square">
            <a:spAutoFit/>
          </a:bodyPr>
          <a:lstStyle/>
          <a:p>
            <a:r>
              <a:rPr lang="en-US" sz="2000" b="1" dirty="0"/>
              <a:t>Three related yeast cultures will be used (</a:t>
            </a:r>
            <a:r>
              <a:rPr lang="en-US" sz="2000" b="1" dirty="0">
                <a:solidFill>
                  <a:srgbClr val="FF0000"/>
                </a:solidFill>
              </a:rPr>
              <a:t>coded as YS1, YS2 and YS3</a:t>
            </a:r>
            <a:r>
              <a:rPr lang="en-US" sz="2000" b="1" dirty="0"/>
              <a:t>) that differ in structure of a specific gene called </a:t>
            </a:r>
            <a:r>
              <a:rPr lang="en-US" sz="2000" b="1" i="1" dirty="0" smtClean="0">
                <a:solidFill>
                  <a:srgbClr val="FF0000"/>
                </a:solidFill>
              </a:rPr>
              <a:t>SERF</a:t>
            </a:r>
            <a:r>
              <a:rPr lang="en-US" sz="2000" b="1" i="1" dirty="0" smtClean="0"/>
              <a:t>. NOTE: we are substituting SERF for SQS1</a:t>
            </a:r>
            <a:endParaRPr lang="en-US" sz="2000" b="1" i="1" dirty="0"/>
          </a:p>
          <a:p>
            <a:endParaRPr lang="en-US" sz="2000" dirty="0"/>
          </a:p>
          <a:p>
            <a:r>
              <a:rPr lang="en-US" sz="2000" dirty="0"/>
              <a:t>One strain is a haploid wildtype </a:t>
            </a:r>
            <a:r>
              <a:rPr lang="en-US" sz="2000" i="1" dirty="0" smtClean="0"/>
              <a:t>SERF </a:t>
            </a:r>
            <a:r>
              <a:rPr lang="en-US" sz="2000" dirty="0" smtClean="0"/>
              <a:t>strain </a:t>
            </a:r>
            <a:r>
              <a:rPr lang="en-US" sz="2000" dirty="0"/>
              <a:t>(normal </a:t>
            </a:r>
            <a:r>
              <a:rPr lang="en-US" sz="2000" i="1" dirty="0" smtClean="0"/>
              <a:t>SERF</a:t>
            </a:r>
            <a:r>
              <a:rPr lang="en-US" sz="2000" dirty="0" smtClean="0"/>
              <a:t> </a:t>
            </a:r>
            <a:r>
              <a:rPr lang="en-US" sz="2000" dirty="0"/>
              <a:t>gene), </a:t>
            </a:r>
          </a:p>
          <a:p>
            <a:endParaRPr lang="en-US" sz="2000" dirty="0"/>
          </a:p>
          <a:p>
            <a:r>
              <a:rPr lang="en-US" sz="2000" dirty="0"/>
              <a:t>One is a haploid that bears a gene disruption (</a:t>
            </a:r>
            <a:r>
              <a:rPr lang="en-US" sz="2000" i="1" dirty="0" smtClean="0"/>
              <a:t>serf::</a:t>
            </a:r>
            <a:r>
              <a:rPr lang="en-US" sz="2000" i="1" dirty="0"/>
              <a:t>KAN – where the kanamycin resistance gene substitutes replaces the </a:t>
            </a:r>
            <a:r>
              <a:rPr lang="en-US" sz="2000" i="1" dirty="0" smtClean="0"/>
              <a:t>SERF </a:t>
            </a:r>
            <a:r>
              <a:rPr lang="en-US" sz="2000" i="1" dirty="0"/>
              <a:t>protein coding sequence</a:t>
            </a:r>
            <a:r>
              <a:rPr lang="en-US" sz="2000" dirty="0"/>
              <a:t>)</a:t>
            </a:r>
          </a:p>
          <a:p>
            <a:endParaRPr lang="en-US" sz="2000" dirty="0"/>
          </a:p>
          <a:p>
            <a:r>
              <a:rPr lang="en-US" sz="2000" dirty="0"/>
              <a:t>One is a heterozygote diploid with both a wildtype and gene disruption allele </a:t>
            </a:r>
            <a:r>
              <a:rPr lang="en-US" sz="2000" dirty="0" smtClean="0"/>
              <a:t>(</a:t>
            </a:r>
            <a:r>
              <a:rPr lang="en-US" sz="2000" i="1" dirty="0" smtClean="0"/>
              <a:t>SERF/serf::</a:t>
            </a:r>
            <a:r>
              <a:rPr lang="en-US" sz="2000" i="1" dirty="0"/>
              <a:t>KAN</a:t>
            </a:r>
            <a:r>
              <a:rPr lang="en-US" sz="2000" dirty="0"/>
              <a:t>). </a:t>
            </a:r>
          </a:p>
          <a:p>
            <a:endParaRPr lang="en-US" sz="2000" dirty="0"/>
          </a:p>
          <a:p>
            <a:r>
              <a:rPr lang="en-US" sz="2000" dirty="0"/>
              <a:t>PCR will be used to distinguish the wildtype culture from that bearing the targeted gene disruption. </a:t>
            </a:r>
            <a:r>
              <a:rPr lang="en-US" sz="2000" b="1" dirty="0"/>
              <a:t>The predicted sizes of the dsDNA PCR products produced from the </a:t>
            </a:r>
            <a:r>
              <a:rPr lang="en-US" sz="2000" b="1" dirty="0">
                <a:solidFill>
                  <a:srgbClr val="FF0000"/>
                </a:solidFill>
              </a:rPr>
              <a:t>wildtype </a:t>
            </a:r>
            <a:r>
              <a:rPr lang="en-US" sz="2000" b="1" i="1" dirty="0" smtClean="0">
                <a:solidFill>
                  <a:srgbClr val="FF0000"/>
                </a:solidFill>
              </a:rPr>
              <a:t>SERF</a:t>
            </a:r>
            <a:r>
              <a:rPr lang="en-US" sz="2000" b="1" dirty="0" smtClean="0">
                <a:solidFill>
                  <a:srgbClr val="FF0000"/>
                </a:solidFill>
              </a:rPr>
              <a:t> </a:t>
            </a:r>
            <a:r>
              <a:rPr lang="en-US" sz="2000" b="1" dirty="0"/>
              <a:t>and mutated </a:t>
            </a:r>
            <a:r>
              <a:rPr lang="en-US" sz="2000" b="1" i="1" dirty="0" smtClean="0">
                <a:solidFill>
                  <a:srgbClr val="0070C0"/>
                </a:solidFill>
              </a:rPr>
              <a:t>serf::</a:t>
            </a:r>
            <a:r>
              <a:rPr lang="en-US" sz="2000" b="1" i="1" dirty="0">
                <a:solidFill>
                  <a:srgbClr val="0070C0"/>
                </a:solidFill>
              </a:rPr>
              <a:t>KAN</a:t>
            </a:r>
            <a:r>
              <a:rPr lang="en-US" sz="2000" b="1" dirty="0">
                <a:solidFill>
                  <a:srgbClr val="0070C0"/>
                </a:solidFill>
              </a:rPr>
              <a:t> </a:t>
            </a:r>
            <a:r>
              <a:rPr lang="en-US" sz="2000" b="1" dirty="0"/>
              <a:t>PCR products are </a:t>
            </a:r>
            <a:r>
              <a:rPr lang="en-US" sz="2000" b="1" dirty="0" smtClean="0">
                <a:solidFill>
                  <a:srgbClr val="FF0000"/>
                </a:solidFill>
              </a:rPr>
              <a:t>499</a:t>
            </a:r>
            <a:r>
              <a:rPr lang="en-US" sz="2000" b="1" dirty="0" smtClean="0"/>
              <a:t> </a:t>
            </a:r>
            <a:r>
              <a:rPr lang="en-US" sz="2000" b="1" dirty="0"/>
              <a:t>and </a:t>
            </a:r>
            <a:r>
              <a:rPr lang="en-US" b="1" dirty="0">
                <a:solidFill>
                  <a:srgbClr val="0070C0"/>
                </a:solidFill>
              </a:rPr>
              <a:t>1892</a:t>
            </a:r>
            <a:r>
              <a:rPr lang="en-US" sz="2000" b="1" dirty="0" smtClean="0">
                <a:solidFill>
                  <a:srgbClr val="FF0000"/>
                </a:solidFill>
              </a:rPr>
              <a:t> </a:t>
            </a:r>
            <a:r>
              <a:rPr lang="en-US" sz="2000" b="1" dirty="0"/>
              <a:t>bp, respectively. </a:t>
            </a:r>
            <a:r>
              <a:rPr lang="en-US" sz="2000" b="1" dirty="0" smtClean="0"/>
              <a:t> NOTE THAT THESE SIZES DIFFER FROM WHAT IS IN THE LAB MANUAL. </a:t>
            </a:r>
            <a:endParaRPr lang="en-US" sz="2000" b="1" dirty="0"/>
          </a:p>
          <a:p>
            <a:endParaRPr lang="en-US" sz="2000" dirty="0"/>
          </a:p>
          <a:p>
            <a:r>
              <a:rPr lang="en-US" sz="2000" b="1" dirty="0"/>
              <a:t>The details on the chromosomal deletion strategy </a:t>
            </a:r>
            <a:r>
              <a:rPr lang="en-US" sz="2000" dirty="0"/>
              <a:t>can be found at: </a:t>
            </a:r>
            <a:r>
              <a:rPr lang="en-US" sz="2000" u="sng" dirty="0">
                <a:hlinkClick r:id="rId2"/>
              </a:rPr>
              <a:t>http://www-sequence.stanford.edu/group/yeast_deletion_project/deletions3.html</a:t>
            </a:r>
            <a:endParaRPr lang="en-US" sz="2000" dirty="0"/>
          </a:p>
          <a:p>
            <a:r>
              <a:rPr lang="en-US" dirty="0"/>
              <a:t> </a:t>
            </a:r>
          </a:p>
        </p:txBody>
      </p:sp>
    </p:spTree>
    <p:extLst>
      <p:ext uri="{BB962C8B-B14F-4D97-AF65-F5344CB8AC3E}">
        <p14:creationId xmlns:p14="http://schemas.microsoft.com/office/powerpoint/2010/main" val="3474435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763000" cy="6001643"/>
          </a:xfrm>
          <a:prstGeom prst="rect">
            <a:avLst/>
          </a:prstGeom>
        </p:spPr>
        <p:txBody>
          <a:bodyPr wrap="square">
            <a:spAutoFit/>
          </a:bodyPr>
          <a:lstStyle/>
          <a:p>
            <a:r>
              <a:rPr lang="en-US" sz="1600" b="1" dirty="0"/>
              <a:t>Each Group – (three different yeast strains - coded)</a:t>
            </a:r>
            <a:endParaRPr lang="en-US" sz="1600" dirty="0"/>
          </a:p>
          <a:p>
            <a:pPr lvl="0"/>
            <a:r>
              <a:rPr lang="en-US" sz="1600" dirty="0"/>
              <a:t>Grow a 1.5 ml yeast </a:t>
            </a:r>
            <a:r>
              <a:rPr lang="en-US" sz="1600" dirty="0" smtClean="0"/>
              <a:t>culture </a:t>
            </a:r>
            <a:r>
              <a:rPr lang="en-US" sz="1600" b="1" dirty="0" smtClean="0">
                <a:solidFill>
                  <a:srgbClr val="FF0000"/>
                </a:solidFill>
              </a:rPr>
              <a:t>coded YS1</a:t>
            </a:r>
            <a:r>
              <a:rPr lang="en-US" sz="1600" b="1" dirty="0">
                <a:solidFill>
                  <a:srgbClr val="FF0000"/>
                </a:solidFill>
              </a:rPr>
              <a:t>, YS2 and YS3) </a:t>
            </a:r>
            <a:r>
              <a:rPr lang="en-US" sz="1600" b="1" dirty="0" smtClean="0"/>
              <a:t>grown</a:t>
            </a:r>
            <a:r>
              <a:rPr lang="en-US" sz="1600" b="1" dirty="0" smtClean="0">
                <a:solidFill>
                  <a:srgbClr val="FF0000"/>
                </a:solidFill>
              </a:rPr>
              <a:t> </a:t>
            </a:r>
            <a:r>
              <a:rPr lang="en-US" sz="1600" dirty="0" smtClean="0"/>
              <a:t>to </a:t>
            </a:r>
            <a:r>
              <a:rPr lang="en-US" sz="1600" dirty="0"/>
              <a:t>saturation (typically overnight) in rich broth (e.g., YPD = 1% Bacto‑yeast extract, 2% Bacto‑peptone, 2% glucose).</a:t>
            </a:r>
          </a:p>
          <a:p>
            <a:pPr lvl="0"/>
            <a:endParaRPr lang="en-US" sz="1600" dirty="0"/>
          </a:p>
          <a:p>
            <a:pPr lvl="0"/>
            <a:r>
              <a:rPr lang="en-US" sz="1600" dirty="0"/>
              <a:t>Spin out cells in a </a:t>
            </a:r>
            <a:r>
              <a:rPr lang="en-US" sz="1600" dirty="0">
                <a:highlight>
                  <a:srgbClr val="FFFF00"/>
                </a:highlight>
              </a:rPr>
              <a:t>screw capped </a:t>
            </a:r>
            <a:r>
              <a:rPr lang="en-US" sz="1600" dirty="0"/>
              <a:t>microfuge tube (2 min. in the microfuge).  </a:t>
            </a:r>
          </a:p>
          <a:p>
            <a:pPr lvl="0"/>
            <a:r>
              <a:rPr lang="en-US" sz="1600" dirty="0"/>
              <a:t>Remove </a:t>
            </a:r>
            <a:r>
              <a:rPr lang="en-US" sz="1600" b="1" i="1" u="sng" dirty="0"/>
              <a:t>all</a:t>
            </a:r>
            <a:r>
              <a:rPr lang="en-US" sz="1600" dirty="0"/>
              <a:t> of the supernatant and wash the pellet with 1 ml of sterile water and spin out as before.</a:t>
            </a:r>
          </a:p>
          <a:p>
            <a:pPr lvl="0"/>
            <a:endParaRPr lang="en-US" sz="1600" dirty="0"/>
          </a:p>
          <a:p>
            <a:pPr lvl="0"/>
            <a:r>
              <a:rPr lang="en-US" sz="1600" dirty="0"/>
              <a:t>Wash once with 1-ml </a:t>
            </a:r>
            <a:r>
              <a:rPr lang="en-US" sz="1600" b="1" dirty="0"/>
              <a:t>ice cold </a:t>
            </a:r>
            <a:r>
              <a:rPr lang="en-US" sz="1600" dirty="0"/>
              <a:t>RE buffer (100 mM LiCl, 100 mM Tris‑HCl pH 7.5, 1 mM EDTA).  </a:t>
            </a:r>
          </a:p>
          <a:p>
            <a:pPr lvl="0"/>
            <a:endParaRPr lang="en-US" sz="1600" dirty="0"/>
          </a:p>
          <a:p>
            <a:pPr lvl="0"/>
            <a:r>
              <a:rPr lang="en-US" sz="1600" dirty="0"/>
              <a:t>Resuspend the cell pellet in 0.4 ml of cold RE buffer and 150 μl of  Tris‑buffered phenol/CHCl</a:t>
            </a:r>
            <a:r>
              <a:rPr lang="en-US" sz="1600" baseline="-25000" dirty="0"/>
              <a:t>3</a:t>
            </a:r>
            <a:r>
              <a:rPr lang="en-US" sz="1600" dirty="0"/>
              <a:t>/isoamyl alcohol (PCI, 50:49:1).  </a:t>
            </a:r>
          </a:p>
          <a:p>
            <a:pPr lvl="0"/>
            <a:endParaRPr lang="en-US" sz="1600" dirty="0"/>
          </a:p>
          <a:p>
            <a:pPr lvl="0"/>
            <a:r>
              <a:rPr lang="en-US" sz="1600" dirty="0"/>
              <a:t>Add approximately ~2/3 of the cell suspension volume of sterile glass beads (acid washed and siliconized).  Before you cap, </a:t>
            </a:r>
            <a:r>
              <a:rPr lang="en-US" sz="1600" b="1" dirty="0"/>
              <a:t>make sure there are no glass beads on the tube lip </a:t>
            </a:r>
            <a:r>
              <a:rPr lang="en-US" sz="1600" dirty="0"/>
              <a:t>– use a </a:t>
            </a:r>
            <a:r>
              <a:rPr lang="en-US" sz="1600" dirty="0" err="1"/>
              <a:t>kimwipe</a:t>
            </a:r>
            <a:r>
              <a:rPr lang="en-US" sz="1600" dirty="0"/>
              <a:t> to brush away any glass beads.  Break cells using the vortex mixer, 8 X 30 seconds on high speed (place on ice for 30 seconds between vortexing to keep the solution cold).    To reduce cleavage by endogenous nucleases.  W</a:t>
            </a:r>
            <a:r>
              <a:rPr lang="en-US" sz="1600" b="1" dirty="0"/>
              <a:t>ORK QUICKLY</a:t>
            </a:r>
            <a:r>
              <a:rPr lang="en-US" sz="1600" dirty="0"/>
              <a:t> though the cell breakage step.  </a:t>
            </a:r>
          </a:p>
          <a:p>
            <a:pPr lvl="0"/>
            <a:endParaRPr lang="en-US" sz="1600" dirty="0"/>
          </a:p>
          <a:p>
            <a:pPr lvl="0"/>
            <a:r>
              <a:rPr lang="en-US" sz="1600" dirty="0"/>
              <a:t>Spin the sample intermittently 3 minutes at full speed in the microfuge and transfer the upper layer to a fresh tube with 300 μl of PCI.  Vortex over a 3 min. period.  Spin for 2 min. in the microfuge.  </a:t>
            </a:r>
          </a:p>
          <a:p>
            <a:pPr lvl="0"/>
            <a:endParaRPr lang="en-US" sz="1600" dirty="0"/>
          </a:p>
          <a:p>
            <a:pPr lvl="0"/>
            <a:r>
              <a:rPr lang="en-US" sz="1600" dirty="0"/>
              <a:t>Remove the upper (aqueous) layer and extract once more with phenol/CHCl</a:t>
            </a:r>
            <a:r>
              <a:rPr lang="en-US" sz="1600" baseline="-25000" dirty="0"/>
              <a:t>3</a:t>
            </a:r>
            <a:r>
              <a:rPr lang="en-US" sz="1600" dirty="0"/>
              <a:t>/isoamyl alcohol.  Finally, extract the aqueous layer one last time with chloroform (CHCl</a:t>
            </a:r>
            <a:r>
              <a:rPr lang="en-US" sz="1600" baseline="-25000" dirty="0"/>
              <a:t>3</a:t>
            </a:r>
            <a:r>
              <a:rPr lang="en-US" sz="1600" dirty="0"/>
              <a:t>) only (75 μl) .  Like the PCI, the chloroform layer sinks to the bottom of the tube.</a:t>
            </a:r>
          </a:p>
        </p:txBody>
      </p:sp>
    </p:spTree>
    <p:extLst>
      <p:ext uri="{BB962C8B-B14F-4D97-AF65-F5344CB8AC3E}">
        <p14:creationId xmlns:p14="http://schemas.microsoft.com/office/powerpoint/2010/main" val="2825631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82341"/>
            <a:ext cx="8763000" cy="3139321"/>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Transfer the upper (i.e., aqueous) phase to a fresh tube and add 100 μl of 3 M sodium acetate (pH ~ 5.5) and 1 ml of 100% ethanol.  Vortex well and then place on dry ice for </a:t>
            </a:r>
            <a:r>
              <a:rPr lang="en-US" b="1" dirty="0">
                <a:solidFill>
                  <a:srgbClr val="FF0000"/>
                </a:solidFill>
                <a:latin typeface="Times New Roman" panose="02020603050405020304" pitchFamily="18" charset="0"/>
                <a:cs typeface="Times New Roman" panose="02020603050405020304" pitchFamily="18" charset="0"/>
              </a:rPr>
              <a:t>5 </a:t>
            </a:r>
            <a:r>
              <a:rPr lang="en-US" dirty="0">
                <a:latin typeface="Times New Roman" panose="02020603050405020304" pitchFamily="18" charset="0"/>
                <a:cs typeface="Times New Roman" panose="02020603050405020304" pitchFamily="18" charset="0"/>
              </a:rPr>
              <a:t>minutes.  </a:t>
            </a:r>
          </a:p>
          <a:p>
            <a:pPr lvl="0"/>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Thaw, vortex the sample again and then spin in a microfuge </a:t>
            </a:r>
            <a:r>
              <a:rPr lang="en-US" dirty="0" smtClean="0">
                <a:latin typeface="Times New Roman" panose="02020603050405020304" pitchFamily="18" charset="0"/>
                <a:cs typeface="Times New Roman" panose="02020603050405020304" pitchFamily="18" charset="0"/>
              </a:rPr>
              <a:t>for </a:t>
            </a:r>
            <a:r>
              <a:rPr lang="en-US" dirty="0">
                <a:latin typeface="Times New Roman" panose="02020603050405020304" pitchFamily="18" charset="0"/>
                <a:cs typeface="Times New Roman" panose="02020603050405020304" pitchFamily="18" charset="0"/>
              </a:rPr>
              <a:t>8 min., remove all the supernatant, and wash the pellet with 1.5 ml 80% ethanol. </a:t>
            </a:r>
          </a:p>
          <a:p>
            <a:pPr lvl="0"/>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Spin 2 min., remove the ethanol Wash again with 80% ethanol, spin 2 minutes and the dry the pellet under vacuum.</a:t>
            </a:r>
          </a:p>
          <a:p>
            <a:pPr lvl="0"/>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Resuspend the pellet in 25 μl of sterile 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a:t>
            </a:r>
            <a:r>
              <a:rPr lang="en-US" b="1" dirty="0">
                <a:solidFill>
                  <a:srgbClr val="FF0000"/>
                </a:solidFill>
                <a:latin typeface="Times New Roman" panose="02020603050405020304" pitchFamily="18" charset="0"/>
                <a:cs typeface="Times New Roman" panose="02020603050405020304" pitchFamily="18" charset="0"/>
              </a:rPr>
              <a:t>Label: </a:t>
            </a:r>
            <a:r>
              <a:rPr lang="en-US" b="1" dirty="0" err="1">
                <a:solidFill>
                  <a:srgbClr val="FF0000"/>
                </a:solidFill>
                <a:latin typeface="Times New Roman" panose="02020603050405020304" pitchFamily="18" charset="0"/>
                <a:cs typeface="Times New Roman" panose="02020603050405020304" pitchFamily="18" charset="0"/>
              </a:rPr>
              <a:t>Gp</a:t>
            </a:r>
            <a:r>
              <a:rPr lang="en-US" b="1" dirty="0">
                <a:solidFill>
                  <a:srgbClr val="FF0000"/>
                </a:solidFill>
                <a:latin typeface="Times New Roman" panose="02020603050405020304" pitchFamily="18" charset="0"/>
                <a:cs typeface="Times New Roman" panose="02020603050405020304" pitchFamily="18" charset="0"/>
              </a:rPr>
              <a:t>#, DNA YS1 (or YS2, YS3</a:t>
            </a:r>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Freeze on dry ice and then at -80C until use.</a:t>
            </a:r>
          </a:p>
        </p:txBody>
      </p:sp>
    </p:spTree>
    <p:extLst>
      <p:ext uri="{BB962C8B-B14F-4D97-AF65-F5344CB8AC3E}">
        <p14:creationId xmlns:p14="http://schemas.microsoft.com/office/powerpoint/2010/main" val="1493975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990602"/>
            <a:ext cx="8138160" cy="452431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We will use a radiation sensitive Typhoon 8600 (GE Corp.) </a:t>
            </a:r>
            <a:r>
              <a:rPr lang="en-US" b="1" dirty="0" err="1">
                <a:latin typeface="Times New Roman" panose="02020603050405020304" pitchFamily="18" charset="0"/>
                <a:cs typeface="Times New Roman" panose="02020603050405020304" pitchFamily="18" charset="0"/>
              </a:rPr>
              <a:t>phosphoimager</a:t>
            </a:r>
            <a:r>
              <a:rPr lang="en-US" b="1" dirty="0">
                <a:latin typeface="Times New Roman" panose="02020603050405020304" pitchFamily="18" charset="0"/>
                <a:cs typeface="Times New Roman" panose="02020603050405020304" pitchFamily="18" charset="0"/>
              </a:rPr>
              <a:t> screen to detect the hybridized riboprobe on your membrane</a:t>
            </a:r>
            <a:r>
              <a:rPr lang="en-US" dirty="0">
                <a:latin typeface="Times New Roman" panose="02020603050405020304" pitchFamily="18" charset="0"/>
                <a:cs typeface="Times New Roman" panose="02020603050405020304" pitchFamily="18" charset="0"/>
              </a:rPr>
              <a:t>(see lab handout).  This screen absorbs energy emitted from the beta particle and stores this energy in a chemical form that can later be released as light and read by the Typhoon </a:t>
            </a:r>
            <a:r>
              <a:rPr lang="en-US" dirty="0" err="1">
                <a:latin typeface="Times New Roman" panose="02020603050405020304" pitchFamily="18" charset="0"/>
                <a:cs typeface="Times New Roman" panose="02020603050405020304" pitchFamily="18" charset="0"/>
              </a:rPr>
              <a:t>phosphoimager</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phosphoimager</a:t>
            </a:r>
            <a:r>
              <a:rPr lang="en-US" dirty="0">
                <a:latin typeface="Times New Roman" panose="02020603050405020304" pitchFamily="18" charset="0"/>
                <a:cs typeface="Times New Roman" panose="02020603050405020304" pitchFamily="18" charset="0"/>
              </a:rPr>
              <a:t> can detect signals over a linear range of at least 5 orders of magnitude (as opposed to X-ray film with is sensitive over 1 to 2 orders of magnitude).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multi-laser Typhoon instrument can also be used to detect a wide range of florescent signals or chemiluminescent signals with varying excitation and emission wavelengths. </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specifications of the Typhoon 8600 and the user manual are on the class web site – look these over.  </a:t>
            </a:r>
          </a:p>
        </p:txBody>
      </p:sp>
    </p:spTree>
    <p:extLst>
      <p:ext uri="{BB962C8B-B14F-4D97-AF65-F5344CB8AC3E}">
        <p14:creationId xmlns:p14="http://schemas.microsoft.com/office/powerpoint/2010/main" val="2510214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 y="0"/>
            <a:ext cx="88391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28800" y="228600"/>
            <a:ext cx="5334000" cy="381000"/>
          </a:xfrm>
          <a:prstGeom prst="rect">
            <a:avLst/>
          </a:prstGeom>
          <a:noFill/>
        </p:spPr>
        <p:txBody>
          <a:bodyPr wrap="square" rtlCol="0">
            <a:spAutoFit/>
          </a:bodyPr>
          <a:lstStyle/>
          <a:p>
            <a:pPr algn="ctr"/>
            <a:r>
              <a:rPr lang="en-US" dirty="0">
                <a:solidFill>
                  <a:srgbClr val="FF0000"/>
                </a:solidFill>
              </a:rPr>
              <a:t>Read class handout</a:t>
            </a:r>
          </a:p>
        </p:txBody>
      </p:sp>
    </p:spTree>
    <p:extLst>
      <p:ext uri="{BB962C8B-B14F-4D97-AF65-F5344CB8AC3E}">
        <p14:creationId xmlns:p14="http://schemas.microsoft.com/office/powerpoint/2010/main" val="3294578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534400" cy="6740307"/>
          </a:xfrm>
          <a:prstGeom prst="rect">
            <a:avLst/>
          </a:prstGeom>
          <a:noFill/>
        </p:spPr>
        <p:txBody>
          <a:bodyPr wrap="square" rtlCol="0">
            <a:spAutoFit/>
          </a:bodyPr>
          <a:lstStyle/>
          <a:p>
            <a:r>
              <a:rPr lang="en-US" dirty="0" err="1" smtClean="0"/>
              <a:t>Photostimulated</a:t>
            </a:r>
            <a:r>
              <a:rPr lang="en-US" dirty="0" smtClean="0"/>
              <a:t> luminescence:</a:t>
            </a:r>
          </a:p>
          <a:p>
            <a:endParaRPr lang="en-US" dirty="0"/>
          </a:p>
          <a:p>
            <a:r>
              <a:rPr lang="en-US" dirty="0" smtClean="0"/>
              <a:t>The Phosphoimager storage screens contain </a:t>
            </a:r>
            <a:r>
              <a:rPr lang="en-US" dirty="0" err="1" smtClean="0"/>
              <a:t>crytsals</a:t>
            </a:r>
            <a:r>
              <a:rPr lang="en-US" dirty="0" smtClean="0"/>
              <a:t> of BarFBr:Eu+2 embedded in an organic matrix.</a:t>
            </a:r>
          </a:p>
          <a:p>
            <a:endParaRPr lang="en-US" dirty="0" smtClean="0"/>
          </a:p>
          <a:p>
            <a:r>
              <a:rPr lang="el-GR" dirty="0" smtClean="0"/>
              <a:t>Β</a:t>
            </a:r>
            <a:r>
              <a:rPr lang="en-US" dirty="0" smtClean="0"/>
              <a:t> particle emitted from the 32-P isotope excites europium (EU+2) electrons into higher orbital.  </a:t>
            </a:r>
          </a:p>
          <a:p>
            <a:endParaRPr lang="en-US" dirty="0"/>
          </a:p>
          <a:p>
            <a:r>
              <a:rPr lang="en-US" dirty="0" smtClean="0"/>
              <a:t>Stimulated electrons are transferred from europium to barium </a:t>
            </a:r>
            <a:r>
              <a:rPr lang="en-US" dirty="0" err="1" smtClean="0"/>
              <a:t>flourobromide</a:t>
            </a:r>
            <a:r>
              <a:rPr lang="en-US" dirty="0" smtClean="0"/>
              <a:t> (</a:t>
            </a:r>
            <a:r>
              <a:rPr lang="en-US" dirty="0" err="1" smtClean="0"/>
              <a:t>BaFBr</a:t>
            </a:r>
            <a:r>
              <a:rPr lang="en-US" dirty="0" smtClean="0"/>
              <a:t>)  creating oxidized europium (Eu+3) and reduced </a:t>
            </a:r>
            <a:r>
              <a:rPr lang="en-US" dirty="0" err="1" smtClean="0"/>
              <a:t>BaFBr</a:t>
            </a:r>
            <a:r>
              <a:rPr lang="en-US" dirty="0" smtClean="0"/>
              <a:t>-.  This metastable state stores the pattern of 32-P decay for many hours.</a:t>
            </a:r>
          </a:p>
          <a:p>
            <a:endParaRPr lang="en-US" dirty="0"/>
          </a:p>
          <a:p>
            <a:r>
              <a:rPr lang="en-US" dirty="0" smtClean="0"/>
              <a:t>After the storage screen is exposed for sufficient time ( 5 min to 25 hours depending on how “hot” the sample is), you place it on the </a:t>
            </a:r>
            <a:r>
              <a:rPr lang="en-US" dirty="0" err="1" smtClean="0"/>
              <a:t>phosophoimager</a:t>
            </a:r>
            <a:r>
              <a:rPr lang="en-US" dirty="0" smtClean="0"/>
              <a:t> platen.  </a:t>
            </a:r>
          </a:p>
          <a:p>
            <a:endParaRPr lang="en-US" dirty="0" smtClean="0"/>
          </a:p>
          <a:p>
            <a:r>
              <a:rPr lang="en-US" dirty="0" smtClean="0"/>
              <a:t>633 nm red light emitted from the Typhoon laser is absorbed by the </a:t>
            </a:r>
            <a:r>
              <a:rPr lang="en-US" dirty="0" err="1" smtClean="0"/>
              <a:t>BaFBr</a:t>
            </a:r>
            <a:r>
              <a:rPr lang="en-US" dirty="0" smtClean="0"/>
              <a:t>- causing this compound to release electrons that oxidize Eu+3 to the excited state Eu+2*.  As the excited Eu+2* returns to its ground state Eu+2, blue light is released.</a:t>
            </a:r>
          </a:p>
          <a:p>
            <a:endParaRPr lang="en-US" dirty="0"/>
          </a:p>
          <a:p>
            <a:r>
              <a:rPr lang="en-US" dirty="0" smtClean="0"/>
              <a:t>The Phosphoimager scans the entire storage screen records the location and amount of blue light released, saving a digital image of your blot.</a:t>
            </a:r>
          </a:p>
          <a:p>
            <a:endParaRPr lang="en-US" dirty="0"/>
          </a:p>
          <a:p>
            <a:endParaRPr lang="en-US" dirty="0" smtClean="0"/>
          </a:p>
          <a:p>
            <a:endParaRPr lang="en-US" dirty="0"/>
          </a:p>
        </p:txBody>
      </p:sp>
    </p:spTree>
    <p:extLst>
      <p:ext uri="{BB962C8B-B14F-4D97-AF65-F5344CB8AC3E}">
        <p14:creationId xmlns:p14="http://schemas.microsoft.com/office/powerpoint/2010/main" val="87243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763000" cy="5539978"/>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Running list of experiments </a:t>
            </a:r>
          </a:p>
          <a:p>
            <a:r>
              <a:rPr lang="en-US" sz="1600" b="1" dirty="0">
                <a:latin typeface="Times New Roman" panose="02020603050405020304" pitchFamily="18" charset="0"/>
                <a:cs typeface="Times New Roman" panose="02020603050405020304" pitchFamily="18" charset="0"/>
              </a:rPr>
              <a:t>Goal: </a:t>
            </a:r>
            <a:r>
              <a:rPr lang="en-US" sz="1600" dirty="0">
                <a:latin typeface="Times New Roman" panose="02020603050405020304" pitchFamily="18" charset="0"/>
                <a:cs typeface="Times New Roman" panose="02020603050405020304" pitchFamily="18" charset="0"/>
              </a:rPr>
              <a:t>Characterization of a Eukaryotic Gene</a:t>
            </a:r>
          </a:p>
          <a:p>
            <a:r>
              <a:rPr lang="en-US" sz="1600" b="1" dirty="0">
                <a:latin typeface="Times New Roman" panose="02020603050405020304" pitchFamily="18" charset="0"/>
                <a:cs typeface="Times New Roman" panose="02020603050405020304" pitchFamily="18" charset="0"/>
              </a:rPr>
              <a:t>Steps: </a:t>
            </a:r>
            <a:r>
              <a:rPr lang="en-US" sz="1600" dirty="0">
                <a:latin typeface="Times New Roman" panose="02020603050405020304" pitchFamily="18" charset="0"/>
                <a:cs typeface="Times New Roman" panose="02020603050405020304" pitchFamily="18" charset="0"/>
              </a:rPr>
              <a:t>Cloning a segment of </a:t>
            </a:r>
            <a:r>
              <a:rPr lang="en-US" sz="1600" i="1" dirty="0">
                <a:latin typeface="Times New Roman" panose="02020603050405020304" pitchFamily="18" charset="0"/>
                <a:cs typeface="Times New Roman" panose="02020603050405020304" pitchFamily="18" charset="0"/>
              </a:rPr>
              <a:t>Saccharomyces cerevisiae </a:t>
            </a:r>
            <a:r>
              <a:rPr lang="en-US" sz="1600" dirty="0">
                <a:latin typeface="Times New Roman" panose="02020603050405020304" pitchFamily="18" charset="0"/>
                <a:cs typeface="Times New Roman" panose="02020603050405020304" pitchFamily="18" charset="0"/>
              </a:rPr>
              <a:t>(baker’s yeast) DNA into</a:t>
            </a:r>
          </a:p>
          <a:p>
            <a:r>
              <a:rPr lang="en-US" sz="1600" dirty="0">
                <a:latin typeface="Times New Roman" panose="02020603050405020304" pitchFamily="18" charset="0"/>
                <a:cs typeface="Times New Roman" panose="02020603050405020304" pitchFamily="18" charset="0"/>
              </a:rPr>
              <a:t>a pair of convenient plasmid vectors, specifically, pTZ18u and pTZ19u, prepare +/- riboprobes and use to detect yeast cellular on a membrane transfer of RNA resolved on a denaturing agarose gel.</a:t>
            </a:r>
          </a:p>
          <a:p>
            <a:pPr algn="ctr"/>
            <a:r>
              <a:rPr lang="en-US" b="1" dirty="0">
                <a:solidFill>
                  <a:srgbClr val="FF0000"/>
                </a:solidFill>
                <a:latin typeface="Times New Roman" panose="02020603050405020304" pitchFamily="18" charset="0"/>
                <a:cs typeface="Times New Roman" panose="02020603050405020304" pitchFamily="18" charset="0"/>
              </a:rPr>
              <a:t>TODAY </a:t>
            </a:r>
          </a:p>
          <a:p>
            <a:r>
              <a:rPr lang="en-US" sz="1600" b="1" dirty="0">
                <a:solidFill>
                  <a:srgbClr val="FF0000"/>
                </a:solidFill>
                <a:latin typeface="Times New Roman" panose="02020603050405020304" pitchFamily="18" charset="0"/>
                <a:cs typeface="Times New Roman" panose="02020603050405020304" pitchFamily="18" charset="0"/>
              </a:rPr>
              <a:t>18. Results of northern blot hybridization </a:t>
            </a:r>
            <a:r>
              <a:rPr lang="en-US" sz="1600" b="1" dirty="0" smtClean="0">
                <a:solidFill>
                  <a:srgbClr val="FF0000"/>
                </a:solidFill>
                <a:latin typeface="Times New Roman" panose="02020603050405020304" pitchFamily="18" charset="0"/>
                <a:cs typeface="Times New Roman" panose="02020603050405020304" pitchFamily="18" charset="0"/>
              </a:rPr>
              <a:t>–</a:t>
            </a:r>
            <a:r>
              <a:rPr lang="en-US" sz="1600" b="1" dirty="0" smtClean="0">
                <a:latin typeface="Times New Roman" panose="02020603050405020304" pitchFamily="18" charset="0"/>
                <a:cs typeface="Times New Roman" panose="02020603050405020304" pitchFamily="18" charset="0"/>
              </a:rPr>
              <a:t>Determine </a:t>
            </a:r>
            <a:r>
              <a:rPr lang="en-US" sz="1600" b="1" dirty="0">
                <a:latin typeface="Times New Roman" panose="02020603050405020304" pitchFamily="18" charset="0"/>
                <a:cs typeface="Times New Roman" panose="02020603050405020304" pitchFamily="18" charset="0"/>
              </a:rPr>
              <a:t>the direction of transcription </a:t>
            </a:r>
            <a:r>
              <a:rPr lang="en-US" sz="1600" b="1" u="sng" dirty="0">
                <a:latin typeface="Times New Roman" panose="02020603050405020304" pitchFamily="18" charset="0"/>
                <a:cs typeface="Times New Roman" panose="02020603050405020304" pitchFamily="18" charset="0"/>
              </a:rPr>
              <a:t>in yeast </a:t>
            </a:r>
            <a:r>
              <a:rPr lang="en-US" sz="1600" b="1" dirty="0">
                <a:latin typeface="Times New Roman" panose="02020603050405020304" pitchFamily="18" charset="0"/>
                <a:cs typeface="Times New Roman" panose="02020603050405020304" pitchFamily="18" charset="0"/>
              </a:rPr>
              <a:t>of this transcript relative to two </a:t>
            </a:r>
            <a:r>
              <a:rPr lang="en-US" sz="1600" b="1" u="sng" dirty="0">
                <a:latin typeface="Times New Roman" panose="02020603050405020304" pitchFamily="18" charset="0"/>
                <a:cs typeface="Times New Roman" panose="02020603050405020304" pitchFamily="18" charset="0"/>
              </a:rPr>
              <a:t>physical landmarks </a:t>
            </a:r>
            <a:r>
              <a:rPr lang="en-US" sz="1600" b="1" dirty="0">
                <a:latin typeface="Times New Roman" panose="02020603050405020304" pitchFamily="18" charset="0"/>
                <a:cs typeface="Times New Roman" panose="02020603050405020304" pitchFamily="18" charset="0"/>
              </a:rPr>
              <a:t>(the DNA recognition sequences for EcoRI and HindIII)</a:t>
            </a:r>
          </a:p>
          <a:p>
            <a:endParaRPr lang="en-US" sz="1600" dirty="0">
              <a:latin typeface="Times New Roman" panose="02020603050405020304" pitchFamily="18" charset="0"/>
              <a:cs typeface="Times New Roman" panose="02020603050405020304" pitchFamily="18" charset="0"/>
            </a:endParaRPr>
          </a:p>
          <a:p>
            <a:endParaRPr lang="en-US" sz="1600" b="1" dirty="0">
              <a:solidFill>
                <a:srgbClr val="FF0000"/>
              </a:solidFill>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EXPERIMENT #3:  Detection of genetic differences using the polymerase chain reaction (PCR) </a:t>
            </a:r>
            <a:r>
              <a:rPr lang="en-US" sz="1600" dirty="0">
                <a:latin typeface="Times New Roman" panose="02020603050405020304" pitchFamily="18" charset="0"/>
                <a:cs typeface="Times New Roman" panose="02020603050405020304" pitchFamily="18" charset="0"/>
              </a:rPr>
              <a:t>(note, one of several PCR-based experiments used to detect genetic mutations, introduce new DNA mutations, quantify nucleic acid amount in an experimental unknown, detect novel RNA processing events)</a:t>
            </a:r>
          </a:p>
          <a:p>
            <a:endParaRPr lang="en-US" sz="1600" b="1" dirty="0">
              <a:latin typeface="Times New Roman" panose="02020603050405020304" pitchFamily="18" charset="0"/>
              <a:cs typeface="Times New Roman" panose="02020603050405020304" pitchFamily="18" charset="0"/>
            </a:endParaRPr>
          </a:p>
          <a:p>
            <a:pPr marL="342900" indent="-342900">
              <a:buAutoNum type="arabicParenR"/>
            </a:pPr>
            <a:r>
              <a:rPr lang="en-US" sz="1600" dirty="0">
                <a:latin typeface="Times New Roman" panose="02020603050405020304" pitchFamily="18" charset="0"/>
                <a:cs typeface="Times New Roman" panose="02020603050405020304" pitchFamily="18" charset="0"/>
              </a:rPr>
              <a:t>Isolate total nucleic acid from haploid wildtype yeast (</a:t>
            </a:r>
            <a:r>
              <a:rPr lang="en-US" sz="1600" i="1" dirty="0">
                <a:latin typeface="Times New Roman" panose="02020603050405020304" pitchFamily="18" charset="0"/>
                <a:cs typeface="Times New Roman" panose="02020603050405020304" pitchFamily="18" charset="0"/>
              </a:rPr>
              <a:t>SQS1</a:t>
            </a:r>
            <a:r>
              <a:rPr lang="en-US" sz="1600" dirty="0">
                <a:latin typeface="Times New Roman" panose="02020603050405020304" pitchFamily="18" charset="0"/>
                <a:cs typeface="Times New Roman" panose="02020603050405020304" pitchFamily="18" charset="0"/>
              </a:rPr>
              <a:t>), from haploid yeast bearing a gene disruption (</a:t>
            </a:r>
            <a:r>
              <a:rPr lang="en-US" sz="1600" i="1" dirty="0">
                <a:latin typeface="Times New Roman" panose="02020603050405020304" pitchFamily="18" charset="0"/>
                <a:cs typeface="Times New Roman" panose="02020603050405020304" pitchFamily="18" charset="0"/>
              </a:rPr>
              <a:t>sqs1::KAN</a:t>
            </a:r>
            <a:r>
              <a:rPr lang="en-US" sz="1600" dirty="0">
                <a:latin typeface="Times New Roman" panose="02020603050405020304" pitchFamily="18" charset="0"/>
                <a:cs typeface="Times New Roman" panose="02020603050405020304" pitchFamily="18" charset="0"/>
              </a:rPr>
              <a:t>) and from diploid yeast with one of each allele (</a:t>
            </a:r>
            <a:r>
              <a:rPr lang="en-US" sz="1600" i="1" dirty="0">
                <a:latin typeface="Times New Roman" panose="02020603050405020304" pitchFamily="18" charset="0"/>
                <a:cs typeface="Times New Roman" panose="02020603050405020304" pitchFamily="18" charset="0"/>
              </a:rPr>
              <a:t>SQS1/sqs1::KAN</a:t>
            </a:r>
            <a:r>
              <a:rPr lang="en-US" sz="1600" dirty="0">
                <a:latin typeface="Times New Roman" panose="02020603050405020304" pitchFamily="18" charset="0"/>
                <a:cs typeface="Times New Roman" panose="02020603050405020304" pitchFamily="18" charset="0"/>
              </a:rPr>
              <a:t>)</a:t>
            </a:r>
          </a:p>
          <a:p>
            <a:pPr marL="342900" indent="-342900">
              <a:buAutoNum type="arabicParenR"/>
            </a:pPr>
            <a:r>
              <a:rPr lang="en-US" sz="1600" b="1" dirty="0" smtClean="0">
                <a:latin typeface="Times New Roman" panose="02020603050405020304" pitchFamily="18" charset="0"/>
                <a:cs typeface="Times New Roman" panose="02020603050405020304" pitchFamily="18" charset="0"/>
              </a:rPr>
              <a:t>Direct </a:t>
            </a:r>
            <a:r>
              <a:rPr lang="en-US" sz="1600" b="1" dirty="0" smtClean="0">
                <a:solidFill>
                  <a:srgbClr val="FF0000"/>
                </a:solidFill>
                <a:latin typeface="Times New Roman" panose="02020603050405020304" pitchFamily="18" charset="0"/>
                <a:cs typeface="Times New Roman" panose="02020603050405020304" pitchFamily="18" charset="0"/>
              </a:rPr>
              <a:t>forward PCR </a:t>
            </a:r>
            <a:r>
              <a:rPr lang="en-US" sz="1600" b="1" dirty="0">
                <a:latin typeface="Times New Roman" panose="02020603050405020304" pitchFamily="18" charset="0"/>
                <a:cs typeface="Times New Roman" panose="02020603050405020304" pitchFamily="18" charset="0"/>
              </a:rPr>
              <a:t>to determine the genotypes of the coded </a:t>
            </a:r>
            <a:r>
              <a:rPr lang="en-US" sz="1600" b="1" dirty="0" smtClean="0">
                <a:latin typeface="Times New Roman" panose="02020603050405020304" pitchFamily="18" charset="0"/>
                <a:cs typeface="Times New Roman" panose="02020603050405020304" pitchFamily="18" charset="0"/>
              </a:rPr>
              <a:t>YS1</a:t>
            </a:r>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YS2</a:t>
            </a:r>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YS3 </a:t>
            </a:r>
            <a:endParaRPr lang="en-US" sz="1600" b="1" dirty="0">
              <a:latin typeface="Times New Roman" panose="02020603050405020304" pitchFamily="18" charset="0"/>
              <a:cs typeface="Times New Roman" panose="02020603050405020304" pitchFamily="18" charset="0"/>
            </a:endParaRPr>
          </a:p>
          <a:p>
            <a:pPr marL="342900" indent="-342900">
              <a:buAutoNum type="arabicParenR"/>
            </a:pPr>
            <a:r>
              <a:rPr lang="en-US" sz="1600" b="1" dirty="0">
                <a:solidFill>
                  <a:srgbClr val="FF0000"/>
                </a:solidFill>
                <a:latin typeface="Times New Roman" panose="02020603050405020304" pitchFamily="18" charset="0"/>
                <a:cs typeface="Times New Roman" panose="02020603050405020304" pitchFamily="18" charset="0"/>
              </a:rPr>
              <a:t>Inverse PCR </a:t>
            </a:r>
            <a:r>
              <a:rPr lang="en-US" sz="1600" b="1" dirty="0">
                <a:latin typeface="Times New Roman" panose="02020603050405020304" pitchFamily="18" charset="0"/>
                <a:cs typeface="Times New Roman" panose="02020603050405020304" pitchFamily="18" charset="0"/>
              </a:rPr>
              <a:t>on circular plasmid to delete the F1 viral DNA replication origin from </a:t>
            </a:r>
            <a:r>
              <a:rPr lang="en-US" sz="1600" b="1" dirty="0" smtClean="0">
                <a:latin typeface="Times New Roman" panose="02020603050405020304" pitchFamily="18" charset="0"/>
                <a:cs typeface="Times New Roman" panose="02020603050405020304" pitchFamily="18" charset="0"/>
              </a:rPr>
              <a:t>pTZ18u</a:t>
            </a:r>
          </a:p>
          <a:p>
            <a:pPr marL="342900" indent="-342900">
              <a:buAutoNum type="arabicParenR"/>
            </a:pPr>
            <a:r>
              <a:rPr lang="en-US" sz="1600" b="1" dirty="0" smtClean="0">
                <a:solidFill>
                  <a:srgbClr val="FF0000"/>
                </a:solidFill>
                <a:latin typeface="Times New Roman" panose="02020603050405020304" pitchFamily="18" charset="0"/>
                <a:cs typeface="Times New Roman" panose="02020603050405020304" pitchFamily="18" charset="0"/>
              </a:rPr>
              <a:t>Short quiz</a:t>
            </a:r>
            <a:endParaRPr lang="en-US" sz="1600" b="1" dirty="0">
              <a:solidFill>
                <a:srgbClr val="FF0000"/>
              </a:solidFill>
              <a:latin typeface="Times New Roman" panose="02020603050405020304" pitchFamily="18" charset="0"/>
              <a:cs typeface="Times New Roman" panose="02020603050405020304" pitchFamily="18" charset="0"/>
            </a:endParaRPr>
          </a:p>
          <a:p>
            <a:pPr marL="342900" indent="-342900">
              <a:buAutoNum type="arabicParenR"/>
            </a:pPr>
            <a:r>
              <a:rPr lang="en-US" sz="1600" b="1" dirty="0" smtClean="0">
                <a:latin typeface="Times New Roman" panose="02020603050405020304" pitchFamily="18" charset="0"/>
                <a:cs typeface="Times New Roman" panose="02020603050405020304" pitchFamily="18" charset="0"/>
              </a:rPr>
              <a:t>If time, introduction to the </a:t>
            </a:r>
            <a:r>
              <a:rPr lang="en-US" sz="1600" b="1" dirty="0" smtClean="0">
                <a:solidFill>
                  <a:srgbClr val="FF0000"/>
                </a:solidFill>
                <a:latin typeface="Times New Roman" panose="02020603050405020304" pitchFamily="18" charset="0"/>
                <a:cs typeface="Times New Roman" panose="02020603050405020304" pitchFamily="18" charset="0"/>
              </a:rPr>
              <a:t>yeast two hybrid (Y2H) system</a:t>
            </a:r>
            <a:endParaRPr lang="en-US"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006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609600"/>
            <a:ext cx="7498730" cy="4419983"/>
          </a:xfrm>
          <a:prstGeom prst="rect">
            <a:avLst/>
          </a:prstGeom>
        </p:spPr>
      </p:pic>
      <p:sp>
        <p:nvSpPr>
          <p:cNvPr id="3" name="Rectangle 2"/>
          <p:cNvSpPr/>
          <p:nvPr/>
        </p:nvSpPr>
        <p:spPr>
          <a:xfrm>
            <a:off x="304800" y="5486400"/>
            <a:ext cx="8458200" cy="584775"/>
          </a:xfrm>
          <a:prstGeom prst="rect">
            <a:avLst/>
          </a:prstGeom>
        </p:spPr>
        <p:txBody>
          <a:bodyPr wrap="square">
            <a:spAutoFit/>
          </a:bodyPr>
          <a:lstStyle/>
          <a:p>
            <a:r>
              <a:rPr lang="en-US" sz="1600" dirty="0">
                <a:solidFill>
                  <a:prstClr val="black"/>
                </a:solidFill>
                <a:latin typeface="Times New Roman" panose="02020603050405020304" pitchFamily="18" charset="0"/>
                <a:cs typeface="Times New Roman" panose="02020603050405020304" pitchFamily="18" charset="0"/>
              </a:rPr>
              <a:t>The 18u probe was transcribed by T7 RNA polymerase from the EcoRI-&gt; HindIII orientation and the 19u probe transcribes from the HindIII-&gt; EcoRI orientation</a:t>
            </a:r>
            <a:endParaRPr lang="en-US" dirty="0"/>
          </a:p>
        </p:txBody>
      </p:sp>
    </p:spTree>
    <p:extLst>
      <p:ext uri="{BB962C8B-B14F-4D97-AF65-F5344CB8AC3E}">
        <p14:creationId xmlns:p14="http://schemas.microsoft.com/office/powerpoint/2010/main" val="896734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381000" y="609600"/>
            <a:ext cx="2247900" cy="2578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mbria" panose="02040503050406030204" pitchFamily="18" charset="0"/>
                <a:ea typeface="MS Mincho"/>
                <a:cs typeface="Times New Roman" panose="02020603050405020304" pitchFamily="18" charset="0"/>
              </a:rPr>
              <a:t>GROUP 1</a:t>
            </a:r>
            <a:endParaRPr kumimoji="0" lang="en-US" altLang="en-US" sz="900" b="0" i="0" u="none" strike="noStrike" cap="none" normalizeH="0" baseline="0" dirty="0" smtClean="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mbria" panose="02040503050406030204" pitchFamily="18" charset="0"/>
                <a:ea typeface="MS Mincho"/>
                <a:cs typeface="Times New Roman" panose="02020603050405020304" pitchFamily="18" charset="0"/>
              </a:rPr>
              <a:t>18U		19U</a:t>
            </a:r>
            <a:endParaRPr kumimoji="0" lang="en-US" altLang="en-US" sz="900" b="0" i="0" u="none" strike="noStrike" cap="none" normalizeH="0" baseline="0" dirty="0" smtClean="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ight Arrow 4"/>
          <p:cNvSpPr/>
          <p:nvPr/>
        </p:nvSpPr>
        <p:spPr>
          <a:xfrm rot="10800000">
            <a:off x="2819401" y="21336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52719" y="2063234"/>
            <a:ext cx="2225289" cy="369332"/>
          </a:xfrm>
          <a:prstGeom prst="rect">
            <a:avLst/>
          </a:prstGeom>
          <a:noFill/>
        </p:spPr>
        <p:txBody>
          <a:bodyPr wrap="none" rtlCol="0">
            <a:spAutoFit/>
          </a:bodyPr>
          <a:lstStyle/>
          <a:p>
            <a:r>
              <a:rPr lang="en-US" dirty="0" smtClean="0"/>
              <a:t>Novel yeast transcript</a:t>
            </a:r>
            <a:endParaRPr lang="en-US" dirty="0"/>
          </a:p>
        </p:txBody>
      </p:sp>
      <p:sp>
        <p:nvSpPr>
          <p:cNvPr id="7" name="TextBox 6"/>
          <p:cNvSpPr txBox="1"/>
          <p:nvPr/>
        </p:nvSpPr>
        <p:spPr>
          <a:xfrm>
            <a:off x="2621166" y="1610380"/>
            <a:ext cx="274434" cy="523220"/>
          </a:xfrm>
          <a:prstGeom prst="rect">
            <a:avLst/>
          </a:prstGeom>
          <a:noFill/>
        </p:spPr>
        <p:txBody>
          <a:bodyPr wrap="none" rtlCol="0">
            <a:spAutoFit/>
          </a:bodyPr>
          <a:lstStyle/>
          <a:p>
            <a:r>
              <a:rPr lang="en-US" sz="1400" dirty="0" smtClean="0"/>
              <a:t>*</a:t>
            </a:r>
          </a:p>
          <a:p>
            <a:r>
              <a:rPr lang="en-US" sz="1400" dirty="0"/>
              <a:t>*</a:t>
            </a:r>
          </a:p>
        </p:txBody>
      </p:sp>
      <p:sp>
        <p:nvSpPr>
          <p:cNvPr id="8" name="TextBox 7"/>
          <p:cNvSpPr txBox="1"/>
          <p:nvPr/>
        </p:nvSpPr>
        <p:spPr>
          <a:xfrm>
            <a:off x="2895600" y="1649967"/>
            <a:ext cx="4617546" cy="369332"/>
          </a:xfrm>
          <a:prstGeom prst="rect">
            <a:avLst/>
          </a:prstGeom>
          <a:noFill/>
        </p:spPr>
        <p:txBody>
          <a:bodyPr wrap="none" rtlCol="0">
            <a:spAutoFit/>
          </a:bodyPr>
          <a:lstStyle/>
          <a:p>
            <a:r>
              <a:rPr lang="en-US" dirty="0" smtClean="0"/>
              <a:t>Small amount of 28S and 18S rRNA background</a:t>
            </a:r>
            <a:endParaRPr lang="en-US" dirty="0"/>
          </a:p>
        </p:txBody>
      </p:sp>
      <p:sp>
        <p:nvSpPr>
          <p:cNvPr id="10" name="TextBox 9"/>
          <p:cNvSpPr txBox="1"/>
          <p:nvPr/>
        </p:nvSpPr>
        <p:spPr>
          <a:xfrm>
            <a:off x="152400" y="3200400"/>
            <a:ext cx="8915400" cy="3539430"/>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The 18u probe was transcribed by T7 RNA polymerase from the EcoRI-&gt; HindIII orientation and the 19u probe transcribes from the HindIII-&gt; EcoRI orientation.  What is the orientation of the yeast RNA detected on the membrane?</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The novel yeast transcript hybridized to the synthetic 19u single stranded riboprobe, so it must be transcribed in yeast in the </a:t>
            </a:r>
            <a:r>
              <a:rPr lang="en-US" sz="1600" u="sng" dirty="0" smtClean="0">
                <a:latin typeface="Times New Roman" panose="02020603050405020304" pitchFamily="18" charset="0"/>
                <a:cs typeface="Times New Roman" panose="02020603050405020304" pitchFamily="18" charset="0"/>
              </a:rPr>
              <a:t>opposite </a:t>
            </a:r>
            <a:r>
              <a:rPr lang="en-US" sz="1600" dirty="0" smtClean="0">
                <a:latin typeface="Times New Roman" panose="02020603050405020304" pitchFamily="18" charset="0"/>
                <a:cs typeface="Times New Roman" panose="02020603050405020304" pitchFamily="18" charset="0"/>
              </a:rPr>
              <a:t>orientation – </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Yeast makes this RNA from the EcoRI site to the HindIII site. Restriction sites can act as landmarks in genomic DNA as well as plasmid DNA</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So, we cloned a piece of yeast genomic DNA, found it has a transcribed gene, and learned its direction of transcription.  </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Next, DNA sequencing will reveal the identity of the gene.</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83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283309"/>
            <a:ext cx="8534400" cy="6555641"/>
          </a:xfrm>
          <a:prstGeom prst="rect">
            <a:avLst/>
          </a:prstGeom>
        </p:spPr>
        <p:txBody>
          <a:bodyPr wrap="square">
            <a:spAutoFit/>
          </a:bodyPr>
          <a:lstStyle/>
          <a:p>
            <a:r>
              <a:rPr lang="en-US" sz="2000" b="1" u="sng" dirty="0">
                <a:latin typeface="Times New Roman"/>
                <a:ea typeface="Times New Roman"/>
                <a:cs typeface="Times New Roman"/>
              </a:rPr>
              <a:t>Attendance Policy:</a:t>
            </a:r>
            <a:r>
              <a:rPr lang="en-US" sz="2000" dirty="0">
                <a:latin typeface="Times New Roman"/>
                <a:ea typeface="Times New Roman"/>
                <a:cs typeface="Times New Roman"/>
              </a:rPr>
              <a:t>  </a:t>
            </a:r>
            <a:r>
              <a:rPr lang="en-US" sz="2000" b="1" u="sng" dirty="0">
                <a:latin typeface="Times New Roman"/>
                <a:ea typeface="Times New Roman"/>
                <a:cs typeface="Times New Roman"/>
              </a:rPr>
              <a:t>Attendance is mandatory in lab and in lecture</a:t>
            </a:r>
            <a:r>
              <a:rPr lang="en-US" sz="2000" dirty="0">
                <a:latin typeface="Times New Roman"/>
                <a:ea typeface="Times New Roman"/>
                <a:cs typeface="Times New Roman"/>
              </a:rPr>
              <a:t>.  Two unexcused absences (as defined by the UK University Bulletin: </a:t>
            </a:r>
            <a:r>
              <a:rPr lang="en-US" sz="2000" u="sng" dirty="0">
                <a:solidFill>
                  <a:srgbClr val="0000FF"/>
                </a:solidFill>
                <a:latin typeface="Times New Roman"/>
                <a:ea typeface="Times New Roman"/>
                <a:cs typeface="Times New Roman"/>
                <a:hlinkClick r:id="rId2"/>
              </a:rPr>
              <a:t>http://www.uky.edu/Ombud/ForFaculty_ExcusedAbsences.php</a:t>
            </a:r>
            <a:r>
              <a:rPr lang="en-US" sz="2000" dirty="0">
                <a:latin typeface="Times New Roman"/>
                <a:ea typeface="Times New Roman"/>
                <a:cs typeface="Times New Roman"/>
              </a:rPr>
              <a:t> ) will lower your final grade by one letter. Three or four unexcused absences will lower your grade by two letter grades.  More than four unexcused absences will result in a grade of E.  To avoid falling behind in multi-part lab units, the lab partner of a student missing a lab will conduct the experiment for the absent student.  As UK policy, students who miss 20% or more of class meetings with excused absences will be assigned a grade of I.  </a:t>
            </a:r>
            <a:endParaRPr lang="en-US" sz="2000" dirty="0">
              <a:latin typeface="Courier New"/>
              <a:ea typeface="Times New Roman"/>
              <a:cs typeface="Times New Roman"/>
            </a:endParaRPr>
          </a:p>
          <a:p>
            <a:r>
              <a:rPr lang="en-US" sz="2000" dirty="0">
                <a:latin typeface="Times New Roman"/>
                <a:ea typeface="Times New Roman"/>
                <a:cs typeface="Times New Roman"/>
              </a:rPr>
              <a:t> </a:t>
            </a:r>
            <a:endParaRPr lang="en-US" sz="2000" dirty="0">
              <a:latin typeface="Courier New"/>
              <a:ea typeface="Times New Roman"/>
              <a:cs typeface="Times New Roman"/>
            </a:endParaRPr>
          </a:p>
          <a:p>
            <a:r>
              <a:rPr lang="en-US" sz="2000" b="1" dirty="0">
                <a:solidFill>
                  <a:srgbClr val="FF0000"/>
                </a:solidFill>
                <a:latin typeface="Times New Roman"/>
                <a:ea typeface="Times New Roman"/>
                <a:cs typeface="Times New Roman"/>
              </a:rPr>
              <a:t>Cell Phones: </a:t>
            </a:r>
            <a:r>
              <a:rPr lang="en-US" sz="2000" dirty="0">
                <a:latin typeface="Times New Roman"/>
                <a:ea typeface="Times New Roman"/>
                <a:cs typeface="Times New Roman"/>
              </a:rPr>
              <a:t>The BIO 510 lab is a busy and, at times, noisy environment. Nonetheless, in order to run smoothly, announcements and lab discussions occur throughout the lab period.  Please turn off your cell phone upon entering the lab so that you do not miss information critical to your success in this class.  </a:t>
            </a:r>
            <a:r>
              <a:rPr lang="en-US" sz="2000" b="1" dirty="0">
                <a:latin typeface="Times New Roman"/>
                <a:ea typeface="Times New Roman"/>
                <a:cs typeface="Times New Roman"/>
              </a:rPr>
              <a:t>Each violation of the cell phone (or laptop computer) use policy e.g., calls, texting, or web browsing unrelated to this course will reduce your “participation” grade by one point.</a:t>
            </a:r>
          </a:p>
          <a:p>
            <a:endParaRPr lang="en-US" sz="2000" b="1" dirty="0">
              <a:effectLst/>
              <a:latin typeface="Times New Roman"/>
              <a:ea typeface="Times New Roman"/>
              <a:cs typeface="Times New Roman"/>
            </a:endParaRPr>
          </a:p>
          <a:p>
            <a:r>
              <a:rPr lang="en-US" sz="2000" b="1" dirty="0">
                <a:latin typeface="Times New Roman"/>
                <a:ea typeface="Times New Roman"/>
                <a:cs typeface="Times New Roman"/>
              </a:rPr>
              <a:t>No eating or drinking of any sort in the BIO 510 lab.  </a:t>
            </a:r>
            <a:r>
              <a:rPr lang="en-US" sz="2000" b="1" i="1" dirty="0">
                <a:latin typeface="Times New Roman"/>
                <a:ea typeface="Times New Roman"/>
                <a:cs typeface="Times New Roman"/>
              </a:rPr>
              <a:t>You should not discard any food wrappers, empty cans or bottles in the BIO 510 trash cans since this would be cited as a health violation.  </a:t>
            </a:r>
            <a:endParaRPr lang="en-US" sz="2000" i="1" dirty="0">
              <a:effectLst/>
              <a:latin typeface="Courier New"/>
              <a:ea typeface="Times New Roman"/>
              <a:cs typeface="Times New Roman"/>
            </a:endParaRPr>
          </a:p>
        </p:txBody>
      </p:sp>
    </p:spTree>
    <p:extLst>
      <p:ext uri="{BB962C8B-B14F-4D97-AF65-F5344CB8AC3E}">
        <p14:creationId xmlns:p14="http://schemas.microsoft.com/office/powerpoint/2010/main" val="2846168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yramblingtoughts.weebly.com/uploads/1/6/6/1/16611412/7484499.jpg?13612336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2" y="1905000"/>
            <a:ext cx="4543425" cy="3409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762000"/>
            <a:ext cx="6705600" cy="369332"/>
          </a:xfrm>
          <a:prstGeom prst="rect">
            <a:avLst/>
          </a:prstGeom>
          <a:noFill/>
        </p:spPr>
        <p:txBody>
          <a:bodyPr wrap="square" rtlCol="0">
            <a:spAutoFit/>
          </a:bodyPr>
          <a:lstStyle/>
          <a:p>
            <a:pPr algn="ctr"/>
            <a:r>
              <a:rPr lang="en-US" b="1" dirty="0"/>
              <a:t>Three basic polymerase chain reaction (PCR) steps</a:t>
            </a:r>
          </a:p>
        </p:txBody>
      </p:sp>
      <p:sp>
        <p:nvSpPr>
          <p:cNvPr id="5" name="TextBox 4"/>
          <p:cNvSpPr txBox="1"/>
          <p:nvPr/>
        </p:nvSpPr>
        <p:spPr>
          <a:xfrm>
            <a:off x="838200" y="5546546"/>
            <a:ext cx="7543800" cy="1200329"/>
          </a:xfrm>
          <a:prstGeom prst="rect">
            <a:avLst/>
          </a:prstGeom>
          <a:noFill/>
        </p:spPr>
        <p:txBody>
          <a:bodyPr wrap="square" rtlCol="0">
            <a:spAutoFit/>
          </a:bodyPr>
          <a:lstStyle/>
          <a:p>
            <a:r>
              <a:rPr lang="en-US" dirty="0"/>
              <a:t>Forward and reverse PCR oligonucleotide primers (also called upstream and downstream primers) base pair with the template DNA (in our case, the yeast genomic DNA) flanking the region to be amplified by a thermostable DNA polymerase.  </a:t>
            </a:r>
          </a:p>
        </p:txBody>
      </p:sp>
    </p:spTree>
    <p:extLst>
      <p:ext uri="{BB962C8B-B14F-4D97-AF65-F5344CB8AC3E}">
        <p14:creationId xmlns:p14="http://schemas.microsoft.com/office/powerpoint/2010/main" val="3247264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5868704" cy="6705600"/>
          </a:xfrm>
          <a:prstGeom prst="rect">
            <a:avLst/>
          </a:prstGeom>
        </p:spPr>
      </p:pic>
      <p:sp>
        <p:nvSpPr>
          <p:cNvPr id="3" name="Rectangle 2"/>
          <p:cNvSpPr/>
          <p:nvPr/>
        </p:nvSpPr>
        <p:spPr>
          <a:xfrm>
            <a:off x="4495800" y="152400"/>
            <a:ext cx="4572000" cy="400110"/>
          </a:xfrm>
          <a:prstGeom prst="rect">
            <a:avLst/>
          </a:prstGeom>
        </p:spPr>
        <p:txBody>
          <a:bodyPr>
            <a:spAutoFit/>
          </a:bodyPr>
          <a:lstStyle/>
          <a:p>
            <a:r>
              <a:rPr lang="en-US" sz="1000" dirty="0"/>
              <a:t>https://www.neb.com/~/media/NebUs/Page%20Images/Applications/DNA%20Amplification%20and%20PCR/pcr.jpg</a:t>
            </a:r>
          </a:p>
        </p:txBody>
      </p:sp>
      <p:sp>
        <p:nvSpPr>
          <p:cNvPr id="4" name="TextBox 3"/>
          <p:cNvSpPr txBox="1"/>
          <p:nvPr/>
        </p:nvSpPr>
        <p:spPr>
          <a:xfrm>
            <a:off x="5486400" y="609600"/>
            <a:ext cx="3709670" cy="4247317"/>
          </a:xfrm>
          <a:prstGeom prst="rect">
            <a:avLst/>
          </a:prstGeom>
          <a:noFill/>
        </p:spPr>
        <p:txBody>
          <a:bodyPr wrap="none" rtlCol="0">
            <a:spAutoFit/>
          </a:bodyPr>
          <a:lstStyle/>
          <a:p>
            <a:r>
              <a:rPr lang="en-US" dirty="0"/>
              <a:t>Polymerase chain reaction (PCR)</a:t>
            </a:r>
          </a:p>
          <a:p>
            <a:pPr marL="285750" indent="-285750">
              <a:buFontTx/>
              <a:buChar char="-"/>
            </a:pPr>
            <a:r>
              <a:rPr lang="en-US" dirty="0"/>
              <a:t>simply, repeated DNA synthesis </a:t>
            </a:r>
          </a:p>
          <a:p>
            <a:pPr marL="285750" indent="-285750">
              <a:buFontTx/>
              <a:buChar char="-"/>
            </a:pPr>
            <a:r>
              <a:rPr lang="en-US" dirty="0"/>
              <a:t>of a defined sequence of DNA</a:t>
            </a:r>
          </a:p>
          <a:p>
            <a:pPr marL="285750" indent="-285750">
              <a:buFontTx/>
              <a:buChar char="-"/>
            </a:pPr>
            <a:r>
              <a:rPr lang="en-US" dirty="0"/>
              <a:t>in a test tube.</a:t>
            </a:r>
          </a:p>
          <a:p>
            <a:pPr marL="285750" indent="-285750">
              <a:buFontTx/>
              <a:buChar char="-"/>
            </a:pPr>
            <a:endParaRPr lang="en-US" dirty="0"/>
          </a:p>
          <a:p>
            <a:pPr marL="285750" indent="-285750">
              <a:buFontTx/>
              <a:buChar char="-"/>
            </a:pPr>
            <a:r>
              <a:rPr lang="en-US" dirty="0"/>
              <a:t>What is “special” – a thermostable</a:t>
            </a:r>
          </a:p>
          <a:p>
            <a:pPr marL="285750" indent="-285750">
              <a:buFontTx/>
              <a:buChar char="-"/>
            </a:pPr>
            <a:r>
              <a:rPr lang="en-US" dirty="0"/>
              <a:t>DNA polymerase that survives</a:t>
            </a:r>
          </a:p>
          <a:p>
            <a:pPr marL="285750" indent="-285750">
              <a:buFontTx/>
              <a:buChar char="-"/>
            </a:pPr>
            <a:r>
              <a:rPr lang="en-US" dirty="0"/>
              <a:t>Repeating heating &gt;92C needed </a:t>
            </a:r>
          </a:p>
          <a:p>
            <a:pPr marL="285750" indent="-285750">
              <a:buFontTx/>
              <a:buChar char="-"/>
            </a:pPr>
            <a:r>
              <a:rPr lang="en-US" dirty="0"/>
              <a:t>To produce single-stranded DNA </a:t>
            </a:r>
          </a:p>
          <a:p>
            <a:pPr marL="285750" indent="-285750">
              <a:buFontTx/>
              <a:buChar char="-"/>
            </a:pPr>
            <a:r>
              <a:rPr lang="en-US" dirty="0"/>
              <a:t>Template.</a:t>
            </a:r>
          </a:p>
          <a:p>
            <a:pPr marL="285750" indent="-285750">
              <a:buFontTx/>
              <a:buChar char="-"/>
            </a:pPr>
            <a:endParaRPr lang="en-US" dirty="0"/>
          </a:p>
          <a:p>
            <a:pPr marL="285750" indent="-285750">
              <a:buFontTx/>
              <a:buChar char="-"/>
            </a:pPr>
            <a:r>
              <a:rPr lang="en-US" dirty="0"/>
              <a:t>We are using Taq polymerase</a:t>
            </a:r>
          </a:p>
          <a:p>
            <a:pPr marL="285750" indent="-285750">
              <a:buFontTx/>
              <a:buChar char="-"/>
            </a:pPr>
            <a:r>
              <a:rPr lang="en-US" dirty="0"/>
              <a:t>Isolated from </a:t>
            </a:r>
            <a:r>
              <a:rPr lang="en-US" dirty="0" err="1"/>
              <a:t>Thermus</a:t>
            </a:r>
            <a:r>
              <a:rPr lang="en-US" dirty="0"/>
              <a:t> </a:t>
            </a:r>
            <a:r>
              <a:rPr lang="en-US" dirty="0" err="1"/>
              <a:t>aquaticus</a:t>
            </a:r>
            <a:r>
              <a:rPr lang="en-US" dirty="0"/>
              <a:t> </a:t>
            </a:r>
          </a:p>
          <a:p>
            <a:pPr marL="285750" indent="-285750">
              <a:buFontTx/>
              <a:buChar char="-"/>
            </a:pPr>
            <a:r>
              <a:rPr lang="en-US" dirty="0"/>
              <a:t>Which normally grows in the hot</a:t>
            </a:r>
          </a:p>
          <a:p>
            <a:pPr marL="285750" indent="-285750">
              <a:buFontTx/>
              <a:buChar char="-"/>
            </a:pPr>
            <a:r>
              <a:rPr lang="en-US" dirty="0"/>
              <a:t>Thermal vents of the ocean </a:t>
            </a:r>
          </a:p>
        </p:txBody>
      </p:sp>
      <p:sp>
        <p:nvSpPr>
          <p:cNvPr id="5" name="Rectangle 4"/>
          <p:cNvSpPr/>
          <p:nvPr/>
        </p:nvSpPr>
        <p:spPr>
          <a:xfrm>
            <a:off x="5410200" y="4800600"/>
            <a:ext cx="3733800" cy="2031325"/>
          </a:xfrm>
          <a:prstGeom prst="rect">
            <a:avLst/>
          </a:prstGeom>
        </p:spPr>
        <p:txBody>
          <a:bodyPr wrap="square">
            <a:spAutoFit/>
          </a:bodyPr>
          <a:lstStyle/>
          <a:p>
            <a:r>
              <a:rPr lang="en-US" b="1" dirty="0"/>
              <a:t>Forward and reverse PCR </a:t>
            </a:r>
            <a:r>
              <a:rPr lang="en-US" b="1" dirty="0" err="1"/>
              <a:t>ss</a:t>
            </a:r>
            <a:r>
              <a:rPr lang="en-US" b="1" dirty="0"/>
              <a:t> DNA oligonucleotide primers </a:t>
            </a:r>
            <a:r>
              <a:rPr lang="en-US" dirty="0"/>
              <a:t>(also called upstream and downstream primers) base pair with the template DNA (in our case, the yeast genomic DNA) flanking the region to be amplified by a thermostable DNA polymerase.  </a:t>
            </a:r>
          </a:p>
        </p:txBody>
      </p:sp>
    </p:spTree>
    <p:extLst>
      <p:ext uri="{BB962C8B-B14F-4D97-AF65-F5344CB8AC3E}">
        <p14:creationId xmlns:p14="http://schemas.microsoft.com/office/powerpoint/2010/main" val="56977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osistemika.com/wp-content/uploads/2015/03/real-time-pc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1000"/>
            <a:ext cx="6398358"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ci-support.com/images/300/18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8862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4114800"/>
            <a:ext cx="6019800" cy="1477328"/>
          </a:xfrm>
          <a:prstGeom prst="rect">
            <a:avLst/>
          </a:prstGeom>
          <a:noFill/>
        </p:spPr>
        <p:txBody>
          <a:bodyPr wrap="square" rtlCol="0">
            <a:spAutoFit/>
          </a:bodyPr>
          <a:lstStyle/>
          <a:p>
            <a:r>
              <a:rPr lang="en-US" dirty="0"/>
              <a:t>The PCR reaction is done in a machine that is, in essence, a heat block that can be programed to rapidly change temperature anywhere over a range between ~ 4C and 100C.</a:t>
            </a:r>
          </a:p>
          <a:p>
            <a:endParaRPr lang="en-US" dirty="0"/>
          </a:p>
          <a:p>
            <a:r>
              <a:rPr lang="en-US" dirty="0"/>
              <a:t>Depending on the application,  15- 40 cycles are common.</a:t>
            </a:r>
          </a:p>
        </p:txBody>
      </p:sp>
      <p:sp>
        <p:nvSpPr>
          <p:cNvPr id="3" name="TextBox 2"/>
          <p:cNvSpPr txBox="1"/>
          <p:nvPr/>
        </p:nvSpPr>
        <p:spPr>
          <a:xfrm>
            <a:off x="2542311" y="5543374"/>
            <a:ext cx="6220691" cy="1200329"/>
          </a:xfrm>
          <a:prstGeom prst="rect">
            <a:avLst/>
          </a:prstGeom>
          <a:noFill/>
        </p:spPr>
        <p:txBody>
          <a:bodyPr wrap="square" rtlCol="0">
            <a:spAutoFit/>
          </a:bodyPr>
          <a:lstStyle/>
          <a:p>
            <a:r>
              <a:rPr lang="en-US" dirty="0"/>
              <a:t>The NEB Long Amp is a mixture of  an enhanced Taq DNA polymerase  </a:t>
            </a:r>
            <a:r>
              <a:rPr lang="en-US" i="1" dirty="0" err="1"/>
              <a:t>Thermus</a:t>
            </a:r>
            <a:r>
              <a:rPr lang="en-US" i="1" dirty="0"/>
              <a:t> </a:t>
            </a:r>
            <a:r>
              <a:rPr lang="en-US" i="1" dirty="0" err="1"/>
              <a:t>aquaticus</a:t>
            </a:r>
            <a:r>
              <a:rPr lang="en-US" dirty="0"/>
              <a:t>  the Deep Vent DNA polymerase  </a:t>
            </a:r>
            <a:r>
              <a:rPr lang="en-US" i="1" dirty="0" err="1"/>
              <a:t>Pyrococcus</a:t>
            </a:r>
            <a:r>
              <a:rPr lang="en-US" i="1" dirty="0"/>
              <a:t> </a:t>
            </a:r>
            <a:r>
              <a:rPr lang="en-US" dirty="0"/>
              <a:t>species GB-D.  The mixture is made to improve yield (Taq) and fidelity (Deep Vent).</a:t>
            </a:r>
          </a:p>
        </p:txBody>
      </p:sp>
      <p:sp>
        <p:nvSpPr>
          <p:cNvPr id="4" name="TextBox 3"/>
          <p:cNvSpPr txBox="1"/>
          <p:nvPr/>
        </p:nvSpPr>
        <p:spPr>
          <a:xfrm>
            <a:off x="6096000" y="2255526"/>
            <a:ext cx="2819400" cy="1200329"/>
          </a:xfrm>
          <a:prstGeom prst="rect">
            <a:avLst/>
          </a:prstGeom>
          <a:noFill/>
        </p:spPr>
        <p:txBody>
          <a:bodyPr wrap="square" rtlCol="0">
            <a:spAutoFit/>
          </a:bodyPr>
          <a:lstStyle/>
          <a:p>
            <a:r>
              <a:rPr lang="en-US" dirty="0"/>
              <a:t>Common temperatures for:</a:t>
            </a:r>
          </a:p>
          <a:p>
            <a:r>
              <a:rPr lang="en-US" dirty="0"/>
              <a:t>Denaturation (94 - 98C)</a:t>
            </a:r>
          </a:p>
          <a:p>
            <a:r>
              <a:rPr lang="en-US" dirty="0"/>
              <a:t>Annealing (37 – 60C)</a:t>
            </a:r>
          </a:p>
          <a:p>
            <a:r>
              <a:rPr lang="en-US" dirty="0"/>
              <a:t>Extension (68 – 72)</a:t>
            </a:r>
          </a:p>
        </p:txBody>
      </p:sp>
    </p:spTree>
    <p:extLst>
      <p:ext uri="{BB962C8B-B14F-4D97-AF65-F5344CB8AC3E}">
        <p14:creationId xmlns:p14="http://schemas.microsoft.com/office/powerpoint/2010/main" val="3939056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lassroom.sdmesa.edu/eschmid/images/Lab8-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3" y="152400"/>
            <a:ext cx="6464569"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953000"/>
            <a:ext cx="8153400" cy="1477328"/>
          </a:xfrm>
          <a:prstGeom prst="rect">
            <a:avLst/>
          </a:prstGeom>
          <a:noFill/>
        </p:spPr>
        <p:txBody>
          <a:bodyPr wrap="square" rtlCol="0">
            <a:spAutoFit/>
          </a:bodyPr>
          <a:lstStyle/>
          <a:p>
            <a:r>
              <a:rPr lang="en-US" b="1" dirty="0"/>
              <a:t>Extension rate </a:t>
            </a:r>
            <a:r>
              <a:rPr lang="en-US" dirty="0"/>
              <a:t>is 1,000  to 4,000 bp per minute depending on the DNA polymerase.  </a:t>
            </a:r>
          </a:p>
          <a:p>
            <a:r>
              <a:rPr lang="en-US" dirty="0"/>
              <a:t>While </a:t>
            </a:r>
            <a:r>
              <a:rPr lang="en-US" b="1" dirty="0">
                <a:solidFill>
                  <a:srgbClr val="FF0000"/>
                </a:solidFill>
              </a:rPr>
              <a:t>2</a:t>
            </a:r>
            <a:r>
              <a:rPr lang="en-US" b="1" baseline="30000" dirty="0">
                <a:solidFill>
                  <a:srgbClr val="FF0000"/>
                </a:solidFill>
              </a:rPr>
              <a:t>n</a:t>
            </a:r>
            <a:r>
              <a:rPr lang="en-US" baseline="30000" dirty="0">
                <a:solidFill>
                  <a:srgbClr val="FF0000"/>
                </a:solidFill>
              </a:rPr>
              <a:t> </a:t>
            </a:r>
            <a:r>
              <a:rPr lang="en-US" dirty="0"/>
              <a:t>tells you the total number of amplified products after each cycle (n), </a:t>
            </a:r>
            <a:r>
              <a:rPr lang="en-US" i="1" u="sng" dirty="0"/>
              <a:t>some of these are retain single stranded ends</a:t>
            </a:r>
            <a:r>
              <a:rPr lang="en-US" dirty="0"/>
              <a:t> (see products of cycles 1 and 2). Starting with a single DNA molecule, </a:t>
            </a:r>
            <a:r>
              <a:rPr lang="en-US" b="1" dirty="0"/>
              <a:t>the number of fully ds DNA products with primer-defined PCR sequences at </a:t>
            </a:r>
            <a:r>
              <a:rPr lang="en-US" b="1" u="sng" dirty="0"/>
              <a:t>both </a:t>
            </a:r>
            <a:r>
              <a:rPr lang="en-US" b="1" dirty="0"/>
              <a:t>ends of the molecule is </a:t>
            </a:r>
            <a:r>
              <a:rPr lang="en-US" b="1" dirty="0">
                <a:solidFill>
                  <a:srgbClr val="FF0000"/>
                </a:solidFill>
              </a:rPr>
              <a:t>2</a:t>
            </a:r>
            <a:r>
              <a:rPr lang="en-US" b="1" baseline="30000" dirty="0">
                <a:solidFill>
                  <a:srgbClr val="FF0000"/>
                </a:solidFill>
              </a:rPr>
              <a:t>n </a:t>
            </a:r>
            <a:r>
              <a:rPr lang="en-US" b="1" dirty="0">
                <a:solidFill>
                  <a:srgbClr val="FF0000"/>
                </a:solidFill>
              </a:rPr>
              <a:t>–2n</a:t>
            </a:r>
            <a:r>
              <a:rPr lang="en-US" b="1" dirty="0"/>
              <a:t> (where n is the number of cycles). </a:t>
            </a:r>
            <a:endParaRPr lang="en-US" b="1" baseline="30000" dirty="0"/>
          </a:p>
        </p:txBody>
      </p:sp>
      <p:sp>
        <p:nvSpPr>
          <p:cNvPr id="3" name="Rectangle 2"/>
          <p:cNvSpPr/>
          <p:nvPr/>
        </p:nvSpPr>
        <p:spPr>
          <a:xfrm>
            <a:off x="1676400" y="4572000"/>
            <a:ext cx="6324600" cy="261610"/>
          </a:xfrm>
          <a:prstGeom prst="rect">
            <a:avLst/>
          </a:prstGeom>
        </p:spPr>
        <p:txBody>
          <a:bodyPr wrap="square">
            <a:spAutoFit/>
          </a:bodyPr>
          <a:lstStyle/>
          <a:p>
            <a:r>
              <a:rPr lang="en-US" sz="1100" dirty="0">
                <a:hlinkClick r:id="rId3"/>
              </a:rPr>
              <a:t>http://classroom.sdmesa.edu/eschmid/Lab8-Biol210.htm</a:t>
            </a:r>
            <a:endParaRPr lang="en-US" dirty="0"/>
          </a:p>
        </p:txBody>
      </p:sp>
    </p:spTree>
    <p:extLst>
      <p:ext uri="{BB962C8B-B14F-4D97-AF65-F5344CB8AC3E}">
        <p14:creationId xmlns:p14="http://schemas.microsoft.com/office/powerpoint/2010/main" val="2208609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883" y="152400"/>
            <a:ext cx="8763000" cy="6022161"/>
          </a:xfrm>
          <a:prstGeom prst="rect">
            <a:avLst/>
          </a:prstGeom>
        </p:spPr>
        <p:txBody>
          <a:bodyPr wrap="square">
            <a:spAutoFit/>
          </a:bodyPr>
          <a:lstStyle/>
          <a:p>
            <a:r>
              <a:rPr lang="en-US" sz="1200" b="1" u="sng" dirty="0">
                <a:latin typeface="Times New Roman" panose="02020603050405020304" pitchFamily="18" charset="0"/>
                <a:ea typeface="Times New Roman" panose="02020603050405020304" pitchFamily="18" charset="0"/>
                <a:cs typeface="Times New Roman" panose="02020603050405020304" pitchFamily="18" charset="0"/>
              </a:rPr>
              <a:t>Polymerase Chain Reaction (PCR) – identifying a genotype, creating a gene-specific deletion</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indent="457200">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Today we will perform the polymerase chain reaction (PCR) on 1) the yeast genomic DNA iso­lated last week and 2) with purified plasmid DNA (details discussed in class</a:t>
            </a: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The PCR reaction simply consists of multiple rounds of DNA synthesis on a predetermined region of your target DNA.  The target DNA is located between a pair of synthetic DNA oligonucleotides (oligos) that are: 1) complementary to </a:t>
            </a:r>
            <a:r>
              <a:rPr lang="en-US" sz="1200" u="sng" dirty="0">
                <a:latin typeface="Times New Roman" panose="02020603050405020304" pitchFamily="18" charset="0"/>
                <a:ea typeface="Times New Roman" panose="02020603050405020304" pitchFamily="18" charset="0"/>
                <a:cs typeface="Times New Roman" panose="02020603050405020304" pitchFamily="18" charset="0"/>
              </a:rPr>
              <a:t>opposite</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strands of the target and, 2) oriented with their respective 3' ends towards each other across the target.  Taq DNA polymerase is a heat stable enzyme that uses the oligos as primers for DNA synthesis.  Each round of DNA synthesis is followed by a high temperature dissociation of the double stranded reaction products.  The released single‑stranded reaction products can then bind a new oligo to initiate another round of amplification.  For the yeast DNA, </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 wildtype </a:t>
            </a:r>
            <a:r>
              <a:rPr lang="en-US" sz="1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SERF</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gene amplification should be 499 bp while the deletion mutant (</a:t>
            </a:r>
            <a:r>
              <a:rPr lang="en-US" sz="1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serf::KAN</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is ~1892.  PGMG 26-28. </a:t>
            </a:r>
            <a:endParaRPr lang="en-US" sz="1200" dirty="0">
              <a:solidFill>
                <a:srgbClr val="FF0000"/>
              </a:solidFill>
              <a:latin typeface="Courier New" panose="02070309020205020404" pitchFamily="49" charset="0"/>
              <a:ea typeface="Times New Roman" panose="02020603050405020304" pitchFamily="18" charset="0"/>
              <a:cs typeface="Times New Roman" panose="02020603050405020304" pitchFamily="18" charset="0"/>
            </a:endParaRPr>
          </a:p>
          <a:p>
            <a:pPr indent="457200">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indent="457200">
              <a:lnSpc>
                <a:spcPts val="1440"/>
              </a:lnSpc>
            </a:pP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(Each Student – each group must do all three PCRs; YS1, YS2 and YS3)</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In one 0.2 ml PCR tube, add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2.0 µl of yeast genomic DNA template (either strain YS1, YS2 or YS3 strain; DNA concentra­tion ~0.1 mg/ml) and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9</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µl</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sterile water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This tube already contains:</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9.5µl of H</a:t>
            </a:r>
            <a:r>
              <a:rPr lang="en-US" sz="12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2.5 µl 10X NEB Taq buffer</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0.5 µl of SERF upstream (or 5') primer</a:t>
            </a:r>
            <a:r>
              <a:rPr lang="en-US" sz="1200" baseline="30000" dirty="0">
                <a:latin typeface="Times New Roman" panose="02020603050405020304" pitchFamily="18" charset="0"/>
                <a:ea typeface="Times New Roman" panose="02020603050405020304" pitchFamily="18" charset="0"/>
                <a:cs typeface="Times New Roman" panose="02020603050405020304" pitchFamily="18" charset="0"/>
              </a:rPr>
              <a:t>*A</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(0.5 µg of 20‑mer)</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0.5 µl of SERF downstream (or 3') primer</a:t>
            </a:r>
            <a:r>
              <a:rPr lang="en-US" sz="1200" baseline="30000" dirty="0">
                <a:latin typeface="Times New Roman" panose="02020603050405020304" pitchFamily="18" charset="0"/>
                <a:ea typeface="Times New Roman" panose="02020603050405020304" pitchFamily="18" charset="0"/>
                <a:cs typeface="Times New Roman" panose="02020603050405020304" pitchFamily="18" charset="0"/>
              </a:rPr>
              <a:t>*D</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(0.5 µg of 20-mer)</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1.0 unit Taq DNA polymerase</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Mix briefly and spin briefly.  </a:t>
            </a: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Be sure to label the </a:t>
            </a:r>
            <a:r>
              <a:rPr lang="en-US" sz="1200" b="1" u="sng" dirty="0">
                <a:latin typeface="Times New Roman" panose="02020603050405020304" pitchFamily="18" charset="0"/>
                <a:ea typeface="Times New Roman" panose="02020603050405020304" pitchFamily="18" charset="0"/>
                <a:cs typeface="Times New Roman" panose="02020603050405020304" pitchFamily="18" charset="0"/>
              </a:rPr>
              <a:t>cap</a:t>
            </a: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 of your tube (YS1, YS2, YS3 plus your group number).</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final primer concentration ~1 µM</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3’ at 95C followed by 30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cycles: [45” @ 95C (denaturation), 45” @ 58C (annealing), </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2.0 </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min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68C (extension)]</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Sequence </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of </a:t>
            </a:r>
            <a:r>
              <a:rPr lang="en-US" sz="1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SERF</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upstream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primer (A): 5’</a:t>
            </a:r>
            <a:r>
              <a:rPr lang="en-US" sz="1200" dirty="0">
                <a:latin typeface="Courier New" panose="02070309020205020404" pitchFamily="49" charset="0"/>
                <a:ea typeface="Times New Roman" panose="02020603050405020304" pitchFamily="18" charset="0"/>
                <a:cs typeface="Times New Roman" panose="02020603050405020304" pitchFamily="18" charset="0"/>
              </a:rPr>
              <a:t> CACTCTGGGGAATGACTAAAATAGA</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3’</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Sequence </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of </a:t>
            </a:r>
            <a:r>
              <a:rPr lang="en-US" sz="1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SERF</a:t>
            </a:r>
            <a:r>
              <a:rPr lang="en-US" sz="12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downstream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primer (D): 5</a:t>
            </a:r>
            <a:r>
              <a:rPr lang="en-US" sz="1200" dirty="0">
                <a:latin typeface="Courier New" panose="02070309020205020404" pitchFamily="49" charset="0"/>
                <a:ea typeface="Times New Roman" panose="02020603050405020304" pitchFamily="18" charset="0"/>
                <a:cs typeface="Times New Roman" panose="02020603050405020304" pitchFamily="18" charset="0"/>
              </a:rPr>
              <a:t> AAACTACTGGCACTATTCATTCCAA</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3’   </a:t>
            </a:r>
            <a:endParaRPr lang="en-US" sz="12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939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784830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Your PCR reaction will produce an amplified region of the yeast genome containing either SERF or serf::KAN</a:t>
            </a:r>
            <a:r>
              <a:rPr lang="en-US" baseline="30000" dirty="0" smtClean="0">
                <a:latin typeface="Times New Roman" panose="02020603050405020304" pitchFamily="18" charset="0"/>
                <a:cs typeface="Times New Roman" panose="02020603050405020304" pitchFamily="18" charset="0"/>
              </a:rPr>
              <a:t>R</a:t>
            </a:r>
            <a:r>
              <a:rPr lang="en-US" dirty="0" smtClean="0">
                <a:latin typeface="Times New Roman" panose="02020603050405020304" pitchFamily="18" charset="0"/>
                <a:cs typeface="Times New Roman" panose="02020603050405020304" pitchFamily="18" charset="0"/>
              </a:rPr>
              <a:t> .  What would you need to do with this PCR product to clone it into pTZ18u cut with </a:t>
            </a:r>
            <a:r>
              <a:rPr lang="en-US" dirty="0" err="1" smtClean="0">
                <a:latin typeface="Times New Roman" panose="02020603050405020304" pitchFamily="18" charset="0"/>
                <a:cs typeface="Times New Roman" panose="02020603050405020304" pitchFamily="18" charset="0"/>
              </a:rPr>
              <a:t>SmaI</a:t>
            </a:r>
            <a:r>
              <a:rPr lang="en-US" dirty="0" smtClean="0">
                <a:latin typeface="Times New Roman" panose="02020603050405020304" pitchFamily="18" charset="0"/>
                <a:cs typeface="Times New Roman" panose="02020603050405020304" pitchFamily="18" charset="0"/>
              </a:rPr>
              <a:t> (blunt)?</a:t>
            </a: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Taq DNA polymerase leaves a 1 base </a:t>
            </a:r>
            <a:r>
              <a:rPr lang="en-US" b="1" dirty="0" smtClean="0">
                <a:latin typeface="Times New Roman" panose="02020603050405020304" pitchFamily="18" charset="0"/>
                <a:cs typeface="Times New Roman" panose="02020603050405020304" pitchFamily="18" charset="0"/>
              </a:rPr>
              <a:t>3’ adenosine single stranded extension</a:t>
            </a:r>
            <a:r>
              <a:rPr lang="en-US" dirty="0" smtClean="0">
                <a:latin typeface="Times New Roman" panose="02020603050405020304" pitchFamily="18" charset="0"/>
                <a:cs typeface="Times New Roman" panose="02020603050405020304" pitchFamily="18" charset="0"/>
              </a:rPr>
              <a:t> that is not encoded by the primers.  </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To get rid of this, treat with a single stranded endonuclease like </a:t>
            </a:r>
            <a:r>
              <a:rPr lang="en-US" b="1" dirty="0" smtClean="0">
                <a:latin typeface="Times New Roman" panose="02020603050405020304" pitchFamily="18" charset="0"/>
                <a:cs typeface="Times New Roman" panose="02020603050405020304" pitchFamily="18" charset="0"/>
              </a:rPr>
              <a:t>S1 or mung bean </a:t>
            </a:r>
            <a:r>
              <a:rPr lang="en-US" dirty="0" smtClean="0">
                <a:latin typeface="Times New Roman" panose="02020603050405020304" pitchFamily="18" charset="0"/>
                <a:cs typeface="Times New Roman" panose="02020603050405020304" pitchFamily="18" charset="0"/>
              </a:rPr>
              <a:t>nuclease.</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primers used for PCR are generally NOT phosphorylated (have 5’ and 3’ hydroxyls).</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To add phosphates needed for ligation, use </a:t>
            </a:r>
            <a:r>
              <a:rPr lang="en-US" b="1" dirty="0" smtClean="0">
                <a:latin typeface="Times New Roman" panose="02020603050405020304" pitchFamily="18" charset="0"/>
                <a:cs typeface="Times New Roman" panose="02020603050405020304" pitchFamily="18" charset="0"/>
              </a:rPr>
              <a:t>T4 polynucleotide kinase +ATP</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Typically the DNA fragments are </a:t>
            </a:r>
            <a:r>
              <a:rPr lang="en-US" b="1" dirty="0" smtClean="0">
                <a:latin typeface="Times New Roman" panose="02020603050405020304" pitchFamily="18" charset="0"/>
                <a:cs typeface="Times New Roman" panose="02020603050405020304" pitchFamily="18" charset="0"/>
              </a:rPr>
              <a:t>gel purified </a:t>
            </a:r>
            <a:r>
              <a:rPr lang="en-US" dirty="0" smtClean="0">
                <a:latin typeface="Times New Roman" panose="02020603050405020304" pitchFamily="18" charset="0"/>
                <a:cs typeface="Times New Roman" panose="02020603050405020304" pitchFamily="18" charset="0"/>
              </a:rPr>
              <a:t>before cloning to get rid of any aberrant products and residual template DNA.  This can be done before or after the enzymatic steps above.</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Usually your vector is dephosphorylated using </a:t>
            </a:r>
            <a:r>
              <a:rPr lang="en-US" b="1" dirty="0" smtClean="0">
                <a:latin typeface="Times New Roman" panose="02020603050405020304" pitchFamily="18" charset="0"/>
                <a:cs typeface="Times New Roman" panose="02020603050405020304" pitchFamily="18" charset="0"/>
              </a:rPr>
              <a:t>calf intestinal phosphatase </a:t>
            </a:r>
            <a:r>
              <a:rPr lang="en-US" dirty="0" smtClean="0">
                <a:latin typeface="Times New Roman" panose="02020603050405020304" pitchFamily="18" charset="0"/>
                <a:cs typeface="Times New Roman" panose="02020603050405020304" pitchFamily="18" charset="0"/>
              </a:rPr>
              <a:t>(or related phosphatase).</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blunt dephosphorylated vector and the blunt phosphorylated PCR products are then joined using </a:t>
            </a:r>
            <a:r>
              <a:rPr lang="en-US" b="1" dirty="0" smtClean="0">
                <a:latin typeface="Times New Roman" panose="02020603050405020304" pitchFamily="18" charset="0"/>
                <a:cs typeface="Times New Roman" panose="02020603050405020304" pitchFamily="18" charset="0"/>
              </a:rPr>
              <a:t>T4 DNA ligase + ATP</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You are now ready for </a:t>
            </a:r>
            <a:r>
              <a:rPr lang="en-US" b="1" i="1" dirty="0" smtClean="0">
                <a:latin typeface="Times New Roman" panose="02020603050405020304" pitchFamily="18" charset="0"/>
                <a:cs typeface="Times New Roman" panose="02020603050405020304" pitchFamily="18" charset="0"/>
              </a:rPr>
              <a:t>E. coli </a:t>
            </a:r>
            <a:r>
              <a:rPr lang="en-US" b="1" dirty="0" smtClean="0">
                <a:latin typeface="Times New Roman" panose="02020603050405020304" pitchFamily="18" charset="0"/>
                <a:cs typeface="Times New Roman" panose="02020603050405020304" pitchFamily="18" charset="0"/>
              </a:rPr>
              <a:t>transformation</a:t>
            </a:r>
            <a:r>
              <a:rPr lang="en-US" dirty="0" smtClean="0">
                <a:latin typeface="Times New Roman" panose="02020603050405020304" pitchFamily="18" charset="0"/>
                <a:cs typeface="Times New Roman" panose="02020603050405020304" pitchFamily="18" charset="0"/>
              </a:rPr>
              <a:t>.</a:t>
            </a:r>
          </a:p>
          <a:p>
            <a:endParaRPr lang="en-US" dirty="0"/>
          </a:p>
          <a:p>
            <a:endParaRPr lang="en-US" dirty="0" smtClean="0"/>
          </a:p>
          <a:p>
            <a:endParaRPr lang="en-US" baseline="30000" dirty="0"/>
          </a:p>
          <a:p>
            <a:endParaRPr lang="en-US" baseline="30000" dirty="0" smtClean="0"/>
          </a:p>
          <a:p>
            <a:endParaRPr lang="en-US" baseline="30000" dirty="0"/>
          </a:p>
        </p:txBody>
      </p:sp>
    </p:spTree>
    <p:extLst>
      <p:ext uri="{BB962C8B-B14F-4D97-AF65-F5344CB8AC3E}">
        <p14:creationId xmlns:p14="http://schemas.microsoft.com/office/powerpoint/2010/main" val="2897697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idtdna.com/pages/images/decoded/figure-3.png?sfvrs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252" y="152400"/>
            <a:ext cx="6686550" cy="3409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3733800"/>
            <a:ext cx="8686800" cy="2585323"/>
          </a:xfrm>
          <a:prstGeom prst="rect">
            <a:avLst/>
          </a:prstGeom>
          <a:noFill/>
        </p:spPr>
        <p:txBody>
          <a:bodyPr wrap="square" rtlCol="0">
            <a:spAutoFit/>
          </a:bodyPr>
          <a:lstStyle/>
          <a:p>
            <a:r>
              <a:rPr lang="en-US" b="1" dirty="0">
                <a:solidFill>
                  <a:srgbClr val="FF0000"/>
                </a:solidFill>
              </a:rPr>
              <a:t>Inverse PCR </a:t>
            </a:r>
            <a:r>
              <a:rPr lang="en-US" dirty="0"/>
              <a:t>to make a deletion (insertion or bp change).  Same as standard PCR except that</a:t>
            </a:r>
          </a:p>
          <a:p>
            <a:pPr marL="342900" indent="-342900">
              <a:buAutoNum type="arabicParenR"/>
            </a:pPr>
            <a:r>
              <a:rPr lang="en-US" dirty="0"/>
              <a:t>The template is a circular plasmid</a:t>
            </a:r>
          </a:p>
          <a:p>
            <a:pPr marL="342900" indent="-342900">
              <a:buAutoNum type="arabicParenR"/>
            </a:pPr>
            <a:r>
              <a:rPr lang="en-US" dirty="0"/>
              <a:t>The primer pairs flank a region to be deleted and polymerize away from one another.</a:t>
            </a:r>
          </a:p>
          <a:p>
            <a:pPr marL="342900" indent="-342900">
              <a:buAutoNum type="arabicParenR"/>
            </a:pPr>
            <a:r>
              <a:rPr lang="en-US" dirty="0"/>
              <a:t>The amplified product is linear and must be re-circularized with T4 DNA ligase before transformation to recover the deletion mutant.  Depending on the enzyme used for polymerization, blunting of the PCR product may be needed to remove 3’ non-encoded </a:t>
            </a:r>
            <a:r>
              <a:rPr lang="en-US" dirty="0" err="1"/>
              <a:t>dA.</a:t>
            </a:r>
            <a:r>
              <a:rPr lang="en-US" dirty="0"/>
              <a:t>  </a:t>
            </a:r>
          </a:p>
          <a:p>
            <a:pPr marL="342900" indent="-342900">
              <a:buAutoNum type="arabicParenR"/>
            </a:pPr>
            <a:r>
              <a:rPr lang="en-US" dirty="0"/>
              <a:t>Inverse PCR can also be used to make base substitutions or insertions in a gene using the same strategy with primers specific for the task.</a:t>
            </a:r>
          </a:p>
        </p:txBody>
      </p:sp>
      <p:sp>
        <p:nvSpPr>
          <p:cNvPr id="3" name="Rectangle 2"/>
          <p:cNvSpPr/>
          <p:nvPr/>
        </p:nvSpPr>
        <p:spPr>
          <a:xfrm>
            <a:off x="495300" y="3581400"/>
            <a:ext cx="8077200" cy="246221"/>
          </a:xfrm>
          <a:prstGeom prst="rect">
            <a:avLst/>
          </a:prstGeom>
        </p:spPr>
        <p:txBody>
          <a:bodyPr wrap="square">
            <a:spAutoFit/>
          </a:bodyPr>
          <a:lstStyle/>
          <a:p>
            <a:r>
              <a:rPr lang="en-US" sz="1000" dirty="0"/>
              <a:t>http://www.idtdna.com/pages/decoded/decoded-articles/core-concepts/decoded/2012/01/10/methods-for-site-directed-mutagenesis</a:t>
            </a:r>
          </a:p>
        </p:txBody>
      </p:sp>
    </p:spTree>
    <p:extLst>
      <p:ext uri="{BB962C8B-B14F-4D97-AF65-F5344CB8AC3E}">
        <p14:creationId xmlns:p14="http://schemas.microsoft.com/office/powerpoint/2010/main" val="4043763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458200" cy="6555641"/>
          </a:xfrm>
          <a:prstGeom prst="rect">
            <a:avLst/>
          </a:prstGeom>
        </p:spPr>
        <p:txBody>
          <a:bodyPr wrap="square">
            <a:spAutoFit/>
          </a:bodyPr>
          <a:lstStyle/>
          <a:p>
            <a:r>
              <a:rPr lang="en-US" b="1" dirty="0">
                <a:solidFill>
                  <a:srgbClr val="FF0000"/>
                </a:solidFill>
              </a:rPr>
              <a:t>Inverse PCR </a:t>
            </a:r>
            <a:r>
              <a:rPr lang="en-US" sz="1400" b="1" dirty="0"/>
              <a:t>to create a deletion.  </a:t>
            </a:r>
            <a:r>
              <a:rPr lang="en-US" sz="1400" dirty="0"/>
              <a:t>Here the PCR reaction will be repeated as above but substituting the original (non-recombinant) pTZ18u.  The primers are designed to delete out a 307 bp F1 origin from this </a:t>
            </a:r>
            <a:r>
              <a:rPr lang="en-US" sz="1400" b="1" dirty="0">
                <a:solidFill>
                  <a:srgbClr val="FF0000"/>
                </a:solidFill>
              </a:rPr>
              <a:t>CIRCULAR </a:t>
            </a:r>
            <a:r>
              <a:rPr lang="en-US" sz="1400" dirty="0"/>
              <a:t>plasmid.  After PCR, you will compare the length of the full-length linear plasmid with the amplified DNA which should be shortened by 307 bp.  </a:t>
            </a:r>
          </a:p>
          <a:p>
            <a:r>
              <a:rPr lang="en-US" sz="1400" dirty="0"/>
              <a:t> </a:t>
            </a:r>
          </a:p>
          <a:p>
            <a:r>
              <a:rPr lang="en-US" sz="1400" b="1" dirty="0"/>
              <a:t>NOTE:</a:t>
            </a:r>
            <a:r>
              <a:rPr lang="en-US" sz="1400" dirty="0"/>
              <a:t> While we are using this protocol to fully remove a viral replication origin, the basic inverse PCR strategy can be used to in lots of different contexts, e.g., to remove a single codon from a protein coding sequence, delete an intron region from a gene, remove positive or negative regulatory sequences from a gene, introduce or mutable codon changes, add a new restriction site, etc.  The only requirement is to have a circular template and pair of single-stranded oligonucleotides that flank the sequence to be removed. </a:t>
            </a:r>
          </a:p>
          <a:p>
            <a:r>
              <a:rPr lang="en-US" sz="1400" dirty="0"/>
              <a:t> </a:t>
            </a:r>
          </a:p>
          <a:p>
            <a:r>
              <a:rPr lang="en-US" sz="1400" dirty="0"/>
              <a:t>In a 0.2 ml PCR tube, Add 23 µl master mix composed of:</a:t>
            </a:r>
          </a:p>
          <a:p>
            <a:r>
              <a:rPr lang="en-US" sz="1400" dirty="0"/>
              <a:t>16.25 µl of H</a:t>
            </a:r>
            <a:r>
              <a:rPr lang="en-US" sz="1400" baseline="-25000" dirty="0"/>
              <a:t>2</a:t>
            </a:r>
            <a:r>
              <a:rPr lang="en-US" sz="1400" dirty="0"/>
              <a:t>O</a:t>
            </a:r>
          </a:p>
          <a:p>
            <a:r>
              <a:rPr lang="en-US" sz="1400" b="1" dirty="0"/>
              <a:t>   </a:t>
            </a:r>
            <a:r>
              <a:rPr lang="en-US" sz="1400" dirty="0"/>
              <a:t> 0.5 µl of upstream (or 5') primer</a:t>
            </a:r>
            <a:r>
              <a:rPr lang="en-US" sz="1400" baseline="30000" dirty="0"/>
              <a:t>*F</a:t>
            </a:r>
            <a:r>
              <a:rPr lang="en-US" sz="1400" dirty="0"/>
              <a:t> (0.5 µg of 20‑mer)</a:t>
            </a:r>
          </a:p>
          <a:p>
            <a:r>
              <a:rPr lang="en-US" sz="1400" dirty="0"/>
              <a:t>    0.5 µl of downstream (or 3') primer</a:t>
            </a:r>
            <a:r>
              <a:rPr lang="en-US" sz="1400" baseline="30000" dirty="0"/>
              <a:t>*R</a:t>
            </a:r>
            <a:r>
              <a:rPr lang="en-US" sz="1400" dirty="0"/>
              <a:t> (0.5 µg of 20 </a:t>
            </a:r>
            <a:r>
              <a:rPr lang="en-US" sz="1400" dirty="0" err="1"/>
              <a:t>mer</a:t>
            </a:r>
            <a:r>
              <a:rPr lang="en-US" sz="1400" dirty="0"/>
              <a:t>)</a:t>
            </a:r>
          </a:p>
          <a:p>
            <a:r>
              <a:rPr lang="en-US" sz="1400" dirty="0"/>
              <a:t>    5  µl of 5X buffer</a:t>
            </a:r>
          </a:p>
          <a:p>
            <a:r>
              <a:rPr lang="en-US" sz="1400" dirty="0"/>
              <a:t>0.75 µl of 10 mM dNTP</a:t>
            </a:r>
          </a:p>
          <a:p>
            <a:r>
              <a:rPr lang="en-US" sz="1400" dirty="0"/>
              <a:t> </a:t>
            </a:r>
          </a:p>
          <a:p>
            <a:r>
              <a:rPr lang="en-US" sz="1400" dirty="0"/>
              <a:t>Next add: 1.0 µl (~ 20 ng) of  a diluted pTZ18u DNA template (use a 1:10 dilution of a standard plasmid DNA miniprep).  NOTE: use the </a:t>
            </a:r>
            <a:r>
              <a:rPr lang="en-US" sz="1400" u="sng" dirty="0"/>
              <a:t>original pTZ18u</a:t>
            </a:r>
            <a:r>
              <a:rPr lang="en-US" sz="1400" dirty="0"/>
              <a:t> vector </a:t>
            </a:r>
            <a:r>
              <a:rPr lang="en-US" sz="1400" b="1" dirty="0"/>
              <a:t>not</a:t>
            </a:r>
            <a:r>
              <a:rPr lang="en-US" sz="1400" dirty="0"/>
              <a:t> the recombinant vector.  </a:t>
            </a:r>
          </a:p>
          <a:p>
            <a:r>
              <a:rPr lang="en-US" sz="1400" dirty="0"/>
              <a:t> </a:t>
            </a:r>
          </a:p>
          <a:p>
            <a:r>
              <a:rPr lang="en-US" sz="1400" b="1" dirty="0"/>
              <a:t>Finally add: </a:t>
            </a:r>
            <a:endParaRPr lang="en-US" sz="1400" dirty="0"/>
          </a:p>
          <a:p>
            <a:r>
              <a:rPr lang="en-US" sz="1400" dirty="0"/>
              <a:t>    1.0 µl of NEB </a:t>
            </a:r>
            <a:r>
              <a:rPr lang="en-US" sz="1400" dirty="0" err="1"/>
              <a:t>LongAmp</a:t>
            </a:r>
            <a:r>
              <a:rPr lang="en-US" sz="1400" dirty="0"/>
              <a:t> Taq polymerase (~5 units) – mix briefly then place in the thermocycler</a:t>
            </a:r>
          </a:p>
          <a:p>
            <a:r>
              <a:rPr lang="en-US" sz="1400" dirty="0"/>
              <a:t> </a:t>
            </a:r>
          </a:p>
          <a:p>
            <a:r>
              <a:rPr lang="en-US" sz="1400" b="1" dirty="0"/>
              <a:t>3’ at 94C followed by 30 </a:t>
            </a:r>
            <a:r>
              <a:rPr lang="en-US" sz="1400" dirty="0"/>
              <a:t>cycles: [45” @ 94C (denaturation), 30” @ 45C (annealing), 3 min @ 65C (extension)]</a:t>
            </a:r>
          </a:p>
          <a:p>
            <a:r>
              <a:rPr lang="en-US" sz="1400" dirty="0"/>
              <a:t>1X Buffer = 60 mM Tris-SO</a:t>
            </a:r>
            <a:r>
              <a:rPr lang="en-US" sz="1400" baseline="-25000" dirty="0"/>
              <a:t>4</a:t>
            </a:r>
            <a:r>
              <a:rPr lang="en-US" sz="1400" dirty="0"/>
              <a:t> (pH 9.0 at 25C), 20 mM (NH</a:t>
            </a:r>
            <a:r>
              <a:rPr lang="en-US" sz="1400" baseline="-25000" dirty="0"/>
              <a:t>4</a:t>
            </a:r>
            <a:r>
              <a:rPr lang="en-US" sz="1400" dirty="0"/>
              <a:t>)SO</a:t>
            </a:r>
            <a:r>
              <a:rPr lang="en-US" sz="1400" baseline="-25000" dirty="0"/>
              <a:t>4</a:t>
            </a:r>
            <a:r>
              <a:rPr lang="en-US" sz="1400" dirty="0"/>
              <a:t>, 2 mM MgSO</a:t>
            </a:r>
            <a:r>
              <a:rPr lang="en-US" sz="1400" baseline="-25000" dirty="0"/>
              <a:t>4</a:t>
            </a:r>
            <a:r>
              <a:rPr lang="en-US" sz="1400" dirty="0"/>
              <a:t>, 3% glycerol, 0.06% IGEPAL CA-630, 0.05% Tween 20 (Note: both IGEPAL and Tween are non-ionic detergents)</a:t>
            </a:r>
          </a:p>
          <a:p>
            <a:r>
              <a:rPr lang="en-US" sz="1400" b="1" dirty="0"/>
              <a:t>PCR (</a:t>
            </a:r>
            <a:r>
              <a:rPr lang="en-US" sz="1400" b="1" u="sng" dirty="0"/>
              <a:t>P</a:t>
            </a:r>
            <a:r>
              <a:rPr lang="en-US" sz="1400" b="1" dirty="0"/>
              <a:t>olymerase </a:t>
            </a:r>
            <a:r>
              <a:rPr lang="en-US" sz="1400" b="1" u="sng" dirty="0"/>
              <a:t>C</a:t>
            </a:r>
            <a:r>
              <a:rPr lang="en-US" sz="1400" b="1" dirty="0"/>
              <a:t>hain </a:t>
            </a:r>
            <a:r>
              <a:rPr lang="en-US" sz="1400" b="1" u="sng" dirty="0"/>
              <a:t>R</a:t>
            </a:r>
            <a:r>
              <a:rPr lang="en-US" sz="1400" b="1" dirty="0"/>
              <a:t>eaction) amplifies specific segments of DNA from complex mixtures. </a:t>
            </a:r>
            <a:endParaRPr lang="en-US" sz="1400" dirty="0"/>
          </a:p>
          <a:p>
            <a:r>
              <a:rPr lang="en-US" sz="1400" b="1" dirty="0"/>
              <a:t>pTZ18u*F oligo:</a:t>
            </a:r>
            <a:r>
              <a:rPr lang="en-US" sz="1400" dirty="0"/>
              <a:t> 5’caaccctatctcggtctattc3’</a:t>
            </a:r>
          </a:p>
          <a:p>
            <a:r>
              <a:rPr lang="en-US" sz="1400" b="1" dirty="0"/>
              <a:t>pTZ18u*R oligo: </a:t>
            </a:r>
            <a:r>
              <a:rPr lang="en-US" sz="1400" dirty="0"/>
              <a:t>5’ cagggcgcgtcccattcgccat3’</a:t>
            </a:r>
          </a:p>
        </p:txBody>
      </p:sp>
    </p:spTree>
    <p:extLst>
      <p:ext uri="{BB962C8B-B14F-4D97-AF65-F5344CB8AC3E}">
        <p14:creationId xmlns:p14="http://schemas.microsoft.com/office/powerpoint/2010/main" val="1158405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12716"/>
            <a:ext cx="8001000"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9800" y="203445"/>
            <a:ext cx="25908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Yeast two-hybrid analysis is a way to detect protein-protein interaction in living cells.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principle is based on creating protein fusions with portions of an artificially bisected transcription factor, Gal4</a:t>
            </a:r>
          </a:p>
        </p:txBody>
      </p:sp>
    </p:spTree>
    <p:extLst>
      <p:ext uri="{BB962C8B-B14F-4D97-AF65-F5344CB8AC3E}">
        <p14:creationId xmlns:p14="http://schemas.microsoft.com/office/powerpoint/2010/main" val="425594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onsurf.tau.ac.il/files/image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90600"/>
            <a:ext cx="436245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267200"/>
            <a:ext cx="82296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Like many transcription factors, full length Gal4 protein has a </a:t>
            </a:r>
            <a:r>
              <a:rPr kumimoji="0" lang="en-US" sz="1800" b="1" i="0" u="none" strike="noStrike" kern="1200" cap="none" spc="0" normalizeH="0" baseline="0" noProof="0" dirty="0">
                <a:ln>
                  <a:noFill/>
                </a:ln>
                <a:solidFill>
                  <a:prstClr val="black"/>
                </a:solidFill>
                <a:effectLst/>
                <a:uLnTx/>
                <a:uFillTx/>
                <a:latin typeface="Calibri"/>
                <a:ea typeface="+mn-ea"/>
                <a:cs typeface="+mn-cs"/>
              </a:rPr>
              <a:t>DNA binding domain</a:t>
            </a:r>
            <a:r>
              <a:rPr kumimoji="0" lang="en-US" sz="1800" b="0" i="0" u="none" strike="noStrike" kern="1200" cap="none" spc="0" normalizeH="0" baseline="0" noProof="0" dirty="0">
                <a:ln>
                  <a:noFill/>
                </a:ln>
                <a:solidFill>
                  <a:prstClr val="black"/>
                </a:solidFill>
                <a:effectLst/>
                <a:uLnTx/>
                <a:uFillTx/>
                <a:latin typeface="Calibri"/>
                <a:ea typeface="+mn-ea"/>
                <a:cs typeface="+mn-cs"/>
              </a:rPr>
              <a:t> (BD; bottom) that interacts with the upstream activation sequences of genes needed for galactose metabolism in yeast.  Gal4 also has a </a:t>
            </a:r>
            <a:r>
              <a:rPr kumimoji="0" lang="en-US" sz="1800" b="1" i="0" u="none" strike="noStrike" kern="1200" cap="none" spc="0" normalizeH="0" baseline="0" noProof="0" dirty="0">
                <a:ln>
                  <a:noFill/>
                </a:ln>
                <a:solidFill>
                  <a:prstClr val="black"/>
                </a:solidFill>
                <a:effectLst/>
                <a:uLnTx/>
                <a:uFillTx/>
                <a:latin typeface="Calibri"/>
                <a:ea typeface="+mn-ea"/>
                <a:cs typeface="+mn-cs"/>
              </a:rPr>
              <a:t>transcriptional activation domain </a:t>
            </a:r>
            <a:r>
              <a:rPr kumimoji="0" lang="en-US" sz="1800" b="0" i="0" u="none" strike="noStrike" kern="1200" cap="none" spc="0" normalizeH="0" baseline="0" noProof="0" dirty="0">
                <a:ln>
                  <a:noFill/>
                </a:ln>
                <a:solidFill>
                  <a:prstClr val="black"/>
                </a:solidFill>
                <a:effectLst/>
                <a:uLnTx/>
                <a:uFillTx/>
                <a:latin typeface="Calibri"/>
                <a:ea typeface="+mn-ea"/>
                <a:cs typeface="+mn-cs"/>
              </a:rPr>
              <a:t>(AD; top) that binds DNA polymerase to promote transcription.  These two protein domains can be separately expressed from two different plasmids – neither one able to stimulate transcription.  However, if you “bridge” the interaction through an interacting peptide association you reconstitute the transcription factor.</a:t>
            </a:r>
          </a:p>
        </p:txBody>
      </p:sp>
      <p:sp>
        <p:nvSpPr>
          <p:cNvPr id="3" name="TextBox 2"/>
          <p:cNvSpPr txBox="1"/>
          <p:nvPr/>
        </p:nvSpPr>
        <p:spPr>
          <a:xfrm>
            <a:off x="4800600" y="646794"/>
            <a:ext cx="3733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Gal4 – a natural DNA transcription factor of yeast, needed to transcribe the genes required to metabolize galactose.</a:t>
            </a:r>
          </a:p>
        </p:txBody>
      </p:sp>
    </p:spTree>
    <p:extLst>
      <p:ext uri="{BB962C8B-B14F-4D97-AF65-F5344CB8AC3E}">
        <p14:creationId xmlns:p14="http://schemas.microsoft.com/office/powerpoint/2010/main" val="2926673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33400"/>
            <a:ext cx="844111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867400"/>
            <a:ext cx="5949950"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114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6/61/Two_hybrid_assay.svg/2000px-Two_hybrid_assay.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4612494" cy="576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2091" y="475238"/>
            <a:ext cx="259080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Gal4 BD and AD peptides can be separately expressed from two different plasmids – neither one able to stimulate transcription.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However, if you “bridge” the interaction by protein-protein interaction through protein fusions of the “bait” and “prey” the two Gal4 halves can stimulate transcription.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16ED77D4-DFEB-4AF9-B8FF-308722041195}"/>
              </a:ext>
            </a:extLst>
          </p:cNvPr>
          <p:cNvSpPr txBox="1"/>
          <p:nvPr/>
        </p:nvSpPr>
        <p:spPr>
          <a:xfrm>
            <a:off x="1820923" y="5181600"/>
            <a:ext cx="6174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Prp43</a:t>
            </a:r>
          </a:p>
        </p:txBody>
      </p:sp>
      <p:sp>
        <p:nvSpPr>
          <p:cNvPr id="3" name="TextBox 2">
            <a:extLst>
              <a:ext uri="{FF2B5EF4-FFF2-40B4-BE49-F238E27FC236}">
                <a16:creationId xmlns:a16="http://schemas.microsoft.com/office/drawing/2014/main" id="{E872242D-0143-427D-ABAB-DEEB90D33C1B}"/>
              </a:ext>
            </a:extLst>
          </p:cNvPr>
          <p:cNvSpPr txBox="1"/>
          <p:nvPr/>
        </p:nvSpPr>
        <p:spPr>
          <a:xfrm>
            <a:off x="1828800" y="4724400"/>
            <a:ext cx="12212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Pxr1 fragment</a:t>
            </a:r>
          </a:p>
        </p:txBody>
      </p:sp>
      <p:sp>
        <p:nvSpPr>
          <p:cNvPr id="6" name="TextBox 5">
            <a:extLst>
              <a:ext uri="{FF2B5EF4-FFF2-40B4-BE49-F238E27FC236}">
                <a16:creationId xmlns:a16="http://schemas.microsoft.com/office/drawing/2014/main" id="{72C9D5D9-CDC3-4511-947B-63A4996C55B1}"/>
              </a:ext>
            </a:extLst>
          </p:cNvPr>
          <p:cNvSpPr txBox="1"/>
          <p:nvPr/>
        </p:nvSpPr>
        <p:spPr>
          <a:xfrm>
            <a:off x="1752600" y="1902023"/>
            <a:ext cx="6174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Prp43</a:t>
            </a:r>
          </a:p>
        </p:txBody>
      </p:sp>
      <p:sp>
        <p:nvSpPr>
          <p:cNvPr id="7" name="TextBox 6">
            <a:extLst>
              <a:ext uri="{FF2B5EF4-FFF2-40B4-BE49-F238E27FC236}">
                <a16:creationId xmlns:a16="http://schemas.microsoft.com/office/drawing/2014/main" id="{2F56EB83-76E6-4C68-A043-CE9DEBA6C307}"/>
              </a:ext>
            </a:extLst>
          </p:cNvPr>
          <p:cNvSpPr txBox="1"/>
          <p:nvPr/>
        </p:nvSpPr>
        <p:spPr>
          <a:xfrm>
            <a:off x="1981200" y="3124200"/>
            <a:ext cx="12212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Pxr1 fragment</a:t>
            </a:r>
          </a:p>
        </p:txBody>
      </p:sp>
    </p:spTree>
    <p:extLst>
      <p:ext uri="{BB962C8B-B14F-4D97-AF65-F5344CB8AC3E}">
        <p14:creationId xmlns:p14="http://schemas.microsoft.com/office/powerpoint/2010/main" val="1258675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2716"/>
            <a:ext cx="7099302"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9800" y="203448"/>
            <a:ext cx="25908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will use the Y2H approach to score for interaction between the </a:t>
            </a:r>
            <a:r>
              <a:rPr kumimoji="0" lang="en-US" sz="1800" b="1" i="0" u="none" strike="noStrike" kern="1200" cap="none" spc="0" normalizeH="0" baseline="0" noProof="0" dirty="0">
                <a:ln>
                  <a:noFill/>
                </a:ln>
                <a:solidFill>
                  <a:prstClr val="black"/>
                </a:solidFill>
                <a:effectLst/>
                <a:uLnTx/>
                <a:uFillTx/>
                <a:latin typeface="Calibri"/>
                <a:ea typeface="+mn-ea"/>
                <a:cs typeface="+mn-cs"/>
              </a:rPr>
              <a:t>Prp43 RNA helicase </a:t>
            </a:r>
            <a:r>
              <a:rPr kumimoji="0" lang="en-US" sz="1800" b="0" i="0" u="none" strike="noStrike" kern="1200" cap="none" spc="0" normalizeH="0" baseline="0" noProof="0" dirty="0">
                <a:ln>
                  <a:noFill/>
                </a:ln>
                <a:solidFill>
                  <a:prstClr val="black"/>
                </a:solidFill>
                <a:effectLst/>
                <a:uLnTx/>
                <a:uFillTx/>
                <a:latin typeface="Calibri"/>
                <a:ea typeface="+mn-ea"/>
                <a:cs typeface="+mn-cs"/>
              </a:rPr>
              <a:t>protein and portions of the </a:t>
            </a:r>
            <a:r>
              <a:rPr kumimoji="0" lang="en-US" sz="1800" b="1" i="0" u="none" strike="noStrike" kern="1200" cap="none" spc="0" normalizeH="0" baseline="0" noProof="0" dirty="0">
                <a:ln>
                  <a:noFill/>
                </a:ln>
                <a:solidFill>
                  <a:prstClr val="black"/>
                </a:solidFill>
                <a:effectLst/>
                <a:uLnTx/>
                <a:uFillTx/>
                <a:latin typeface="Calibri"/>
                <a:ea typeface="+mn-ea"/>
                <a:cs typeface="+mn-cs"/>
              </a:rPr>
              <a:t>Pxr1 helicase activator protein </a:t>
            </a:r>
            <a:r>
              <a:rPr kumimoji="0" lang="en-US" sz="1800" b="0" i="0" u="none" strike="noStrike" kern="1200" cap="none" spc="0" normalizeH="0" baseline="0" noProof="0" dirty="0">
                <a:ln>
                  <a:noFill/>
                </a:ln>
                <a:solidFill>
                  <a:prstClr val="black"/>
                </a:solidFill>
                <a:effectLst/>
                <a:uLnTx/>
                <a:uFillTx/>
                <a:latin typeface="Calibri"/>
                <a:ea typeface="+mn-ea"/>
                <a:cs typeface="+mn-cs"/>
              </a:rPr>
              <a:t>required to stimulate Prp43 activity in rRNA biogenesis.  </a:t>
            </a:r>
          </a:p>
        </p:txBody>
      </p:sp>
    </p:spTree>
    <p:extLst>
      <p:ext uri="{BB962C8B-B14F-4D97-AF65-F5344CB8AC3E}">
        <p14:creationId xmlns:p14="http://schemas.microsoft.com/office/powerpoint/2010/main" val="3171058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525"/>
            <a:ext cx="8503920" cy="680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95400" y="2057400"/>
            <a:ext cx="12192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Full length </a:t>
            </a:r>
            <a:r>
              <a:rPr kumimoji="0" lang="en-US" sz="1800" b="1" i="1" u="none" strike="noStrike" kern="1200" cap="none" spc="0" normalizeH="0" baseline="0" noProof="0" dirty="0">
                <a:ln>
                  <a:noFill/>
                </a:ln>
                <a:solidFill>
                  <a:prstClr val="black"/>
                </a:solidFill>
                <a:effectLst/>
                <a:uLnTx/>
                <a:uFillTx/>
                <a:latin typeface="Calibri"/>
                <a:ea typeface="+mn-ea"/>
                <a:cs typeface="+mn-cs"/>
              </a:rPr>
              <a:t>PRP43</a:t>
            </a:r>
            <a:r>
              <a:rPr kumimoji="0" lang="en-US" sz="1800" b="0" i="0" u="none" strike="noStrike" kern="1200" cap="none" spc="0" normalizeH="0" baseline="0" noProof="0" dirty="0">
                <a:ln>
                  <a:noFill/>
                </a:ln>
                <a:solidFill>
                  <a:prstClr val="black"/>
                </a:solidFill>
                <a:effectLst/>
                <a:uLnTx/>
                <a:uFillTx/>
                <a:latin typeface="Calibri"/>
                <a:ea typeface="+mn-ea"/>
                <a:cs typeface="+mn-cs"/>
              </a:rPr>
              <a:t> cloned into the pAS2 DNA binding vector which carries the TRP1 gene</a:t>
            </a:r>
          </a:p>
        </p:txBody>
      </p:sp>
    </p:spTree>
    <p:extLst>
      <p:ext uri="{BB962C8B-B14F-4D97-AF65-F5344CB8AC3E}">
        <p14:creationId xmlns:p14="http://schemas.microsoft.com/office/powerpoint/2010/main" val="2440134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0600" y="1219200"/>
            <a:ext cx="167640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Different deletion derivatives of the </a:t>
            </a:r>
            <a:r>
              <a:rPr kumimoji="0" lang="en-US" sz="1800" b="0" i="1" u="none" strike="noStrike" kern="1200" cap="none" spc="0" normalizeH="0" baseline="0" noProof="0" dirty="0">
                <a:ln>
                  <a:noFill/>
                </a:ln>
                <a:solidFill>
                  <a:prstClr val="black"/>
                </a:solidFill>
                <a:effectLst/>
                <a:uLnTx/>
                <a:uFillTx/>
                <a:latin typeface="Calibri"/>
                <a:ea typeface="+mn-ea"/>
                <a:cs typeface="+mn-cs"/>
              </a:rPr>
              <a:t>PXR1</a:t>
            </a:r>
            <a:r>
              <a:rPr kumimoji="0" lang="en-US" sz="1800" b="0" i="0" u="none" strike="noStrike" kern="1200" cap="none" spc="0" normalizeH="0" baseline="0" noProof="0" dirty="0">
                <a:ln>
                  <a:noFill/>
                </a:ln>
                <a:solidFill>
                  <a:prstClr val="black"/>
                </a:solidFill>
                <a:effectLst/>
                <a:uLnTx/>
                <a:uFillTx/>
                <a:latin typeface="Calibri"/>
                <a:ea typeface="+mn-ea"/>
                <a:cs typeface="+mn-cs"/>
              </a:rPr>
              <a:t> gene cloned into pACT2 (transcriptional activation vector) which carries the LEU2 gene</a:t>
            </a:r>
          </a:p>
        </p:txBody>
      </p:sp>
    </p:spTree>
    <p:extLst>
      <p:ext uri="{BB962C8B-B14F-4D97-AF65-F5344CB8AC3E}">
        <p14:creationId xmlns:p14="http://schemas.microsoft.com/office/powerpoint/2010/main" val="2622494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65091"/>
            <a:ext cx="5969000" cy="673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73801" y="225418"/>
            <a:ext cx="2565399"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We will answer the question: What portion of the 271 amino acid Pxr1 protein binds the Prp43 helicase?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Calibri"/>
                <a:ea typeface="+mn-ea"/>
                <a:cs typeface="+mn-cs"/>
              </a:rPr>
              <a:t>To do this, we express the full-length Prp43 from pAS2 (BD) and test pACT2 (AD) portions of Pxr1 (see left).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Those that activate the </a:t>
            </a:r>
            <a:r>
              <a:rPr kumimoji="0" lang="en-US" sz="1700" b="0" i="1" u="none" strike="noStrike" kern="1200" cap="none" spc="0" normalizeH="0" baseline="0" noProof="0" dirty="0">
                <a:ln>
                  <a:noFill/>
                </a:ln>
                <a:solidFill>
                  <a:srgbClr val="FF0000"/>
                </a:solidFill>
                <a:effectLst/>
                <a:uLnTx/>
                <a:uFillTx/>
                <a:latin typeface="Calibri"/>
                <a:ea typeface="+mn-ea"/>
                <a:cs typeface="+mn-cs"/>
              </a:rPr>
              <a:t>GAL1-HIS3 </a:t>
            </a:r>
            <a:r>
              <a:rPr kumimoji="0" lang="en-US" sz="1700" b="0" i="0" u="none" strike="noStrike" kern="1200" cap="none" spc="0" normalizeH="0" baseline="0" noProof="0" dirty="0">
                <a:ln>
                  <a:noFill/>
                </a:ln>
                <a:solidFill>
                  <a:srgbClr val="FF0000"/>
                </a:solidFill>
                <a:effectLst/>
                <a:uLnTx/>
                <a:uFillTx/>
                <a:latin typeface="Calibri"/>
                <a:ea typeface="+mn-ea"/>
                <a:cs typeface="+mn-cs"/>
              </a:rPr>
              <a:t>reporter </a:t>
            </a:r>
            <a:r>
              <a:rPr kumimoji="0" lang="en-US" sz="1700" b="0" i="0" u="none" strike="noStrike" kern="1200" cap="none" spc="0" normalizeH="0" baseline="0" noProof="0" dirty="0">
                <a:ln>
                  <a:noFill/>
                </a:ln>
                <a:solidFill>
                  <a:prstClr val="black"/>
                </a:solidFill>
                <a:effectLst/>
                <a:uLnTx/>
                <a:uFillTx/>
                <a:latin typeface="Calibri"/>
                <a:ea typeface="+mn-ea"/>
                <a:cs typeface="+mn-cs"/>
              </a:rPr>
              <a:t>permit the host to grow on medium lacking histidine.  The HIS+ transformants identify the Prp43-interacting domain within Pxr1.</a:t>
            </a:r>
          </a:p>
        </p:txBody>
      </p:sp>
    </p:spTree>
    <p:extLst>
      <p:ext uri="{BB962C8B-B14F-4D97-AF65-F5344CB8AC3E}">
        <p14:creationId xmlns:p14="http://schemas.microsoft.com/office/powerpoint/2010/main" val="411345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10600" cy="923330"/>
          </a:xfrm>
          <a:prstGeom prst="rect">
            <a:avLst/>
          </a:prstGeom>
        </p:spPr>
        <p:txBody>
          <a:bodyPr wrap="square">
            <a:spAutoFit/>
          </a:bodyPr>
          <a:lstStyle/>
          <a:p>
            <a:r>
              <a:rPr lang="en-US" b="1"/>
              <a:t>Oct </a:t>
            </a:r>
            <a:r>
              <a:rPr lang="en-US" b="1" smtClean="0"/>
              <a:t>15: </a:t>
            </a:r>
            <a:r>
              <a:rPr lang="en-US" b="1" dirty="0"/>
              <a:t>Lab 13 </a:t>
            </a:r>
            <a:r>
              <a:rPr lang="en-US" dirty="0"/>
              <a:t>Analysis of PCR reactions; Y2H part I (yeast transformation) </a:t>
            </a:r>
            <a:r>
              <a:rPr lang="en-US" b="1" dirty="0"/>
              <a:t>Reading assignments:</a:t>
            </a:r>
            <a:r>
              <a:rPr lang="en-US" dirty="0"/>
              <a:t> PGMG Chapter 11 (pp 202-212); NEB138-151 (sample prep for RNA/DNA sequencing). NEB 196 &amp; 355 (Impact system &amp; pTXB1) </a:t>
            </a:r>
            <a:r>
              <a:rPr lang="en-US" b="1" dirty="0"/>
              <a:t>NOTE: prior Y2H reading assigned</a:t>
            </a:r>
          </a:p>
        </p:txBody>
      </p:sp>
      <p:sp>
        <p:nvSpPr>
          <p:cNvPr id="3" name="TextBox 2"/>
          <p:cNvSpPr txBox="1"/>
          <p:nvPr/>
        </p:nvSpPr>
        <p:spPr>
          <a:xfrm>
            <a:off x="0" y="2582882"/>
            <a:ext cx="9144000" cy="3970318"/>
          </a:xfrm>
          <a:prstGeom prst="rect">
            <a:avLst/>
          </a:prstGeom>
          <a:noFill/>
        </p:spPr>
        <p:txBody>
          <a:bodyPr wrap="square" rtlCol="0">
            <a:spAutoFit/>
          </a:bodyPr>
          <a:lstStyle/>
          <a:p>
            <a:r>
              <a:rPr lang="en-US" b="1" dirty="0">
                <a:solidFill>
                  <a:srgbClr val="FF0000"/>
                </a:solidFill>
              </a:rPr>
              <a:t>New Experiment </a:t>
            </a:r>
            <a:r>
              <a:rPr lang="en-US" dirty="0"/>
              <a:t>– Use of the yeast two hybrid assay (Y2H) to map protein-protein </a:t>
            </a:r>
          </a:p>
          <a:p>
            <a:r>
              <a:rPr lang="en-US" dirty="0"/>
              <a:t>interactions within the cell (i.e., in vivo).  </a:t>
            </a:r>
          </a:p>
          <a:p>
            <a:r>
              <a:rPr lang="en-US" b="1" dirty="0"/>
              <a:t>Two types of questions can be asked using the Y2H approach</a:t>
            </a:r>
          </a:p>
          <a:p>
            <a:r>
              <a:rPr lang="en-US" dirty="0"/>
              <a:t>	1) What are the set of cellular proteins that bind my protein of interest?</a:t>
            </a:r>
          </a:p>
          <a:p>
            <a:r>
              <a:rPr lang="en-US" dirty="0"/>
              <a:t>		For example, say that you are studying actin function, you might </a:t>
            </a:r>
          </a:p>
          <a:p>
            <a:r>
              <a:rPr lang="en-US" dirty="0"/>
              <a:t>		ask what proteins bind actin in the cell.  This would be done by</a:t>
            </a:r>
          </a:p>
          <a:p>
            <a:r>
              <a:rPr lang="en-US" dirty="0"/>
              <a:t>		a scoring a recombinant DNA library in the Y2H vector backbone</a:t>
            </a:r>
          </a:p>
          <a:p>
            <a:r>
              <a:rPr lang="en-US" dirty="0"/>
              <a:t>		for interacting clones</a:t>
            </a:r>
          </a:p>
          <a:p>
            <a:endParaRPr lang="en-US" dirty="0"/>
          </a:p>
          <a:p>
            <a:r>
              <a:rPr lang="en-US" dirty="0"/>
              <a:t>	2) What regions (domains) of your favorite protein (e.g., actin) bind an 	established binding partner (e.g., myosin).  That is what part of actin 	physically 	touches myosin?  This is done my using actin derivatives (parts of the actin gene) 	expressed in the Y2H backbone for interaction with myosin expressed in a second, Y2H 	vector</a:t>
            </a:r>
          </a:p>
        </p:txBody>
      </p:sp>
      <p:sp>
        <p:nvSpPr>
          <p:cNvPr id="4" name="TextBox 3"/>
          <p:cNvSpPr txBox="1"/>
          <p:nvPr/>
        </p:nvSpPr>
        <p:spPr>
          <a:xfrm>
            <a:off x="152400" y="1265872"/>
            <a:ext cx="8839200" cy="1846659"/>
          </a:xfrm>
          <a:prstGeom prst="rect">
            <a:avLst/>
          </a:prstGeom>
          <a:noFill/>
        </p:spPr>
        <p:txBody>
          <a:bodyPr wrap="square" rtlCol="0">
            <a:spAutoFit/>
          </a:bodyPr>
          <a:lstStyle/>
          <a:p>
            <a:r>
              <a:rPr lang="en-US" b="1" dirty="0"/>
              <a:t>Use of PCR </a:t>
            </a:r>
          </a:p>
          <a:p>
            <a:pPr marL="342900" indent="-342900">
              <a:buAutoNum type="arabicParenR"/>
            </a:pPr>
            <a:r>
              <a:rPr lang="en-US" sz="1400" dirty="0"/>
              <a:t>Isolation of yeast DNA from </a:t>
            </a:r>
            <a:r>
              <a:rPr lang="en-US" sz="1400" dirty="0" err="1"/>
              <a:t>wt</a:t>
            </a:r>
            <a:r>
              <a:rPr lang="en-US" sz="1400" dirty="0"/>
              <a:t> (SQS1) and sqs1::KAN mutant  strains </a:t>
            </a:r>
          </a:p>
          <a:p>
            <a:pPr marL="342900" indent="-342900">
              <a:buAutoNum type="arabicParenR"/>
            </a:pPr>
            <a:r>
              <a:rPr lang="en-US" sz="1400" dirty="0"/>
              <a:t>PCR to detect genotypes from mutant, wildtype and heterozygous diploid strains</a:t>
            </a:r>
          </a:p>
          <a:p>
            <a:pPr marL="342900" indent="-342900">
              <a:buAutoNum type="arabicParenR"/>
            </a:pPr>
            <a:r>
              <a:rPr lang="en-US" sz="1400" dirty="0"/>
              <a:t>Inverse PCR to create a deletion within pTZ18u plasmid</a:t>
            </a:r>
          </a:p>
          <a:p>
            <a:pPr marL="342900" indent="-342900">
              <a:buAutoNum type="arabicParenR"/>
            </a:pPr>
            <a:r>
              <a:rPr lang="en-US" b="1" dirty="0">
                <a:solidFill>
                  <a:srgbClr val="FF0000"/>
                </a:solidFill>
              </a:rPr>
              <a:t>Analysis of genotype-specific PCR and inverse PCR results (gel </a:t>
            </a:r>
            <a:r>
              <a:rPr lang="en-US" b="1" dirty="0" err="1">
                <a:solidFill>
                  <a:srgbClr val="FF0000"/>
                </a:solidFill>
              </a:rPr>
              <a:t>electophoresis</a:t>
            </a:r>
            <a:r>
              <a:rPr lang="en-US" b="1" dirty="0">
                <a:solidFill>
                  <a:srgbClr val="FF0000"/>
                </a:solidFill>
              </a:rPr>
              <a:t>)</a:t>
            </a:r>
          </a:p>
          <a:p>
            <a:pPr marL="342900" indent="-342900">
              <a:buAutoNum type="arabicParenR"/>
            </a:pPr>
            <a:endParaRPr lang="en-US" b="1" dirty="0"/>
          </a:p>
          <a:p>
            <a:endParaRPr lang="en-US" b="1" dirty="0"/>
          </a:p>
        </p:txBody>
      </p:sp>
    </p:spTree>
    <p:extLst>
      <p:ext uri="{BB962C8B-B14F-4D97-AF65-F5344CB8AC3E}">
        <p14:creationId xmlns:p14="http://schemas.microsoft.com/office/powerpoint/2010/main" val="1994821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09600"/>
            <a:ext cx="8610600" cy="7294305"/>
          </a:xfrm>
          <a:prstGeom prst="rect">
            <a:avLst/>
          </a:prstGeom>
          <a:noFill/>
        </p:spPr>
        <p:txBody>
          <a:bodyPr wrap="square" rtlCol="0">
            <a:spAutoFit/>
          </a:bodyPr>
          <a:lstStyle/>
          <a:p>
            <a:r>
              <a:rPr lang="en-US" b="1" dirty="0"/>
              <a:t>PCR analysis gel (1% agarose</a:t>
            </a:r>
            <a:r>
              <a:rPr lang="en-US" b="1" dirty="0" smtClean="0"/>
              <a:t>).  </a:t>
            </a:r>
            <a:r>
              <a:rPr lang="en-US" b="1" i="1" dirty="0" smtClean="0"/>
              <a:t>Before loading gel, transfer your YS1, YS2, YS3 and inverse PCR to clean 1.5 ml tubes.  </a:t>
            </a:r>
            <a:r>
              <a:rPr lang="en-US" b="1" i="1" dirty="0" smtClean="0"/>
              <a:t>After loading 2µl on the gel, store the remainder in your freezer box.</a:t>
            </a:r>
            <a:endParaRPr lang="en-US" b="1" i="1" dirty="0" smtClean="0"/>
          </a:p>
          <a:p>
            <a:endParaRPr lang="en-US" dirty="0"/>
          </a:p>
          <a:p>
            <a:endParaRPr lang="en-US" dirty="0" smtClean="0"/>
          </a:p>
          <a:p>
            <a:r>
              <a:rPr lang="en-US" dirty="0" smtClean="0"/>
              <a:t>Lane </a:t>
            </a:r>
            <a:r>
              <a:rPr lang="en-US" dirty="0"/>
              <a:t>Sample  	Volume of DNA	Volume of Dye</a:t>
            </a:r>
          </a:p>
          <a:p>
            <a:r>
              <a:rPr lang="en-US" dirty="0"/>
              <a:t>1.    </a:t>
            </a:r>
            <a:r>
              <a:rPr lang="en-US" dirty="0" smtClean="0"/>
              <a:t>YS1 </a:t>
            </a:r>
            <a:r>
              <a:rPr lang="en-US" dirty="0"/>
              <a:t>PCR       	4µl		2µl</a:t>
            </a:r>
          </a:p>
          <a:p>
            <a:pPr marL="342900" indent="-342900">
              <a:buAutoNum type="arabicPeriod" startAt="2"/>
            </a:pPr>
            <a:r>
              <a:rPr lang="en-US" dirty="0" smtClean="0"/>
              <a:t>YS</a:t>
            </a:r>
            <a:r>
              <a:rPr lang="en-US" dirty="0" smtClean="0"/>
              <a:t>2 </a:t>
            </a:r>
            <a:r>
              <a:rPr lang="en-US" dirty="0"/>
              <a:t>PCR         	4µl		2µl</a:t>
            </a:r>
          </a:p>
          <a:p>
            <a:pPr marL="342900" indent="-342900">
              <a:buAutoNum type="arabicPeriod" startAt="2"/>
            </a:pPr>
            <a:r>
              <a:rPr lang="en-US" dirty="0" smtClean="0"/>
              <a:t>YS</a:t>
            </a:r>
            <a:r>
              <a:rPr lang="en-US" dirty="0" smtClean="0"/>
              <a:t>3 </a:t>
            </a:r>
            <a:r>
              <a:rPr lang="en-US" dirty="0"/>
              <a:t>PCR        	4µl		2µl</a:t>
            </a:r>
          </a:p>
          <a:p>
            <a:pPr marL="342900" indent="-342900">
              <a:buAutoNum type="arabicPeriod" startAt="2"/>
            </a:pPr>
            <a:r>
              <a:rPr lang="en-US" dirty="0"/>
              <a:t>1 kbp DNA   	4µl		0</a:t>
            </a:r>
          </a:p>
          <a:p>
            <a:pPr marL="342900" indent="-342900">
              <a:buAutoNum type="arabicPeriod" startAt="2"/>
            </a:pPr>
            <a:r>
              <a:rPr lang="en-US" dirty="0"/>
              <a:t>pTZ18u/Eco       2µl		2µl (note, non-recomb.; Eco/HindIII ok)</a:t>
            </a:r>
          </a:p>
          <a:p>
            <a:pPr marL="342900" indent="-342900">
              <a:buFontTx/>
              <a:buAutoNum type="arabicPeriod" startAt="2"/>
            </a:pPr>
            <a:r>
              <a:rPr lang="en-US" dirty="0"/>
              <a:t>Inverse PCR#1    2µl		2µl</a:t>
            </a:r>
          </a:p>
          <a:p>
            <a:pPr marL="342900" indent="-342900">
              <a:buFontTx/>
              <a:buAutoNum type="arabicPeriod" startAt="2"/>
            </a:pPr>
            <a:r>
              <a:rPr lang="en-US" dirty="0"/>
              <a:t>Inverse PCR#2    2µl		2µl</a:t>
            </a:r>
          </a:p>
          <a:p>
            <a:pPr marL="342900" indent="-342900">
              <a:buFontTx/>
              <a:buAutoNum type="arabicPeriod" startAt="2"/>
            </a:pPr>
            <a:endParaRPr lang="en-US" dirty="0"/>
          </a:p>
          <a:p>
            <a:r>
              <a:rPr lang="en-US" b="1" dirty="0"/>
              <a:t>For analysis:  </a:t>
            </a:r>
            <a:r>
              <a:rPr lang="en-US" dirty="0"/>
              <a:t>	</a:t>
            </a:r>
            <a:r>
              <a:rPr lang="en-US" i="1" dirty="0" smtClean="0"/>
              <a:t>SERF</a:t>
            </a:r>
            <a:r>
              <a:rPr lang="en-US" dirty="0" smtClean="0"/>
              <a:t> </a:t>
            </a:r>
            <a:r>
              <a:rPr lang="en-US" dirty="0"/>
              <a:t>PCR = </a:t>
            </a:r>
            <a:r>
              <a:rPr lang="en-US" dirty="0" smtClean="0"/>
              <a:t>499 </a:t>
            </a:r>
            <a:r>
              <a:rPr lang="en-US" dirty="0"/>
              <a:t>bp</a:t>
            </a:r>
          </a:p>
          <a:p>
            <a:r>
              <a:rPr lang="en-US" dirty="0"/>
              <a:t>		</a:t>
            </a:r>
            <a:r>
              <a:rPr lang="en-US" i="1" dirty="0" smtClean="0"/>
              <a:t>serf::</a:t>
            </a:r>
            <a:r>
              <a:rPr lang="en-US" i="1" dirty="0"/>
              <a:t>KAN </a:t>
            </a:r>
            <a:r>
              <a:rPr lang="en-US" dirty="0"/>
              <a:t>= </a:t>
            </a:r>
            <a:r>
              <a:rPr lang="en-US" dirty="0" smtClean="0"/>
              <a:t>1892 </a:t>
            </a:r>
            <a:r>
              <a:rPr lang="en-US" dirty="0"/>
              <a:t>bp</a:t>
            </a:r>
          </a:p>
          <a:p>
            <a:endParaRPr lang="en-US" dirty="0"/>
          </a:p>
          <a:p>
            <a:r>
              <a:rPr lang="en-US" dirty="0"/>
              <a:t>		pTZ18u/Eco 		= 2860 bp 					</a:t>
            </a:r>
            <a:r>
              <a:rPr lang="en-US" dirty="0" smtClean="0"/>
              <a:t>pTZ18u </a:t>
            </a:r>
            <a:r>
              <a:rPr lang="en-US" dirty="0"/>
              <a:t>del F1 origin 	= 2405 bp</a:t>
            </a:r>
          </a:p>
          <a:p>
            <a:r>
              <a:rPr lang="en-US" dirty="0"/>
              <a:t>	</a:t>
            </a:r>
          </a:p>
          <a:p>
            <a:pPr marL="342900" indent="-342900">
              <a:buFontTx/>
              <a:buAutoNum type="arabicPeriod" startAt="2"/>
            </a:pPr>
            <a:endParaRPr lang="en-US" dirty="0"/>
          </a:p>
          <a:p>
            <a:pPr marL="342900" indent="-342900">
              <a:buAutoNum type="arabicPeriod" startAt="2"/>
            </a:pPr>
            <a:endParaRPr lang="en-US" dirty="0"/>
          </a:p>
          <a:p>
            <a:pPr marL="342900" indent="-342900">
              <a:buAutoNum type="arabicPeriod" startAt="3"/>
            </a:pPr>
            <a:endParaRPr lang="en-US" dirty="0"/>
          </a:p>
          <a:p>
            <a:endParaRPr lang="en-US" dirty="0"/>
          </a:p>
          <a:p>
            <a:pPr marL="342900" indent="-342900">
              <a:buAutoNum type="arabicPlain"/>
            </a:pPr>
            <a:endParaRPr lang="en-US" dirty="0"/>
          </a:p>
        </p:txBody>
      </p:sp>
    </p:spTree>
    <p:extLst>
      <p:ext uri="{BB962C8B-B14F-4D97-AF65-F5344CB8AC3E}">
        <p14:creationId xmlns:p14="http://schemas.microsoft.com/office/powerpoint/2010/main" val="270736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4C735-76AC-46E3-AD05-834A4A82C73B}"/>
              </a:ext>
            </a:extLst>
          </p:cNvPr>
          <p:cNvSpPr txBox="1"/>
          <p:nvPr/>
        </p:nvSpPr>
        <p:spPr>
          <a:xfrm>
            <a:off x="457200" y="838200"/>
            <a:ext cx="8077200" cy="517064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yeast two-hybrid assay (Y2A) is used to determine whether two proteins interact (bind) one another in a cell.  </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A positive result </a:t>
            </a:r>
            <a:r>
              <a:rPr lang="en-US" sz="2400" dirty="0">
                <a:latin typeface="Times New Roman" panose="02020603050405020304" pitchFamily="18" charset="0"/>
                <a:cs typeface="Times New Roman" panose="02020603050405020304" pitchFamily="18" charset="0"/>
              </a:rPr>
              <a:t>is sometimes interpreted as showing direct protein-protein interaction but care must be taken in this interpretation there is always a possibility that a third protein “bridges” the interaction.  A more cautious interpretation of a positive interaction is that the proteins directly or indirectly (through a complex) associate.  </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A negative result</a:t>
            </a:r>
            <a:r>
              <a:rPr lang="en-US" sz="2400" dirty="0">
                <a:latin typeface="Times New Roman" panose="02020603050405020304" pitchFamily="18" charset="0"/>
                <a:cs typeface="Times New Roman" panose="02020603050405020304" pitchFamily="18" charset="0"/>
              </a:rPr>
              <a:t>, while suggestive, does not </a:t>
            </a:r>
            <a:r>
              <a:rPr lang="en-US" sz="2400" u="sng" dirty="0">
                <a:latin typeface="Times New Roman" panose="02020603050405020304" pitchFamily="18" charset="0"/>
                <a:cs typeface="Times New Roman" panose="02020603050405020304" pitchFamily="18" charset="0"/>
              </a:rPr>
              <a:t>prove </a:t>
            </a:r>
            <a:r>
              <a:rPr lang="en-US" sz="2400" dirty="0">
                <a:latin typeface="Times New Roman" panose="02020603050405020304" pitchFamily="18" charset="0"/>
                <a:cs typeface="Times New Roman" panose="02020603050405020304" pitchFamily="18" charset="0"/>
              </a:rPr>
              <a:t>lack of interaction but simply provides no evidence for an interaction detectable by this assay.  </a:t>
            </a:r>
            <a:endParaRPr lang="en-US" dirty="0"/>
          </a:p>
          <a:p>
            <a:endParaRPr lang="en-US" dirty="0"/>
          </a:p>
        </p:txBody>
      </p:sp>
    </p:spTree>
    <p:extLst>
      <p:ext uri="{BB962C8B-B14F-4D97-AF65-F5344CB8AC3E}">
        <p14:creationId xmlns:p14="http://schemas.microsoft.com/office/powerpoint/2010/main" val="4092949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89262F-04EA-44B8-9AEE-98FB9EBC65FA}"/>
              </a:ext>
            </a:extLst>
          </p:cNvPr>
          <p:cNvSpPr txBox="1"/>
          <p:nvPr/>
        </p:nvSpPr>
        <p:spPr>
          <a:xfrm>
            <a:off x="228600" y="381000"/>
            <a:ext cx="8763000" cy="59093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In our lab, we will investigate the interaction of two yeast proteins, Prp43 and Pxr1.  </a:t>
            </a:r>
            <a:r>
              <a:rPr lang="en-US" sz="2000" b="1" dirty="0">
                <a:latin typeface="Times New Roman" panose="02020603050405020304" pitchFamily="18" charset="0"/>
                <a:cs typeface="Times New Roman" panose="02020603050405020304" pitchFamily="18" charset="0"/>
              </a:rPr>
              <a:t>Prp43 is an RNA helicase</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defined as </a:t>
            </a:r>
            <a:r>
              <a:rPr lang="en-US" sz="2000" b="1" i="1" dirty="0" smtClean="0">
                <a:latin typeface="Times New Roman" panose="02020603050405020304" pitchFamily="18" charset="0"/>
                <a:cs typeface="Times New Roman" panose="02020603050405020304" pitchFamily="18" charset="0"/>
              </a:rPr>
              <a:t>an </a:t>
            </a:r>
            <a:r>
              <a:rPr lang="en-US" sz="2000" b="1" i="1" dirty="0">
                <a:latin typeface="Times New Roman" panose="02020603050405020304" pitchFamily="18" charset="0"/>
                <a:cs typeface="Times New Roman" panose="02020603050405020304" pitchFamily="18" charset="0"/>
              </a:rPr>
              <a:t>enzyme that uses ATP to separate base paired regions of RNA or dissociates protein bound to RNA.</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Prp43 enzyme activity is required for </a:t>
            </a:r>
          </a:p>
          <a:p>
            <a:r>
              <a:rPr lang="en-US" sz="2000" dirty="0">
                <a:latin typeface="Times New Roman" panose="02020603050405020304" pitchFamily="18" charset="0"/>
                <a:cs typeface="Times New Roman" panose="02020603050405020304" pitchFamily="18" charset="0"/>
              </a:rPr>
              <a:t>	1) the pre-mRNA spliceosome to excise introns from mRNA in the cell and also for </a:t>
            </a:r>
          </a:p>
          <a:p>
            <a:r>
              <a:rPr lang="en-US" sz="2000" dirty="0">
                <a:latin typeface="Times New Roman" panose="02020603050405020304" pitchFamily="18" charset="0"/>
                <a:cs typeface="Times New Roman" panose="02020603050405020304" pitchFamily="18" charset="0"/>
              </a:rPr>
              <a:t>	2) the proper processing of the large and small ribosomal RNAs needed for protein translation</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While more than </a:t>
            </a:r>
            <a:r>
              <a:rPr lang="en-US" sz="2000" dirty="0" smtClean="0">
                <a:latin typeface="Times New Roman" panose="02020603050405020304" pitchFamily="18" charset="0"/>
                <a:cs typeface="Times New Roman" panose="02020603050405020304" pitchFamily="18" charset="0"/>
              </a:rPr>
              <a:t>300 </a:t>
            </a:r>
            <a:r>
              <a:rPr lang="en-US" sz="2000" dirty="0">
                <a:latin typeface="Times New Roman" panose="02020603050405020304" pitchFamily="18" charset="0"/>
                <a:cs typeface="Times New Roman" panose="02020603050405020304" pitchFamily="18" charset="0"/>
              </a:rPr>
              <a:t>different proteins participate in these two different RNA processing pathways, both</a:t>
            </a:r>
            <a:r>
              <a:rPr lang="en-US" sz="2000" dirty="0" smtClean="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r>
              <a:rPr lang="en-US" sz="2000" u="sng" dirty="0">
                <a:latin typeface="Times New Roman" panose="02020603050405020304" pitchFamily="18" charset="0"/>
                <a:cs typeface="Times New Roman" panose="02020603050405020304" pitchFamily="18" charset="0"/>
              </a:rPr>
              <a:t>Prp43 is one of only two proteins </a:t>
            </a:r>
            <a:r>
              <a:rPr lang="en-US" sz="2000" u="sng" dirty="0" smtClean="0">
                <a:latin typeface="Times New Roman" panose="02020603050405020304" pitchFamily="18" charset="0"/>
                <a:cs typeface="Times New Roman" panose="02020603050405020304" pitchFamily="18" charset="0"/>
              </a:rPr>
              <a:t>common</a:t>
            </a:r>
            <a:r>
              <a:rPr lang="en-US" sz="2000" dirty="0" smtClean="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As such, </a:t>
            </a:r>
            <a:r>
              <a:rPr lang="en-US" sz="2000" b="1" dirty="0">
                <a:latin typeface="Times New Roman" panose="02020603050405020304" pitchFamily="18" charset="0"/>
                <a:cs typeface="Times New Roman" panose="02020603050405020304" pitchFamily="18" charset="0"/>
              </a:rPr>
              <a:t>Prp43 biological activity is said to </a:t>
            </a:r>
            <a:r>
              <a:rPr lang="en-US" sz="2000" b="1" u="sng" dirty="0">
                <a:latin typeface="Times New Roman" panose="02020603050405020304" pitchFamily="18" charset="0"/>
                <a:cs typeface="Times New Roman" panose="02020603050405020304" pitchFamily="18" charset="0"/>
              </a:rPr>
              <a:t>integrate</a:t>
            </a:r>
            <a:r>
              <a:rPr lang="en-US" sz="2000" b="1" dirty="0">
                <a:latin typeface="Times New Roman" panose="02020603050405020304" pitchFamily="18" charset="0"/>
                <a:cs typeface="Times New Roman" panose="02020603050405020304" pitchFamily="18" charset="0"/>
              </a:rPr>
              <a:t> the two fundamental RNA processing reactions in the cell </a:t>
            </a:r>
            <a:r>
              <a:rPr lang="en-US" sz="2000" dirty="0">
                <a:latin typeface="Times New Roman" panose="02020603050405020304" pitchFamily="18" charset="0"/>
                <a:cs typeface="Times New Roman" panose="02020603050405020304" pitchFamily="18" charset="0"/>
              </a:rPr>
              <a:t>– pre-mRNA splicing and rRNA biogenesis</a:t>
            </a:r>
          </a:p>
          <a:p>
            <a:endParaRPr lang="en-US" dirty="0"/>
          </a:p>
        </p:txBody>
      </p:sp>
    </p:spTree>
    <p:extLst>
      <p:ext uri="{BB962C8B-B14F-4D97-AF65-F5344CB8AC3E}">
        <p14:creationId xmlns:p14="http://schemas.microsoft.com/office/powerpoint/2010/main" val="2725680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2C887-D6CA-47B2-A831-821E6C5920EC}"/>
              </a:ext>
            </a:extLst>
          </p:cNvPr>
          <p:cNvSpPr txBox="1"/>
          <p:nvPr/>
        </p:nvSpPr>
        <p:spPr>
          <a:xfrm>
            <a:off x="0" y="152400"/>
            <a:ext cx="9067800" cy="64633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efforts of my laboratory and that of several other groups have demonstrated that the helicase activity of Prp43 is regulated by the binding of a stimulatory factor or activator.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There are </a:t>
            </a:r>
            <a:r>
              <a:rPr lang="en-US" b="1" dirty="0">
                <a:latin typeface="Times New Roman" panose="02020603050405020304" pitchFamily="18" charset="0"/>
                <a:cs typeface="Times New Roman" panose="02020603050405020304" pitchFamily="18" charset="0"/>
              </a:rPr>
              <a:t>Prp43 activators </a:t>
            </a:r>
            <a:r>
              <a:rPr lang="en-US" dirty="0">
                <a:latin typeface="Times New Roman" panose="02020603050405020304" pitchFamily="18" charset="0"/>
                <a:cs typeface="Times New Roman" panose="02020603050405020304" pitchFamily="18" charset="0"/>
              </a:rPr>
              <a:t>known:</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Spp382</a:t>
            </a:r>
            <a:r>
              <a:rPr lang="en-US" dirty="0">
                <a:latin typeface="Times New Roman" panose="02020603050405020304" pitchFamily="18" charset="0"/>
                <a:cs typeface="Times New Roman" panose="02020603050405020304" pitchFamily="18" charset="0"/>
              </a:rPr>
              <a:t> – which stimulates Prp43 in pre-mRNA splicing </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Sq1s1</a:t>
            </a:r>
            <a:r>
              <a:rPr lang="en-US" dirty="0">
                <a:latin typeface="Times New Roman" panose="02020603050405020304" pitchFamily="18" charset="0"/>
                <a:cs typeface="Times New Roman" panose="02020603050405020304" pitchFamily="18" charset="0"/>
              </a:rPr>
              <a:t> -     which stimulates Prp43 in rRNA processing (late)</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Pxr1</a:t>
            </a:r>
            <a:r>
              <a:rPr lang="en-US" dirty="0">
                <a:latin typeface="Times New Roman" panose="02020603050405020304" pitchFamily="18" charset="0"/>
                <a:cs typeface="Times New Roman" panose="02020603050405020304" pitchFamily="18" charset="0"/>
              </a:rPr>
              <a:t> - which stimulates Prp43 in rRNA processing  (early)</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Pxr1 is 271 amino acids long and binds directly to Prp43.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Our goal is to sub-divide the Pxr1 protein into pieces and determine which region of Pxr1 binds to Prp43.</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will do this by cloning the Pxr1 protein coding sequence into the pACT2 Y2H vector and assaying the full length protein and various Pxr1-deletion derivatives (and controls) for interaction with Prp43 expressed by the pAS2 plasmid.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Yeast will be selected for successful transformation by both plasmids on medium lacking tryptophan and leucine.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Transformants will be subsequently screened for a positive Y2H response (activation of </a:t>
            </a:r>
            <a:r>
              <a:rPr lang="en-US" i="1" dirty="0">
                <a:latin typeface="Times New Roman" panose="02020603050405020304" pitchFamily="18" charset="0"/>
                <a:cs typeface="Times New Roman" panose="02020603050405020304" pitchFamily="18" charset="0"/>
              </a:rPr>
              <a:t>GAL1-HIS3</a:t>
            </a:r>
            <a:r>
              <a:rPr lang="en-US" dirty="0">
                <a:latin typeface="Times New Roman" panose="02020603050405020304" pitchFamily="18" charset="0"/>
                <a:cs typeface="Times New Roman" panose="02020603050405020304" pitchFamily="18" charset="0"/>
              </a:rPr>
              <a:t>) by growth on medium that lacks histidine.  </a:t>
            </a:r>
          </a:p>
        </p:txBody>
      </p:sp>
    </p:spTree>
    <p:extLst>
      <p:ext uri="{BB962C8B-B14F-4D97-AF65-F5344CB8AC3E}">
        <p14:creationId xmlns:p14="http://schemas.microsoft.com/office/powerpoint/2010/main" val="3547176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74345"/>
            <a:ext cx="7620000" cy="6463308"/>
          </a:xfrm>
          <a:prstGeom prst="rect">
            <a:avLst/>
          </a:prstGeom>
        </p:spPr>
        <p:txBody>
          <a:bodyPr wrap="square">
            <a:spAutoFit/>
          </a:bodyPr>
          <a:lstStyle/>
          <a:p>
            <a:r>
              <a:rPr lang="en-US" b="1" u="sng" dirty="0">
                <a:latin typeface="Times New Roman"/>
                <a:ea typeface="Times New Roman"/>
                <a:cs typeface="Times New Roman"/>
              </a:rPr>
              <a:t>Grading Policy:</a:t>
            </a:r>
            <a:r>
              <a:rPr lang="en-US" dirty="0">
                <a:latin typeface="Times New Roman"/>
                <a:ea typeface="Times New Roman"/>
                <a:cs typeface="Times New Roman"/>
              </a:rPr>
              <a:t>  Your grade will be assigned based on your performance in:    </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dirty="0">
                <a:latin typeface="Times New Roman"/>
                <a:ea typeface="Times New Roman"/>
                <a:cs typeface="Times New Roman"/>
              </a:rPr>
              <a:t>Exam 1	 	 	</a:t>
            </a:r>
            <a:r>
              <a:rPr lang="en-US" b="1" dirty="0">
                <a:solidFill>
                  <a:srgbClr val="FF0000"/>
                </a:solidFill>
                <a:latin typeface="Times New Roman"/>
                <a:ea typeface="Times New Roman"/>
                <a:cs typeface="Times New Roman"/>
              </a:rPr>
              <a:t>25</a:t>
            </a:r>
            <a:r>
              <a:rPr lang="en-US" b="1" dirty="0">
                <a:latin typeface="Times New Roman"/>
                <a:ea typeface="Times New Roman"/>
                <a:cs typeface="Times New Roman"/>
              </a:rPr>
              <a:t>%</a:t>
            </a:r>
            <a:endParaRPr lang="en-US" dirty="0">
              <a:latin typeface="Courier New"/>
              <a:ea typeface="Times New Roman"/>
              <a:cs typeface="Times New Roman"/>
            </a:endParaRPr>
          </a:p>
          <a:p>
            <a:r>
              <a:rPr lang="en-US" b="1" dirty="0">
                <a:latin typeface="Times New Roman"/>
                <a:ea typeface="Times New Roman"/>
                <a:cs typeface="Times New Roman"/>
              </a:rPr>
              <a:t>Exam 2	                 	</a:t>
            </a:r>
            <a:r>
              <a:rPr lang="en-US" b="1" dirty="0">
                <a:solidFill>
                  <a:srgbClr val="FF0000"/>
                </a:solidFill>
                <a:latin typeface="Times New Roman"/>
                <a:ea typeface="Times New Roman"/>
                <a:cs typeface="Times New Roman"/>
              </a:rPr>
              <a:t>25</a:t>
            </a:r>
            <a:endParaRPr lang="en-US" dirty="0">
              <a:solidFill>
                <a:srgbClr val="FF0000"/>
              </a:solidFill>
              <a:latin typeface="Courier New"/>
              <a:ea typeface="Times New Roman"/>
              <a:cs typeface="Times New Roman"/>
            </a:endParaRPr>
          </a:p>
          <a:p>
            <a:r>
              <a:rPr lang="en-US" b="1" dirty="0">
                <a:latin typeface="Times New Roman"/>
                <a:ea typeface="Times New Roman"/>
                <a:cs typeface="Times New Roman"/>
              </a:rPr>
              <a:t>Quizzes plus homework	30</a:t>
            </a:r>
            <a:endParaRPr lang="en-US" dirty="0">
              <a:latin typeface="Courier New"/>
              <a:ea typeface="Times New Roman"/>
              <a:cs typeface="Times New Roman"/>
            </a:endParaRPr>
          </a:p>
          <a:p>
            <a:r>
              <a:rPr lang="en-US" b="1" dirty="0">
                <a:latin typeface="Times New Roman"/>
                <a:ea typeface="Times New Roman"/>
                <a:cs typeface="Times New Roman"/>
              </a:rPr>
              <a:t>Notebook 		10</a:t>
            </a:r>
            <a:endParaRPr lang="en-US" dirty="0">
              <a:latin typeface="Courier New"/>
              <a:ea typeface="Times New Roman"/>
              <a:cs typeface="Times New Roman"/>
            </a:endParaRPr>
          </a:p>
          <a:p>
            <a:r>
              <a:rPr lang="en-US" b="1" dirty="0">
                <a:latin typeface="Times New Roman"/>
                <a:ea typeface="Times New Roman"/>
                <a:cs typeface="Times New Roman"/>
              </a:rPr>
              <a:t>Class participation	10 (note, does not include homework assignments)</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dirty="0">
                <a:latin typeface="Times New Roman"/>
                <a:ea typeface="Times New Roman"/>
                <a:cs typeface="Times New Roman"/>
              </a:rPr>
              <a:t>       </a:t>
            </a:r>
            <a:r>
              <a:rPr lang="en-US" b="1" dirty="0" smtClean="0">
                <a:latin typeface="Times New Roman"/>
                <a:ea typeface="Times New Roman"/>
                <a:cs typeface="Times New Roman"/>
              </a:rPr>
              <a:t>                                        </a:t>
            </a:r>
            <a:r>
              <a:rPr lang="en-US" b="1" dirty="0">
                <a:latin typeface="Times New Roman"/>
                <a:ea typeface="Times New Roman"/>
                <a:cs typeface="Times New Roman"/>
              </a:rPr>
              <a:t>100%</a:t>
            </a:r>
            <a:endParaRPr lang="en-US" dirty="0">
              <a:latin typeface="Courier New"/>
              <a:ea typeface="Times New Roman"/>
              <a:cs typeface="Times New Roman"/>
            </a:endParaRPr>
          </a:p>
          <a:p>
            <a:r>
              <a:rPr lang="en-US" b="1" dirty="0" smtClean="0">
                <a:solidFill>
                  <a:srgbClr val="FF0000"/>
                </a:solidFill>
                <a:latin typeface="Times New Roman"/>
                <a:ea typeface="Times New Roman"/>
                <a:cs typeface="Times New Roman"/>
              </a:rPr>
              <a:t>*Will actually count the better of the 2 grades as 35% and the lower as 15%</a:t>
            </a:r>
          </a:p>
          <a:p>
            <a:r>
              <a:rPr lang="en-US" b="1" dirty="0" smtClean="0">
                <a:latin typeface="Times New Roman"/>
                <a:ea typeface="Times New Roman"/>
                <a:cs typeface="Times New Roman"/>
              </a:rPr>
              <a:t>Numerical </a:t>
            </a:r>
            <a:r>
              <a:rPr lang="en-US" b="1" dirty="0">
                <a:latin typeface="Times New Roman"/>
                <a:ea typeface="Times New Roman"/>
                <a:cs typeface="Times New Roman"/>
              </a:rPr>
              <a:t>Grade     Letter Grade </a:t>
            </a:r>
            <a:r>
              <a:rPr lang="en-US" dirty="0">
                <a:latin typeface="Times New Roman"/>
                <a:ea typeface="Times New Roman"/>
                <a:cs typeface="Times New Roman"/>
              </a:rPr>
              <a:t>(The +/- grading system will not be used for BIO 510</a:t>
            </a:r>
            <a:r>
              <a:rPr lang="en-US" b="1" dirty="0">
                <a:latin typeface="Times New Roman"/>
                <a:ea typeface="Times New Roman"/>
                <a:cs typeface="Times New Roman"/>
              </a:rPr>
              <a:t>)</a:t>
            </a:r>
            <a:endParaRPr lang="en-US" dirty="0">
              <a:latin typeface="Courier New"/>
              <a:ea typeface="Times New Roman"/>
              <a:cs typeface="Times New Roman"/>
            </a:endParaRPr>
          </a:p>
          <a:p>
            <a:r>
              <a:rPr lang="en-US" dirty="0">
                <a:latin typeface="Times New Roman"/>
                <a:ea typeface="Times New Roman"/>
                <a:cs typeface="Times New Roman"/>
              </a:rPr>
              <a:t>100‑90		 </a:t>
            </a:r>
            <a:r>
              <a:rPr lang="en-US" dirty="0" smtClean="0">
                <a:latin typeface="Times New Roman"/>
                <a:ea typeface="Times New Roman"/>
                <a:cs typeface="Times New Roman"/>
              </a:rPr>
              <a:t>A</a:t>
            </a:r>
            <a:endParaRPr lang="en-US" dirty="0">
              <a:latin typeface="Courier New"/>
              <a:ea typeface="Times New Roman"/>
              <a:cs typeface="Times New Roman"/>
            </a:endParaRPr>
          </a:p>
          <a:p>
            <a:r>
              <a:rPr lang="en-US" dirty="0">
                <a:latin typeface="Times New Roman"/>
                <a:ea typeface="Times New Roman"/>
                <a:cs typeface="Times New Roman"/>
              </a:rPr>
              <a:t>89‑80                  	 B</a:t>
            </a:r>
            <a:endParaRPr lang="en-US" dirty="0">
              <a:latin typeface="Courier New"/>
              <a:ea typeface="Times New Roman"/>
              <a:cs typeface="Times New Roman"/>
            </a:endParaRPr>
          </a:p>
          <a:p>
            <a:r>
              <a:rPr lang="en-US" dirty="0">
                <a:latin typeface="Times New Roman"/>
                <a:ea typeface="Times New Roman"/>
                <a:cs typeface="Times New Roman"/>
              </a:rPr>
              <a:t>79‑70                	 C</a:t>
            </a:r>
            <a:endParaRPr lang="en-US" dirty="0">
              <a:latin typeface="Courier New"/>
              <a:ea typeface="Times New Roman"/>
              <a:cs typeface="Times New Roman"/>
            </a:endParaRPr>
          </a:p>
          <a:p>
            <a:r>
              <a:rPr lang="en-US" dirty="0">
                <a:latin typeface="Times New Roman"/>
                <a:ea typeface="Times New Roman"/>
                <a:cs typeface="Times New Roman"/>
              </a:rPr>
              <a:t>69‑60                	 D (not available for graduate students)</a:t>
            </a:r>
            <a:endParaRPr lang="en-US" dirty="0">
              <a:latin typeface="Courier New"/>
              <a:ea typeface="Times New Roman"/>
              <a:cs typeface="Times New Roman"/>
            </a:endParaRPr>
          </a:p>
          <a:p>
            <a:r>
              <a:rPr lang="en-US" dirty="0">
                <a:latin typeface="Times New Roman"/>
                <a:ea typeface="Times New Roman"/>
                <a:cs typeface="Times New Roman"/>
              </a:rPr>
              <a:t>&lt;60                   	 E</a:t>
            </a:r>
          </a:p>
          <a:p>
            <a:endParaRPr lang="en-US" dirty="0">
              <a:latin typeface="Times New Roman"/>
              <a:ea typeface="Times New Roman"/>
              <a:cs typeface="Times New Roman"/>
            </a:endParaRPr>
          </a:p>
          <a:p>
            <a:r>
              <a:rPr lang="en-US" b="1" dirty="0">
                <a:latin typeface="Times New Roman"/>
                <a:ea typeface="Times New Roman"/>
                <a:cs typeface="Times New Roman"/>
              </a:rPr>
              <a:t>Undergraduate students </a:t>
            </a:r>
            <a:r>
              <a:rPr lang="en-US" dirty="0">
                <a:latin typeface="Times New Roman"/>
                <a:ea typeface="Times New Roman"/>
                <a:cs typeface="Times New Roman"/>
              </a:rPr>
              <a:t>get to drop the lowest 10-point homework grade from the first half and second half of the semester. The 20-point “extended homework” assignments and quizzes are excluded</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effectLst/>
              <a:latin typeface="Courier New"/>
              <a:ea typeface="Times New Roman"/>
              <a:cs typeface="Times New Roman"/>
            </a:endParaRPr>
          </a:p>
        </p:txBody>
      </p:sp>
    </p:spTree>
    <p:extLst>
      <p:ext uri="{BB962C8B-B14F-4D97-AF65-F5344CB8AC3E}">
        <p14:creationId xmlns:p14="http://schemas.microsoft.com/office/powerpoint/2010/main" val="3526885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12716"/>
            <a:ext cx="8001000"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9800" y="203445"/>
            <a:ext cx="2590800" cy="2862322"/>
          </a:xfrm>
          <a:prstGeom prst="rect">
            <a:avLst/>
          </a:prstGeom>
          <a:noFill/>
        </p:spPr>
        <p:txBody>
          <a:bodyPr wrap="square" rtlCol="0">
            <a:spAutoFit/>
          </a:bodyPr>
          <a:lstStyle/>
          <a:p>
            <a:r>
              <a:rPr lang="en-US" b="1" dirty="0"/>
              <a:t>Yeast two-hybrid analysis is a way to detect protein-protein interaction in living cells.  </a:t>
            </a:r>
          </a:p>
          <a:p>
            <a:endParaRPr lang="en-US" b="1" dirty="0"/>
          </a:p>
          <a:p>
            <a:r>
              <a:rPr lang="en-US" b="1" dirty="0"/>
              <a:t>The principle is based on creating protein fusions with portions of an artificially bisected transcription factor, Gal4</a:t>
            </a:r>
          </a:p>
        </p:txBody>
      </p:sp>
    </p:spTree>
    <p:extLst>
      <p:ext uri="{BB962C8B-B14F-4D97-AF65-F5344CB8AC3E}">
        <p14:creationId xmlns:p14="http://schemas.microsoft.com/office/powerpoint/2010/main" val="752544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onsurf.tau.ac.il/files/image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90600"/>
            <a:ext cx="436245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267200"/>
            <a:ext cx="8229600" cy="2031325"/>
          </a:xfrm>
          <a:prstGeom prst="rect">
            <a:avLst/>
          </a:prstGeom>
          <a:noFill/>
        </p:spPr>
        <p:txBody>
          <a:bodyPr wrap="square" rtlCol="0">
            <a:spAutoFit/>
          </a:bodyPr>
          <a:lstStyle/>
          <a:p>
            <a:r>
              <a:rPr lang="en-US" dirty="0"/>
              <a:t>Like many transcription factors, full length Gal4 protein has a </a:t>
            </a:r>
            <a:r>
              <a:rPr lang="en-US" b="1" dirty="0"/>
              <a:t>DNA binding domain</a:t>
            </a:r>
            <a:r>
              <a:rPr lang="en-US" dirty="0"/>
              <a:t> (BD; bottom) that interacts with the upstream activation sequences of genes needed for galactose metabolism in yeast.  Gal4 also has a </a:t>
            </a:r>
            <a:r>
              <a:rPr lang="en-US" b="1" dirty="0"/>
              <a:t>transcriptional activation domain </a:t>
            </a:r>
            <a:r>
              <a:rPr lang="en-US" dirty="0"/>
              <a:t>(AD; top) that binds DNA polymerase to promote transcription.  These two protein domains can be separately expressed from two different plasmids – neither one able to stimulate transcription.  However, if you “bridge” the interaction through an interacting peptide association you reconstitute the transcription factor.</a:t>
            </a:r>
          </a:p>
        </p:txBody>
      </p:sp>
      <p:sp>
        <p:nvSpPr>
          <p:cNvPr id="3" name="TextBox 2"/>
          <p:cNvSpPr txBox="1"/>
          <p:nvPr/>
        </p:nvSpPr>
        <p:spPr>
          <a:xfrm>
            <a:off x="4800600" y="646794"/>
            <a:ext cx="3733800" cy="1200329"/>
          </a:xfrm>
          <a:prstGeom prst="rect">
            <a:avLst/>
          </a:prstGeom>
          <a:noFill/>
        </p:spPr>
        <p:txBody>
          <a:bodyPr wrap="square" rtlCol="0">
            <a:spAutoFit/>
          </a:bodyPr>
          <a:lstStyle/>
          <a:p>
            <a:r>
              <a:rPr lang="en-US" b="1" dirty="0"/>
              <a:t>Gal4 – a natural DNA transcription factor of yeast, needed to transcribe the genes required to metabolize galactose.</a:t>
            </a:r>
          </a:p>
        </p:txBody>
      </p:sp>
    </p:spTree>
    <p:extLst>
      <p:ext uri="{BB962C8B-B14F-4D97-AF65-F5344CB8AC3E}">
        <p14:creationId xmlns:p14="http://schemas.microsoft.com/office/powerpoint/2010/main" val="1834806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6/61/Two_hybrid_assay.svg/2000px-Two_hybrid_assay.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4612494" cy="576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2091" y="475238"/>
            <a:ext cx="2590800" cy="4801314"/>
          </a:xfrm>
          <a:prstGeom prst="rect">
            <a:avLst/>
          </a:prstGeom>
          <a:noFill/>
        </p:spPr>
        <p:txBody>
          <a:bodyPr wrap="square" rtlCol="0">
            <a:spAutoFit/>
          </a:bodyPr>
          <a:lstStyle/>
          <a:p>
            <a:r>
              <a:rPr lang="en-US" dirty="0"/>
              <a:t>The Gal4 BD and AD peptides can be separately expressed from two different plasmids – neither one able to stimulate transcription.  </a:t>
            </a:r>
          </a:p>
          <a:p>
            <a:endParaRPr lang="en-US" dirty="0"/>
          </a:p>
          <a:p>
            <a:r>
              <a:rPr lang="en-US" dirty="0"/>
              <a:t>However, if you “bridge” the interaction by protein-protein interaction through protein fusions of the “bait” and “prey” the two Gal4 halves can stimulate transcription.</a:t>
            </a:r>
          </a:p>
          <a:p>
            <a:endParaRPr lang="en-US" b="1" dirty="0"/>
          </a:p>
        </p:txBody>
      </p:sp>
      <p:sp>
        <p:nvSpPr>
          <p:cNvPr id="2" name="TextBox 1">
            <a:extLst>
              <a:ext uri="{FF2B5EF4-FFF2-40B4-BE49-F238E27FC236}">
                <a16:creationId xmlns:a16="http://schemas.microsoft.com/office/drawing/2014/main" id="{16ED77D4-DFEB-4AF9-B8FF-308722041195}"/>
              </a:ext>
            </a:extLst>
          </p:cNvPr>
          <p:cNvSpPr txBox="1"/>
          <p:nvPr/>
        </p:nvSpPr>
        <p:spPr>
          <a:xfrm>
            <a:off x="1820923" y="5181600"/>
            <a:ext cx="617477" cy="307777"/>
          </a:xfrm>
          <a:prstGeom prst="rect">
            <a:avLst/>
          </a:prstGeom>
          <a:noFill/>
        </p:spPr>
        <p:txBody>
          <a:bodyPr wrap="none" rtlCol="0">
            <a:spAutoFit/>
          </a:bodyPr>
          <a:lstStyle/>
          <a:p>
            <a:r>
              <a:rPr lang="en-US" sz="1400" dirty="0"/>
              <a:t>Prp43</a:t>
            </a:r>
          </a:p>
        </p:txBody>
      </p:sp>
      <p:sp>
        <p:nvSpPr>
          <p:cNvPr id="3" name="TextBox 2">
            <a:extLst>
              <a:ext uri="{FF2B5EF4-FFF2-40B4-BE49-F238E27FC236}">
                <a16:creationId xmlns:a16="http://schemas.microsoft.com/office/drawing/2014/main" id="{E872242D-0143-427D-ABAB-DEEB90D33C1B}"/>
              </a:ext>
            </a:extLst>
          </p:cNvPr>
          <p:cNvSpPr txBox="1"/>
          <p:nvPr/>
        </p:nvSpPr>
        <p:spPr>
          <a:xfrm>
            <a:off x="1828800" y="4724400"/>
            <a:ext cx="1221296" cy="307777"/>
          </a:xfrm>
          <a:prstGeom prst="rect">
            <a:avLst/>
          </a:prstGeom>
          <a:noFill/>
        </p:spPr>
        <p:txBody>
          <a:bodyPr wrap="none" rtlCol="0">
            <a:spAutoFit/>
          </a:bodyPr>
          <a:lstStyle/>
          <a:p>
            <a:r>
              <a:rPr lang="en-US" sz="1400" dirty="0"/>
              <a:t>Pxr1 fragment</a:t>
            </a:r>
          </a:p>
        </p:txBody>
      </p:sp>
      <p:sp>
        <p:nvSpPr>
          <p:cNvPr id="6" name="TextBox 5">
            <a:extLst>
              <a:ext uri="{FF2B5EF4-FFF2-40B4-BE49-F238E27FC236}">
                <a16:creationId xmlns:a16="http://schemas.microsoft.com/office/drawing/2014/main" id="{72C9D5D9-CDC3-4511-947B-63A4996C55B1}"/>
              </a:ext>
            </a:extLst>
          </p:cNvPr>
          <p:cNvSpPr txBox="1"/>
          <p:nvPr/>
        </p:nvSpPr>
        <p:spPr>
          <a:xfrm>
            <a:off x="1752600" y="1902023"/>
            <a:ext cx="617477" cy="307777"/>
          </a:xfrm>
          <a:prstGeom prst="rect">
            <a:avLst/>
          </a:prstGeom>
          <a:noFill/>
        </p:spPr>
        <p:txBody>
          <a:bodyPr wrap="none" rtlCol="0">
            <a:spAutoFit/>
          </a:bodyPr>
          <a:lstStyle/>
          <a:p>
            <a:r>
              <a:rPr lang="en-US" sz="1400" dirty="0"/>
              <a:t>Prp43</a:t>
            </a:r>
          </a:p>
        </p:txBody>
      </p:sp>
      <p:sp>
        <p:nvSpPr>
          <p:cNvPr id="7" name="TextBox 6">
            <a:extLst>
              <a:ext uri="{FF2B5EF4-FFF2-40B4-BE49-F238E27FC236}">
                <a16:creationId xmlns:a16="http://schemas.microsoft.com/office/drawing/2014/main" id="{2F56EB83-76E6-4C68-A043-CE9DEBA6C307}"/>
              </a:ext>
            </a:extLst>
          </p:cNvPr>
          <p:cNvSpPr txBox="1"/>
          <p:nvPr/>
        </p:nvSpPr>
        <p:spPr>
          <a:xfrm>
            <a:off x="1981200" y="3124200"/>
            <a:ext cx="1221296" cy="307777"/>
          </a:xfrm>
          <a:prstGeom prst="rect">
            <a:avLst/>
          </a:prstGeom>
          <a:noFill/>
        </p:spPr>
        <p:txBody>
          <a:bodyPr wrap="none" rtlCol="0">
            <a:spAutoFit/>
          </a:bodyPr>
          <a:lstStyle/>
          <a:p>
            <a:r>
              <a:rPr lang="en-US" sz="1400" dirty="0"/>
              <a:t>Pxr1 fragment</a:t>
            </a:r>
          </a:p>
        </p:txBody>
      </p:sp>
    </p:spTree>
    <p:extLst>
      <p:ext uri="{BB962C8B-B14F-4D97-AF65-F5344CB8AC3E}">
        <p14:creationId xmlns:p14="http://schemas.microsoft.com/office/powerpoint/2010/main" val="2728437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2716"/>
            <a:ext cx="7099302"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15000" y="203448"/>
            <a:ext cx="3124200" cy="2308324"/>
          </a:xfrm>
          <a:prstGeom prst="rect">
            <a:avLst/>
          </a:prstGeom>
          <a:noFill/>
        </p:spPr>
        <p:txBody>
          <a:bodyPr wrap="square" rtlCol="0">
            <a:spAutoFit/>
          </a:bodyPr>
          <a:lstStyle/>
          <a:p>
            <a:r>
              <a:rPr lang="en-US" dirty="0"/>
              <a:t>We will use the Y2H approach to score for interaction between the </a:t>
            </a:r>
            <a:r>
              <a:rPr lang="en-US" b="1" dirty="0"/>
              <a:t>Prp43 RNA helicase </a:t>
            </a:r>
            <a:r>
              <a:rPr lang="en-US" dirty="0"/>
              <a:t>protein and portions of the </a:t>
            </a:r>
            <a:r>
              <a:rPr lang="en-US" b="1" dirty="0"/>
              <a:t>Pxr1 helicase activator protein </a:t>
            </a:r>
            <a:r>
              <a:rPr lang="en-US" dirty="0"/>
              <a:t>required to stimulate Prp43 activity in rRNA biogenesis.  </a:t>
            </a:r>
          </a:p>
        </p:txBody>
      </p:sp>
      <p:sp>
        <p:nvSpPr>
          <p:cNvPr id="3" name="Down Arrow 2"/>
          <p:cNvSpPr/>
          <p:nvPr/>
        </p:nvSpPr>
        <p:spPr>
          <a:xfrm rot="4150843">
            <a:off x="6776384" y="3625757"/>
            <a:ext cx="200414" cy="862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67600" y="3352800"/>
            <a:ext cx="1524000" cy="1323439"/>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We will score for Y2H response using the GAL1-HIS reporter gene.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48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525"/>
            <a:ext cx="8503920" cy="680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95400" y="2057400"/>
            <a:ext cx="1219200" cy="3693319"/>
          </a:xfrm>
          <a:prstGeom prst="rect">
            <a:avLst/>
          </a:prstGeom>
          <a:noFill/>
        </p:spPr>
        <p:txBody>
          <a:bodyPr wrap="square" rtlCol="0">
            <a:spAutoFit/>
          </a:bodyPr>
          <a:lstStyle/>
          <a:p>
            <a:r>
              <a:rPr lang="en-US" dirty="0"/>
              <a:t>Full length </a:t>
            </a:r>
            <a:r>
              <a:rPr lang="en-US" b="1" i="1" dirty="0"/>
              <a:t>PRP43</a:t>
            </a:r>
            <a:r>
              <a:rPr lang="en-US" dirty="0"/>
              <a:t> cloned into the pAS2 DNA binding vector which carries the </a:t>
            </a:r>
            <a:r>
              <a:rPr lang="en-US" i="1" dirty="0"/>
              <a:t>TRP1</a:t>
            </a:r>
            <a:r>
              <a:rPr lang="en-US" dirty="0"/>
              <a:t> </a:t>
            </a:r>
            <a:r>
              <a:rPr lang="en-US" dirty="0" smtClean="0"/>
              <a:t>selectable marker gene.</a:t>
            </a:r>
            <a:endParaRPr lang="en-US" dirty="0"/>
          </a:p>
        </p:txBody>
      </p:sp>
    </p:spTree>
    <p:extLst>
      <p:ext uri="{BB962C8B-B14F-4D97-AF65-F5344CB8AC3E}">
        <p14:creationId xmlns:p14="http://schemas.microsoft.com/office/powerpoint/2010/main" val="474756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1219200"/>
            <a:ext cx="1676400" cy="3416320"/>
          </a:xfrm>
          <a:prstGeom prst="rect">
            <a:avLst/>
          </a:prstGeom>
          <a:noFill/>
        </p:spPr>
        <p:txBody>
          <a:bodyPr wrap="square" rtlCol="0">
            <a:spAutoFit/>
          </a:bodyPr>
          <a:lstStyle/>
          <a:p>
            <a:r>
              <a:rPr lang="en-US" dirty="0"/>
              <a:t>Different deletion derivatives of the </a:t>
            </a:r>
            <a:r>
              <a:rPr lang="en-US" i="1" dirty="0"/>
              <a:t>PXR1</a:t>
            </a:r>
            <a:r>
              <a:rPr lang="en-US" dirty="0"/>
              <a:t> gene cloned into pACT2 (transcriptional activation vector) which carries the </a:t>
            </a:r>
            <a:r>
              <a:rPr lang="en-US" i="1" dirty="0"/>
              <a:t>LEU2</a:t>
            </a:r>
            <a:r>
              <a:rPr lang="en-US" dirty="0"/>
              <a:t> </a:t>
            </a:r>
            <a:r>
              <a:rPr lang="en-US" dirty="0" smtClean="0"/>
              <a:t>selectable marker gene</a:t>
            </a:r>
            <a:endParaRPr lang="en-US" dirty="0"/>
          </a:p>
        </p:txBody>
      </p:sp>
    </p:spTree>
    <p:extLst>
      <p:ext uri="{BB962C8B-B14F-4D97-AF65-F5344CB8AC3E}">
        <p14:creationId xmlns:p14="http://schemas.microsoft.com/office/powerpoint/2010/main" val="4116063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3801" y="225418"/>
            <a:ext cx="2565399" cy="5324535"/>
          </a:xfrm>
          <a:prstGeom prst="rect">
            <a:avLst/>
          </a:prstGeom>
          <a:noFill/>
        </p:spPr>
        <p:txBody>
          <a:bodyPr wrap="square" rtlCol="0">
            <a:spAutoFit/>
          </a:bodyPr>
          <a:lstStyle/>
          <a:p>
            <a:r>
              <a:rPr lang="en-US" sz="1700" b="1" dirty="0"/>
              <a:t>We will answer the question: What portion of the 271 amino acid Pxr1 protein binds the Prp43 helicase?</a:t>
            </a:r>
          </a:p>
          <a:p>
            <a:endParaRPr lang="en-US" sz="1700" b="1" dirty="0"/>
          </a:p>
          <a:p>
            <a:r>
              <a:rPr lang="en-US" sz="1700" b="1" dirty="0">
                <a:solidFill>
                  <a:srgbClr val="FF0000"/>
                </a:solidFill>
              </a:rPr>
              <a:t>To do this, we express the full-length Prp43 from pAS2 (BD) and test pACT2 (AD) portions of Pxr1 (see left).</a:t>
            </a:r>
          </a:p>
          <a:p>
            <a:endParaRPr lang="en-US" sz="1700" dirty="0"/>
          </a:p>
          <a:p>
            <a:r>
              <a:rPr lang="en-US" sz="1700" dirty="0"/>
              <a:t>Those that activate the </a:t>
            </a:r>
            <a:r>
              <a:rPr lang="en-US" sz="1700" i="1" dirty="0">
                <a:solidFill>
                  <a:srgbClr val="FF0000"/>
                </a:solidFill>
              </a:rPr>
              <a:t>GAL1-HIS3 </a:t>
            </a:r>
            <a:r>
              <a:rPr lang="en-US" sz="1700" dirty="0">
                <a:solidFill>
                  <a:srgbClr val="FF0000"/>
                </a:solidFill>
              </a:rPr>
              <a:t>reporter </a:t>
            </a:r>
            <a:r>
              <a:rPr lang="en-US" sz="1700" dirty="0"/>
              <a:t>permit the host to grow on medium lacking histidine.  The HIS+ transformants identify the Prp43-interacting domain within Pxr1.</a:t>
            </a:r>
          </a:p>
        </p:txBody>
      </p:sp>
      <p:sp>
        <p:nvSpPr>
          <p:cNvPr id="3" name="Rectangle 2"/>
          <p:cNvSpPr/>
          <p:nvPr/>
        </p:nvSpPr>
        <p:spPr>
          <a:xfrm>
            <a:off x="152400" y="193739"/>
            <a:ext cx="5638800" cy="2246769"/>
          </a:xfrm>
          <a:prstGeom prst="rect">
            <a:avLst/>
          </a:prstGeom>
        </p:spPr>
        <p:txBody>
          <a:bodyPr wrap="square">
            <a:spAutoFit/>
          </a:bodyPr>
          <a:lstStyle/>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Here is a map of the Pxr1 surfaces to be scored against the full-length Prp43 protein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Note, other than the full-length construct labeled “A” (our positive control) all other images show the region of the protein that is </a:t>
            </a:r>
            <a:r>
              <a:rPr lang="en-US" sz="1400" u="sng" dirty="0">
                <a:latin typeface="Times New Roman" panose="02020603050405020304" pitchFamily="18" charset="0"/>
                <a:ea typeface="Times New Roman" panose="02020603050405020304" pitchFamily="18" charset="0"/>
                <a:cs typeface="Times New Roman" panose="02020603050405020304" pitchFamily="18" charset="0"/>
              </a:rPr>
              <a:t>removed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from the construct to be tested.  For instance, construct “B” lacks amino acids 25-70 of the native protein but has everything else; construct “C” has a larger deletion that extends from amino acid 1 through position 101. The “G-patch” and KKE/D labels refer to specific sequence features of the Pxr1 protein. NOTE: In addition to the constructs below, we will use on that contains </a:t>
            </a:r>
            <a:r>
              <a:rPr lang="en-US" sz="1400" u="sng" dirty="0">
                <a:latin typeface="Times New Roman" panose="02020603050405020304" pitchFamily="18" charset="0"/>
                <a:ea typeface="Times New Roman" panose="02020603050405020304" pitchFamily="18" charset="0"/>
                <a:cs typeface="Times New Roman" panose="02020603050405020304" pitchFamily="18" charset="0"/>
              </a:rPr>
              <a:t>only Pxr1 amino acids 101-150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called J</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a </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pACT2 empty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vector negative control where these is no Pxr1 DNA (</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labeled K</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pic>
        <p:nvPicPr>
          <p:cNvPr id="5" name="Picture 4" descr="PXR1-1.jpg"/>
          <p:cNvPicPr/>
          <p:nvPr/>
        </p:nvPicPr>
        <p:blipFill>
          <a:blip r:embed="rId2" cstate="print"/>
          <a:srcRect/>
          <a:stretch>
            <a:fillRect/>
          </a:stretch>
        </p:blipFill>
        <p:spPr bwMode="auto">
          <a:xfrm>
            <a:off x="546101" y="2667000"/>
            <a:ext cx="5486400" cy="4286250"/>
          </a:xfrm>
          <a:prstGeom prst="rect">
            <a:avLst/>
          </a:prstGeom>
          <a:noFill/>
          <a:ln w="9525">
            <a:noFill/>
            <a:miter lim="800000"/>
            <a:headEnd/>
            <a:tailEnd/>
          </a:ln>
        </p:spPr>
      </p:pic>
    </p:spTree>
    <p:extLst>
      <p:ext uri="{BB962C8B-B14F-4D97-AF65-F5344CB8AC3E}">
        <p14:creationId xmlns:p14="http://schemas.microsoft.com/office/powerpoint/2010/main" val="2278719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5696"/>
            <a:ext cx="8991600" cy="6463308"/>
          </a:xfrm>
          <a:prstGeom prst="rect">
            <a:avLst/>
          </a:prstGeom>
        </p:spPr>
        <p:txBody>
          <a:bodyPr wrap="square">
            <a:spAutoFit/>
          </a:bodyPr>
          <a:lstStyle/>
          <a:p>
            <a:r>
              <a:rPr lang="en-US" b="1" dirty="0">
                <a:latin typeface="Times New Roman" panose="02020603050405020304" pitchFamily="18" charset="0"/>
                <a:ea typeface="Times New Roman"/>
                <a:cs typeface="Times New Roman" panose="02020603050405020304" pitchFamily="18" charset="0"/>
              </a:rPr>
              <a:t>Defining a Protein-Protein Interaction Domain by the Yeast Two-Hybrid (Y2H) Assay, part I.</a:t>
            </a:r>
            <a:r>
              <a:rPr lang="en-US" dirty="0">
                <a:latin typeface="Times New Roman" panose="02020603050405020304" pitchFamily="18" charset="0"/>
                <a:ea typeface="Times New Roman"/>
                <a:cs typeface="Times New Roman" panose="02020603050405020304" pitchFamily="18" charset="0"/>
              </a:rPr>
              <a:t> </a:t>
            </a:r>
            <a:r>
              <a:rPr lang="en-US" b="1" dirty="0">
                <a:latin typeface="Times New Roman" panose="02020603050405020304" pitchFamily="18" charset="0"/>
                <a:ea typeface="Times New Roman"/>
                <a:cs typeface="Times New Roman" panose="02020603050405020304" pitchFamily="18" charset="0"/>
              </a:rPr>
              <a:t>Yeast Transformation Protocol (see </a:t>
            </a:r>
            <a:r>
              <a:rPr lang="en-US" b="1" dirty="0">
                <a:highlight>
                  <a:srgbClr val="FFFF00"/>
                </a:highlight>
                <a:latin typeface="Times New Roman" panose="02020603050405020304" pitchFamily="18" charset="0"/>
                <a:ea typeface="Times New Roman"/>
                <a:cs typeface="Times New Roman" panose="02020603050405020304" pitchFamily="18" charset="0"/>
              </a:rPr>
              <a:t>PGMG 202-206</a:t>
            </a:r>
            <a:r>
              <a:rPr lang="en-US" b="1" dirty="0">
                <a:latin typeface="Times New Roman" panose="02020603050405020304" pitchFamily="18" charset="0"/>
                <a:ea typeface="Times New Roman"/>
                <a:cs typeface="Times New Roman" panose="02020603050405020304" pitchFamily="18" charset="0"/>
              </a:rPr>
              <a:t>)</a:t>
            </a:r>
            <a:endParaRPr lang="en-US" dirty="0">
              <a:latin typeface="Times New Roman" panose="02020603050405020304" pitchFamily="18" charset="0"/>
              <a:ea typeface="Times New Roman"/>
              <a:cs typeface="Times New Roman" panose="02020603050405020304" pitchFamily="18" charset="0"/>
            </a:endParaRPr>
          </a:p>
          <a:p>
            <a:r>
              <a:rPr lang="en-US" b="1" dirty="0">
                <a:latin typeface="Times New Roman" panose="02020603050405020304" pitchFamily="18" charset="0"/>
                <a:ea typeface="Times New Roman"/>
                <a:cs typeface="Times New Roman" panose="02020603050405020304" pitchFamily="18" charset="0"/>
              </a:rPr>
              <a:t>Each Group</a:t>
            </a:r>
            <a:endParaRPr lang="en-US" dirty="0">
              <a:latin typeface="Times New Roman" panose="02020603050405020304" pitchFamily="18" charset="0"/>
              <a:ea typeface="Times New Roman"/>
              <a:cs typeface="Times New Roman" panose="02020603050405020304" pitchFamily="18" charset="0"/>
            </a:endParaRPr>
          </a:p>
          <a:p>
            <a:r>
              <a:rPr lang="en-US" dirty="0">
                <a:latin typeface="Times New Roman" panose="02020603050405020304" pitchFamily="18" charset="0"/>
                <a:ea typeface="Times New Roman"/>
                <a:cs typeface="Times New Roman" panose="02020603050405020304" pitchFamily="18" charset="0"/>
              </a:rPr>
              <a:t>1. Start off with </a:t>
            </a:r>
            <a:r>
              <a:rPr lang="en-US" b="1" dirty="0">
                <a:solidFill>
                  <a:srgbClr val="FF0000"/>
                </a:solidFill>
                <a:latin typeface="Times New Roman" panose="02020603050405020304" pitchFamily="18" charset="0"/>
                <a:ea typeface="Times New Roman"/>
                <a:cs typeface="Times New Roman" panose="02020603050405020304" pitchFamily="18" charset="0"/>
              </a:rPr>
              <a:t>~50 ml </a:t>
            </a:r>
            <a:r>
              <a:rPr lang="en-US" dirty="0">
                <a:latin typeface="Times New Roman" panose="02020603050405020304" pitchFamily="18" charset="0"/>
                <a:ea typeface="Times New Roman"/>
                <a:cs typeface="Times New Roman" panose="02020603050405020304" pitchFamily="18" charset="0"/>
              </a:rPr>
              <a:t>of a mid to late log growth culture of PJ69-4A yeast (~OD 600 of 1.5 to 3.0) already transformed with pAS2-Prp43 (OD 600 between 2 and 4) grown in YPD medium.</a:t>
            </a:r>
          </a:p>
          <a:p>
            <a:r>
              <a:rPr lang="en-US" dirty="0">
                <a:latin typeface="Times New Roman" panose="02020603050405020304" pitchFamily="18" charset="0"/>
                <a:ea typeface="Times New Roman"/>
                <a:cs typeface="Times New Roman" panose="02020603050405020304" pitchFamily="18" charset="0"/>
              </a:rPr>
              <a:t>2. Wash the culture twice with 5 ml of Li buffer (100 mM </a:t>
            </a:r>
            <a:r>
              <a:rPr lang="en-US" dirty="0" err="1">
                <a:latin typeface="Times New Roman" panose="02020603050405020304" pitchFamily="18" charset="0"/>
                <a:ea typeface="Times New Roman"/>
                <a:cs typeface="Times New Roman" panose="02020603050405020304" pitchFamily="18" charset="0"/>
              </a:rPr>
              <a:t>LiOAc</a:t>
            </a:r>
            <a:r>
              <a:rPr lang="en-US" dirty="0">
                <a:latin typeface="Times New Roman" panose="02020603050405020304" pitchFamily="18" charset="0"/>
                <a:ea typeface="Times New Roman"/>
                <a:cs typeface="Times New Roman" panose="02020603050405020304" pitchFamily="18" charset="0"/>
              </a:rPr>
              <a:t>, 10 mM Tris pH 7.5, 1 mM EDTA).</a:t>
            </a:r>
          </a:p>
          <a:p>
            <a:r>
              <a:rPr lang="en-US" dirty="0">
                <a:latin typeface="Times New Roman" panose="02020603050405020304" pitchFamily="18" charset="0"/>
                <a:ea typeface="Times New Roman"/>
                <a:cs typeface="Times New Roman" panose="02020603050405020304" pitchFamily="18" charset="0"/>
              </a:rPr>
              <a:t>3.Spin </a:t>
            </a:r>
            <a:r>
              <a:rPr lang="en-US" sz="1700" dirty="0">
                <a:latin typeface="Times New Roman" panose="02020603050405020304" pitchFamily="18" charset="0"/>
                <a:ea typeface="Times New Roman"/>
                <a:cs typeface="Times New Roman" panose="02020603050405020304" pitchFamily="18" charset="0"/>
              </a:rPr>
              <a:t>as</a:t>
            </a:r>
            <a:r>
              <a:rPr lang="en-US" dirty="0">
                <a:latin typeface="Times New Roman" panose="02020603050405020304" pitchFamily="18" charset="0"/>
                <a:ea typeface="Times New Roman"/>
                <a:cs typeface="Times New Roman" panose="02020603050405020304" pitchFamily="18" charset="0"/>
              </a:rPr>
              <a:t> before and then resuspend in </a:t>
            </a:r>
            <a:r>
              <a:rPr lang="en-US" b="1" dirty="0">
                <a:solidFill>
                  <a:srgbClr val="FF0000"/>
                </a:solidFill>
                <a:latin typeface="Times New Roman" panose="02020603050405020304" pitchFamily="18" charset="0"/>
                <a:ea typeface="Times New Roman"/>
                <a:cs typeface="Times New Roman" panose="02020603050405020304" pitchFamily="18" charset="0"/>
              </a:rPr>
              <a:t>3.5</a:t>
            </a:r>
            <a:r>
              <a:rPr lang="en-US" dirty="0">
                <a:latin typeface="Times New Roman" panose="02020603050405020304" pitchFamily="18" charset="0"/>
                <a:ea typeface="Times New Roman"/>
                <a:cs typeface="Times New Roman" panose="02020603050405020304" pitchFamily="18" charset="0"/>
              </a:rPr>
              <a:t> ml of Li buffer – </a:t>
            </a:r>
            <a:r>
              <a:rPr lang="en-US" dirty="0">
                <a:solidFill>
                  <a:srgbClr val="FF0000"/>
                </a:solidFill>
                <a:latin typeface="Times New Roman" panose="02020603050405020304" pitchFamily="18" charset="0"/>
                <a:ea typeface="Times New Roman"/>
                <a:cs typeface="Times New Roman" panose="02020603050405020304" pitchFamily="18" charset="0"/>
              </a:rPr>
              <a:t>use a sterile 5 ml or a 10 ml pipet, not the pipetman. </a:t>
            </a:r>
          </a:p>
          <a:p>
            <a:r>
              <a:rPr lang="en-US" dirty="0">
                <a:latin typeface="Times New Roman" panose="02020603050405020304" pitchFamily="18" charset="0"/>
                <a:ea typeface="Times New Roman"/>
                <a:cs typeface="Times New Roman" panose="02020603050405020304" pitchFamily="18" charset="0"/>
              </a:rPr>
              <a:t> </a:t>
            </a:r>
          </a:p>
          <a:p>
            <a:r>
              <a:rPr lang="en-US" b="1" u="sng" dirty="0">
                <a:latin typeface="Times New Roman" panose="02020603050405020304" pitchFamily="18" charset="0"/>
                <a:ea typeface="Times New Roman"/>
                <a:cs typeface="Times New Roman" panose="02020603050405020304" pitchFamily="18" charset="0"/>
              </a:rPr>
              <a:t>Each Student</a:t>
            </a:r>
            <a:endParaRPr lang="en-US" dirty="0">
              <a:latin typeface="Times New Roman" panose="02020603050405020304" pitchFamily="18" charset="0"/>
              <a:ea typeface="Times New Roman"/>
              <a:cs typeface="Times New Roman" panose="02020603050405020304" pitchFamily="18" charset="0"/>
            </a:endParaRPr>
          </a:p>
          <a:p>
            <a:r>
              <a:rPr lang="en-US" dirty="0">
                <a:latin typeface="Times New Roman" panose="02020603050405020304" pitchFamily="18" charset="0"/>
                <a:ea typeface="Times New Roman"/>
                <a:cs typeface="Times New Roman" panose="02020603050405020304" pitchFamily="18" charset="0"/>
              </a:rPr>
              <a:t>4. Add 500 µl of culture to each 13X100 mm (small) capped glass culture tube.  Prepare and label</a:t>
            </a:r>
            <a:r>
              <a:rPr lang="en-US" b="1" dirty="0">
                <a:latin typeface="Times New Roman" panose="02020603050405020304" pitchFamily="18" charset="0"/>
                <a:ea typeface="Times New Roman"/>
                <a:cs typeface="Times New Roman" panose="02020603050405020304" pitchFamily="18" charset="0"/>
              </a:rPr>
              <a:t> </a:t>
            </a:r>
            <a:r>
              <a:rPr lang="en-US" b="1" u="sng" dirty="0">
                <a:latin typeface="Times New Roman" panose="02020603050405020304" pitchFamily="18" charset="0"/>
                <a:ea typeface="Times New Roman"/>
                <a:cs typeface="Times New Roman" panose="02020603050405020304" pitchFamily="18" charset="0"/>
              </a:rPr>
              <a:t>one</a:t>
            </a:r>
            <a:r>
              <a:rPr lang="en-US" dirty="0">
                <a:latin typeface="Times New Roman" panose="02020603050405020304" pitchFamily="18" charset="0"/>
                <a:ea typeface="Times New Roman"/>
                <a:cs typeface="Times New Roman" panose="02020603050405020304" pitchFamily="18" charset="0"/>
              </a:rPr>
              <a:t> tube for each DNA to be tested.  </a:t>
            </a:r>
            <a:r>
              <a:rPr lang="en-US" b="1" dirty="0">
                <a:latin typeface="Times New Roman" panose="02020603050405020304" pitchFamily="18" charset="0"/>
                <a:ea typeface="Times New Roman"/>
                <a:cs typeface="Times New Roman" panose="02020603050405020304" pitchFamily="18" charset="0"/>
              </a:rPr>
              <a:t>Be sure to note the specific construct used</a:t>
            </a:r>
            <a:r>
              <a:rPr lang="en-US" dirty="0">
                <a:latin typeface="Times New Roman" panose="02020603050405020304" pitchFamily="18" charset="0"/>
                <a:ea typeface="Times New Roman"/>
                <a:cs typeface="Times New Roman" panose="02020603050405020304" pitchFamily="18" charset="0"/>
              </a:rPr>
              <a:t>.</a:t>
            </a:r>
          </a:p>
          <a:p>
            <a:r>
              <a:rPr lang="en-US" dirty="0">
                <a:latin typeface="Times New Roman" panose="02020603050405020304" pitchFamily="18" charset="0"/>
                <a:ea typeface="Times New Roman"/>
                <a:cs typeface="Times New Roman" panose="02020603050405020304" pitchFamily="18" charset="0"/>
              </a:rPr>
              <a:t>5. Add plasmid DNA (1-3 µg in 10µl), incubate for 5 minutes at room temperature.</a:t>
            </a:r>
          </a:p>
          <a:p>
            <a:r>
              <a:rPr lang="en-US" dirty="0">
                <a:latin typeface="Times New Roman" panose="02020603050405020304" pitchFamily="18" charset="0"/>
                <a:ea typeface="Times New Roman"/>
                <a:cs typeface="Times New Roman" panose="02020603050405020304" pitchFamily="18" charset="0"/>
              </a:rPr>
              <a:t>6. Add 25 µl of 10 mg/ml salmon sperm DNA (heat denatured for 10 min. @100C prior to use)</a:t>
            </a:r>
          </a:p>
          <a:p>
            <a:r>
              <a:rPr lang="en-US" dirty="0">
                <a:latin typeface="Times New Roman" panose="02020603050405020304" pitchFamily="18" charset="0"/>
                <a:ea typeface="Times New Roman"/>
                <a:cs typeface="Times New Roman" panose="02020603050405020304" pitchFamily="18" charset="0"/>
              </a:rPr>
              <a:t>7. Add 25 µl of DMSO incubate 10 minutes at room temperature.</a:t>
            </a:r>
          </a:p>
          <a:p>
            <a:r>
              <a:rPr lang="en-US" dirty="0">
                <a:latin typeface="Times New Roman" panose="02020603050405020304" pitchFamily="18" charset="0"/>
                <a:ea typeface="Times New Roman"/>
                <a:cs typeface="Times New Roman" panose="02020603050405020304" pitchFamily="18" charset="0"/>
              </a:rPr>
              <a:t>8. Add 2.5  ml of 40% PEG 3000 in Li buffer.  Incubate for 30 minutes at 30C.</a:t>
            </a:r>
          </a:p>
          <a:p>
            <a:r>
              <a:rPr lang="en-US" dirty="0">
                <a:latin typeface="Times New Roman" panose="02020603050405020304" pitchFamily="18" charset="0"/>
                <a:ea typeface="Times New Roman"/>
                <a:cs typeface="Times New Roman" panose="02020603050405020304" pitchFamily="18" charset="0"/>
              </a:rPr>
              <a:t>9. Heat shock at 42C for 15 minutes.</a:t>
            </a:r>
          </a:p>
          <a:p>
            <a:r>
              <a:rPr lang="en-US" dirty="0">
                <a:latin typeface="Times New Roman" panose="02020603050405020304" pitchFamily="18" charset="0"/>
                <a:ea typeface="Times New Roman"/>
                <a:cs typeface="Times New Roman" panose="02020603050405020304" pitchFamily="18" charset="0"/>
              </a:rPr>
              <a:t>10. Spin out the culture, wash once in 1 ml of sterile (i.e., freshly autoclaved) water. You can vortex to mix the cells.  Spin the cells for 5 minutes at full speed in the clinical (tabletop) centrifuge.  Pour off the liquid.  Vortex what is left in the tube (usually ~ 150 µl of liquid remains) and </a:t>
            </a:r>
            <a:r>
              <a:rPr lang="en-US" b="1" dirty="0">
                <a:latin typeface="Times New Roman" panose="02020603050405020304" pitchFamily="18" charset="0"/>
                <a:ea typeface="Times New Roman"/>
                <a:cs typeface="Times New Roman" panose="02020603050405020304" pitchFamily="18" charset="0"/>
              </a:rPr>
              <a:t>plate the yeast evenly on selective medium lacking both leucine and tryptophan</a:t>
            </a:r>
            <a:r>
              <a:rPr lang="en-US" dirty="0">
                <a:latin typeface="Times New Roman" panose="02020603050405020304" pitchFamily="18" charset="0"/>
                <a:ea typeface="Times New Roman"/>
                <a:cs typeface="Times New Roman" panose="02020603050405020304" pitchFamily="18" charset="0"/>
              </a:rPr>
              <a:t>.  </a:t>
            </a:r>
            <a:endParaRPr lang="en-US"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2552480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1B554-2CD2-4B58-9CB9-E5335B80CF00}"/>
              </a:ext>
            </a:extLst>
          </p:cNvPr>
          <p:cNvSpPr/>
          <p:nvPr/>
        </p:nvSpPr>
        <p:spPr>
          <a:xfrm>
            <a:off x="381000" y="533400"/>
            <a:ext cx="8534400" cy="4924425"/>
          </a:xfrm>
          <a:prstGeom prst="rect">
            <a:avLst/>
          </a:prstGeom>
        </p:spPr>
        <p:txBody>
          <a:bodyPr wrap="square">
            <a:spAutoFit/>
          </a:bodyPr>
          <a:lstStyle/>
          <a:p>
            <a:r>
              <a:rPr lang="en-US" dirty="0">
                <a:latin typeface="Times New Roman" panose="02020603050405020304" pitchFamily="18" charset="0"/>
                <a:ea typeface="Times New Roman"/>
                <a:cs typeface="Times New Roman" panose="02020603050405020304" pitchFamily="18" charset="0"/>
              </a:rPr>
              <a:t>You can expect 200-1000 transformants per microgram of plasmid DNA.  Incubate one plate at 30C. </a:t>
            </a:r>
          </a:p>
          <a:p>
            <a:r>
              <a:rPr lang="en-US" dirty="0">
                <a:latin typeface="Times New Roman" panose="02020603050405020304" pitchFamily="18" charset="0"/>
                <a:ea typeface="Times New Roman"/>
                <a:cs typeface="Times New Roman" panose="02020603050405020304" pitchFamily="18" charset="0"/>
              </a:rPr>
              <a:t> </a:t>
            </a:r>
          </a:p>
          <a:p>
            <a:endParaRPr lang="en-US" dirty="0">
              <a:latin typeface="Times New Roman" panose="02020603050405020304" pitchFamily="18" charset="0"/>
              <a:ea typeface="Times New Roman"/>
              <a:cs typeface="Times New Roman" panose="02020603050405020304" pitchFamily="18" charset="0"/>
            </a:endParaRPr>
          </a:p>
          <a:p>
            <a:r>
              <a:rPr lang="en-US" b="1" dirty="0">
                <a:latin typeface="Times New Roman" panose="02020603050405020304" pitchFamily="18" charset="0"/>
                <a:ea typeface="Times New Roman"/>
                <a:cs typeface="Times New Roman" panose="02020603050405020304" pitchFamily="18" charset="0"/>
              </a:rPr>
              <a:t>NOTES: </a:t>
            </a:r>
            <a:endParaRPr lang="en-US" dirty="0">
              <a:latin typeface="Times New Roman" panose="02020603050405020304" pitchFamily="18" charset="0"/>
              <a:ea typeface="Times New Roman"/>
              <a:cs typeface="Times New Roman" panose="02020603050405020304" pitchFamily="18" charset="0"/>
            </a:endParaRPr>
          </a:p>
          <a:p>
            <a:r>
              <a:rPr lang="en-US" dirty="0">
                <a:latin typeface="Times New Roman" panose="02020603050405020304" pitchFamily="18" charset="0"/>
                <a:ea typeface="Times New Roman"/>
                <a:cs typeface="Times New Roman" panose="02020603050405020304" pitchFamily="18" charset="0"/>
              </a:rPr>
              <a:t>1. Use sterile technique throughout the experiment but </a:t>
            </a:r>
            <a:r>
              <a:rPr lang="en-US" u="sng" dirty="0">
                <a:latin typeface="Times New Roman" panose="02020603050405020304" pitchFamily="18" charset="0"/>
                <a:ea typeface="Times New Roman"/>
                <a:cs typeface="Times New Roman" panose="02020603050405020304" pitchFamily="18" charset="0"/>
              </a:rPr>
              <a:t>do not</a:t>
            </a:r>
            <a:r>
              <a:rPr lang="en-US" dirty="0">
                <a:latin typeface="Times New Roman" panose="02020603050405020304" pitchFamily="18" charset="0"/>
                <a:ea typeface="Times New Roman"/>
                <a:cs typeface="Times New Roman" panose="02020603050405020304" pitchFamily="18" charset="0"/>
              </a:rPr>
              <a:t> hold the pipettes over a flame or you will kill the cells.</a:t>
            </a:r>
          </a:p>
          <a:p>
            <a:r>
              <a:rPr lang="en-US" dirty="0">
                <a:latin typeface="Times New Roman" panose="02020603050405020304" pitchFamily="18" charset="0"/>
                <a:ea typeface="Times New Roman"/>
                <a:cs typeface="Times New Roman" panose="02020603050405020304" pitchFamily="18" charset="0"/>
              </a:rPr>
              <a:t>2. Check to be sure that the water bath is at the right temperature before starting the experiment.</a:t>
            </a:r>
          </a:p>
          <a:p>
            <a:r>
              <a:rPr lang="en-US" dirty="0">
                <a:latin typeface="Times New Roman" panose="02020603050405020304" pitchFamily="18" charset="0"/>
                <a:ea typeface="Times New Roman"/>
                <a:cs typeface="Times New Roman" panose="02020603050405020304" pitchFamily="18" charset="0"/>
              </a:rPr>
              <a:t>3. Use the clinical centrifuge for all spins.  A 5 minute spin at room temperature should be sufficient to pellet the yeast.</a:t>
            </a:r>
          </a:p>
          <a:p>
            <a:r>
              <a:rPr lang="en-US" dirty="0">
                <a:latin typeface="Times New Roman" panose="02020603050405020304" pitchFamily="18" charset="0"/>
                <a:ea typeface="Times New Roman"/>
                <a:cs typeface="Times New Roman" panose="02020603050405020304" pitchFamily="18" charset="0"/>
              </a:rPr>
              <a:t>4. Be sure that you use water that was recently autoclaved for your washes.</a:t>
            </a:r>
          </a:p>
          <a:p>
            <a:endParaRPr lang="en-US" dirty="0">
              <a:latin typeface="Times New Roman" panose="02020603050405020304" pitchFamily="18" charset="0"/>
              <a:ea typeface="Times New Roman"/>
              <a:cs typeface="Times New Roman" panose="02020603050405020304" pitchFamily="18" charset="0"/>
            </a:endParaRPr>
          </a:p>
          <a:p>
            <a:r>
              <a:rPr lang="en-US" sz="2000" b="1" dirty="0">
                <a:latin typeface="Times New Roman" panose="02020603050405020304" pitchFamily="18" charset="0"/>
                <a:ea typeface="Times New Roman"/>
                <a:cs typeface="Times New Roman" panose="02020603050405020304" pitchFamily="18" charset="0"/>
              </a:rPr>
              <a:t>Group 1</a:t>
            </a:r>
            <a:r>
              <a:rPr lang="en-US" sz="2000" dirty="0">
                <a:latin typeface="Times New Roman" panose="02020603050405020304" pitchFamily="18" charset="0"/>
                <a:ea typeface="Times New Roman"/>
                <a:cs typeface="Times New Roman" panose="02020603050405020304" pitchFamily="18" charset="0"/>
              </a:rPr>
              <a:t> – use plasmids A, B, C</a:t>
            </a:r>
          </a:p>
          <a:p>
            <a:r>
              <a:rPr lang="en-US" sz="2000" b="1" dirty="0">
                <a:latin typeface="Times New Roman" panose="02020603050405020304" pitchFamily="18" charset="0"/>
                <a:ea typeface="Times New Roman"/>
                <a:cs typeface="Times New Roman" panose="02020603050405020304" pitchFamily="18" charset="0"/>
              </a:rPr>
              <a:t>Group 2 </a:t>
            </a:r>
            <a:r>
              <a:rPr lang="en-US" sz="2000" dirty="0">
                <a:latin typeface="Times New Roman" panose="02020603050405020304" pitchFamily="18" charset="0"/>
                <a:ea typeface="Times New Roman"/>
                <a:cs typeface="Times New Roman" panose="02020603050405020304" pitchFamily="18" charset="0"/>
              </a:rPr>
              <a:t>– use plasmids D, E, F, </a:t>
            </a:r>
          </a:p>
          <a:p>
            <a:r>
              <a:rPr lang="en-US" sz="2000" b="1" dirty="0">
                <a:latin typeface="Times New Roman" panose="02020603050405020304" pitchFamily="18" charset="0"/>
                <a:ea typeface="Times New Roman"/>
                <a:cs typeface="Times New Roman" panose="02020603050405020304" pitchFamily="18" charset="0"/>
              </a:rPr>
              <a:t>Group 3 </a:t>
            </a:r>
            <a:r>
              <a:rPr lang="en-US" sz="2000" dirty="0">
                <a:latin typeface="Times New Roman" panose="02020603050405020304" pitchFamily="18" charset="0"/>
                <a:ea typeface="Times New Roman"/>
                <a:cs typeface="Times New Roman" panose="02020603050405020304" pitchFamily="18" charset="0"/>
              </a:rPr>
              <a:t>– use plasmids </a:t>
            </a:r>
            <a:r>
              <a:rPr lang="en-US" sz="2000" dirty="0" smtClean="0">
                <a:latin typeface="Times New Roman" panose="02020603050405020304" pitchFamily="18" charset="0"/>
                <a:ea typeface="Times New Roman"/>
                <a:cs typeface="Times New Roman" panose="02020603050405020304" pitchFamily="18" charset="0"/>
              </a:rPr>
              <a:t>G, H, I</a:t>
            </a:r>
            <a:endParaRPr lang="en-US" sz="2000" dirty="0">
              <a:latin typeface="Times New Roman" panose="02020603050405020304" pitchFamily="18" charset="0"/>
              <a:ea typeface="Times New Roman"/>
              <a:cs typeface="Times New Roman" panose="02020603050405020304" pitchFamily="18" charset="0"/>
            </a:endParaRPr>
          </a:p>
          <a:p>
            <a:r>
              <a:rPr lang="en-US" sz="2000" b="1" dirty="0">
                <a:latin typeface="Times New Roman" panose="02020603050405020304" pitchFamily="18" charset="0"/>
                <a:ea typeface="Times New Roman"/>
                <a:cs typeface="Times New Roman" panose="02020603050405020304" pitchFamily="18" charset="0"/>
              </a:rPr>
              <a:t>Group 4 </a:t>
            </a:r>
            <a:r>
              <a:rPr lang="en-US" sz="2000" dirty="0">
                <a:latin typeface="Times New Roman" panose="02020603050405020304" pitchFamily="18" charset="0"/>
                <a:ea typeface="Times New Roman"/>
                <a:cs typeface="Times New Roman" panose="02020603050405020304" pitchFamily="18" charset="0"/>
              </a:rPr>
              <a:t>– use plasmids </a:t>
            </a:r>
            <a:r>
              <a:rPr lang="en-US" sz="2000" dirty="0" smtClean="0">
                <a:latin typeface="Times New Roman" panose="02020603050405020304" pitchFamily="18" charset="0"/>
                <a:ea typeface="Times New Roman"/>
                <a:cs typeface="Times New Roman" panose="02020603050405020304" pitchFamily="18" charset="0"/>
              </a:rPr>
              <a:t>J, K</a:t>
            </a:r>
            <a:endParaRPr lang="en-US" sz="2000" dirty="0">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3100009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2C4A5B-17C4-4BDF-9680-BD4993654088}"/>
              </a:ext>
            </a:extLst>
          </p:cNvPr>
          <p:cNvSpPr txBox="1"/>
          <p:nvPr/>
        </p:nvSpPr>
        <p:spPr>
          <a:xfrm>
            <a:off x="304800" y="1219200"/>
            <a:ext cx="8763000" cy="2677656"/>
          </a:xfrm>
          <a:prstGeom prst="rect">
            <a:avLst/>
          </a:prstGeom>
          <a:noFill/>
        </p:spPr>
        <p:txBody>
          <a:bodyPr wrap="square" rtlCol="0">
            <a:spAutoFit/>
          </a:bodyPr>
          <a:lstStyle/>
          <a:p>
            <a:r>
              <a:rPr lang="en-US" sz="2800" b="1" dirty="0"/>
              <a:t>For Wednesday – please read </a:t>
            </a:r>
          </a:p>
          <a:p>
            <a:r>
              <a:rPr lang="en-US" sz="2800" dirty="0"/>
              <a:t>	1) the review of real time PCR</a:t>
            </a:r>
          </a:p>
          <a:p>
            <a:r>
              <a:rPr lang="en-US" sz="2800" dirty="0"/>
              <a:t>	2) the introduction of the iCycler Manual (just the basic description of the machine and its parts – pages 1-5)</a:t>
            </a:r>
          </a:p>
          <a:p>
            <a:endParaRPr lang="en-US" sz="2800" dirty="0"/>
          </a:p>
          <a:p>
            <a:r>
              <a:rPr lang="en-US" sz="2800" dirty="0"/>
              <a:t>Both are posted </a:t>
            </a:r>
            <a:r>
              <a:rPr lang="en-US" sz="2800" dirty="0" smtClean="0"/>
              <a:t>in Canvas</a:t>
            </a:r>
            <a:endParaRPr lang="en-US" sz="2800" i="1" dirty="0"/>
          </a:p>
        </p:txBody>
      </p:sp>
    </p:spTree>
    <p:extLst>
      <p:ext uri="{BB962C8B-B14F-4D97-AF65-F5344CB8AC3E}">
        <p14:creationId xmlns:p14="http://schemas.microsoft.com/office/powerpoint/2010/main" val="2130616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Make and break DNA (and RNA) in a variety of ways and test the consequences in the host organism (</a:t>
            </a:r>
            <a:r>
              <a:rPr lang="en-US" b="1" i="1" dirty="0"/>
              <a:t>E. coli, S. cerevisiae, C. elegans</a:t>
            </a:r>
            <a:r>
              <a:rPr lang="en-US" b="1" dirty="0"/>
              <a:t>)</a:t>
            </a:r>
          </a:p>
          <a:p>
            <a:endParaRPr lang="en-US" b="1" dirty="0"/>
          </a:p>
          <a:p>
            <a:r>
              <a:rPr lang="en-US" b="1" dirty="0"/>
              <a:t>The experiments are all participant driven and provide hands on training in a (very) wide array of experimental techniques, such as……</a:t>
            </a:r>
          </a:p>
        </p:txBody>
      </p:sp>
      <p:sp>
        <p:nvSpPr>
          <p:cNvPr id="3" name="Title 2"/>
          <p:cNvSpPr>
            <a:spLocks noGrp="1"/>
          </p:cNvSpPr>
          <p:nvPr>
            <p:ph type="title"/>
          </p:nvPr>
        </p:nvSpPr>
        <p:spPr/>
        <p:txBody>
          <a:bodyPr/>
          <a:lstStyle/>
          <a:p>
            <a:r>
              <a:rPr lang="en-US" dirty="0">
                <a:solidFill>
                  <a:srgbClr val="FFFF00"/>
                </a:solidFill>
              </a:rPr>
              <a:t>What are we going to “do”</a:t>
            </a:r>
          </a:p>
        </p:txBody>
      </p:sp>
    </p:spTree>
    <p:extLst>
      <p:ext uri="{BB962C8B-B14F-4D97-AF65-F5344CB8AC3E}">
        <p14:creationId xmlns:p14="http://schemas.microsoft.com/office/powerpoint/2010/main" val="2090713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610600" cy="6247864"/>
          </a:xfrm>
          <a:prstGeom prst="rect">
            <a:avLst/>
          </a:prstGeom>
        </p:spPr>
        <p:txBody>
          <a:bodyPr wrap="square">
            <a:spAutoFit/>
          </a:bodyPr>
          <a:lstStyle/>
          <a:p>
            <a:r>
              <a:rPr lang="en-US" sz="2000" b="1" dirty="0">
                <a:latin typeface="Times New Roman"/>
                <a:ea typeface="Times New Roman"/>
                <a:cs typeface="Times New Roman"/>
              </a:rPr>
              <a:t>Lab order and design. </a:t>
            </a:r>
            <a:r>
              <a:rPr lang="en-US" sz="2000" dirty="0">
                <a:latin typeface="Times New Roman"/>
                <a:ea typeface="Times New Roman"/>
                <a:cs typeface="Times New Roman"/>
              </a:rPr>
              <a:t>A major goal of the lab is to have students is to equip students with the professional skills needed to work as a molecular biologist.  Consequently, we seek to have our students learn and apply as many molecular biological approaches as possible. </a:t>
            </a:r>
          </a:p>
          <a:p>
            <a:endParaRPr lang="en-US" sz="2000" dirty="0">
              <a:latin typeface="Times New Roman"/>
              <a:ea typeface="Times New Roman"/>
              <a:cs typeface="Times New Roman"/>
            </a:endParaRPr>
          </a:p>
          <a:p>
            <a:r>
              <a:rPr lang="en-US" sz="2000" dirty="0">
                <a:latin typeface="Times New Roman"/>
                <a:ea typeface="Times New Roman"/>
                <a:cs typeface="Times New Roman"/>
              </a:rPr>
              <a:t>Many protocols in molecular biology might be called “hurry up and wait” experiments where one step in a protocol (e.g., cell transformation) is initiated then requires hours (or days) to “finish”. Consequently, </a:t>
            </a:r>
            <a:r>
              <a:rPr lang="en-US" sz="2000" b="1" i="1" dirty="0">
                <a:latin typeface="Times New Roman"/>
                <a:ea typeface="Times New Roman"/>
                <a:cs typeface="Times New Roman"/>
              </a:rPr>
              <a:t>we usually work on several different lab exercises in parallel.</a:t>
            </a:r>
            <a:r>
              <a:rPr lang="en-US" sz="2000" i="1" dirty="0">
                <a:latin typeface="Times New Roman"/>
                <a:ea typeface="Times New Roman"/>
                <a:cs typeface="Times New Roman"/>
              </a:rPr>
              <a:t>  </a:t>
            </a:r>
            <a:r>
              <a:rPr lang="en-US" sz="2000" dirty="0">
                <a:latin typeface="Times New Roman"/>
                <a:ea typeface="Times New Roman"/>
                <a:cs typeface="Times New Roman"/>
              </a:rPr>
              <a:t>That is, we carry our “parts” of several experiments in each lab meeting – this is the norm in a research lab but uncommon in university lab courses.    </a:t>
            </a:r>
            <a:r>
              <a:rPr lang="en-US" sz="2000" b="1" dirty="0">
                <a:latin typeface="Times New Roman"/>
                <a:ea typeface="Times New Roman"/>
                <a:cs typeface="Times New Roman"/>
              </a:rPr>
              <a:t>Organization is key to success in BIO 510 </a:t>
            </a:r>
            <a:r>
              <a:rPr lang="en-US" sz="2000" dirty="0">
                <a:latin typeface="Times New Roman"/>
                <a:ea typeface="Times New Roman"/>
                <a:cs typeface="Times New Roman"/>
              </a:rPr>
              <a:t>- read the labs before class and keep a running list of experiments and outcomes.  </a:t>
            </a:r>
          </a:p>
          <a:p>
            <a:endParaRPr lang="en-US" sz="2000" dirty="0">
              <a:latin typeface="Times New Roman"/>
              <a:ea typeface="Times New Roman"/>
              <a:cs typeface="Times New Roman"/>
            </a:endParaRPr>
          </a:p>
          <a:p>
            <a:r>
              <a:rPr lang="en-US" sz="2000" dirty="0">
                <a:latin typeface="Times New Roman"/>
                <a:ea typeface="Times New Roman"/>
                <a:cs typeface="Times New Roman"/>
              </a:rPr>
              <a:t>The flow chart shown below provides an overview of what we hope to accomplish during the first half of the semester.  A central “theme” of this work might be termed “characterization of a eukaryotic gene”.  </a:t>
            </a:r>
            <a:r>
              <a:rPr lang="en-US" sz="2000" b="1" dirty="0">
                <a:latin typeface="Times New Roman"/>
                <a:ea typeface="Times New Roman"/>
                <a:cs typeface="Times New Roman"/>
              </a:rPr>
              <a:t>The most important goal,</a:t>
            </a:r>
            <a:r>
              <a:rPr lang="en-US" sz="2000" dirty="0">
                <a:latin typeface="Times New Roman"/>
                <a:ea typeface="Times New Roman"/>
                <a:cs typeface="Times New Roman"/>
              </a:rPr>
              <a:t> however, is for you to learn as much recombinant DNA technology as possible.  With this in mind, you will note that we include experiments that teach important concepts/techniques but do not directly relate to the characterization of the DNA provided in our first working lab.  </a:t>
            </a:r>
            <a:endParaRPr lang="en-US" sz="2000" dirty="0">
              <a:effectLst/>
              <a:latin typeface="Courier New"/>
              <a:ea typeface="Times New Roman"/>
              <a:cs typeface="Times New Roman"/>
            </a:endParaRPr>
          </a:p>
        </p:txBody>
      </p:sp>
    </p:spTree>
    <p:extLst>
      <p:ext uri="{BB962C8B-B14F-4D97-AF65-F5344CB8AC3E}">
        <p14:creationId xmlns:p14="http://schemas.microsoft.com/office/powerpoint/2010/main" val="754695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312" y="76206"/>
            <a:ext cx="285750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67400" y="2602468"/>
            <a:ext cx="3048000" cy="369332"/>
          </a:xfrm>
          <a:prstGeom prst="rect">
            <a:avLst/>
          </a:prstGeom>
          <a:noFill/>
        </p:spPr>
        <p:txBody>
          <a:bodyPr wrap="square" rtlCol="0">
            <a:spAutoFit/>
          </a:bodyPr>
          <a:lstStyle/>
          <a:p>
            <a:r>
              <a:rPr lang="en-US" dirty="0"/>
              <a:t>EM image of M13 phage</a:t>
            </a:r>
          </a:p>
        </p:txBody>
      </p:sp>
      <p:sp>
        <p:nvSpPr>
          <p:cNvPr id="3" name="Rectangle 2"/>
          <p:cNvSpPr/>
          <p:nvPr/>
        </p:nvSpPr>
        <p:spPr>
          <a:xfrm>
            <a:off x="152400" y="6324603"/>
            <a:ext cx="5029200" cy="400110"/>
          </a:xfrm>
          <a:prstGeom prst="rect">
            <a:avLst/>
          </a:prstGeom>
        </p:spPr>
        <p:txBody>
          <a:bodyPr wrap="square">
            <a:spAutoFit/>
          </a:bodyPr>
          <a:lstStyle/>
          <a:p>
            <a:r>
              <a:rPr lang="en-US" sz="1000" dirty="0">
                <a:hlinkClick r:id="rId3"/>
              </a:rPr>
              <a:t>https://microbewiki.kenyon.edu/images/thumb/f/fb/Micrococcus_phage.JPG/300px-Micrococcus_phage.JPG</a:t>
            </a:r>
            <a:r>
              <a:rPr lang="en-US" sz="1000" dirty="0"/>
              <a:t> </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152406"/>
            <a:ext cx="5111750" cy="6068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181600" y="2895603"/>
            <a:ext cx="4005262" cy="3693319"/>
          </a:xfrm>
          <a:prstGeom prst="rect">
            <a:avLst/>
          </a:prstGeom>
        </p:spPr>
        <p:txBody>
          <a:bodyPr wrap="square">
            <a:spAutoFit/>
          </a:bodyPr>
          <a:lstStyle/>
          <a:p>
            <a:endParaRPr lang="en-US" b="1" dirty="0">
              <a:ea typeface="Calibri"/>
              <a:cs typeface="Times New Roman"/>
            </a:endParaRPr>
          </a:p>
          <a:p>
            <a:r>
              <a:rPr lang="en-US" b="1" dirty="0" err="1">
                <a:ea typeface="Calibri"/>
                <a:cs typeface="Times New Roman"/>
              </a:rPr>
              <a:t>pII</a:t>
            </a:r>
            <a:r>
              <a:rPr lang="en-US" b="1" dirty="0">
                <a:ea typeface="Calibri"/>
                <a:cs typeface="Times New Roman"/>
              </a:rPr>
              <a:t> (aka p2)</a:t>
            </a:r>
            <a:r>
              <a:rPr lang="en-US" dirty="0">
                <a:ea typeface="Calibri"/>
                <a:cs typeface="Times New Roman"/>
              </a:rPr>
              <a:t> nicks the double stranded form of the genome to initiate replication with the help of </a:t>
            </a:r>
            <a:r>
              <a:rPr lang="en-US" dirty="0" err="1">
                <a:ea typeface="Calibri"/>
                <a:cs typeface="Times New Roman"/>
              </a:rPr>
              <a:t>pX</a:t>
            </a:r>
            <a:r>
              <a:rPr lang="en-US" dirty="0">
                <a:ea typeface="Calibri"/>
                <a:cs typeface="Times New Roman"/>
              </a:rPr>
              <a:t> (p10) of the + strand. Host </a:t>
            </a:r>
            <a:r>
              <a:rPr lang="en-US" u="sng" dirty="0">
                <a:solidFill>
                  <a:srgbClr val="0000FF"/>
                </a:solidFill>
                <a:ea typeface="Calibri"/>
                <a:cs typeface="Times New Roman"/>
                <a:hlinkClick r:id="rId5" tooltip="Enzymes"/>
              </a:rPr>
              <a:t>enzymes</a:t>
            </a:r>
            <a:r>
              <a:rPr lang="en-US" dirty="0">
                <a:ea typeface="Calibri"/>
                <a:cs typeface="Times New Roman"/>
              </a:rPr>
              <a:t> copy the replicated + strand, resulting in more copies of double stranded phage DNA</a:t>
            </a:r>
            <a:r>
              <a:rPr lang="en-US" b="1" dirty="0">
                <a:ea typeface="Calibri"/>
                <a:cs typeface="Times New Roman"/>
              </a:rPr>
              <a:t>.   </a:t>
            </a:r>
            <a:r>
              <a:rPr lang="en-US" b="1" dirty="0" err="1">
                <a:ea typeface="Calibri"/>
                <a:cs typeface="Times New Roman"/>
              </a:rPr>
              <a:t>pV</a:t>
            </a:r>
            <a:r>
              <a:rPr lang="en-US" b="1" dirty="0">
                <a:ea typeface="Calibri"/>
                <a:cs typeface="Times New Roman"/>
              </a:rPr>
              <a:t> (aka p5) competes with double stranded DNA formation by sequestering copies of the + stranded DNA into a protein/DNA complex destined for packaging into new phage particles and export out of the cell. </a:t>
            </a:r>
            <a:endParaRPr lang="en-US" dirty="0"/>
          </a:p>
        </p:txBody>
      </p:sp>
    </p:spTree>
    <p:extLst>
      <p:ext uri="{BB962C8B-B14F-4D97-AF65-F5344CB8AC3E}">
        <p14:creationId xmlns:p14="http://schemas.microsoft.com/office/powerpoint/2010/main" val="2910953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8187" y="402274"/>
            <a:ext cx="4572000" cy="1477328"/>
          </a:xfrm>
          <a:prstGeom prst="rect">
            <a:avLst/>
          </a:prstGeom>
        </p:spPr>
        <p:txBody>
          <a:bodyPr>
            <a:spAutoFit/>
          </a:bodyPr>
          <a:lstStyle/>
          <a:p>
            <a:r>
              <a:rPr lang="en-US" dirty="0">
                <a:ea typeface="Calibri"/>
                <a:cs typeface="Times New Roman"/>
              </a:rPr>
              <a:t>The M13K07 replication proteins (</a:t>
            </a:r>
            <a:r>
              <a:rPr lang="en-US" dirty="0" err="1">
                <a:ea typeface="Calibri"/>
                <a:cs typeface="Times New Roman"/>
              </a:rPr>
              <a:t>pII</a:t>
            </a:r>
            <a:r>
              <a:rPr lang="en-US" dirty="0">
                <a:ea typeface="Calibri"/>
                <a:cs typeface="Times New Roman"/>
              </a:rPr>
              <a:t>, </a:t>
            </a:r>
            <a:r>
              <a:rPr lang="en-US" dirty="0" err="1">
                <a:ea typeface="Calibri"/>
                <a:cs typeface="Times New Roman"/>
              </a:rPr>
              <a:t>pX</a:t>
            </a:r>
            <a:r>
              <a:rPr lang="en-US" dirty="0">
                <a:ea typeface="Calibri"/>
                <a:cs typeface="Times New Roman"/>
              </a:rPr>
              <a:t>) also bind the F1 DNA replication origin of pTZ18u/19u to produce + strand DNA that is sequestered by </a:t>
            </a:r>
            <a:r>
              <a:rPr lang="en-US" dirty="0" err="1">
                <a:ea typeface="Calibri"/>
                <a:cs typeface="Times New Roman"/>
              </a:rPr>
              <a:t>pV</a:t>
            </a:r>
            <a:r>
              <a:rPr lang="en-US" dirty="0">
                <a:ea typeface="Calibri"/>
                <a:cs typeface="Times New Roman"/>
              </a:rPr>
              <a:t> and other phage proteins as “mock viral particles” of single-stranded DNA. </a:t>
            </a:r>
            <a:endParaRPr lang="en-US"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90" y="228601"/>
            <a:ext cx="345122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79599"/>
            <a:ext cx="476250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ptz19u"/>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4658663" y="2250121"/>
            <a:ext cx="4341525" cy="3291840"/>
          </a:xfrm>
          <a:prstGeom prst="rect">
            <a:avLst/>
          </a:prstGeom>
          <a:noFill/>
          <a:ln w="9525">
            <a:noFill/>
            <a:miter lim="800000"/>
            <a:headEnd/>
            <a:tailEnd/>
          </a:ln>
        </p:spPr>
      </p:pic>
      <p:sp>
        <p:nvSpPr>
          <p:cNvPr id="3" name="TextBox 2"/>
          <p:cNvSpPr txBox="1"/>
          <p:nvPr/>
        </p:nvSpPr>
        <p:spPr>
          <a:xfrm>
            <a:off x="3940462" y="5486403"/>
            <a:ext cx="5279738" cy="1200329"/>
          </a:xfrm>
          <a:prstGeom prst="rect">
            <a:avLst/>
          </a:prstGeom>
          <a:noFill/>
        </p:spPr>
        <p:txBody>
          <a:bodyPr wrap="square" rtlCol="0">
            <a:spAutoFit/>
          </a:bodyPr>
          <a:lstStyle/>
          <a:p>
            <a:r>
              <a:rPr lang="en-US" dirty="0"/>
              <a:t>The supernatant contains a </a:t>
            </a:r>
            <a:r>
              <a:rPr lang="en-US" b="1" dirty="0"/>
              <a:t>mixture</a:t>
            </a:r>
            <a:r>
              <a:rPr lang="en-US" dirty="0"/>
              <a:t> of single-stranded M13 K07 virus and recombinant pTZ18u or 19u mock viral particles.  The ratio of these forms depends on the </a:t>
            </a:r>
            <a:r>
              <a:rPr lang="en-US" b="1" dirty="0"/>
              <a:t>multiplicity of infection </a:t>
            </a:r>
            <a:r>
              <a:rPr lang="en-US" dirty="0"/>
              <a:t>and growth conditions.</a:t>
            </a:r>
          </a:p>
        </p:txBody>
      </p:sp>
    </p:spTree>
    <p:extLst>
      <p:ext uri="{BB962C8B-B14F-4D97-AF65-F5344CB8AC3E}">
        <p14:creationId xmlns:p14="http://schemas.microsoft.com/office/powerpoint/2010/main" val="242790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228600"/>
            <a:ext cx="5340464" cy="6385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24474" y="472443"/>
            <a:ext cx="3819525" cy="5909310"/>
          </a:xfrm>
          <a:prstGeom prst="rect">
            <a:avLst/>
          </a:prstGeom>
        </p:spPr>
        <p:txBody>
          <a:bodyPr wrap="square">
            <a:spAutoFit/>
          </a:bodyPr>
          <a:lstStyle/>
          <a:p>
            <a:r>
              <a:rPr lang="en-US" b="1" dirty="0" err="1">
                <a:ea typeface="Calibri"/>
                <a:cs typeface="Times New Roman"/>
              </a:rPr>
              <a:t>pII</a:t>
            </a:r>
            <a:r>
              <a:rPr lang="en-US" b="1" dirty="0">
                <a:ea typeface="Calibri"/>
                <a:cs typeface="Times New Roman"/>
              </a:rPr>
              <a:t> (aka p2)</a:t>
            </a:r>
            <a:r>
              <a:rPr lang="en-US" dirty="0">
                <a:ea typeface="Calibri"/>
                <a:cs typeface="Times New Roman"/>
              </a:rPr>
              <a:t> nicks the double stranded form of the genome to initiate replication with the help of </a:t>
            </a:r>
            <a:r>
              <a:rPr lang="en-US" dirty="0" err="1">
                <a:ea typeface="Calibri"/>
                <a:cs typeface="Times New Roman"/>
              </a:rPr>
              <a:t>pX</a:t>
            </a:r>
            <a:r>
              <a:rPr lang="en-US" dirty="0">
                <a:ea typeface="Calibri"/>
                <a:cs typeface="Times New Roman"/>
              </a:rPr>
              <a:t> (p10) of the + strand. Host </a:t>
            </a:r>
            <a:r>
              <a:rPr lang="en-US" u="sng" dirty="0">
                <a:solidFill>
                  <a:srgbClr val="0000FF"/>
                </a:solidFill>
                <a:ea typeface="Calibri"/>
                <a:cs typeface="Times New Roman"/>
                <a:hlinkClick r:id="rId3" tooltip="Enzymes"/>
              </a:rPr>
              <a:t>enzymes</a:t>
            </a:r>
            <a:r>
              <a:rPr lang="en-US" dirty="0">
                <a:ea typeface="Calibri"/>
                <a:cs typeface="Times New Roman"/>
              </a:rPr>
              <a:t> copy the replicated + strand, resulting in more copies of double stranded phage DNA</a:t>
            </a:r>
            <a:r>
              <a:rPr lang="en-US" b="1" dirty="0">
                <a:ea typeface="Calibri"/>
                <a:cs typeface="Times New Roman"/>
              </a:rPr>
              <a:t>.   </a:t>
            </a:r>
            <a:r>
              <a:rPr lang="en-US" b="1" dirty="0" err="1">
                <a:ea typeface="Calibri"/>
                <a:cs typeface="Times New Roman"/>
              </a:rPr>
              <a:t>pV</a:t>
            </a:r>
            <a:r>
              <a:rPr lang="en-US" b="1" dirty="0">
                <a:ea typeface="Calibri"/>
                <a:cs typeface="Times New Roman"/>
              </a:rPr>
              <a:t> (aka p5) competes with double stranded DNA formation by sequestering copies of the + stranded DNA into a protein/DNA complex destined for packaging into new phage particles and export out of the cell.  </a:t>
            </a:r>
            <a:r>
              <a:rPr lang="en-US" dirty="0">
                <a:ea typeface="Calibri"/>
                <a:cs typeface="Times New Roman"/>
              </a:rPr>
              <a:t> The M13K07 replication proteins (</a:t>
            </a:r>
            <a:r>
              <a:rPr lang="en-US" dirty="0" err="1">
                <a:ea typeface="Calibri"/>
                <a:cs typeface="Times New Roman"/>
              </a:rPr>
              <a:t>pII</a:t>
            </a:r>
            <a:r>
              <a:rPr lang="en-US" dirty="0">
                <a:ea typeface="Calibri"/>
                <a:cs typeface="Times New Roman"/>
              </a:rPr>
              <a:t>, </a:t>
            </a:r>
            <a:r>
              <a:rPr lang="en-US" dirty="0" err="1">
                <a:ea typeface="Calibri"/>
                <a:cs typeface="Times New Roman"/>
              </a:rPr>
              <a:t>pX</a:t>
            </a:r>
            <a:r>
              <a:rPr lang="en-US" dirty="0">
                <a:ea typeface="Calibri"/>
                <a:cs typeface="Times New Roman"/>
              </a:rPr>
              <a:t>) also bind the F1 DNA replication origin of pTZ18u/19u to produce + strand DNA that is sequestered by </a:t>
            </a:r>
            <a:r>
              <a:rPr lang="en-US" dirty="0" err="1">
                <a:ea typeface="Calibri"/>
                <a:cs typeface="Times New Roman"/>
              </a:rPr>
              <a:t>pV</a:t>
            </a:r>
            <a:r>
              <a:rPr lang="en-US" dirty="0">
                <a:ea typeface="Calibri"/>
                <a:cs typeface="Times New Roman"/>
              </a:rPr>
              <a:t> and other phage proteins as “mock viral particles” of single-stranded DNA.  </a:t>
            </a:r>
            <a:r>
              <a:rPr lang="en-US" u="sng" dirty="0">
                <a:solidFill>
                  <a:srgbClr val="0000FF"/>
                </a:solidFill>
                <a:ea typeface="Calibri"/>
                <a:cs typeface="Times New Roman"/>
                <a:hlinkClick r:id="rId4"/>
              </a:rPr>
              <a:t>https://en.wikipedia.org/wiki/M13_bacteriophage</a:t>
            </a:r>
            <a:endParaRPr lang="en-US" dirty="0">
              <a:ea typeface="Calibri"/>
              <a:cs typeface="Times New Roman"/>
            </a:endParaRPr>
          </a:p>
        </p:txBody>
      </p:sp>
    </p:spTree>
    <p:extLst>
      <p:ext uri="{BB962C8B-B14F-4D97-AF65-F5344CB8AC3E}">
        <p14:creationId xmlns:p14="http://schemas.microsoft.com/office/powerpoint/2010/main" val="3248538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3"/>
            <a:ext cx="8077200" cy="61863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Running list of experiments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Goals: </a:t>
            </a:r>
            <a:r>
              <a:rPr kumimoji="0" lang="en-US" sz="1800" b="0" i="0" u="none" strike="noStrike" kern="1200" cap="none" spc="0" normalizeH="0" baseline="0" noProof="0" dirty="0">
                <a:ln>
                  <a:noFill/>
                </a:ln>
                <a:solidFill>
                  <a:prstClr val="black"/>
                </a:solidFill>
                <a:effectLst/>
                <a:uLnTx/>
                <a:uFillTx/>
                <a:latin typeface="Calibri"/>
                <a:ea typeface="+mn-ea"/>
                <a:cs typeface="+mn-cs"/>
              </a:rPr>
              <a:t>Use of PCR to a) identify gene variants, b) validate mRNA deep sequencing results, and c) measure nucleic acid abundance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Identify gene variants.  Isolate genomic DNA from haploid yeast strains with 1) a wildtype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 gene 2) a </a:t>
            </a:r>
            <a:r>
              <a:rPr kumimoji="0" lang="en-US" sz="1200" b="0" i="1" u="none" strike="noStrike" kern="1200" cap="none" spc="0" normalizeH="0" baseline="0" noProof="0" dirty="0">
                <a:ln>
                  <a:noFill/>
                </a:ln>
                <a:solidFill>
                  <a:prstClr val="black"/>
                </a:solidFill>
                <a:effectLst/>
                <a:uLnTx/>
                <a:uFillTx/>
                <a:latin typeface="Calibri"/>
                <a:ea typeface="+mn-ea"/>
                <a:cs typeface="+mn-cs"/>
              </a:rPr>
              <a:t>sqs1::KAN </a:t>
            </a:r>
            <a:r>
              <a:rPr kumimoji="0" lang="en-US" sz="1200" b="0" i="0" u="none" strike="noStrike" kern="1200" cap="none" spc="0" normalizeH="0" baseline="0" noProof="0" dirty="0">
                <a:ln>
                  <a:noFill/>
                </a:ln>
                <a:solidFill>
                  <a:prstClr val="black"/>
                </a:solidFill>
                <a:effectLst/>
                <a:uLnTx/>
                <a:uFillTx/>
                <a:latin typeface="Calibri"/>
                <a:ea typeface="+mn-ea"/>
                <a:cs typeface="+mn-cs"/>
              </a:rPr>
              <a:t>gene disruption and from a diploid strain with both at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 and </a:t>
            </a:r>
            <a:r>
              <a:rPr kumimoji="0" lang="en-US" sz="1200" b="0" i="1" u="none" strike="noStrike" kern="1200" cap="none" spc="0" normalizeH="0" baseline="0" noProof="0" dirty="0">
                <a:ln>
                  <a:noFill/>
                </a:ln>
                <a:solidFill>
                  <a:prstClr val="black"/>
                </a:solidFill>
                <a:effectLst/>
                <a:uLnTx/>
                <a:uFillTx/>
                <a:latin typeface="Calibri"/>
                <a:ea typeface="+mn-ea"/>
                <a:cs typeface="+mn-cs"/>
              </a:rPr>
              <a:t>sqs1::KAN </a:t>
            </a:r>
            <a:r>
              <a:rPr kumimoji="0" lang="en-US" sz="1200" b="0" i="0" u="none" strike="noStrike" kern="1200" cap="none" spc="0" normalizeH="0" baseline="0" noProof="0" dirty="0">
                <a:ln>
                  <a:noFill/>
                </a:ln>
                <a:solidFill>
                  <a:prstClr val="black"/>
                </a:solidFill>
                <a:effectLst/>
                <a:uLnTx/>
                <a:uFillTx/>
                <a:latin typeface="Calibri"/>
                <a:ea typeface="+mn-ea"/>
                <a:cs typeface="+mn-cs"/>
              </a:rPr>
              <a:t>allele.  </a:t>
            </a:r>
          </a:p>
          <a:p>
            <a:pPr marL="0" marR="0" lvl="0" indent="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Use the polymerase chair reaction (PCR) to amplify the genomic DNA from a  haploid WT yeast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 a haploid </a:t>
            </a:r>
            <a:r>
              <a:rPr kumimoji="0" lang="en-US" sz="1200" b="0" i="1" u="none" strike="noStrike" kern="1200" cap="none" spc="0" normalizeH="0" baseline="0" noProof="0" dirty="0">
                <a:ln>
                  <a:noFill/>
                </a:ln>
                <a:solidFill>
                  <a:prstClr val="black"/>
                </a:solidFill>
                <a:effectLst/>
                <a:uLnTx/>
                <a:uFillTx/>
                <a:latin typeface="Calibri"/>
                <a:ea typeface="+mn-ea"/>
                <a:cs typeface="+mn-cs"/>
              </a:rPr>
              <a:t>sqs1::KAN mutant </a:t>
            </a:r>
            <a:r>
              <a:rPr kumimoji="0" lang="en-US" sz="1200" b="0" i="0" u="none" strike="noStrike" kern="1200" cap="none" spc="0" normalizeH="0" baseline="0" noProof="0" dirty="0">
                <a:ln>
                  <a:noFill/>
                </a:ln>
                <a:solidFill>
                  <a:prstClr val="black"/>
                </a:solidFill>
                <a:effectLst/>
                <a:uLnTx/>
                <a:uFillTx/>
                <a:latin typeface="Calibri"/>
                <a:ea typeface="+mn-ea"/>
                <a:cs typeface="+mn-cs"/>
              </a:rPr>
              <a:t>and heterozygous diploid made by mating each haploid parent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r>
              <a:rPr kumimoji="0" lang="en-US" sz="1200" b="0" i="1" u="none" strike="noStrike" kern="1200" cap="none" spc="0" normalizeH="0" baseline="0" noProof="0" dirty="0">
                <a:ln>
                  <a:noFill/>
                </a:ln>
                <a:solidFill>
                  <a:prstClr val="black"/>
                </a:solidFill>
                <a:effectLst/>
                <a:uLnTx/>
                <a:uFillTx/>
                <a:latin typeface="Calibri"/>
                <a:ea typeface="+mn-ea"/>
                <a:cs typeface="+mn-cs"/>
              </a:rPr>
              <a:t> sqs1::KAN.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predicted size PCR fragments are 2963 bp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 and 2243 bp (</a:t>
            </a:r>
            <a:r>
              <a:rPr kumimoji="0" lang="en-US" sz="1200" b="0" i="1" u="none" strike="noStrike" kern="1200" cap="none" spc="0" normalizeH="0" baseline="0" noProof="0" dirty="0">
                <a:ln>
                  <a:noFill/>
                </a:ln>
                <a:solidFill>
                  <a:prstClr val="black"/>
                </a:solidFill>
                <a:effectLst/>
                <a:uLnTx/>
                <a:uFillTx/>
                <a:latin typeface="Calibri"/>
                <a:ea typeface="+mn-ea"/>
                <a:cs typeface="+mn-cs"/>
              </a:rPr>
              <a:t>sqs1::KAN</a:t>
            </a:r>
            <a:r>
              <a:rPr kumimoji="0" lang="en-US" sz="1200" b="0" i="0" u="none" strike="noStrike" kern="1200" cap="none" spc="0" normalizeH="0" baseline="0" noProof="0" dirty="0">
                <a:ln>
                  <a:noFill/>
                </a:ln>
                <a:solidFill>
                  <a:prstClr val="black"/>
                </a:solidFill>
                <a:effectLst/>
                <a:uLnTx/>
                <a:uFillTx/>
                <a:latin typeface="Calibri"/>
                <a:ea typeface="+mn-ea"/>
                <a:cs typeface="+mn-cs"/>
              </a:rPr>
              <a:t>) which will be used to determine which of the coded yeast strains contain the wildtype and mutant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 alleles. </a:t>
            </a:r>
          </a:p>
          <a:p>
            <a:pPr marL="0" marR="0" lvl="0" indent="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Inverse PCR to generate a site-specific deletion (mutation) of plasmid pTZ18u.  We will remove the 307 bp F1 origin of ssDNA replication.  Consequently, the inverse PCR product will produce a DNA fragment of 2553 while the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orignal</a:t>
            </a:r>
            <a:r>
              <a:rPr kumimoji="0" lang="en-US" sz="1200" b="0" i="0" u="none" strike="noStrike" kern="1200" cap="none" spc="0" normalizeH="0" baseline="0" noProof="0" dirty="0">
                <a:ln>
                  <a:noFill/>
                </a:ln>
                <a:solidFill>
                  <a:prstClr val="black"/>
                </a:solidFill>
                <a:effectLst/>
                <a:uLnTx/>
                <a:uFillTx/>
                <a:latin typeface="Calibri"/>
                <a:ea typeface="+mn-ea"/>
                <a:cs typeface="+mn-cs"/>
              </a:rPr>
              <a:t> vector is 2860 bp.</a:t>
            </a:r>
          </a:p>
          <a:p>
            <a:pPr marL="0" marR="0" lvl="0" indent="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Discussion of Yeast Two-Hybrid (Y2H) 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  Agarose gel electrophoresis of your 1) coded yeast genomic DNA preparations and 2) deletion mutant of recombinant-pTZ18u created by inverse PCR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6.  Yeast Two-Hybrid Experiment – transformation of the PJ69-4A (pAS2-PRP43) host with 10 derivatives of the </a:t>
            </a:r>
            <a:r>
              <a:rPr kumimoji="0" lang="en-US" sz="1200" b="0" i="1" u="none" strike="noStrike" kern="1200" cap="none" spc="0" normalizeH="0" baseline="0" noProof="0" dirty="0">
                <a:ln>
                  <a:noFill/>
                </a:ln>
                <a:solidFill>
                  <a:prstClr val="black"/>
                </a:solidFill>
                <a:effectLst/>
                <a:uLnTx/>
                <a:uFillTx/>
                <a:latin typeface="Calibri"/>
                <a:ea typeface="+mn-ea"/>
                <a:cs typeface="+mn-cs"/>
              </a:rPr>
              <a:t>PXR1 </a:t>
            </a:r>
            <a:r>
              <a:rPr kumimoji="0" lang="en-US" sz="1200" b="0" i="0" u="none" strike="noStrike" kern="1200" cap="none" spc="0" normalizeH="0" baseline="0" noProof="0" dirty="0">
                <a:ln>
                  <a:noFill/>
                </a:ln>
                <a:solidFill>
                  <a:prstClr val="black"/>
                </a:solidFill>
                <a:effectLst/>
                <a:uLnTx/>
                <a:uFillTx/>
                <a:latin typeface="Calibri"/>
                <a:ea typeface="+mn-ea"/>
                <a:cs typeface="+mn-cs"/>
              </a:rPr>
              <a:t>gene as GAL4 (activation domain) protein fusions on plasmid pACT2.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  Analysis of the </a:t>
            </a:r>
            <a:r>
              <a:rPr kumimoji="0" lang="en-US" sz="1200" b="0" i="1" u="none" strike="noStrike" kern="1200" cap="none" spc="0" normalizeH="0" baseline="0" noProof="0" dirty="0">
                <a:ln>
                  <a:noFill/>
                </a:ln>
                <a:solidFill>
                  <a:prstClr val="black"/>
                </a:solidFill>
                <a:effectLst/>
                <a:uLnTx/>
                <a:uFillTx/>
                <a:latin typeface="Calibri"/>
                <a:ea typeface="+mn-ea"/>
                <a:cs typeface="+mn-cs"/>
              </a:rPr>
              <a:t>prp38-1</a:t>
            </a:r>
            <a:r>
              <a:rPr kumimoji="0" lang="en-US" sz="1200" b="0" i="0" u="none" strike="noStrike" kern="1200" cap="none" spc="0" normalizeH="0" baseline="0" noProof="0" dirty="0">
                <a:ln>
                  <a:noFill/>
                </a:ln>
                <a:solidFill>
                  <a:prstClr val="black"/>
                </a:solidFill>
                <a:effectLst/>
                <a:uLnTx/>
                <a:uFillTx/>
                <a:latin typeface="Calibri"/>
                <a:ea typeface="+mn-ea"/>
                <a:cs typeface="+mn-cs"/>
              </a:rPr>
              <a:t> genetic complementation experiment by wildtype </a:t>
            </a:r>
            <a:r>
              <a:rPr kumimoji="0" lang="en-US" sz="1200" b="0" i="1" u="none" strike="noStrike" kern="1200" cap="none" spc="0" normalizeH="0" baseline="0" noProof="0" dirty="0">
                <a:ln>
                  <a:noFill/>
                </a:ln>
                <a:solidFill>
                  <a:prstClr val="black"/>
                </a:solidFill>
                <a:effectLst/>
                <a:uLnTx/>
                <a:uFillTx/>
                <a:latin typeface="Calibri"/>
                <a:ea typeface="+mn-ea"/>
                <a:cs typeface="+mn-cs"/>
              </a:rPr>
              <a:t>PRP38 </a:t>
            </a:r>
            <a:r>
              <a:rPr kumimoji="0" lang="en-US" sz="1200" b="0" i="0" u="none" strike="noStrike" kern="1200" cap="none" spc="0" normalizeH="0" baseline="0" noProof="0" dirty="0">
                <a:ln>
                  <a:noFill/>
                </a:ln>
                <a:solidFill>
                  <a:prstClr val="black"/>
                </a:solidFill>
                <a:effectLst/>
                <a:uLnTx/>
                <a:uFillTx/>
                <a:latin typeface="Calibri"/>
                <a:ea typeface="+mn-ea"/>
                <a:cs typeface="+mn-cs"/>
              </a:rPr>
              <a:t>introduced by yeast transformation in strain ts192.  Questions related to Wednesday’s exam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8. Affinity purification of a recombinant protein: IPTG induction of the </a:t>
            </a:r>
            <a:r>
              <a:rPr kumimoji="0" lang="en-US" sz="1800" b="1" i="1" u="none" strike="noStrike" kern="1200" cap="none" spc="0" normalizeH="0" baseline="0" noProof="0" dirty="0">
                <a:ln>
                  <a:noFill/>
                </a:ln>
                <a:solidFill>
                  <a:srgbClr val="FF0000"/>
                </a:solidFill>
                <a:effectLst/>
                <a:uLnTx/>
                <a:uFillTx/>
                <a:latin typeface="Calibri"/>
                <a:ea typeface="+mn-ea"/>
                <a:cs typeface="+mn-cs"/>
              </a:rPr>
              <a:t>SPP382(codons 1-121)-intein-chitin binding domain</a:t>
            </a:r>
            <a:r>
              <a:rPr kumimoji="0" lang="en-US" sz="1800" b="0" i="0" u="none" strike="noStrike" kern="1200" cap="none" spc="0" normalizeH="0" baseline="0" noProof="0" dirty="0">
                <a:ln>
                  <a:noFill/>
                </a:ln>
                <a:solidFill>
                  <a:srgbClr val="FF0000"/>
                </a:solidFill>
                <a:effectLst/>
                <a:uLnTx/>
                <a:uFillTx/>
                <a:latin typeface="Calibri"/>
                <a:ea typeface="+mn-ea"/>
                <a:cs typeface="+mn-cs"/>
              </a:rPr>
              <a:t> </a:t>
            </a:r>
            <a:r>
              <a:rPr kumimoji="0" lang="en-US" sz="1800" b="1" i="0" u="none" strike="noStrike" kern="1200" cap="none" spc="0" normalizeH="0" baseline="0" noProof="0" dirty="0">
                <a:ln>
                  <a:noFill/>
                </a:ln>
                <a:solidFill>
                  <a:srgbClr val="FF0000"/>
                </a:solidFill>
                <a:effectLst/>
                <a:uLnTx/>
                <a:uFillTx/>
                <a:latin typeface="Calibri"/>
                <a:ea typeface="+mn-ea"/>
                <a:cs typeface="+mn-cs"/>
              </a:rPr>
              <a:t>gene on plasmid pTXB1</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chemeClr val="bg1">
                    <a:lumMod val="50000"/>
                  </a:schemeClr>
                </a:solidFill>
                <a:effectLst/>
                <a:uLnTx/>
                <a:uFillTx/>
                <a:latin typeface="Calibri"/>
                <a:ea typeface="+mn-ea"/>
                <a:cs typeface="+mn-cs"/>
              </a:rPr>
              <a:t>9. Yeast Two-Hybrid Analysis of protein-protein interaction: Patch transformants onto master –leu, -trp plates (selects only for the plasmids, not reporter gene activation) and subsequent Y2H interaction analysis.  Note how “red” the colonies are compared to that of other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10.  Measuring nucleic acid abundance by real time PCR</a:t>
            </a:r>
          </a:p>
        </p:txBody>
      </p:sp>
    </p:spTree>
    <p:extLst>
      <p:ext uri="{BB962C8B-B14F-4D97-AF65-F5344CB8AC3E}">
        <p14:creationId xmlns:p14="http://schemas.microsoft.com/office/powerpoint/2010/main" val="4146611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E34607-9DF4-43F3-9721-9135B44CDA97}"/>
              </a:ext>
            </a:extLst>
          </p:cNvPr>
          <p:cNvSpPr/>
          <p:nvPr/>
        </p:nvSpPr>
        <p:spPr>
          <a:xfrm>
            <a:off x="304800" y="838200"/>
            <a:ext cx="8382000" cy="4770537"/>
          </a:xfrm>
          <a:prstGeom prst="rect">
            <a:avLst/>
          </a:prstGeom>
        </p:spPr>
        <p:txBody>
          <a:bodyPr wrap="square">
            <a:spAutoFit/>
          </a:bodyPr>
          <a:lstStyle/>
          <a:p>
            <a:r>
              <a:rPr lang="en-US" sz="1600" b="1" dirty="0">
                <a:latin typeface="Times New Roman" panose="02020603050405020304" pitchFamily="18" charset="0"/>
                <a:ea typeface="Times New Roman" panose="02020603050405020304" pitchFamily="18" charset="0"/>
                <a:cs typeface="Times New Roman" panose="02020603050405020304" pitchFamily="18" charset="0"/>
              </a:rPr>
              <a:t>Part 1.  Induction of protein synthesis.</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The pTXB1 fusion gene is expressed from a T7 RNA polymerase dependent promoter.  We will use the </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E. coli</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strain ER2566 as a host since this strain contains the bacteriophage T7 RNA polymerase under the control of an IPTG-inducible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promoter (ER2566 Genotype: </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fhuA2 lacZ::T7 gene1 [</a:t>
            </a:r>
            <a:r>
              <a:rPr lang="en-US" sz="16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lon</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ompT</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gal sulA11 R(mcr-73::miniTn10</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TetS</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16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dcm</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R(zgb-210::Tn10</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TetS</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endA1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Δ</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mcrC-mrr</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)114::IS10</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 overnight culture of the pTXB1-SPP382 (1-121) was diluted 1/100 in LB-ampicillin medium 2.5 hours before class.  You will induce gene expression by the addition of 100 µl of a freshly made 50 mM IPTG solution to the 10 ml culture in a 50 ml capped tube (final concentration = 0.5 mM IPTG).  Likewise add the same amount of IPTG to second culture contains the empty vector pTXB1.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Incubate the cultures at 30C with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vigorous shaking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until 4:30 PM.  In addition to the induced cultures, the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 will prepare two cultures </a:t>
            </a:r>
            <a:r>
              <a:rPr lang="en-US"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without IPTG addition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as “uninduced” controls for the pTXB1-SPP382 (1-121) and the empty vector</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endPar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that 4:30, concentrate the cells in the centrifuge (10 minutes at 5000 rpm).  Pour off the medium and freeze the cell pellets on dry ice (these will be stored at -80C until the next meeting).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307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TXB1.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3400" y="609600"/>
            <a:ext cx="5123688" cy="5410200"/>
          </a:xfrm>
          <a:prstGeom prst="rect">
            <a:avLst/>
          </a:prstGeom>
        </p:spPr>
      </p:pic>
      <p:sp>
        <p:nvSpPr>
          <p:cNvPr id="2" name="TextBox 1"/>
          <p:cNvSpPr txBox="1"/>
          <p:nvPr/>
        </p:nvSpPr>
        <p:spPr>
          <a:xfrm>
            <a:off x="5686349" y="609603"/>
            <a:ext cx="333451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Our plasmid has the first 121 codons of the yeast </a:t>
            </a:r>
            <a:r>
              <a:rPr kumimoji="0" lang="en-US" sz="1800" b="0" i="1" u="none" strike="noStrike" kern="1200" cap="none" spc="0" normalizeH="0" baseline="0" noProof="0" dirty="0">
                <a:ln>
                  <a:noFill/>
                </a:ln>
                <a:solidFill>
                  <a:prstClr val="black"/>
                </a:solidFill>
                <a:effectLst/>
                <a:uLnTx/>
                <a:uFillTx/>
                <a:latin typeface="Calibri"/>
                <a:ea typeface="+mn-ea"/>
                <a:cs typeface="+mn-cs"/>
              </a:rPr>
              <a:t>SPP382</a:t>
            </a:r>
            <a:r>
              <a:rPr kumimoji="0" lang="en-US" sz="1800" b="0" i="0" u="none" strike="noStrike" kern="1200" cap="none" spc="0" normalizeH="0" baseline="0" noProof="0" dirty="0">
                <a:ln>
                  <a:noFill/>
                </a:ln>
                <a:solidFill>
                  <a:prstClr val="black"/>
                </a:solidFill>
                <a:effectLst/>
                <a:uLnTx/>
                <a:uFillTx/>
                <a:latin typeface="Calibri"/>
                <a:ea typeface="+mn-ea"/>
                <a:cs typeface="+mn-cs"/>
              </a:rPr>
              <a:t> gene, encoding an essential subunit of the spliceosome fused to the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Mxe</a:t>
            </a:r>
            <a:r>
              <a:rPr kumimoji="0" lang="en-US" sz="1800" b="0" i="0" u="none" strike="noStrike" kern="1200" cap="none" spc="0" normalizeH="0" baseline="0" noProof="0" dirty="0">
                <a:ln>
                  <a:noFill/>
                </a:ln>
                <a:solidFill>
                  <a:prstClr val="black"/>
                </a:solidFill>
                <a:effectLst/>
                <a:uLnTx/>
                <a:uFillTx/>
                <a:latin typeface="Calibri"/>
                <a:ea typeface="+mn-ea"/>
                <a:cs typeface="+mn-cs"/>
              </a:rPr>
              <a:t> intein fused to the chitin binding domain.  The product is a single protein composed of these 3 parts.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Question: The promoter for this 3-part fusion gene is transcribed by the T7 RNA polymerase but where does the polymerase come from?</a:t>
            </a:r>
          </a:p>
        </p:txBody>
      </p:sp>
    </p:spTree>
    <p:extLst>
      <p:ext uri="{BB962C8B-B14F-4D97-AF65-F5344CB8AC3E}">
        <p14:creationId xmlns:p14="http://schemas.microsoft.com/office/powerpoint/2010/main" val="3096453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457206"/>
            <a:ext cx="7315200" cy="51090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E. coli </a:t>
            </a:r>
            <a:r>
              <a:rPr kumimoji="0" lang="en-US" sz="1800" b="1" i="0" u="none" strike="noStrike" kern="1200" cap="none" spc="0" normalizeH="0" baseline="0" noProof="0" dirty="0">
                <a:ln>
                  <a:noFill/>
                </a:ln>
                <a:solidFill>
                  <a:prstClr val="black"/>
                </a:solidFill>
                <a:effectLst/>
                <a:uLnTx/>
                <a:uFillTx/>
                <a:latin typeface="Calibri"/>
                <a:ea typeface="+mn-ea"/>
                <a:cs typeface="+mn-cs"/>
              </a:rPr>
              <a:t>host strain ER2566 :</a:t>
            </a:r>
            <a:r>
              <a:rPr kumimoji="0" lang="en-US" sz="1800" b="0" i="1" u="none" strike="noStrike" kern="1200" cap="none" spc="0" normalizeH="0" baseline="0" noProof="0" dirty="0">
                <a:ln>
                  <a:noFill/>
                </a:ln>
                <a:solidFill>
                  <a:prstClr val="black"/>
                </a:solidFill>
                <a:effectLst/>
                <a:uLnTx/>
                <a:uFillTx/>
                <a:latin typeface="Calibri"/>
                <a:ea typeface="+mn-ea"/>
                <a:cs typeface="+mn-cs"/>
              </a:rPr>
              <a:t> fhuA2 lacZ::T7 gene1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lon</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ompT</a:t>
            </a:r>
            <a:r>
              <a:rPr kumimoji="0" lang="en-US" sz="1800" b="0" i="1" u="none" strike="noStrike" kern="1200" cap="none" spc="0" normalizeH="0" baseline="0" noProof="0" dirty="0">
                <a:ln>
                  <a:noFill/>
                </a:ln>
                <a:solidFill>
                  <a:prstClr val="black"/>
                </a:solidFill>
                <a:effectLst/>
                <a:uLnTx/>
                <a:uFillTx/>
                <a:latin typeface="Calibri"/>
                <a:ea typeface="+mn-ea"/>
                <a:cs typeface="+mn-cs"/>
              </a:rPr>
              <a:t> gal sulA11 R(mcr-73::miniTn10</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TetS</a:t>
            </a:r>
            <a:r>
              <a:rPr kumimoji="0" lang="en-US" sz="1800" b="0" i="1" u="none" strike="noStrike" kern="1200" cap="none" spc="0" normalizeH="0" baseline="0" noProof="0" dirty="0">
                <a:ln>
                  <a:noFill/>
                </a:ln>
                <a:solidFill>
                  <a:prstClr val="black"/>
                </a:solidFill>
                <a:effectLst/>
                <a:uLnTx/>
                <a:uFillTx/>
                <a:latin typeface="Calibri"/>
                <a:ea typeface="+mn-ea"/>
                <a:cs typeface="+mn-cs"/>
              </a:rPr>
              <a:t>)2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dcm</a:t>
            </a:r>
            <a:r>
              <a:rPr kumimoji="0" lang="en-US" sz="1800" b="0" i="1" u="none" strike="noStrike" kern="1200" cap="none" spc="0" normalizeH="0" baseline="0" noProof="0" dirty="0">
                <a:ln>
                  <a:noFill/>
                </a:ln>
                <a:solidFill>
                  <a:prstClr val="black"/>
                </a:solidFill>
                <a:effectLst/>
                <a:uLnTx/>
                <a:uFillTx/>
                <a:latin typeface="Calibri"/>
                <a:ea typeface="+mn-ea"/>
                <a:cs typeface="+mn-cs"/>
              </a:rPr>
              <a:t>] R(zgb-210::Tn10</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TetS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endA1 </a:t>
            </a:r>
            <a:r>
              <a:rPr kumimoji="0" lang="en-US" sz="1800" b="0" i="0" u="none" strike="noStrike" kern="1200" cap="none" spc="0" normalizeH="0" baseline="0" noProof="0" dirty="0">
                <a:ln>
                  <a:noFill/>
                </a:ln>
                <a:solidFill>
                  <a:prstClr val="black"/>
                </a:solidFill>
                <a:effectLst/>
                <a:uLnTx/>
                <a:uFillTx/>
                <a:latin typeface="Calibri"/>
                <a:ea typeface="+mn-ea"/>
                <a:cs typeface="+mn-cs"/>
              </a:rPr>
              <a:t>Δ</a:t>
            </a:r>
            <a:r>
              <a:rPr kumimoji="0" lang="en-US" sz="1800" b="0" i="1" u="none" strike="noStrike" kern="1200" cap="none" spc="0" normalizeH="0" baseline="0" noProof="0" dirty="0">
                <a:ln>
                  <a:noFill/>
                </a:ln>
                <a:solidFill>
                  <a:prstClr val="black"/>
                </a:solidFill>
                <a:effectLst/>
                <a:uLnTx/>
                <a:uFillTx/>
                <a:latin typeface="Calibri"/>
                <a:ea typeface="+mn-ea"/>
                <a:cs typeface="+mn-cs"/>
              </a:rPr>
              <a:t>(</a:t>
            </a:r>
            <a:r>
              <a:rPr kumimoji="0" lang="en-US" sz="1800" b="0" i="1" u="none" strike="noStrike" kern="1200" cap="none" spc="0" normalizeH="0" baseline="0" noProof="0" dirty="0" err="1">
                <a:ln>
                  <a:noFill/>
                </a:ln>
                <a:solidFill>
                  <a:prstClr val="black"/>
                </a:solidFill>
                <a:effectLst/>
                <a:uLnTx/>
                <a:uFillTx/>
                <a:latin typeface="Calibri"/>
                <a:ea typeface="+mn-ea"/>
                <a:cs typeface="+mn-cs"/>
              </a:rPr>
              <a:t>mcrC-mrr</a:t>
            </a:r>
            <a:r>
              <a:rPr kumimoji="0" lang="en-US" sz="1800" b="0" i="1" u="none" strike="noStrike" kern="1200" cap="none" spc="0" normalizeH="0" baseline="0" noProof="0" dirty="0">
                <a:ln>
                  <a:noFill/>
                </a:ln>
                <a:solidFill>
                  <a:prstClr val="black"/>
                </a:solidFill>
                <a:effectLst/>
                <a:uLnTx/>
                <a:uFillTx/>
                <a:latin typeface="Calibri"/>
                <a:ea typeface="+mn-ea"/>
                <a:cs typeface="+mn-cs"/>
              </a:rPr>
              <a:t>)114::IS10</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a:ea typeface="+mn-ea"/>
                <a:cs typeface="+mn-cs"/>
              </a:rPr>
              <a:t>fhuA2</a:t>
            </a:r>
            <a:r>
              <a:rPr kumimoji="0" lang="en-US" sz="1300" b="1"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a:ln>
                  <a:noFill/>
                </a:ln>
                <a:solidFill>
                  <a:prstClr val="black"/>
                </a:solidFill>
                <a:effectLst/>
                <a:uLnTx/>
                <a:uFillTx/>
                <a:latin typeface="Calibri"/>
                <a:ea typeface="+mn-ea"/>
                <a:cs typeface="+mn-cs"/>
              </a:rPr>
              <a:t>iron uptake deficiency (gene adjacent to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McrBC</a:t>
            </a:r>
            <a:r>
              <a:rPr kumimoji="0" lang="en-US" sz="13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C00000"/>
                </a:solidFill>
                <a:effectLst/>
                <a:uLnTx/>
                <a:uFillTx/>
                <a:latin typeface="Calibri"/>
                <a:ea typeface="+mn-ea"/>
                <a:cs typeface="+mn-cs"/>
              </a:rPr>
              <a:t>lon</a:t>
            </a:r>
            <a:r>
              <a:rPr kumimoji="0" lang="en-US" sz="1300" b="1" i="0" u="none" strike="noStrike" kern="1200" cap="none" spc="0" normalizeH="0" baseline="0" noProof="0" dirty="0">
                <a:ln>
                  <a:noFill/>
                </a:ln>
                <a:solidFill>
                  <a:srgbClr val="C00000"/>
                </a:solidFill>
                <a:effectLst/>
                <a:uLnTx/>
                <a:uFillTx/>
                <a:latin typeface="Calibri"/>
                <a:ea typeface="+mn-ea"/>
                <a:cs typeface="+mn-cs"/>
              </a:rPr>
              <a:t> </a:t>
            </a:r>
            <a:r>
              <a:rPr kumimoji="0" lang="en-US" sz="1300" b="0" i="0" u="none" strike="noStrike" kern="1200" cap="none" spc="0" normalizeH="0" baseline="0" noProof="0" dirty="0">
                <a:ln>
                  <a:noFill/>
                </a:ln>
                <a:solidFill>
                  <a:prstClr val="black"/>
                </a:solidFill>
                <a:effectLst/>
                <a:uLnTx/>
                <a:uFillTx/>
                <a:latin typeface="Calibri"/>
                <a:ea typeface="+mn-ea"/>
                <a:cs typeface="+mn-cs"/>
              </a:rPr>
              <a:t>– mutant in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lon</a:t>
            </a:r>
            <a:r>
              <a:rPr kumimoji="0" lang="en-US" sz="1300" b="0" i="0" u="none" strike="noStrike" kern="1200" cap="none" spc="0" normalizeH="0" baseline="0" noProof="0" dirty="0">
                <a:ln>
                  <a:noFill/>
                </a:ln>
                <a:solidFill>
                  <a:prstClr val="black"/>
                </a:solidFill>
                <a:effectLst/>
                <a:uLnTx/>
                <a:uFillTx/>
                <a:latin typeface="Calibri"/>
                <a:ea typeface="+mn-ea"/>
                <a:cs typeface="+mn-cs"/>
              </a:rPr>
              <a:t> protease (activator of other cell proteases) – stabilizes foreign proteins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C00000"/>
                </a:solidFill>
                <a:effectLst/>
                <a:uLnTx/>
                <a:uFillTx/>
                <a:latin typeface="Calibri"/>
                <a:ea typeface="+mn-ea"/>
                <a:cs typeface="+mn-cs"/>
              </a:rPr>
              <a:t>ompT</a:t>
            </a:r>
            <a:r>
              <a:rPr kumimoji="0" lang="en-US" sz="1300" b="0" i="0" u="none" strike="noStrike" kern="1200" cap="none" spc="0" normalizeH="0" baseline="0" noProof="0" dirty="0">
                <a:ln>
                  <a:noFill/>
                </a:ln>
                <a:solidFill>
                  <a:prstClr val="black"/>
                </a:solidFill>
                <a:effectLst/>
                <a:uLnTx/>
                <a:uFillTx/>
                <a:latin typeface="Calibri"/>
                <a:ea typeface="+mn-ea"/>
                <a:cs typeface="+mn-cs"/>
              </a:rPr>
              <a:t> - mutant in outer membrane protease VII – stabilizes foreign proteins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C00000"/>
                </a:solidFill>
                <a:effectLst/>
                <a:uLnTx/>
                <a:uFillTx/>
                <a:latin typeface="Calibri"/>
                <a:ea typeface="+mn-ea"/>
                <a:cs typeface="+mn-cs"/>
              </a:rPr>
              <a:t>lacZ::T7 gene1 </a:t>
            </a:r>
            <a:r>
              <a:rPr kumimoji="0" lang="en-US" sz="1300" b="1" i="0" u="none" strike="noStrike" kern="1200" cap="none" spc="0" normalizeH="0" baseline="0" noProof="0" dirty="0">
                <a:ln>
                  <a:noFill/>
                </a:ln>
                <a:solidFill>
                  <a:srgbClr val="C00000"/>
                </a:solidFill>
                <a:effectLst/>
                <a:uLnTx/>
                <a:uFillTx/>
                <a:latin typeface="Calibri"/>
                <a:ea typeface="+mn-ea"/>
                <a:cs typeface="+mn-cs"/>
              </a:rPr>
              <a:t>–IPTG inducible T7 RNA polymerase gene – needed for pTXB1 expression. Note, that this gene is artificially transcribed by the lac Z promoter induced by IPTG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sulA11</a:t>
            </a:r>
            <a:r>
              <a:rPr kumimoji="0" lang="en-US" sz="1300" b="0" i="0" u="none" strike="noStrike" kern="1200" cap="none" spc="0" normalizeH="0" baseline="0" noProof="0" dirty="0">
                <a:ln>
                  <a:noFill/>
                </a:ln>
                <a:solidFill>
                  <a:prstClr val="black"/>
                </a:solidFill>
                <a:effectLst/>
                <a:uLnTx/>
                <a:uFillTx/>
                <a:latin typeface="Calibri"/>
                <a:ea typeface="+mn-ea"/>
                <a:cs typeface="+mn-cs"/>
              </a:rPr>
              <a:t> – mutant in a negative regulator of cell division (promotes growth in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lon</a:t>
            </a:r>
            <a:r>
              <a:rPr kumimoji="0" lang="en-US" sz="1300" b="0" i="0" u="none" strike="noStrike" kern="1200" cap="none" spc="0" normalizeH="0" baseline="0" noProof="0" dirty="0">
                <a:ln>
                  <a:noFill/>
                </a:ln>
                <a:solidFill>
                  <a:prstClr val="black"/>
                </a:solidFill>
                <a:effectLst/>
                <a:uLnTx/>
                <a:uFillTx/>
                <a:latin typeface="Calibri"/>
                <a:ea typeface="+mn-ea"/>
                <a:cs typeface="+mn-cs"/>
              </a:rPr>
              <a:t> mutant 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a:ea typeface="+mn-ea"/>
                <a:cs typeface="+mn-cs"/>
              </a:rPr>
              <a: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a:ea typeface="+mn-ea"/>
                <a:cs typeface="+mn-cs"/>
              </a:rPr>
              <a:t>R(mcr-73::miniTn10</a:t>
            </a:r>
            <a:r>
              <a:rPr kumimoji="0" lang="en-US" sz="1300" b="1" i="0" u="none" strike="noStrike" kern="1200" cap="none" spc="0" normalizeH="0" baseline="0" noProof="0" dirty="0">
                <a:ln>
                  <a:noFill/>
                </a:ln>
                <a:solidFill>
                  <a:prstClr val="black"/>
                </a:solidFill>
                <a:effectLst/>
                <a:uLnTx/>
                <a:uFillTx/>
                <a:latin typeface="Calibri"/>
                <a:ea typeface="+mn-ea"/>
                <a:cs typeface="+mn-cs"/>
              </a:rPr>
              <a:t>--</a:t>
            </a:r>
            <a:r>
              <a:rPr kumimoji="0" lang="en-US" sz="1300" b="1" i="0" u="none" strike="noStrike" kern="1200" cap="none" spc="0" normalizeH="0" baseline="0" noProof="0" dirty="0" err="1">
                <a:ln>
                  <a:noFill/>
                </a:ln>
                <a:solidFill>
                  <a:prstClr val="black"/>
                </a:solidFill>
                <a:effectLst/>
                <a:uLnTx/>
                <a:uFillTx/>
                <a:latin typeface="Calibri"/>
                <a:ea typeface="+mn-ea"/>
                <a:cs typeface="+mn-cs"/>
              </a:rPr>
              <a:t>TetS</a:t>
            </a:r>
            <a:r>
              <a:rPr kumimoji="0" lang="en-US" sz="1300" b="1" i="1" u="none" strike="noStrike" kern="1200" cap="none" spc="0" normalizeH="0" baseline="0" noProof="0" dirty="0">
                <a:ln>
                  <a:noFill/>
                </a:ln>
                <a:solidFill>
                  <a:prstClr val="black"/>
                </a:solidFill>
                <a:effectLst/>
                <a:uLnTx/>
                <a:uFillTx/>
                <a:latin typeface="Calibri"/>
                <a:ea typeface="+mn-ea"/>
                <a:cs typeface="+mn-cs"/>
              </a:rPr>
              <a:t>)2</a:t>
            </a:r>
            <a:r>
              <a:rPr kumimoji="0" lang="en-US" sz="1300" b="0" i="1"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a:ln>
                  <a:noFill/>
                </a:ln>
                <a:solidFill>
                  <a:prstClr val="black"/>
                </a:solidFill>
                <a:effectLst/>
                <a:uLnTx/>
                <a:uFillTx/>
                <a:latin typeface="Calibri"/>
                <a:ea typeface="+mn-ea"/>
                <a:cs typeface="+mn-cs"/>
              </a:rPr>
              <a:t> transposable element mutation to mcrA endonuclease nuclease – stabilizes foreign DNA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Δ</a:t>
            </a:r>
            <a:r>
              <a:rPr kumimoji="0" lang="en-US" sz="1300" b="1" i="1" u="none" strike="noStrike" kern="1200" cap="none" spc="0" normalizeH="0" baseline="0" noProof="0" dirty="0">
                <a:ln>
                  <a:noFill/>
                </a:ln>
                <a:solidFill>
                  <a:prstClr val="black"/>
                </a:solidFill>
                <a:effectLst/>
                <a:uLnTx/>
                <a:uFillTx/>
                <a:latin typeface="Calibri"/>
                <a:ea typeface="+mn-ea"/>
                <a:cs typeface="+mn-cs"/>
              </a:rPr>
              <a:t>(</a:t>
            </a:r>
            <a:r>
              <a:rPr kumimoji="0" lang="en-US" sz="1300" b="1" i="1" u="none" strike="noStrike" kern="1200" cap="none" spc="0" normalizeH="0" baseline="0" noProof="0" dirty="0" err="1">
                <a:ln>
                  <a:noFill/>
                </a:ln>
                <a:solidFill>
                  <a:prstClr val="black"/>
                </a:solidFill>
                <a:effectLst/>
                <a:uLnTx/>
                <a:uFillTx/>
                <a:latin typeface="Calibri"/>
                <a:ea typeface="+mn-ea"/>
                <a:cs typeface="+mn-cs"/>
              </a:rPr>
              <a:t>mcrC-mrr</a:t>
            </a:r>
            <a:r>
              <a:rPr kumimoji="0" lang="en-US" sz="1300" b="1" i="1" u="none" strike="noStrike" kern="1200" cap="none" spc="0" normalizeH="0" baseline="0" noProof="0" dirty="0">
                <a:ln>
                  <a:noFill/>
                </a:ln>
                <a:solidFill>
                  <a:prstClr val="black"/>
                </a:solidFill>
                <a:effectLst/>
                <a:uLnTx/>
                <a:uFillTx/>
                <a:latin typeface="Calibri"/>
                <a:ea typeface="+mn-ea"/>
                <a:cs typeface="+mn-cs"/>
              </a:rPr>
              <a:t>)114::IS10</a:t>
            </a:r>
            <a:r>
              <a:rPr kumimoji="0" lang="en-US" sz="1300" b="0" i="0" u="none" strike="noStrike" kern="1200" cap="none" spc="0" normalizeH="0" baseline="0" noProof="0" dirty="0">
                <a:ln>
                  <a:noFill/>
                </a:ln>
                <a:solidFill>
                  <a:prstClr val="black"/>
                </a:solidFill>
                <a:effectLst/>
                <a:uLnTx/>
                <a:uFillTx/>
                <a:latin typeface="Calibri"/>
                <a:ea typeface="+mn-ea"/>
                <a:cs typeface="+mn-cs"/>
              </a:rPr>
              <a:t>).  Complex mutation of the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McrC</a:t>
            </a:r>
            <a:r>
              <a:rPr kumimoji="0" lang="en-US" sz="1300" b="0" i="0" u="none" strike="noStrike" kern="1200" cap="none" spc="0" normalizeH="0" baseline="0" noProof="0" dirty="0">
                <a:ln>
                  <a:noFill/>
                </a:ln>
                <a:solidFill>
                  <a:prstClr val="black"/>
                </a:solidFill>
                <a:effectLst/>
                <a:uLnTx/>
                <a:uFillTx/>
                <a:latin typeface="Calibri"/>
                <a:ea typeface="+mn-ea"/>
                <a:cs typeface="+mn-cs"/>
              </a:rPr>
              <a:t> and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Mrr</a:t>
            </a:r>
            <a:r>
              <a:rPr kumimoji="0" lang="en-US" sz="1300" b="0" i="0" u="none" strike="noStrike" kern="1200" cap="none" spc="0" normalizeH="0" baseline="0" noProof="0" dirty="0">
                <a:ln>
                  <a:noFill/>
                </a:ln>
                <a:solidFill>
                  <a:prstClr val="black"/>
                </a:solidFill>
                <a:effectLst/>
                <a:uLnTx/>
                <a:uFillTx/>
                <a:latin typeface="Calibri"/>
                <a:ea typeface="+mn-ea"/>
                <a:cs typeface="+mn-cs"/>
              </a:rPr>
              <a:t> endonuclease genes – stabilizes foreign DNA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endA1</a:t>
            </a:r>
            <a:r>
              <a:rPr kumimoji="0" lang="en-US" sz="1300" b="0" i="0" u="none" strike="noStrike" kern="1200" cap="none" spc="0" normalizeH="0" baseline="0" noProof="0" dirty="0">
                <a:ln>
                  <a:noFill/>
                </a:ln>
                <a:solidFill>
                  <a:prstClr val="black"/>
                </a:solidFill>
                <a:effectLst/>
                <a:uLnTx/>
                <a:uFillTx/>
                <a:latin typeface="Calibri"/>
                <a:ea typeface="+mn-ea"/>
                <a:cs typeface="+mn-cs"/>
              </a:rPr>
              <a:t> – mutation in the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endA</a:t>
            </a:r>
            <a:r>
              <a:rPr kumimoji="0" lang="en-US" sz="1300" b="0" i="0" u="none" strike="noStrike" kern="1200" cap="none" spc="0" normalizeH="0" baseline="0" noProof="0" dirty="0">
                <a:ln>
                  <a:noFill/>
                </a:ln>
                <a:solidFill>
                  <a:prstClr val="black"/>
                </a:solidFill>
                <a:effectLst/>
                <a:uLnTx/>
                <a:uFillTx/>
                <a:latin typeface="Calibri"/>
                <a:ea typeface="+mn-ea"/>
                <a:cs typeface="+mn-cs"/>
              </a:rPr>
              <a:t> endonuclease stabilizes foreign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a:ea typeface="+mn-ea"/>
                <a:cs typeface="+mn-cs"/>
              </a:rPr>
              <a: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a:ea typeface="+mn-ea"/>
                <a:cs typeface="+mn-cs"/>
              </a:rPr>
              <a:t>[</a:t>
            </a:r>
            <a:r>
              <a:rPr kumimoji="0" lang="en-US" sz="1300" b="1" i="1" u="none" strike="noStrike" kern="1200" cap="none" spc="0" normalizeH="0" baseline="0" noProof="0" dirty="0" err="1">
                <a:ln>
                  <a:noFill/>
                </a:ln>
                <a:solidFill>
                  <a:prstClr val="black"/>
                </a:solidFill>
                <a:effectLst/>
                <a:uLnTx/>
                <a:uFillTx/>
                <a:latin typeface="Calibri"/>
                <a:ea typeface="+mn-ea"/>
                <a:cs typeface="+mn-cs"/>
              </a:rPr>
              <a:t>dcm</a:t>
            </a:r>
            <a:r>
              <a:rPr kumimoji="0" lang="en-US" sz="1300" b="1" i="1" u="none" strike="noStrike" kern="1200" cap="none" spc="0" normalizeH="0" baseline="0" noProof="0" dirty="0">
                <a:ln>
                  <a:noFill/>
                </a:ln>
                <a:solidFill>
                  <a:prstClr val="black"/>
                </a:solidFill>
                <a:effectLst/>
                <a:uLnTx/>
                <a:uFillTx/>
                <a:latin typeface="Calibri"/>
                <a:ea typeface="+mn-ea"/>
                <a:cs typeface="+mn-cs"/>
              </a:rPr>
              <a:t>] R(zgb-210::Tn10</a:t>
            </a:r>
            <a:r>
              <a:rPr kumimoji="0" lang="en-US" sz="1300" b="1" i="0" u="none" strike="noStrike" kern="1200" cap="none" spc="0" normalizeH="0" baseline="0" noProof="0" dirty="0">
                <a:ln>
                  <a:noFill/>
                </a:ln>
                <a:solidFill>
                  <a:prstClr val="black"/>
                </a:solidFill>
                <a:effectLst/>
                <a:uLnTx/>
                <a:uFillTx/>
                <a:latin typeface="Calibri"/>
                <a:ea typeface="+mn-ea"/>
                <a:cs typeface="+mn-cs"/>
              </a:rPr>
              <a:t>--</a:t>
            </a:r>
            <a:r>
              <a:rPr kumimoji="0" lang="en-US" sz="1300" b="1" i="0" u="none" strike="noStrike" kern="1200" cap="none" spc="0" normalizeH="0" baseline="0" noProof="0" dirty="0" err="1">
                <a:ln>
                  <a:noFill/>
                </a:ln>
                <a:solidFill>
                  <a:prstClr val="black"/>
                </a:solidFill>
                <a:effectLst/>
                <a:uLnTx/>
                <a:uFillTx/>
                <a:latin typeface="Calibri"/>
                <a:ea typeface="+mn-ea"/>
                <a:cs typeface="+mn-cs"/>
              </a:rPr>
              <a:t>TetS</a:t>
            </a:r>
            <a:r>
              <a:rPr kumimoji="0" lang="en-US" sz="1300" b="1" i="0" u="none" strike="noStrike" kern="1200" cap="none" spc="0" normalizeH="0" baseline="0" noProof="0" dirty="0">
                <a:ln>
                  <a:noFill/>
                </a:ln>
                <a:solidFill>
                  <a:prstClr val="black"/>
                </a:solidFill>
                <a:effectLst/>
                <a:uLnTx/>
                <a:uFillTx/>
                <a:latin typeface="Calibri"/>
                <a:ea typeface="+mn-ea"/>
                <a:cs typeface="+mn-cs"/>
              </a:rPr>
              <a:t>)</a:t>
            </a:r>
            <a:r>
              <a:rPr kumimoji="0" lang="en-US" sz="1300" b="0" i="0" u="none" strike="noStrike" kern="1200" cap="none" spc="0" normalizeH="0" baseline="0" noProof="0" dirty="0">
                <a:ln>
                  <a:noFill/>
                </a:ln>
                <a:solidFill>
                  <a:prstClr val="black"/>
                </a:solidFill>
                <a:effectLst/>
                <a:uLnTx/>
                <a:uFillTx/>
                <a:latin typeface="Calibri"/>
                <a:ea typeface="+mn-ea"/>
                <a:cs typeface="+mn-cs"/>
              </a:rPr>
              <a:t> – transposable element mutation of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dcm</a:t>
            </a:r>
            <a:r>
              <a:rPr kumimoji="0" lang="en-US" sz="1300" b="0" i="0" u="none" strike="noStrike" kern="1200" cap="none" spc="0" normalizeH="0" baseline="0" noProof="0" dirty="0">
                <a:ln>
                  <a:noFill/>
                </a:ln>
                <a:solidFill>
                  <a:prstClr val="black"/>
                </a:solidFill>
                <a:effectLst/>
                <a:uLnTx/>
                <a:uFillTx/>
                <a:latin typeface="Calibri"/>
                <a:ea typeface="+mn-ea"/>
                <a:cs typeface="+mn-cs"/>
              </a:rPr>
              <a:t> methylase</a:t>
            </a:r>
          </a:p>
        </p:txBody>
      </p:sp>
    </p:spTree>
    <p:extLst>
      <p:ext uri="{BB962C8B-B14F-4D97-AF65-F5344CB8AC3E}">
        <p14:creationId xmlns:p14="http://schemas.microsoft.com/office/powerpoint/2010/main" val="3471101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292608" y="254598"/>
            <a:ext cx="8686800" cy="92333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Today we will simply induce transcription of our</a:t>
            </a:r>
            <a:r>
              <a:rPr kumimoji="0" lang="en-US" sz="1800" b="1" i="1" u="none" strike="noStrike" kern="1200" cap="none" spc="0" normalizeH="0" baseline="0" noProof="0" dirty="0">
                <a:ln>
                  <a:noFill/>
                </a:ln>
                <a:solidFill>
                  <a:srgbClr val="C00000"/>
                </a:solidFill>
                <a:effectLst/>
                <a:uLnTx/>
                <a:uFillTx/>
                <a:latin typeface="Calibri"/>
                <a:ea typeface="+mn-ea"/>
                <a:cs typeface="+mn-cs"/>
              </a:rPr>
              <a:t> SPP382(codons 1-121)-intein-chitin binding domain</a:t>
            </a:r>
            <a:r>
              <a:rPr kumimoji="0" lang="en-US" sz="1800" b="1" i="0" u="none" strike="noStrike" kern="1200" cap="none" spc="0" normalizeH="0" baseline="0" noProof="0" dirty="0">
                <a:ln>
                  <a:noFill/>
                </a:ln>
                <a:solidFill>
                  <a:srgbClr val="C00000"/>
                </a:solidFill>
                <a:effectLst/>
                <a:uLnTx/>
                <a:uFillTx/>
                <a:latin typeface="Calibri"/>
                <a:ea typeface="+mn-ea"/>
                <a:cs typeface="+mn-cs"/>
              </a:rPr>
              <a:t> fusion gene with IPTG.  In subsequent labs we will break the cells and recover the </a:t>
            </a:r>
            <a:r>
              <a:rPr kumimoji="0" lang="en-US" sz="1800" b="1" i="0" u="none" strike="noStrike" kern="1200" cap="none" spc="0" normalizeH="0" baseline="0" noProof="0" dirty="0" err="1">
                <a:ln>
                  <a:noFill/>
                </a:ln>
                <a:solidFill>
                  <a:srgbClr val="C00000"/>
                </a:solidFill>
                <a:effectLst/>
                <a:uLnTx/>
                <a:uFillTx/>
                <a:latin typeface="Calibri"/>
                <a:ea typeface="+mn-ea"/>
                <a:cs typeface="+mn-cs"/>
              </a:rPr>
              <a:t>recombinnant</a:t>
            </a:r>
            <a:r>
              <a:rPr kumimoji="0" lang="en-US" sz="1800" b="1" i="0" u="none" strike="noStrike" kern="1200" cap="none" spc="0" normalizeH="0" baseline="0" noProof="0" dirty="0">
                <a:ln>
                  <a:noFill/>
                </a:ln>
                <a:solidFill>
                  <a:srgbClr val="C00000"/>
                </a:solidFill>
                <a:effectLst/>
                <a:uLnTx/>
                <a:uFillTx/>
                <a:latin typeface="Calibri"/>
                <a:ea typeface="+mn-ea"/>
                <a:cs typeface="+mn-cs"/>
              </a:rPr>
              <a:t> protein on chitin-agarose. </a:t>
            </a:r>
          </a:p>
        </p:txBody>
      </p:sp>
      <p:pic>
        <p:nvPicPr>
          <p:cNvPr id="522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963247" y="1177925"/>
            <a:ext cx="7208837" cy="4505325"/>
          </a:xfrm>
          <a:prstGeom prst="rect">
            <a:avLst/>
          </a:prstGeom>
          <a:noFill/>
          <a:ln w="9525">
            <a:noFill/>
            <a:miter lim="800000"/>
            <a:headEnd/>
            <a:tailEnd/>
          </a:ln>
        </p:spPr>
      </p:pic>
      <p:sp>
        <p:nvSpPr>
          <p:cNvPr id="52228" name="Text Box 4"/>
          <p:cNvSpPr txBox="1">
            <a:spLocks noChangeArrowheads="1"/>
          </p:cNvSpPr>
          <p:nvPr/>
        </p:nvSpPr>
        <p:spPr bwMode="auto">
          <a:xfrm>
            <a:off x="4648201" y="4495800"/>
            <a:ext cx="3962400" cy="6413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C0504D"/>
                </a:solidFill>
                <a:effectLst/>
                <a:uLnTx/>
                <a:uFillTx/>
                <a:latin typeface="Calibri"/>
                <a:ea typeface="+mn-ea"/>
                <a:cs typeface="+mn-cs"/>
              </a:rPr>
              <a:t>The </a:t>
            </a:r>
            <a:r>
              <a:rPr kumimoji="0" lang="en-US" sz="1800" b="1" i="0" u="none" strike="noStrike" kern="1200" cap="none" spc="0" normalizeH="0" baseline="0" noProof="0" dirty="0" err="1">
                <a:ln>
                  <a:noFill/>
                </a:ln>
                <a:solidFill>
                  <a:srgbClr val="C0504D"/>
                </a:solidFill>
                <a:effectLst/>
                <a:uLnTx/>
                <a:uFillTx/>
                <a:latin typeface="Calibri"/>
                <a:ea typeface="+mn-ea"/>
                <a:cs typeface="+mn-cs"/>
              </a:rPr>
              <a:t>intein</a:t>
            </a:r>
            <a:r>
              <a:rPr kumimoji="0" lang="en-US" sz="1800" b="0" i="0" u="none" strike="noStrike" kern="1200" cap="none" spc="0" normalizeH="0" baseline="0" noProof="0" dirty="0">
                <a:ln>
                  <a:noFill/>
                </a:ln>
                <a:solidFill>
                  <a:prstClr val="black"/>
                </a:solidFill>
                <a:effectLst/>
                <a:uLnTx/>
                <a:uFillTx/>
                <a:latin typeface="Calibri"/>
                <a:ea typeface="+mn-ea"/>
                <a:cs typeface="+mn-cs"/>
              </a:rPr>
              <a:t> directs an autocatalytic protein cleavage event.</a:t>
            </a:r>
          </a:p>
        </p:txBody>
      </p:sp>
      <p:pic>
        <p:nvPicPr>
          <p:cNvPr id="5" name="Picture 2" descr="CHAPS"/>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381000" y="5562600"/>
            <a:ext cx="1676400" cy="1295400"/>
          </a:xfrm>
          <a:prstGeom prst="rect">
            <a:avLst/>
          </a:prstGeom>
          <a:noFill/>
          <a:ln w="9525">
            <a:noFill/>
            <a:miter lim="800000"/>
            <a:headEnd/>
            <a:tailEnd/>
          </a:ln>
        </p:spPr>
      </p:pic>
      <p:sp>
        <p:nvSpPr>
          <p:cNvPr id="6" name="Rectangle 5"/>
          <p:cNvSpPr/>
          <p:nvPr/>
        </p:nvSpPr>
        <p:spPr>
          <a:xfrm>
            <a:off x="2133600" y="5715001"/>
            <a:ext cx="70104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CHAPS</a:t>
            </a:r>
            <a:r>
              <a:rPr kumimoji="0" lang="en-US" sz="1400" b="0" i="0" u="none" strike="noStrike" kern="1200" cap="none" spc="0" normalizeH="0" baseline="0" noProof="0" dirty="0">
                <a:ln>
                  <a:noFill/>
                </a:ln>
                <a:solidFill>
                  <a:prstClr val="black"/>
                </a:solidFill>
                <a:effectLst/>
                <a:uLnTx/>
                <a:uFillTx/>
                <a:latin typeface="Calibri"/>
                <a:ea typeface="+mn-ea"/>
                <a:cs typeface="+mn-cs"/>
              </a:rPr>
              <a:t> (3-[(3-Cholamidopropyl)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dimethylammonio</a:t>
            </a:r>
            <a:r>
              <a:rPr kumimoji="0" lang="en-US" sz="1400" b="0" i="0" u="none" strike="noStrike" kern="1200" cap="none" spc="0" normalizeH="0" baseline="0" noProof="0" dirty="0">
                <a:ln>
                  <a:noFill/>
                </a:ln>
                <a:solidFill>
                  <a:prstClr val="black"/>
                </a:solidFill>
                <a:effectLst/>
                <a:uLnTx/>
                <a:uFillTx/>
                <a:latin typeface="Calibri"/>
                <a:ea typeface="+mn-ea"/>
                <a:cs typeface="+mn-cs"/>
              </a:rPr>
              <a:t>]-1-propanesulfonate) – gentle organic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zwitterion</a:t>
            </a:r>
            <a:r>
              <a:rPr kumimoji="0" lang="en-US" sz="1400" b="0" i="0" u="none" strike="noStrike" kern="1200" cap="none" spc="0" normalizeH="0" baseline="0" noProof="0" dirty="0">
                <a:ln>
                  <a:noFill/>
                </a:ln>
                <a:solidFill>
                  <a:prstClr val="black"/>
                </a:solidFill>
                <a:effectLst/>
                <a:uLnTx/>
                <a:uFillTx/>
                <a:latin typeface="Calibri"/>
                <a:ea typeface="+mn-ea"/>
                <a:cs typeface="+mn-cs"/>
              </a:rPr>
              <a:t> detergent with both a positive and negatively charged group at neutral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pH.</a:t>
            </a:r>
            <a:r>
              <a:rPr kumimoji="0" lang="en-US" sz="1400" b="0" i="0" u="none" strike="noStrike" kern="1200" cap="none" spc="0" normalizeH="0" baseline="0" noProof="0" dirty="0">
                <a:ln>
                  <a:noFill/>
                </a:ln>
                <a:solidFill>
                  <a:prstClr val="black"/>
                </a:solidFill>
                <a:effectLst/>
                <a:uLnTx/>
                <a:uFillTx/>
                <a:latin typeface="Calibri"/>
                <a:ea typeface="+mn-ea"/>
                <a:cs typeface="+mn-cs"/>
              </a:rPr>
              <a:t>  Disrupts membranes and helps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solubilize</a:t>
            </a:r>
            <a:r>
              <a:rPr kumimoji="0" lang="en-US" sz="1400" b="0" i="0" u="none" strike="noStrike" kern="1200" cap="none" spc="0" normalizeH="0" baseline="0" noProof="0" dirty="0">
                <a:ln>
                  <a:noFill/>
                </a:ln>
                <a:solidFill>
                  <a:prstClr val="black"/>
                </a:solidFill>
                <a:effectLst/>
                <a:uLnTx/>
                <a:uFillTx/>
                <a:latin typeface="Calibri"/>
                <a:ea typeface="+mn-ea"/>
                <a:cs typeface="+mn-cs"/>
              </a:rPr>
              <a:t> proteins without denaturing proteins.</a:t>
            </a:r>
          </a:p>
        </p:txBody>
      </p:sp>
      <p:pic>
        <p:nvPicPr>
          <p:cNvPr id="7" name="Picture 5" descr="chitin"/>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2819403" y="3581400"/>
            <a:ext cx="1828801" cy="977900"/>
          </a:xfrm>
          <a:prstGeom prst="rect">
            <a:avLst/>
          </a:prstGeom>
          <a:noFill/>
          <a:ln w="9525">
            <a:noFill/>
            <a:miter lim="800000"/>
            <a:headEnd/>
            <a:tailEnd/>
          </a:ln>
        </p:spPr>
      </p:pic>
    </p:spTree>
    <p:extLst>
      <p:ext uri="{BB962C8B-B14F-4D97-AF65-F5344CB8AC3E}">
        <p14:creationId xmlns:p14="http://schemas.microsoft.com/office/powerpoint/2010/main" val="4120736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693420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Real time PCR </a:t>
            </a:r>
            <a:r>
              <a:rPr kumimoji="0" lang="en-US" sz="1800" b="0" i="0" u="none" strike="noStrike" kern="1200" cap="none" spc="0" normalizeH="0" baseline="0" noProof="0" dirty="0">
                <a:ln>
                  <a:noFill/>
                </a:ln>
                <a:solidFill>
                  <a:prstClr val="black"/>
                </a:solidFill>
                <a:effectLst/>
                <a:uLnTx/>
                <a:uFillTx/>
                <a:latin typeface="Calibri"/>
                <a:ea typeface="+mn-ea"/>
                <a:cs typeface="+mn-cs"/>
              </a:rPr>
              <a:t>is a way of quantifying the amount of RNA or DNA in a sample.  It involves the same basic chemistry or standard PCR but includes a reagent that allows one to measure the amount of product produced.  There are multiple reagents that can be used, we will use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Sybr</a:t>
            </a:r>
            <a:r>
              <a:rPr kumimoji="0" lang="en-US" sz="1800" b="0" i="0" u="none" strike="noStrike" kern="1200" cap="none" spc="0" normalizeH="0" baseline="0" noProof="0" dirty="0">
                <a:ln>
                  <a:noFill/>
                </a:ln>
                <a:solidFill>
                  <a:prstClr val="black"/>
                </a:solidFill>
                <a:effectLst/>
                <a:uLnTx/>
                <a:uFillTx/>
                <a:latin typeface="Calibri"/>
                <a:ea typeface="+mn-ea"/>
                <a:cs typeface="+mn-cs"/>
              </a:rPr>
              <a:t> green.  This compound fluoresces brightly only when bound to </a:t>
            </a:r>
            <a:r>
              <a:rPr kumimoji="0" lang="en-US" sz="1800" b="1" i="0" u="none" strike="noStrike" kern="1200" cap="none" spc="0" normalizeH="0" baseline="0" noProof="0" dirty="0">
                <a:ln>
                  <a:noFill/>
                </a:ln>
                <a:solidFill>
                  <a:prstClr val="black"/>
                </a:solidFill>
                <a:effectLst/>
                <a:uLnTx/>
                <a:uFillTx/>
                <a:latin typeface="Calibri"/>
                <a:ea typeface="+mn-ea"/>
                <a:cs typeface="+mn-cs"/>
              </a:rPr>
              <a:t>double-stranded</a:t>
            </a:r>
            <a:r>
              <a:rPr kumimoji="0" lang="en-US" sz="1800" b="0" i="0" u="none" strike="noStrike" kern="1200" cap="none" spc="0" normalizeH="0" baseline="0" noProof="0" dirty="0">
                <a:ln>
                  <a:noFill/>
                </a:ln>
                <a:solidFill>
                  <a:prstClr val="black"/>
                </a:solidFill>
                <a:effectLst/>
                <a:uLnTx/>
                <a:uFillTx/>
                <a:latin typeface="Calibri"/>
                <a:ea typeface="+mn-ea"/>
                <a:cs typeface="+mn-cs"/>
              </a:rPr>
              <a:t> DNA.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2" y="2197608"/>
            <a:ext cx="3389282" cy="29260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197608"/>
            <a:ext cx="3520440" cy="2926080"/>
          </a:xfrm>
          <a:prstGeom prst="rect">
            <a:avLst/>
          </a:prstGeom>
        </p:spPr>
      </p:pic>
    </p:spTree>
    <p:extLst>
      <p:ext uri="{BB962C8B-B14F-4D97-AF65-F5344CB8AC3E}">
        <p14:creationId xmlns:p14="http://schemas.microsoft.com/office/powerpoint/2010/main" val="3957361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762003"/>
            <a:ext cx="6781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real time PCR machine has a sensor that measures florescence.  More and more dsDNA is made through each PCR cycle, so the amount of florescence increases with each cycle.  This can be used to create a </a:t>
            </a:r>
            <a:r>
              <a:rPr kumimoji="0" lang="en-US" sz="1800" b="1" i="0" u="none" strike="noStrike" kern="1200" cap="none" spc="0" normalizeH="0" baseline="0" noProof="0" dirty="0">
                <a:ln>
                  <a:noFill/>
                </a:ln>
                <a:solidFill>
                  <a:prstClr val="black"/>
                </a:solidFill>
                <a:effectLst/>
                <a:uLnTx/>
                <a:uFillTx/>
                <a:latin typeface="Calibri"/>
                <a:ea typeface="+mn-ea"/>
                <a:cs typeface="+mn-cs"/>
              </a:rPr>
              <a:t>standard curve </a:t>
            </a:r>
            <a:r>
              <a:rPr kumimoji="0" lang="en-US" sz="1800" b="0" i="0" u="none" strike="noStrike" kern="1200" cap="none" spc="0" normalizeH="0" baseline="0" noProof="0" dirty="0">
                <a:ln>
                  <a:noFill/>
                </a:ln>
                <a:solidFill>
                  <a:prstClr val="black"/>
                </a:solidFill>
                <a:effectLst/>
                <a:uLnTx/>
                <a:uFillTx/>
                <a:latin typeface="Calibri"/>
                <a:ea typeface="+mn-ea"/>
                <a:cs typeface="+mn-cs"/>
              </a:rPr>
              <a:t>of DNA amount vs florescence.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2" y="2286000"/>
            <a:ext cx="4829175" cy="2933700"/>
          </a:xfrm>
          <a:prstGeom prst="rect">
            <a:avLst/>
          </a:prstGeom>
        </p:spPr>
      </p:pic>
      <p:sp>
        <p:nvSpPr>
          <p:cNvPr id="5" name="TextBox 4"/>
          <p:cNvSpPr txBox="1"/>
          <p:nvPr/>
        </p:nvSpPr>
        <p:spPr>
          <a:xfrm>
            <a:off x="5302102" y="1972965"/>
            <a:ext cx="36576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a:t>
            </a:r>
            <a:r>
              <a:rPr kumimoji="0" lang="en-US" sz="1800" b="1" i="0" u="none" strike="noStrike" kern="1200" cap="none" spc="0" normalizeH="0" baseline="0" noProof="0" dirty="0">
                <a:ln>
                  <a:noFill/>
                </a:ln>
                <a:solidFill>
                  <a:prstClr val="black"/>
                </a:solidFill>
                <a:effectLst/>
                <a:uLnTx/>
                <a:uFillTx/>
                <a:latin typeface="Calibri"/>
                <a:ea typeface="+mn-ea"/>
                <a:cs typeface="+mn-cs"/>
              </a:rPr>
              <a:t>threshold (PCR) cycle </a:t>
            </a:r>
            <a:r>
              <a:rPr kumimoji="0" lang="en-US" sz="1800" b="0" i="0" u="none" strike="noStrike" kern="1200" cap="none" spc="0" normalizeH="0" baseline="0" noProof="0" dirty="0">
                <a:ln>
                  <a:noFill/>
                </a:ln>
                <a:solidFill>
                  <a:prstClr val="black"/>
                </a:solidFill>
                <a:effectLst/>
                <a:uLnTx/>
                <a:uFillTx/>
                <a:latin typeface="Calibri"/>
                <a:ea typeface="+mn-ea"/>
                <a:cs typeface="+mn-cs"/>
              </a:rPr>
              <a:t>represents the point in which enough ds DNA is present to make the </a:t>
            </a:r>
            <a:r>
              <a:rPr kumimoji="0" lang="en-US" sz="1800" b="1" i="0" u="none" strike="noStrike" kern="1200" cap="none" spc="0" normalizeH="0" baseline="0" noProof="0" dirty="0">
                <a:ln>
                  <a:noFill/>
                </a:ln>
                <a:solidFill>
                  <a:prstClr val="black"/>
                </a:solidFill>
                <a:effectLst/>
                <a:uLnTx/>
                <a:uFillTx/>
                <a:latin typeface="Calibri"/>
                <a:ea typeface="+mn-ea"/>
                <a:cs typeface="+mn-cs"/>
              </a:rPr>
              <a:t>florescence greater than background</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threshold PCR cycle depends upon the amount of DNA in the original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amount of DNA in a sample of unknown concentration can be determined by discovery of its threshold cycle and comparing this to the standard curve prepared using controls of known concentration.</a:t>
            </a:r>
          </a:p>
        </p:txBody>
      </p:sp>
    </p:spTree>
    <p:extLst>
      <p:ext uri="{BB962C8B-B14F-4D97-AF65-F5344CB8AC3E}">
        <p14:creationId xmlns:p14="http://schemas.microsoft.com/office/powerpoint/2010/main" val="89929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625" y="38874"/>
            <a:ext cx="9067800" cy="6186309"/>
          </a:xfrm>
          <a:prstGeom prst="rect">
            <a:avLst/>
          </a:prstGeom>
        </p:spPr>
        <p:txBody>
          <a:bodyPr wrap="square">
            <a:spAutoFit/>
          </a:bodyPr>
          <a:lstStyle/>
          <a:p>
            <a:pPr algn="ctr"/>
            <a:r>
              <a:rPr lang="en-US" b="1" dirty="0">
                <a:latin typeface="Times New Roman" panose="02020603050405020304" pitchFamily="18" charset="0"/>
                <a:ea typeface="Times New Roman"/>
                <a:cs typeface="Times New Roman" panose="02020603050405020304" pitchFamily="18" charset="0"/>
              </a:rPr>
              <a:t>FIRST Half of the Semester</a:t>
            </a:r>
            <a:endParaRPr lang="en-US" dirty="0">
              <a:latin typeface="Times New Roman" panose="02020603050405020304" pitchFamily="18" charset="0"/>
              <a:ea typeface="Times New Roman"/>
              <a:cs typeface="Times New Roman" panose="02020603050405020304" pitchFamily="18" charset="0"/>
            </a:endParaRPr>
          </a:p>
          <a:p>
            <a:r>
              <a:rPr lang="en-US" b="1" dirty="0">
                <a:latin typeface="Times New Roman" panose="02020603050405020304" pitchFamily="18" charset="0"/>
                <a:ea typeface="Times New Roman"/>
                <a:cs typeface="Times New Roman" panose="02020603050405020304" pitchFamily="18" charset="0"/>
              </a:rPr>
              <a:t>Thematic Goal: Characterization of a Eukaryotic Gene</a:t>
            </a:r>
            <a:endParaRPr lang="en-US" dirty="0">
              <a:latin typeface="Times New Roman" panose="02020603050405020304" pitchFamily="18" charset="0"/>
              <a:ea typeface="Times New Roman"/>
              <a:cs typeface="Times New Roman" panose="02020603050405020304" pitchFamily="18" charset="0"/>
            </a:endParaRPr>
          </a:p>
          <a:p>
            <a:pPr indent="457200"/>
            <a:r>
              <a:rPr lang="en-US" dirty="0">
                <a:latin typeface="Times New Roman" panose="02020603050405020304" pitchFamily="18" charset="0"/>
                <a:ea typeface="Times New Roman"/>
                <a:cs typeface="Times New Roman" panose="02020603050405020304" pitchFamily="18" charset="0"/>
              </a:rPr>
              <a:t>For the sake of organization (&amp; fun), many of the exercises in the first ½ semester will simulate an actual research experience in which you will test the hypothesis that an unknown segment of DNA provided by the instructor encodes an essential eukaryotic gene. </a:t>
            </a:r>
          </a:p>
          <a:p>
            <a:pPr algn="ctr"/>
            <a:r>
              <a:rPr lang="en-US" b="1" dirty="0">
                <a:latin typeface="Times New Roman" panose="02020603050405020304" pitchFamily="18" charset="0"/>
                <a:ea typeface="Times New Roman"/>
                <a:cs typeface="Times New Roman" panose="02020603050405020304" pitchFamily="18" charset="0"/>
              </a:rPr>
              <a:t>Flow Chart</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Isolate a "foreign" DNA molecule (gel purification of the "insert" DNA)</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Create a recombinant DNA molecule (ligate the insert DNA to a plasmid vector; prepare competent cells and transform</a:t>
            </a:r>
            <a:r>
              <a:rPr lang="en-US" i="1" dirty="0">
                <a:latin typeface="Times New Roman" panose="02020603050405020304" pitchFamily="18" charset="0"/>
                <a:ea typeface="Times New Roman"/>
                <a:cs typeface="Times New Roman" panose="02020603050405020304" pitchFamily="18" charset="0"/>
              </a:rPr>
              <a:t> E. coli</a:t>
            </a:r>
            <a:r>
              <a:rPr lang="en-US" dirty="0">
                <a:latin typeface="Times New Roman" panose="02020603050405020304" pitchFamily="18" charset="0"/>
                <a:ea typeface="Times New Roman"/>
                <a:cs typeface="Times New Roman" panose="02020603050405020304" pitchFamily="18" charset="0"/>
              </a:rPr>
              <a:t>)</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Purify the recombinant DNA (plasmid DNA miniprep; restriction digests)</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a:p>
            <a:pPr algn="ctr"/>
            <a:r>
              <a:rPr lang="en-US" u="sng" dirty="0">
                <a:latin typeface="Times New Roman" panose="02020603050405020304" pitchFamily="18" charset="0"/>
                <a:ea typeface="Times New Roman"/>
                <a:cs typeface="Times New Roman" panose="02020603050405020304" pitchFamily="18" charset="0"/>
              </a:rPr>
              <a:t>Determine</a:t>
            </a:r>
            <a:r>
              <a:rPr lang="en-US" dirty="0">
                <a:latin typeface="Times New Roman" panose="02020603050405020304" pitchFamily="18" charset="0"/>
                <a:ea typeface="Times New Roman"/>
                <a:cs typeface="Times New Roman" panose="02020603050405020304" pitchFamily="18" charset="0"/>
              </a:rPr>
              <a:t> whether the cloned DNA contains a transcribed gene (RNA extraction from yeast; </a:t>
            </a:r>
            <a:r>
              <a:rPr lang="en-US" baseline="30000" dirty="0">
                <a:latin typeface="Times New Roman" panose="02020603050405020304" pitchFamily="18" charset="0"/>
                <a:ea typeface="Times New Roman"/>
                <a:cs typeface="Times New Roman" panose="02020603050405020304" pitchFamily="18" charset="0"/>
              </a:rPr>
              <a:t>32</a:t>
            </a:r>
            <a:r>
              <a:rPr lang="en-US" dirty="0">
                <a:latin typeface="Times New Roman" panose="02020603050405020304" pitchFamily="18" charset="0"/>
                <a:ea typeface="Times New Roman"/>
                <a:cs typeface="Times New Roman" panose="02020603050405020304" pitchFamily="18" charset="0"/>
              </a:rPr>
              <a:t>P labeled probe preparation by vitro transcription; northern hybridization with +/‑ sense probes)</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Establish the DNA sequence of the cloned gene (single stranded DNA preparation from virally infected cells; DNA sequence analysis)</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Demonstrate that the cloned DNA actually defines the gene detected by </a:t>
            </a:r>
            <a:r>
              <a:rPr lang="en-US" dirty="0" smtClean="0">
                <a:latin typeface="Times New Roman" panose="02020603050405020304" pitchFamily="18" charset="0"/>
                <a:ea typeface="Times New Roman"/>
                <a:cs typeface="Times New Roman" panose="02020603050405020304" pitchFamily="18" charset="0"/>
              </a:rPr>
              <a:t>mRNA hybridization </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(yeast transformation; genetic complementation)</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1848220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88661"/>
            <a:ext cx="89154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Each group will: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1) prepare a dilution series </a:t>
            </a:r>
            <a:r>
              <a:rPr kumimoji="0" lang="en-US" sz="2000" b="0" i="1" u="none" strike="noStrike" kern="1200" cap="none" spc="0" normalizeH="0" baseline="0" noProof="0" dirty="0">
                <a:ln>
                  <a:noFill/>
                </a:ln>
                <a:solidFill>
                  <a:prstClr val="black"/>
                </a:solidFill>
                <a:effectLst/>
                <a:uLnTx/>
                <a:uFillTx/>
                <a:latin typeface="Calibri"/>
                <a:ea typeface="+mn-ea"/>
                <a:cs typeface="+mn-cs"/>
              </a:rPr>
              <a:t>SQS1</a:t>
            </a:r>
            <a:r>
              <a:rPr kumimoji="0" lang="en-US" sz="2000" b="0" i="0" u="none" strike="noStrike" kern="1200" cap="none" spc="0" normalizeH="0" baseline="0" noProof="0" dirty="0">
                <a:ln>
                  <a:noFill/>
                </a:ln>
                <a:solidFill>
                  <a:prstClr val="black"/>
                </a:solidFill>
                <a:effectLst/>
                <a:uLnTx/>
                <a:uFillTx/>
                <a:latin typeface="Calibri"/>
                <a:ea typeface="+mn-ea"/>
                <a:cs typeface="+mn-cs"/>
              </a:rPr>
              <a:t> DNA for use as a standard curve.  Each dilution will be used in a PCR experiment (</a:t>
            </a:r>
            <a:r>
              <a:rPr kumimoji="0" lang="en-US" sz="2000" b="1" i="0" u="none" strike="noStrike" kern="1200" cap="none" spc="0" normalizeH="0" baseline="0" noProof="0" dirty="0">
                <a:ln>
                  <a:noFill/>
                </a:ln>
                <a:solidFill>
                  <a:prstClr val="black"/>
                </a:solidFill>
                <a:effectLst/>
                <a:uLnTx/>
                <a:uFillTx/>
                <a:latin typeface="Calibri"/>
                <a:ea typeface="+mn-ea"/>
                <a:cs typeface="+mn-cs"/>
              </a:rPr>
              <a:t>student 1</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2) prepare  the master mix PCR solution and do a PCR reaction with </a:t>
            </a:r>
            <a:r>
              <a:rPr kumimoji="0" lang="en-US" sz="2000" b="0" i="1" u="none" strike="noStrike" kern="1200" cap="none" spc="0" normalizeH="0" baseline="0" noProof="0" dirty="0">
                <a:ln>
                  <a:noFill/>
                </a:ln>
                <a:solidFill>
                  <a:prstClr val="black"/>
                </a:solidFill>
                <a:effectLst/>
                <a:uLnTx/>
                <a:uFillTx/>
                <a:latin typeface="Calibri"/>
                <a:ea typeface="+mn-ea"/>
                <a:cs typeface="+mn-cs"/>
              </a:rPr>
              <a:t>SQS1</a:t>
            </a:r>
            <a:r>
              <a:rPr kumimoji="0" lang="en-US" sz="2000" b="0" i="0" u="none" strike="noStrike" kern="1200" cap="none" spc="0" normalizeH="0" baseline="0" noProof="0" dirty="0">
                <a:ln>
                  <a:noFill/>
                </a:ln>
                <a:solidFill>
                  <a:prstClr val="black"/>
                </a:solidFill>
                <a:effectLst/>
                <a:uLnTx/>
                <a:uFillTx/>
                <a:latin typeface="Calibri"/>
                <a:ea typeface="+mn-ea"/>
                <a:cs typeface="+mn-cs"/>
              </a:rPr>
              <a:t> DNA of unknown concentration (</a:t>
            </a:r>
            <a:r>
              <a:rPr kumimoji="0" lang="en-US" sz="2000" b="1" i="0" u="none" strike="noStrike" kern="1200" cap="none" spc="0" normalizeH="0" baseline="0" noProof="0" dirty="0">
                <a:ln>
                  <a:noFill/>
                </a:ln>
                <a:solidFill>
                  <a:prstClr val="black"/>
                </a:solidFill>
                <a:effectLst/>
                <a:uLnTx/>
                <a:uFillTx/>
                <a:latin typeface="Calibri"/>
                <a:ea typeface="+mn-ea"/>
                <a:cs typeface="+mn-cs"/>
              </a:rPr>
              <a:t>student 2</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Next lab</a:t>
            </a:r>
            <a:r>
              <a:rPr kumimoji="0" lang="en-US" sz="2000" b="0" i="0" u="none" strike="noStrike" kern="1200" cap="none" spc="0" normalizeH="0" baseline="0" noProof="0" dirty="0">
                <a:ln>
                  <a:noFill/>
                </a:ln>
                <a:solidFill>
                  <a:prstClr val="black"/>
                </a:solidFill>
                <a:effectLst/>
                <a:uLnTx/>
                <a:uFillTx/>
                <a:latin typeface="Calibri"/>
                <a:ea typeface="+mn-ea"/>
                <a:cs typeface="+mn-cs"/>
              </a:rPr>
              <a:t>, the standard curve generated by student #1 will be used to determine the SQS1 DNA concentration in the unknown sample of student #2.</a:t>
            </a:r>
          </a:p>
        </p:txBody>
      </p:sp>
      <p:pic>
        <p:nvPicPr>
          <p:cNvPr id="1026" name="Picture 2" descr="http://www.thelabworldgroup.com/sites/default/files/styles/1024_by_768_down/public/equipment/BioRad%20Icycler%20Thermal%20cycler%20TheLabWorldGroup.JPG?itok=BGlQgZ6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43200"/>
            <a:ext cx="5242560" cy="39319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15000" y="3026367"/>
            <a:ext cx="32766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Biorad</a:t>
            </a:r>
            <a:r>
              <a:rPr kumimoji="0" lang="en-US" sz="1800" b="0" i="0" u="none" strike="noStrike" kern="1200" cap="none" spc="0" normalizeH="0" baseline="0" noProof="0" dirty="0">
                <a:ln>
                  <a:noFill/>
                </a:ln>
                <a:solidFill>
                  <a:prstClr val="black"/>
                </a:solidFill>
                <a:effectLst/>
                <a:uLnTx/>
                <a:uFillTx/>
                <a:latin typeface="Calibri"/>
                <a:ea typeface="+mn-ea"/>
                <a:cs typeface="+mn-cs"/>
              </a:rPr>
              <a:t> iCycler – similar to the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myCycler</a:t>
            </a:r>
            <a:r>
              <a:rPr kumimoji="0" lang="en-US" sz="1800" b="0" i="0" u="none" strike="noStrike" kern="1200" cap="none" spc="0" normalizeH="0" baseline="0" noProof="0" dirty="0">
                <a:ln>
                  <a:noFill/>
                </a:ln>
                <a:solidFill>
                  <a:prstClr val="black"/>
                </a:solidFill>
                <a:effectLst/>
                <a:uLnTx/>
                <a:uFillTx/>
                <a:latin typeface="Calibri"/>
                <a:ea typeface="+mn-ea"/>
                <a:cs typeface="+mn-cs"/>
              </a:rPr>
              <a:t> we previously used except that it has optics and software to monitor and record florescence in real time  for each well of the microtiter dish holding </a:t>
            </a:r>
            <a:r>
              <a:rPr kumimoji="0" lang="en-US" sz="1800" b="0" i="0" u="none" strike="noStrike" kern="1200" cap="none" spc="0" normalizeH="0" baseline="0" noProof="0">
                <a:ln>
                  <a:noFill/>
                </a:ln>
                <a:solidFill>
                  <a:prstClr val="black"/>
                </a:solidFill>
                <a:effectLst/>
                <a:uLnTx/>
                <a:uFillTx/>
                <a:latin typeface="Calibri"/>
                <a:ea typeface="+mn-ea"/>
                <a:cs typeface="+mn-cs"/>
              </a:rPr>
              <a:t>the samples.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950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915400" cy="6186309"/>
          </a:xfrm>
          <a:prstGeom prst="rect">
            <a:avLst/>
          </a:prstGeom>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lang="en-US" b="1" dirty="0">
                <a:solidFill>
                  <a:srgbClr val="C00000"/>
                </a:solidFill>
                <a:latin typeface="Times New Roman" panose="02020603050405020304" pitchFamily="18" charset="0"/>
                <a:ea typeface="Times New Roman" panose="02020603050405020304" pitchFamily="18" charset="0"/>
              </a:rPr>
              <a:t>Student 1  </a:t>
            </a:r>
            <a:r>
              <a:rPr lang="en-US" dirty="0">
                <a:solidFill>
                  <a:srgbClr val="000000"/>
                </a:solidFill>
                <a:latin typeface="Times New Roman" panose="02020603050405020304" pitchFamily="18" charset="0"/>
                <a:ea typeface="Times New Roman" panose="02020603050405020304" pitchFamily="18" charset="0"/>
              </a:rPr>
              <a:t>Set up dilutions of your starting control DNA template. Your stock DNA is at a concentration of </a:t>
            </a:r>
            <a:r>
              <a:rPr lang="en-US" b="1" dirty="0">
                <a:solidFill>
                  <a:srgbClr val="000000"/>
                </a:solidFill>
                <a:latin typeface="Times New Roman" panose="02020603050405020304" pitchFamily="18" charset="0"/>
                <a:ea typeface="Times New Roman" panose="02020603050405020304" pitchFamily="18" charset="0"/>
              </a:rPr>
              <a:t>20 ng/µl</a:t>
            </a:r>
            <a:r>
              <a:rPr lang="en-US" dirty="0">
                <a:solidFill>
                  <a:srgbClr val="000000"/>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800"/>
              <a:buFont typeface="Symbol" panose="05050102010706020507" pitchFamily="18" charset="2"/>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Transfer 2 µl of the 20 ng/ µl DNA to the next dilution tube containing 8 µl of water , mix and label this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ng/µl</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Clr>
                <a:srgbClr val="000000"/>
              </a:buClr>
              <a:buSzPts val="1800"/>
              <a:buFont typeface="Symbol" panose="05050102010706020507" pitchFamily="18" charset="2"/>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Next transfer 2 µl of the 4 ng/ µl DNA to the next dilution tube containing 8 µl of water , mix and label this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0.8 ng/µl</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Clr>
                <a:srgbClr val="000000"/>
              </a:buClr>
              <a:buSzPts val="1800"/>
              <a:buFont typeface="Symbol" panose="05050102010706020507" pitchFamily="18" charset="2"/>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Next transfer 2 µl of the 0.8 ng/ µl DNA to the next dilution tube containing 8 µl of water  mix and label this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0.16 ng/µl</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Clr>
                <a:srgbClr val="000000"/>
              </a:buClr>
              <a:buSzPts val="1800"/>
              <a:buFont typeface="Symbol" panose="05050102010706020507" pitchFamily="18" charset="2"/>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Finally transfer 2 µl of the 0.16 ng/ µl DNA to the next dilution tube containing 8 µl of water mix and label this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0.032 ng/µl</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r>
              <a:rPr lang="en-US" b="1" dirty="0">
                <a:solidFill>
                  <a:srgbClr val="C00000"/>
                </a:solidFill>
                <a:latin typeface="Times New Roman" panose="02020603050405020304" pitchFamily="18" charset="0"/>
                <a:ea typeface="Times New Roman" panose="02020603050405020304" pitchFamily="18" charset="0"/>
              </a:rPr>
              <a:t>Student 1)</a:t>
            </a:r>
            <a:r>
              <a:rPr lang="en-US" dirty="0">
                <a:solidFill>
                  <a:srgbClr val="C00000"/>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rPr>
              <a:t>- Pipet 19 µl of the 7X Master Mix (prepared by student 2) into 5 PCR tubes </a:t>
            </a:r>
            <a:r>
              <a:rPr lang="en-US" b="1" dirty="0">
                <a:solidFill>
                  <a:srgbClr val="000000"/>
                </a:solidFill>
                <a:latin typeface="Times New Roman" panose="02020603050405020304" pitchFamily="18" charset="0"/>
                <a:ea typeface="Times New Roman" panose="02020603050405020304" pitchFamily="18" charset="0"/>
              </a:rPr>
              <a:t>labeled 20, 4, 0.8, 0.16 and 0.032</a:t>
            </a:r>
            <a:endParaRPr lang="en-US" dirty="0">
              <a:latin typeface="Times New Roman" panose="02020603050405020304" pitchFamily="18" charset="0"/>
              <a:ea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rPr>
              <a:t>-Transfer 1µl of your 20.0 ng/ 1µl DNA  = (20 ng PCR)</a:t>
            </a:r>
            <a:endParaRPr lang="en-US" dirty="0">
              <a:latin typeface="Times New Roman" panose="02020603050405020304" pitchFamily="18" charset="0"/>
              <a:ea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rPr>
              <a:t>-Transfer </a:t>
            </a:r>
            <a:r>
              <a:rPr lang="en-US" b="1" dirty="0">
                <a:solidFill>
                  <a:srgbClr val="FF0000"/>
                </a:solidFill>
                <a:latin typeface="Times New Roman" panose="02020603050405020304" pitchFamily="18" charset="0"/>
                <a:ea typeface="Times New Roman" panose="02020603050405020304" pitchFamily="18" charset="0"/>
              </a:rPr>
              <a:t>1µl</a:t>
            </a:r>
            <a:r>
              <a:rPr lang="en-US" dirty="0">
                <a:solidFill>
                  <a:srgbClr val="000000"/>
                </a:solidFill>
                <a:latin typeface="Times New Roman" panose="02020603050405020304" pitchFamily="18" charset="0"/>
                <a:ea typeface="Times New Roman" panose="02020603050405020304" pitchFamily="18" charset="0"/>
              </a:rPr>
              <a:t> of your 4.0 ng/ 1µl DNA = (4 ng PCR)</a:t>
            </a:r>
            <a:endParaRPr lang="en-US" dirty="0">
              <a:latin typeface="Times New Roman" panose="02020603050405020304" pitchFamily="18" charset="0"/>
              <a:ea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rPr>
              <a:t>-Transfer 1µl of your 0.8 ng/ 1µl DNA  = (0.8 ng PCR)</a:t>
            </a:r>
            <a:endParaRPr lang="en-US" dirty="0">
              <a:latin typeface="Times New Roman" panose="02020603050405020304" pitchFamily="18" charset="0"/>
              <a:ea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rPr>
              <a:t>-Transfer </a:t>
            </a:r>
            <a:r>
              <a:rPr lang="en-US" b="1" dirty="0">
                <a:solidFill>
                  <a:srgbClr val="FF0000"/>
                </a:solidFill>
                <a:latin typeface="Times New Roman" panose="02020603050405020304" pitchFamily="18" charset="0"/>
                <a:ea typeface="Times New Roman" panose="02020603050405020304" pitchFamily="18" charset="0"/>
              </a:rPr>
              <a:t>1µl</a:t>
            </a:r>
            <a:r>
              <a:rPr lang="en-US" dirty="0">
                <a:solidFill>
                  <a:srgbClr val="000000"/>
                </a:solidFill>
                <a:latin typeface="Times New Roman" panose="02020603050405020304" pitchFamily="18" charset="0"/>
                <a:ea typeface="Times New Roman" panose="02020603050405020304" pitchFamily="18" charset="0"/>
              </a:rPr>
              <a:t> of your 0.16 ng/ 1µl DNA = (0.16 ng PCR)</a:t>
            </a:r>
            <a:endParaRPr lang="en-US" dirty="0">
              <a:latin typeface="Times New Roman" panose="02020603050405020304" pitchFamily="18" charset="0"/>
              <a:ea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rPr>
              <a:t>-Transfer 1µl of your 0.032 ng/ 1µl DNA = (0.032 ng PCR)</a:t>
            </a:r>
            <a:endParaRPr lang="en-US" dirty="0">
              <a:latin typeface="Times New Roman" panose="02020603050405020304" pitchFamily="18" charset="0"/>
              <a:ea typeface="Times New Roman" panose="02020603050405020304" pitchFamily="18" charset="0"/>
            </a:endParaRPr>
          </a:p>
          <a:p>
            <a:r>
              <a:rPr lang="en-US" b="1" i="1" dirty="0">
                <a:solidFill>
                  <a:srgbClr val="000000"/>
                </a:solidFill>
                <a:latin typeface="Times New Roman" panose="02020603050405020304" pitchFamily="18" charset="0"/>
                <a:ea typeface="Times New Roman" panose="02020603050405020304" pitchFamily="18" charset="0"/>
              </a:rPr>
              <a:t>BE SURE TO LABEL EACH OF YOUR FIVE PCR TUBES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Mix briefly and transfer your samples into the microtiter dish </a:t>
            </a:r>
            <a:r>
              <a:rPr kumimoji="0" lang="en-US" sz="1800" b="1" i="0" u="none" strike="noStrike" kern="1200" cap="none" spc="0" normalizeH="0" baseline="0" noProof="0" dirty="0">
                <a:ln>
                  <a:noFill/>
                </a:ln>
                <a:solidFill>
                  <a:prstClr val="black"/>
                </a:solidFill>
                <a:effectLst/>
                <a:uLnTx/>
                <a:uFillTx/>
                <a:latin typeface="Calibri"/>
                <a:ea typeface="+mn-ea"/>
                <a:cs typeface="+mn-cs"/>
              </a:rPr>
              <a:t>using the coordinates the TA provides.  </a:t>
            </a:r>
          </a:p>
        </p:txBody>
      </p:sp>
    </p:spTree>
    <p:extLst>
      <p:ext uri="{BB962C8B-B14F-4D97-AF65-F5344CB8AC3E}">
        <p14:creationId xmlns:p14="http://schemas.microsoft.com/office/powerpoint/2010/main" val="89087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371603"/>
            <a:ext cx="8686800" cy="48013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Student 2 in each group*.  Set up7X Master Mix:</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sng" strike="noStrike" kern="1200" cap="none" spc="0" normalizeH="0" baseline="0" noProof="0" dirty="0">
                <a:ln>
                  <a:noFill/>
                </a:ln>
                <a:solidFill>
                  <a:srgbClr val="C00000"/>
                </a:solidFill>
                <a:effectLst/>
                <a:uLnTx/>
                <a:uFillTx/>
                <a:latin typeface="Calibri"/>
                <a:ea typeface="+mn-ea"/>
                <a:cs typeface="+mn-cs"/>
              </a:rPr>
              <a:t>Add the following in order</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34.0  µl sterile water</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70.0 µl 2X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iQ</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Sybr</a:t>
            </a:r>
            <a:r>
              <a:rPr lang="en-US" dirty="0">
                <a:latin typeface="Times New Roman" panose="02020603050405020304" pitchFamily="18" charset="0"/>
                <a:ea typeface="Times New Roman" panose="02020603050405020304" pitchFamily="18" charset="0"/>
                <a:cs typeface="Times New Roman" panose="02020603050405020304" pitchFamily="18" charset="0"/>
              </a:rPr>
              <a:t> green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supermix</a:t>
            </a:r>
            <a:r>
              <a:rPr lang="en-US" dirty="0">
                <a:latin typeface="Times New Roman" panose="02020603050405020304" pitchFamily="18" charset="0"/>
                <a:ea typeface="Times New Roman" panose="02020603050405020304" pitchFamily="18" charset="0"/>
                <a:cs typeface="Times New Roman" panose="02020603050405020304" pitchFamily="18" charset="0"/>
              </a:rPr>
              <a:t> (100 mM KCl, 40 mM Tris-HCI, pH 8.4, 0.4 mM of each dNTP (dATP, dCTP, dGTP, and dTTP, 50 units/ml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iTaq</a:t>
            </a:r>
            <a:r>
              <a:rPr lang="en-US" dirty="0">
                <a:latin typeface="Times New Roman" panose="02020603050405020304" pitchFamily="18" charset="0"/>
                <a:ea typeface="Times New Roman" panose="02020603050405020304" pitchFamily="18" charset="0"/>
                <a:cs typeface="Times New Roman" panose="02020603050405020304" pitchFamily="18" charset="0"/>
              </a:rPr>
              <a:t> DNA polymerase, 6 mM MgCl2, SYBR Green I, 20 nM fluorescein, and stabilizers).</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17.5 µl 5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uM</a:t>
            </a:r>
            <a:r>
              <a:rPr lang="en-US" dirty="0">
                <a:latin typeface="Times New Roman" panose="02020603050405020304" pitchFamily="18" charset="0"/>
                <a:ea typeface="Times New Roman" panose="02020603050405020304" pitchFamily="18" charset="0"/>
                <a:cs typeface="Times New Roman" panose="02020603050405020304" pitchFamily="18" charset="0"/>
              </a:rPr>
              <a:t> Primer 1(SQS1 G patch F – 20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mer</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17.5 µl 5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uM</a:t>
            </a:r>
            <a:r>
              <a:rPr lang="en-US" dirty="0">
                <a:latin typeface="Times New Roman" panose="02020603050405020304" pitchFamily="18" charset="0"/>
                <a:ea typeface="Times New Roman" panose="02020603050405020304" pitchFamily="18" charset="0"/>
                <a:cs typeface="Times New Roman" panose="02020603050405020304" pitchFamily="18" charset="0"/>
              </a:rPr>
              <a:t> Primer 2 (SQS1 G patch R – 20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mer</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Mix briefly.</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Student 2 in group (DNA of unknown concentration)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Pipet 24 of the 7X Master Mix into 1 fresh microfuge tube.  Add 1 µl of your DNA template of known concentration, mix and label “unknown”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Mix briefly and transfer your samples into the microtiter dish using the coordinates the TA provides.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For group #1, Christen will be student 2.</a:t>
            </a:r>
          </a:p>
        </p:txBody>
      </p:sp>
    </p:spTree>
    <p:extLst>
      <p:ext uri="{BB962C8B-B14F-4D97-AF65-F5344CB8AC3E}">
        <p14:creationId xmlns:p14="http://schemas.microsoft.com/office/powerpoint/2010/main" val="512372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6/61/Two_hybrid_assay.svg/2000px-Two_hybrid_assay.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4612494" cy="576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2091" y="475238"/>
            <a:ext cx="2590800" cy="4801314"/>
          </a:xfrm>
          <a:prstGeom prst="rect">
            <a:avLst/>
          </a:prstGeom>
          <a:noFill/>
        </p:spPr>
        <p:txBody>
          <a:bodyPr wrap="square" rtlCol="0">
            <a:spAutoFit/>
          </a:bodyPr>
          <a:lstStyle/>
          <a:p>
            <a:r>
              <a:rPr lang="en-US" dirty="0"/>
              <a:t>The Gal4 BD and AD peptides can be separately expressed from two different plasmids – neither one able to stimulate transcription.  </a:t>
            </a:r>
          </a:p>
          <a:p>
            <a:endParaRPr lang="en-US" dirty="0"/>
          </a:p>
          <a:p>
            <a:r>
              <a:rPr lang="en-US" dirty="0"/>
              <a:t>However, if you “bridge” the interaction by protein-protein interaction through protein fusions of the “bait” and “prey” the two Gal4 halves can stimulate transcription.</a:t>
            </a:r>
          </a:p>
          <a:p>
            <a:endParaRPr lang="en-US" b="1" dirty="0"/>
          </a:p>
        </p:txBody>
      </p:sp>
      <p:sp>
        <p:nvSpPr>
          <p:cNvPr id="2" name="TextBox 1">
            <a:extLst>
              <a:ext uri="{FF2B5EF4-FFF2-40B4-BE49-F238E27FC236}">
                <a16:creationId xmlns:a16="http://schemas.microsoft.com/office/drawing/2014/main" id="{16ED77D4-DFEB-4AF9-B8FF-308722041195}"/>
              </a:ext>
            </a:extLst>
          </p:cNvPr>
          <p:cNvSpPr txBox="1"/>
          <p:nvPr/>
        </p:nvSpPr>
        <p:spPr>
          <a:xfrm>
            <a:off x="1820923" y="5181600"/>
            <a:ext cx="617477" cy="307777"/>
          </a:xfrm>
          <a:prstGeom prst="rect">
            <a:avLst/>
          </a:prstGeom>
          <a:noFill/>
        </p:spPr>
        <p:txBody>
          <a:bodyPr wrap="none" rtlCol="0">
            <a:spAutoFit/>
          </a:bodyPr>
          <a:lstStyle/>
          <a:p>
            <a:r>
              <a:rPr lang="en-US" sz="1400" dirty="0"/>
              <a:t>Prp43</a:t>
            </a:r>
          </a:p>
        </p:txBody>
      </p:sp>
      <p:sp>
        <p:nvSpPr>
          <p:cNvPr id="3" name="TextBox 2">
            <a:extLst>
              <a:ext uri="{FF2B5EF4-FFF2-40B4-BE49-F238E27FC236}">
                <a16:creationId xmlns:a16="http://schemas.microsoft.com/office/drawing/2014/main" id="{E872242D-0143-427D-ABAB-DEEB90D33C1B}"/>
              </a:ext>
            </a:extLst>
          </p:cNvPr>
          <p:cNvSpPr txBox="1"/>
          <p:nvPr/>
        </p:nvSpPr>
        <p:spPr>
          <a:xfrm>
            <a:off x="1828800" y="4724400"/>
            <a:ext cx="1221296" cy="307777"/>
          </a:xfrm>
          <a:prstGeom prst="rect">
            <a:avLst/>
          </a:prstGeom>
          <a:noFill/>
        </p:spPr>
        <p:txBody>
          <a:bodyPr wrap="none" rtlCol="0">
            <a:spAutoFit/>
          </a:bodyPr>
          <a:lstStyle/>
          <a:p>
            <a:r>
              <a:rPr lang="en-US" sz="1400" dirty="0"/>
              <a:t>Pxr1 fragment</a:t>
            </a:r>
          </a:p>
        </p:txBody>
      </p:sp>
      <p:sp>
        <p:nvSpPr>
          <p:cNvPr id="6" name="TextBox 5">
            <a:extLst>
              <a:ext uri="{FF2B5EF4-FFF2-40B4-BE49-F238E27FC236}">
                <a16:creationId xmlns:a16="http://schemas.microsoft.com/office/drawing/2014/main" id="{72C9D5D9-CDC3-4511-947B-63A4996C55B1}"/>
              </a:ext>
            </a:extLst>
          </p:cNvPr>
          <p:cNvSpPr txBox="1"/>
          <p:nvPr/>
        </p:nvSpPr>
        <p:spPr>
          <a:xfrm>
            <a:off x="1752600" y="1902023"/>
            <a:ext cx="617477" cy="307777"/>
          </a:xfrm>
          <a:prstGeom prst="rect">
            <a:avLst/>
          </a:prstGeom>
          <a:noFill/>
        </p:spPr>
        <p:txBody>
          <a:bodyPr wrap="none" rtlCol="0">
            <a:spAutoFit/>
          </a:bodyPr>
          <a:lstStyle/>
          <a:p>
            <a:r>
              <a:rPr lang="en-US" sz="1400" dirty="0"/>
              <a:t>Prp43</a:t>
            </a:r>
          </a:p>
        </p:txBody>
      </p:sp>
      <p:sp>
        <p:nvSpPr>
          <p:cNvPr id="7" name="TextBox 6">
            <a:extLst>
              <a:ext uri="{FF2B5EF4-FFF2-40B4-BE49-F238E27FC236}">
                <a16:creationId xmlns:a16="http://schemas.microsoft.com/office/drawing/2014/main" id="{2F56EB83-76E6-4C68-A043-CE9DEBA6C307}"/>
              </a:ext>
            </a:extLst>
          </p:cNvPr>
          <p:cNvSpPr txBox="1"/>
          <p:nvPr/>
        </p:nvSpPr>
        <p:spPr>
          <a:xfrm>
            <a:off x="1981200" y="3124200"/>
            <a:ext cx="1221296" cy="307777"/>
          </a:xfrm>
          <a:prstGeom prst="rect">
            <a:avLst/>
          </a:prstGeom>
          <a:noFill/>
        </p:spPr>
        <p:txBody>
          <a:bodyPr wrap="none" rtlCol="0">
            <a:spAutoFit/>
          </a:bodyPr>
          <a:lstStyle/>
          <a:p>
            <a:r>
              <a:rPr lang="en-US" sz="1400" dirty="0"/>
              <a:t>Pxr1 fragment</a:t>
            </a:r>
          </a:p>
        </p:txBody>
      </p:sp>
    </p:spTree>
    <p:extLst>
      <p:ext uri="{BB962C8B-B14F-4D97-AF65-F5344CB8AC3E}">
        <p14:creationId xmlns:p14="http://schemas.microsoft.com/office/powerpoint/2010/main" val="3111679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502" y="112716"/>
            <a:ext cx="5969000"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9800" y="203448"/>
            <a:ext cx="2590800" cy="2862322"/>
          </a:xfrm>
          <a:prstGeom prst="rect">
            <a:avLst/>
          </a:prstGeom>
          <a:noFill/>
        </p:spPr>
        <p:txBody>
          <a:bodyPr wrap="square" rtlCol="0">
            <a:spAutoFit/>
          </a:bodyPr>
          <a:lstStyle/>
          <a:p>
            <a:r>
              <a:rPr lang="en-US" dirty="0"/>
              <a:t>We will use the Y2H approach to score for interaction between the </a:t>
            </a:r>
            <a:r>
              <a:rPr lang="en-US" b="1" dirty="0"/>
              <a:t>Prp43 RNA helicase </a:t>
            </a:r>
            <a:r>
              <a:rPr lang="en-US" dirty="0"/>
              <a:t>protein and portions of the </a:t>
            </a:r>
            <a:r>
              <a:rPr lang="en-US" b="1" dirty="0"/>
              <a:t>Pxr1 helicase activator protein </a:t>
            </a:r>
            <a:r>
              <a:rPr lang="en-US" dirty="0"/>
              <a:t>required to stimulate Prp43 activity in rRNA biogenesis.  </a:t>
            </a:r>
          </a:p>
        </p:txBody>
      </p:sp>
    </p:spTree>
    <p:extLst>
      <p:ext uri="{BB962C8B-B14F-4D97-AF65-F5344CB8AC3E}">
        <p14:creationId xmlns:p14="http://schemas.microsoft.com/office/powerpoint/2010/main" val="2263833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14400"/>
            <a:ext cx="8839200" cy="4524315"/>
          </a:xfrm>
          <a:prstGeom prst="rect">
            <a:avLst/>
          </a:prstGeom>
        </p:spPr>
        <p:txBody>
          <a:bodyPr wrap="square">
            <a:spAutoFit/>
          </a:bodyPr>
          <a:lstStyle/>
          <a:p>
            <a:r>
              <a:rPr lang="en-US" b="1" dirty="0" smtClean="0">
                <a:solidFill>
                  <a:srgbClr val="FF0000"/>
                </a:solidFill>
              </a:rPr>
              <a:t>FROM Lab </a:t>
            </a:r>
            <a:r>
              <a:rPr lang="en-US" b="1" dirty="0">
                <a:solidFill>
                  <a:srgbClr val="FF0000"/>
                </a:solidFill>
              </a:rPr>
              <a:t>14 </a:t>
            </a:r>
          </a:p>
          <a:p>
            <a:r>
              <a:rPr lang="en-US" dirty="0"/>
              <a:t>Yeast Two-Hybrid (Y2H) Assay, part II.</a:t>
            </a:r>
          </a:p>
          <a:p>
            <a:endParaRPr lang="en-US" dirty="0" smtClean="0"/>
          </a:p>
          <a:p>
            <a:r>
              <a:rPr lang="en-US" dirty="0" smtClean="0"/>
              <a:t>The </a:t>
            </a:r>
            <a:r>
              <a:rPr lang="en-US" dirty="0"/>
              <a:t>yeast double-transformants will be scored for reporter gene trans-activation using medium lacking histidine.  </a:t>
            </a:r>
            <a:endParaRPr lang="en-US" dirty="0" smtClean="0"/>
          </a:p>
          <a:p>
            <a:endParaRPr lang="en-US" dirty="0"/>
          </a:p>
          <a:p>
            <a:r>
              <a:rPr lang="en-US" dirty="0" smtClean="0"/>
              <a:t>This medium </a:t>
            </a:r>
            <a:r>
              <a:rPr lang="en-US" dirty="0"/>
              <a:t>also contains 5 mM 3-aminotrizole (3-AT) which is a competitive inhibitor of the </a:t>
            </a:r>
            <a:r>
              <a:rPr lang="en-US" i="1" dirty="0"/>
              <a:t>HIS3</a:t>
            </a:r>
            <a:r>
              <a:rPr lang="en-US" dirty="0"/>
              <a:t> encoded </a:t>
            </a:r>
            <a:r>
              <a:rPr lang="en-US" dirty="0" smtClean="0"/>
              <a:t>imidazole glycerol-phosphate </a:t>
            </a:r>
            <a:r>
              <a:rPr lang="en-US" dirty="0"/>
              <a:t>dehydratase </a:t>
            </a:r>
            <a:r>
              <a:rPr lang="en-US" dirty="0" smtClean="0"/>
              <a:t>enzyme.</a:t>
            </a:r>
          </a:p>
          <a:p>
            <a:endParaRPr lang="en-US" dirty="0"/>
          </a:p>
          <a:p>
            <a:r>
              <a:rPr lang="en-US" dirty="0" smtClean="0"/>
              <a:t>3-AT </a:t>
            </a:r>
            <a:r>
              <a:rPr lang="en-US" dirty="0"/>
              <a:t>addition “tightens” the selection by making growth dependent on higher levels of </a:t>
            </a:r>
            <a:r>
              <a:rPr lang="en-US" i="1" dirty="0"/>
              <a:t>HIS3</a:t>
            </a:r>
            <a:r>
              <a:rPr lang="en-US" dirty="0"/>
              <a:t> reporter gene transactivation.  </a:t>
            </a:r>
            <a:endParaRPr lang="en-US" dirty="0" smtClean="0"/>
          </a:p>
          <a:p>
            <a:endParaRPr lang="en-US" dirty="0"/>
          </a:p>
          <a:p>
            <a:r>
              <a:rPr lang="en-US" dirty="0" smtClean="0"/>
              <a:t>A </a:t>
            </a:r>
            <a:r>
              <a:rPr lang="en-US" dirty="0"/>
              <a:t>positive interaction (i.e., growth) is interpreted as indicating that Prp43 interacts with the region of Pxr1 included in that particular pACT2plasmid.  </a:t>
            </a:r>
          </a:p>
          <a:p>
            <a:r>
              <a:rPr lang="en-US" dirty="0"/>
              <a:t> </a:t>
            </a:r>
            <a:endParaRPr lang="en-US" dirty="0" smtClean="0"/>
          </a:p>
          <a:p>
            <a:endParaRPr lang="en-US" dirty="0"/>
          </a:p>
        </p:txBody>
      </p:sp>
    </p:spTree>
    <p:extLst>
      <p:ext uri="{BB962C8B-B14F-4D97-AF65-F5344CB8AC3E}">
        <p14:creationId xmlns:p14="http://schemas.microsoft.com/office/powerpoint/2010/main" val="1392790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09600"/>
            <a:ext cx="6513911" cy="2377440"/>
          </a:xfrm>
          <a:prstGeom prst="rect">
            <a:avLst/>
          </a:prstGeom>
        </p:spPr>
      </p:pic>
      <p:sp>
        <p:nvSpPr>
          <p:cNvPr id="4" name="Rectangle 3"/>
          <p:cNvSpPr/>
          <p:nvPr/>
        </p:nvSpPr>
        <p:spPr>
          <a:xfrm>
            <a:off x="609600" y="304800"/>
            <a:ext cx="8077200" cy="369332"/>
          </a:xfrm>
          <a:prstGeom prst="rect">
            <a:avLst/>
          </a:prstGeom>
        </p:spPr>
        <p:txBody>
          <a:bodyPr wrap="square">
            <a:spAutoFit/>
          </a:bodyPr>
          <a:lstStyle/>
          <a:p>
            <a:r>
              <a:rPr lang="en-US" b="1" i="1" dirty="0"/>
              <a:t>HIS3</a:t>
            </a:r>
            <a:r>
              <a:rPr lang="en-US" b="1" dirty="0"/>
              <a:t> </a:t>
            </a:r>
            <a:r>
              <a:rPr lang="en-US" b="1" dirty="0" smtClean="0"/>
              <a:t>encodes the enzyme </a:t>
            </a:r>
            <a:r>
              <a:rPr lang="en-US" b="1" dirty="0"/>
              <a:t>imidazole glycerol-phosphate dehydratase</a:t>
            </a:r>
          </a:p>
        </p:txBody>
      </p:sp>
      <p:sp>
        <p:nvSpPr>
          <p:cNvPr id="5" name="Rectangle 4"/>
          <p:cNvSpPr/>
          <p:nvPr/>
        </p:nvSpPr>
        <p:spPr>
          <a:xfrm>
            <a:off x="457200" y="3124200"/>
            <a:ext cx="7848600" cy="646331"/>
          </a:xfrm>
          <a:prstGeom prst="rect">
            <a:avLst/>
          </a:prstGeom>
        </p:spPr>
        <p:txBody>
          <a:bodyPr wrap="square">
            <a:spAutoFit/>
          </a:bodyPr>
          <a:lstStyle/>
          <a:p>
            <a:pPr lvl="0"/>
            <a:r>
              <a:rPr lang="en-US" dirty="0">
                <a:solidFill>
                  <a:prstClr val="black"/>
                </a:solidFill>
              </a:rPr>
              <a:t> D-erythro-1-(imidazol-4-yl)glycerol 3-phosphate (natural </a:t>
            </a:r>
            <a:r>
              <a:rPr lang="en-US" i="1" dirty="0">
                <a:solidFill>
                  <a:prstClr val="black"/>
                </a:solidFill>
              </a:rPr>
              <a:t>HIS3</a:t>
            </a:r>
            <a:r>
              <a:rPr lang="en-US" dirty="0">
                <a:solidFill>
                  <a:prstClr val="black"/>
                </a:solidFill>
              </a:rPr>
              <a:t> enzyme substrate – enzyme removes </a:t>
            </a:r>
            <a:r>
              <a:rPr lang="en-US" dirty="0" smtClean="0">
                <a:solidFill>
                  <a:prstClr val="black"/>
                </a:solidFill>
              </a:rPr>
              <a:t>water)</a:t>
            </a:r>
            <a:endParaRPr lang="en-US" dirty="0">
              <a:solidFill>
                <a:prstClr val="black"/>
              </a:solidFill>
            </a:endParaRPr>
          </a:p>
        </p:txBody>
      </p:sp>
      <p:pic>
        <p:nvPicPr>
          <p:cNvPr id="6" name="Picture 5"/>
          <p:cNvPicPr>
            <a:picLocks noChangeAspect="1"/>
          </p:cNvPicPr>
          <p:nvPr/>
        </p:nvPicPr>
        <p:blipFill>
          <a:blip r:embed="rId3"/>
          <a:stretch>
            <a:fillRect/>
          </a:stretch>
        </p:blipFill>
        <p:spPr>
          <a:xfrm>
            <a:off x="838200" y="4549345"/>
            <a:ext cx="999831" cy="1097375"/>
          </a:xfrm>
          <a:prstGeom prst="rect">
            <a:avLst/>
          </a:prstGeom>
        </p:spPr>
      </p:pic>
      <p:sp>
        <p:nvSpPr>
          <p:cNvPr id="7" name="Rectangle 6"/>
          <p:cNvSpPr/>
          <p:nvPr/>
        </p:nvSpPr>
        <p:spPr>
          <a:xfrm>
            <a:off x="2115900" y="4913366"/>
            <a:ext cx="6189900" cy="369332"/>
          </a:xfrm>
          <a:prstGeom prst="rect">
            <a:avLst/>
          </a:prstGeom>
        </p:spPr>
        <p:txBody>
          <a:bodyPr wrap="none">
            <a:spAutoFit/>
          </a:bodyPr>
          <a:lstStyle/>
          <a:p>
            <a:r>
              <a:rPr lang="en-US" b="1" dirty="0" smtClean="0"/>
              <a:t>3-aminotriazole (3AT) </a:t>
            </a:r>
            <a:r>
              <a:rPr lang="en-US" dirty="0" smtClean="0"/>
              <a:t>– a competitive inhibitor of His3  catalysis </a:t>
            </a:r>
            <a:endParaRPr lang="en-US" dirty="0"/>
          </a:p>
        </p:txBody>
      </p:sp>
    </p:spTree>
    <p:extLst>
      <p:ext uri="{BB962C8B-B14F-4D97-AF65-F5344CB8AC3E}">
        <p14:creationId xmlns:p14="http://schemas.microsoft.com/office/powerpoint/2010/main" val="1941570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609600"/>
            <a:ext cx="8382000" cy="5909310"/>
          </a:xfrm>
          <a:prstGeom prst="rect">
            <a:avLst/>
          </a:prstGeom>
        </p:spPr>
        <p:txBody>
          <a:bodyPr wrap="square">
            <a:spAutoFit/>
          </a:bodyPr>
          <a:lstStyle/>
          <a:p>
            <a:r>
              <a:rPr lang="en-US" b="1" dirty="0"/>
              <a:t>Each student </a:t>
            </a:r>
            <a:r>
              <a:rPr lang="en-US" dirty="0"/>
              <a:t>will streak for single colonies from </a:t>
            </a:r>
            <a:r>
              <a:rPr lang="en-US" b="1" dirty="0">
                <a:solidFill>
                  <a:srgbClr val="FF0000"/>
                </a:solidFill>
              </a:rPr>
              <a:t>one colony </a:t>
            </a:r>
            <a:r>
              <a:rPr lang="en-US" dirty="0"/>
              <a:t>of their double transformant </a:t>
            </a:r>
            <a:r>
              <a:rPr lang="en-US" b="1" dirty="0">
                <a:solidFill>
                  <a:srgbClr val="FF0000"/>
                </a:solidFill>
              </a:rPr>
              <a:t>and one colony </a:t>
            </a:r>
            <a:r>
              <a:rPr lang="en-US" dirty="0"/>
              <a:t>each of the same yeast host transformed with </a:t>
            </a:r>
            <a:r>
              <a:rPr lang="en-US" dirty="0" smtClean="0"/>
              <a:t>the </a:t>
            </a:r>
            <a:r>
              <a:rPr lang="en-US" dirty="0"/>
              <a:t>full-length </a:t>
            </a:r>
            <a:r>
              <a:rPr lang="en-US" dirty="0">
                <a:solidFill>
                  <a:srgbClr val="FF0000"/>
                </a:solidFill>
              </a:rPr>
              <a:t>pACT2-PXR1</a:t>
            </a:r>
            <a:r>
              <a:rPr lang="en-US" dirty="0"/>
              <a:t> (</a:t>
            </a:r>
            <a:r>
              <a:rPr lang="en-US" b="1" dirty="0"/>
              <a:t>positive</a:t>
            </a:r>
            <a:r>
              <a:rPr lang="en-US" dirty="0"/>
              <a:t> </a:t>
            </a:r>
            <a:r>
              <a:rPr lang="en-US" dirty="0" smtClean="0"/>
              <a:t>control – plasmid A) </a:t>
            </a:r>
            <a:r>
              <a:rPr lang="en-US" dirty="0"/>
              <a:t>or the </a:t>
            </a:r>
            <a:r>
              <a:rPr lang="en-US" dirty="0">
                <a:solidFill>
                  <a:srgbClr val="FF0000"/>
                </a:solidFill>
              </a:rPr>
              <a:t>pACT2-empty vector</a:t>
            </a:r>
            <a:r>
              <a:rPr lang="en-US" dirty="0"/>
              <a:t> (</a:t>
            </a:r>
            <a:r>
              <a:rPr lang="en-US" b="1" dirty="0"/>
              <a:t>negative</a:t>
            </a:r>
            <a:r>
              <a:rPr lang="en-US" dirty="0"/>
              <a:t> control) </a:t>
            </a:r>
            <a:r>
              <a:rPr lang="en-US" b="1" dirty="0"/>
              <a:t>on –histidine +5 mM 3-AT agar medium</a:t>
            </a:r>
            <a:r>
              <a:rPr lang="en-US" dirty="0"/>
              <a:t>.  </a:t>
            </a:r>
          </a:p>
          <a:p>
            <a:endParaRPr lang="en-US" dirty="0"/>
          </a:p>
          <a:p>
            <a:r>
              <a:rPr lang="en-US" dirty="0"/>
              <a:t>To confirm that the yeast are viable, we will also streak the same yeast strains on </a:t>
            </a:r>
            <a:r>
              <a:rPr lang="en-US" b="1" dirty="0"/>
              <a:t>–leucine, -tryptophan agar medium</a:t>
            </a:r>
            <a:r>
              <a:rPr lang="en-US" dirty="0"/>
              <a:t> (which selects for the plasmids but does not require reporter gene trans-activation).  Incubate all plates at 30C</a:t>
            </a:r>
            <a:r>
              <a:rPr lang="en-US" dirty="0" smtClean="0"/>
              <a:t>.</a:t>
            </a:r>
          </a:p>
          <a:p>
            <a:endParaRPr lang="en-US" dirty="0"/>
          </a:p>
          <a:p>
            <a:endParaRPr lang="en-US" dirty="0" smtClean="0"/>
          </a:p>
          <a:p>
            <a:r>
              <a:rPr lang="en-US" b="1" dirty="0" smtClean="0"/>
              <a:t>NOTES:  </a:t>
            </a:r>
            <a:r>
              <a:rPr lang="en-US" dirty="0" smtClean="0"/>
              <a:t>Each group had between 3 and 5 different plasmids to transform with each student transforming 2 or three plasmids.  You should streak colonies (on the two different media types) from the transformation you conducted PLUS the positive and negative control.</a:t>
            </a:r>
          </a:p>
          <a:p>
            <a:endParaRPr lang="en-US" dirty="0"/>
          </a:p>
          <a:p>
            <a:r>
              <a:rPr lang="en-US" dirty="0" smtClean="0"/>
              <a:t>If your transformation tube broke, obtain a colony of the same transformant from the second student using that plasmid</a:t>
            </a:r>
          </a:p>
          <a:p>
            <a:endParaRPr lang="en-US" dirty="0"/>
          </a:p>
          <a:p>
            <a:r>
              <a:rPr lang="en-US" dirty="0" smtClean="0"/>
              <a:t>Before you start, draw lines on the back of your plate to separate the plate into 6 quadrants.  Use as many of these as you need.</a:t>
            </a:r>
            <a:endParaRPr lang="en-US" dirty="0"/>
          </a:p>
          <a:p>
            <a:endParaRPr lang="en-US" dirty="0"/>
          </a:p>
        </p:txBody>
      </p:sp>
    </p:spTree>
    <p:extLst>
      <p:ext uri="{BB962C8B-B14F-4D97-AF65-F5344CB8AC3E}">
        <p14:creationId xmlns:p14="http://schemas.microsoft.com/office/powerpoint/2010/main" val="706842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etc.usf.edu/clipart/40500/40557/pie_01-06a_40557_sm.gif"/>
          <p:cNvPicPr/>
          <p:nvPr/>
        </p:nvPicPr>
        <p:blipFill>
          <a:blip r:embed="rId2">
            <a:extLst>
              <a:ext uri="{28A0092B-C50C-407E-A947-70E740481C1C}">
                <a14:useLocalDpi xmlns:a14="http://schemas.microsoft.com/office/drawing/2010/main" val="0"/>
              </a:ext>
            </a:extLst>
          </a:blip>
          <a:srcRect/>
          <a:stretch>
            <a:fillRect/>
          </a:stretch>
        </p:blipFill>
        <p:spPr bwMode="auto">
          <a:xfrm>
            <a:off x="1737360" y="533400"/>
            <a:ext cx="3520440" cy="3867785"/>
          </a:xfrm>
          <a:prstGeom prst="rect">
            <a:avLst/>
          </a:prstGeom>
          <a:noFill/>
          <a:ln>
            <a:noFill/>
          </a:ln>
        </p:spPr>
      </p:pic>
      <p:sp>
        <p:nvSpPr>
          <p:cNvPr id="3" name="TextBox 2"/>
          <p:cNvSpPr txBox="1"/>
          <p:nvPr/>
        </p:nvSpPr>
        <p:spPr>
          <a:xfrm>
            <a:off x="5029200" y="457200"/>
            <a:ext cx="3962399" cy="4801314"/>
          </a:xfrm>
          <a:prstGeom prst="rect">
            <a:avLst/>
          </a:prstGeom>
          <a:noFill/>
        </p:spPr>
        <p:txBody>
          <a:bodyPr wrap="square" rtlCol="0">
            <a:spAutoFit/>
          </a:bodyPr>
          <a:lstStyle/>
          <a:p>
            <a:r>
              <a:rPr lang="en-US" b="1" dirty="0" smtClean="0"/>
              <a:t>Labe each quadrant before you streak.</a:t>
            </a:r>
          </a:p>
          <a:p>
            <a:endParaRPr lang="en-US" b="1" dirty="0"/>
          </a:p>
          <a:p>
            <a:r>
              <a:rPr lang="en-US" b="1" dirty="0" smtClean="0"/>
              <a:t>Patch a small amount of yeast in the upper left portion of a quadrant, </a:t>
            </a:r>
          </a:p>
          <a:p>
            <a:endParaRPr lang="en-US" b="1" dirty="0"/>
          </a:p>
          <a:p>
            <a:r>
              <a:rPr lang="en-US" b="1" dirty="0" smtClean="0"/>
              <a:t>Flame the loop, then streak 1/3 the way down;</a:t>
            </a:r>
          </a:p>
          <a:p>
            <a:endParaRPr lang="en-US" b="1" dirty="0"/>
          </a:p>
          <a:p>
            <a:r>
              <a:rPr lang="en-US" b="1" dirty="0" smtClean="0"/>
              <a:t>Flame the loop again and streak another 1/3 of the quadrant – overlapping a bit of the previous streak</a:t>
            </a:r>
          </a:p>
          <a:p>
            <a:endParaRPr lang="en-US" b="1" dirty="0"/>
          </a:p>
          <a:p>
            <a:r>
              <a:rPr lang="en-US" b="1" dirty="0" smtClean="0"/>
              <a:t>Flame the loop a third time and steak the final 1/3 of the quadrant– </a:t>
            </a:r>
            <a:r>
              <a:rPr lang="en-US" b="1" dirty="0"/>
              <a:t>overlapping a bit of the </a:t>
            </a:r>
            <a:r>
              <a:rPr lang="en-US" b="1" dirty="0" smtClean="0"/>
              <a:t>previous streak</a:t>
            </a:r>
            <a:endParaRPr lang="en-US" b="1" dirty="0"/>
          </a:p>
          <a:p>
            <a:endParaRPr lang="en-US" b="1" dirty="0" smtClean="0"/>
          </a:p>
          <a:p>
            <a:endParaRPr lang="en-US" b="1" dirty="0" smtClean="0"/>
          </a:p>
        </p:txBody>
      </p:sp>
      <p:sp>
        <p:nvSpPr>
          <p:cNvPr id="4" name="Freeform 3"/>
          <p:cNvSpPr/>
          <p:nvPr/>
        </p:nvSpPr>
        <p:spPr>
          <a:xfrm>
            <a:off x="2397211" y="1173848"/>
            <a:ext cx="932733" cy="643256"/>
          </a:xfrm>
          <a:custGeom>
            <a:avLst/>
            <a:gdLst>
              <a:gd name="connsiteX0" fmla="*/ 0 w 932733"/>
              <a:gd name="connsiteY0" fmla="*/ 556098 h 643256"/>
              <a:gd name="connsiteX1" fmla="*/ 889686 w 932733"/>
              <a:gd name="connsiteY1" fmla="*/ 44 h 643256"/>
              <a:gd name="connsiteX2" fmla="*/ 74140 w 932733"/>
              <a:gd name="connsiteY2" fmla="*/ 580811 h 643256"/>
              <a:gd name="connsiteX3" fmla="*/ 877330 w 932733"/>
              <a:gd name="connsiteY3" fmla="*/ 111255 h 643256"/>
              <a:gd name="connsiteX4" fmla="*/ 123567 w 932733"/>
              <a:gd name="connsiteY4" fmla="*/ 642595 h 643256"/>
              <a:gd name="connsiteX5" fmla="*/ 889686 w 932733"/>
              <a:gd name="connsiteY5" fmla="*/ 222466 h 643256"/>
              <a:gd name="connsiteX6" fmla="*/ 840259 w 932733"/>
              <a:gd name="connsiteY6" fmla="*/ 271893 h 643256"/>
              <a:gd name="connsiteX7" fmla="*/ 877330 w 932733"/>
              <a:gd name="connsiteY7" fmla="*/ 271893 h 64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733" h="643256">
                <a:moveTo>
                  <a:pt x="0" y="556098"/>
                </a:moveTo>
                <a:cubicBezTo>
                  <a:pt x="438664" y="276011"/>
                  <a:pt x="877329" y="-4075"/>
                  <a:pt x="889686" y="44"/>
                </a:cubicBezTo>
                <a:cubicBezTo>
                  <a:pt x="902043" y="4163"/>
                  <a:pt x="76199" y="562276"/>
                  <a:pt x="74140" y="580811"/>
                </a:cubicBezTo>
                <a:cubicBezTo>
                  <a:pt x="72081" y="599346"/>
                  <a:pt x="869092" y="100958"/>
                  <a:pt x="877330" y="111255"/>
                </a:cubicBezTo>
                <a:cubicBezTo>
                  <a:pt x="885568" y="121552"/>
                  <a:pt x="121508" y="624060"/>
                  <a:pt x="123567" y="642595"/>
                </a:cubicBezTo>
                <a:cubicBezTo>
                  <a:pt x="125626" y="661130"/>
                  <a:pt x="770237" y="284250"/>
                  <a:pt x="889686" y="222466"/>
                </a:cubicBezTo>
                <a:cubicBezTo>
                  <a:pt x="1009135" y="160682"/>
                  <a:pt x="842318" y="263655"/>
                  <a:pt x="840259" y="271893"/>
                </a:cubicBezTo>
                <a:cubicBezTo>
                  <a:pt x="838200" y="280131"/>
                  <a:pt x="857765" y="276012"/>
                  <a:pt x="877330" y="27189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397211" y="1238754"/>
            <a:ext cx="1026452" cy="742446"/>
          </a:xfrm>
          <a:custGeom>
            <a:avLst/>
            <a:gdLst>
              <a:gd name="connsiteX0" fmla="*/ 0 w 1026452"/>
              <a:gd name="connsiteY0" fmla="*/ 557095 h 742446"/>
              <a:gd name="connsiteX1" fmla="*/ 1025611 w 1026452"/>
              <a:gd name="connsiteY1" fmla="*/ 1041 h 742446"/>
              <a:gd name="connsiteX2" fmla="*/ 160638 w 1026452"/>
              <a:gd name="connsiteY2" fmla="*/ 680662 h 742446"/>
              <a:gd name="connsiteX3" fmla="*/ 988541 w 1026452"/>
              <a:gd name="connsiteY3" fmla="*/ 211106 h 742446"/>
              <a:gd name="connsiteX4" fmla="*/ 259492 w 1026452"/>
              <a:gd name="connsiteY4" fmla="*/ 705376 h 742446"/>
              <a:gd name="connsiteX5" fmla="*/ 1025611 w 1026452"/>
              <a:gd name="connsiteY5" fmla="*/ 322316 h 742446"/>
              <a:gd name="connsiteX6" fmla="*/ 407773 w 1026452"/>
              <a:gd name="connsiteY6" fmla="*/ 742446 h 7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452" h="742446">
                <a:moveTo>
                  <a:pt x="0" y="557095"/>
                </a:moveTo>
                <a:cubicBezTo>
                  <a:pt x="499419" y="268771"/>
                  <a:pt x="998838" y="-19553"/>
                  <a:pt x="1025611" y="1041"/>
                </a:cubicBezTo>
                <a:cubicBezTo>
                  <a:pt x="1052384" y="21635"/>
                  <a:pt x="166816" y="645651"/>
                  <a:pt x="160638" y="680662"/>
                </a:cubicBezTo>
                <a:cubicBezTo>
                  <a:pt x="154460" y="715673"/>
                  <a:pt x="972065" y="206987"/>
                  <a:pt x="988541" y="211106"/>
                </a:cubicBezTo>
                <a:cubicBezTo>
                  <a:pt x="1005017" y="215225"/>
                  <a:pt x="253314" y="686841"/>
                  <a:pt x="259492" y="705376"/>
                </a:cubicBezTo>
                <a:cubicBezTo>
                  <a:pt x="265670" y="723911"/>
                  <a:pt x="1000898" y="316138"/>
                  <a:pt x="1025611" y="322316"/>
                </a:cubicBezTo>
                <a:cubicBezTo>
                  <a:pt x="1050324" y="328494"/>
                  <a:pt x="523103" y="703316"/>
                  <a:pt x="407773" y="742446"/>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FF0000"/>
              </a:solidFill>
            </a:endParaRPr>
          </a:p>
        </p:txBody>
      </p:sp>
      <p:sp>
        <p:nvSpPr>
          <p:cNvPr id="6" name="Freeform 5"/>
          <p:cNvSpPr/>
          <p:nvPr/>
        </p:nvSpPr>
        <p:spPr>
          <a:xfrm>
            <a:off x="2819400" y="1524000"/>
            <a:ext cx="715474" cy="685800"/>
          </a:xfrm>
          <a:custGeom>
            <a:avLst/>
            <a:gdLst>
              <a:gd name="connsiteX0" fmla="*/ 0 w 1026452"/>
              <a:gd name="connsiteY0" fmla="*/ 557095 h 742446"/>
              <a:gd name="connsiteX1" fmla="*/ 1025611 w 1026452"/>
              <a:gd name="connsiteY1" fmla="*/ 1041 h 742446"/>
              <a:gd name="connsiteX2" fmla="*/ 160638 w 1026452"/>
              <a:gd name="connsiteY2" fmla="*/ 680662 h 742446"/>
              <a:gd name="connsiteX3" fmla="*/ 988541 w 1026452"/>
              <a:gd name="connsiteY3" fmla="*/ 211106 h 742446"/>
              <a:gd name="connsiteX4" fmla="*/ 259492 w 1026452"/>
              <a:gd name="connsiteY4" fmla="*/ 705376 h 742446"/>
              <a:gd name="connsiteX5" fmla="*/ 1025611 w 1026452"/>
              <a:gd name="connsiteY5" fmla="*/ 322316 h 742446"/>
              <a:gd name="connsiteX6" fmla="*/ 407773 w 1026452"/>
              <a:gd name="connsiteY6" fmla="*/ 742446 h 7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452" h="742446">
                <a:moveTo>
                  <a:pt x="0" y="557095"/>
                </a:moveTo>
                <a:cubicBezTo>
                  <a:pt x="499419" y="268771"/>
                  <a:pt x="998838" y="-19553"/>
                  <a:pt x="1025611" y="1041"/>
                </a:cubicBezTo>
                <a:cubicBezTo>
                  <a:pt x="1052384" y="21635"/>
                  <a:pt x="166816" y="645651"/>
                  <a:pt x="160638" y="680662"/>
                </a:cubicBezTo>
                <a:cubicBezTo>
                  <a:pt x="154460" y="715673"/>
                  <a:pt x="972065" y="206987"/>
                  <a:pt x="988541" y="211106"/>
                </a:cubicBezTo>
                <a:cubicBezTo>
                  <a:pt x="1005017" y="215225"/>
                  <a:pt x="253314" y="686841"/>
                  <a:pt x="259492" y="705376"/>
                </a:cubicBezTo>
                <a:cubicBezTo>
                  <a:pt x="265670" y="723911"/>
                  <a:pt x="1000898" y="316138"/>
                  <a:pt x="1025611" y="322316"/>
                </a:cubicBezTo>
                <a:cubicBezTo>
                  <a:pt x="1050324" y="328494"/>
                  <a:pt x="523103" y="703316"/>
                  <a:pt x="407773" y="742446"/>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Rectangle 6"/>
          <p:cNvSpPr/>
          <p:nvPr/>
        </p:nvSpPr>
        <p:spPr>
          <a:xfrm>
            <a:off x="2286000" y="16002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p:cNvSpPr txBox="1"/>
          <p:nvPr/>
        </p:nvSpPr>
        <p:spPr>
          <a:xfrm rot="19531024">
            <a:off x="1886248" y="942204"/>
            <a:ext cx="1403526" cy="369332"/>
          </a:xfrm>
          <a:prstGeom prst="rect">
            <a:avLst/>
          </a:prstGeom>
          <a:noFill/>
        </p:spPr>
        <p:txBody>
          <a:bodyPr wrap="none" rtlCol="0">
            <a:spAutoFit/>
          </a:bodyPr>
          <a:lstStyle/>
          <a:p>
            <a:r>
              <a:rPr lang="en-US" dirty="0" smtClean="0"/>
              <a:t>pAct2-empty</a:t>
            </a:r>
            <a:endParaRPr lang="en-US" dirty="0"/>
          </a:p>
        </p:txBody>
      </p:sp>
    </p:spTree>
    <p:extLst>
      <p:ext uri="{BB962C8B-B14F-4D97-AF65-F5344CB8AC3E}">
        <p14:creationId xmlns:p14="http://schemas.microsoft.com/office/powerpoint/2010/main" val="3794894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585323"/>
          </a:xfrm>
          <a:prstGeom prst="rect">
            <a:avLst/>
          </a:prstGeom>
        </p:spPr>
        <p:txBody>
          <a:bodyPr wrap="square">
            <a:spAutoFit/>
          </a:bodyPr>
          <a:lstStyle/>
          <a:p>
            <a:r>
              <a:rPr lang="en-US" b="1" dirty="0"/>
              <a:t>Yeast Two-Hybrid (Y2H) Assay, </a:t>
            </a:r>
            <a:endParaRPr lang="en-US" dirty="0"/>
          </a:p>
          <a:p>
            <a:r>
              <a:rPr lang="en-US" b="1" dirty="0">
                <a:solidFill>
                  <a:srgbClr val="C00000"/>
                </a:solidFill>
              </a:rPr>
              <a:t>Question:</a:t>
            </a:r>
            <a:r>
              <a:rPr lang="en-US" dirty="0"/>
              <a:t>  We sometimes find that certain recombinant pACT2 or pAS2 transformants grow less well on –trp, -leu media than others.  For instance, yeast transformed with either pACT2-SPP382 or pAS2-SPP382 grown more slowly on such media compared with the same vector fused to PXR1.  What might account for this difference in growth even in the absence of reporter gene activation? </a:t>
            </a:r>
            <a:endParaRPr lang="en-US" dirty="0" smtClean="0"/>
          </a:p>
          <a:p>
            <a:endParaRPr lang="en-US" dirty="0"/>
          </a:p>
          <a:p>
            <a:r>
              <a:rPr lang="en-US" dirty="0" smtClean="0"/>
              <a:t>Question: Some yeast colonies are red and some are white; why is this and does the color difference relate to the Y2H assay?</a:t>
            </a:r>
            <a:endParaRPr lang="en-US" dirty="0"/>
          </a:p>
        </p:txBody>
      </p:sp>
      <p:sp>
        <p:nvSpPr>
          <p:cNvPr id="3" name="Rectangle 2"/>
          <p:cNvSpPr/>
          <p:nvPr/>
        </p:nvSpPr>
        <p:spPr>
          <a:xfrm>
            <a:off x="228600" y="2819400"/>
            <a:ext cx="8839200" cy="3970318"/>
          </a:xfrm>
          <a:prstGeom prst="rect">
            <a:avLst/>
          </a:prstGeom>
        </p:spPr>
        <p:txBody>
          <a:bodyPr wrap="square">
            <a:spAutoFit/>
          </a:bodyPr>
          <a:lstStyle/>
          <a:p>
            <a:r>
              <a:rPr lang="en-US" b="1" dirty="0"/>
              <a:t>Yeast Two-hybrid Host Strain</a:t>
            </a:r>
            <a:endParaRPr lang="en-US" dirty="0"/>
          </a:p>
          <a:p>
            <a:r>
              <a:rPr lang="en-US" dirty="0"/>
              <a:t>PJ69-4A </a:t>
            </a:r>
            <a:r>
              <a:rPr lang="en-US" i="1" dirty="0"/>
              <a:t>MATa trpl-901 leu2-3,112 ura3-52 </a:t>
            </a:r>
            <a:r>
              <a:rPr lang="en-US" b="1" i="1" dirty="0">
                <a:solidFill>
                  <a:srgbClr val="FF0000"/>
                </a:solidFill>
              </a:rPr>
              <a:t>ade2</a:t>
            </a:r>
            <a:r>
              <a:rPr lang="en-US" i="1" dirty="0"/>
              <a:t> his3-200 ga14 Δ ga18OΔ  GALl-HIS3 </a:t>
            </a:r>
            <a:r>
              <a:rPr lang="en-US" b="1" i="1" dirty="0">
                <a:solidFill>
                  <a:srgbClr val="FF0000"/>
                </a:solidFill>
              </a:rPr>
              <a:t>GAL2-ADE2</a:t>
            </a:r>
            <a:r>
              <a:rPr lang="en-US" i="1" dirty="0"/>
              <a:t> </a:t>
            </a:r>
            <a:r>
              <a:rPr lang="en-US" i="1" dirty="0" smtClean="0"/>
              <a:t>GAL7-lacZ</a:t>
            </a:r>
          </a:p>
          <a:p>
            <a:endParaRPr lang="en-US" i="1" dirty="0"/>
          </a:p>
          <a:p>
            <a:r>
              <a:rPr lang="en-US" i="1" dirty="0" smtClean="0"/>
              <a:t>Mutations in the ade2 gene result in the intracellular accumulation of a red-colored intermediate in adenine biosynthesis.  </a:t>
            </a:r>
          </a:p>
          <a:p>
            <a:endParaRPr lang="en-US" i="1" dirty="0"/>
          </a:p>
          <a:p>
            <a:r>
              <a:rPr lang="en-US" i="1" dirty="0" smtClean="0"/>
              <a:t>pJ69-4a is an ade2 mutant and therefore is red.</a:t>
            </a:r>
          </a:p>
          <a:p>
            <a:endParaRPr lang="en-US" i="1" dirty="0"/>
          </a:p>
          <a:p>
            <a:r>
              <a:rPr lang="en-US" i="1" dirty="0" smtClean="0"/>
              <a:t>However, pJ69-4A also has a </a:t>
            </a:r>
            <a:r>
              <a:rPr lang="en-US" b="1" i="1" dirty="0" smtClean="0">
                <a:solidFill>
                  <a:srgbClr val="FF0000"/>
                </a:solidFill>
              </a:rPr>
              <a:t>GAL2-ADE2 reporter gene</a:t>
            </a:r>
            <a:r>
              <a:rPr lang="en-US" dirty="0"/>
              <a:t> </a:t>
            </a:r>
            <a:r>
              <a:rPr lang="en-US" dirty="0" smtClean="0"/>
              <a:t>that will complement the ade2 mutation if the transformed plasmids result in a </a:t>
            </a:r>
            <a:r>
              <a:rPr lang="en-US" b="1" dirty="0" smtClean="0"/>
              <a:t>positive</a:t>
            </a:r>
            <a:r>
              <a:rPr lang="en-US" dirty="0" smtClean="0"/>
              <a:t> Y2H interaction.</a:t>
            </a:r>
          </a:p>
          <a:p>
            <a:endParaRPr lang="en-US" i="1" dirty="0"/>
          </a:p>
          <a:p>
            <a:r>
              <a:rPr lang="en-US" i="1" dirty="0" smtClean="0"/>
              <a:t>So, the color provides a hint on which transformants are likely to grow on the –his+3AT medium.</a:t>
            </a:r>
            <a:endParaRPr lang="en-US" dirty="0"/>
          </a:p>
        </p:txBody>
      </p:sp>
    </p:spTree>
    <p:extLst>
      <p:ext uri="{BB962C8B-B14F-4D97-AF65-F5344CB8AC3E}">
        <p14:creationId xmlns:p14="http://schemas.microsoft.com/office/powerpoint/2010/main" val="1513731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74345"/>
            <a:ext cx="8458200" cy="3416320"/>
          </a:xfrm>
          <a:prstGeom prst="rect">
            <a:avLst/>
          </a:prstGeom>
        </p:spPr>
        <p:txBody>
          <a:bodyPr wrap="square">
            <a:spAutoFit/>
          </a:bodyPr>
          <a:lstStyle/>
          <a:p>
            <a:pPr lvl="0"/>
            <a:r>
              <a:rPr lang="en-US" b="1" dirty="0">
                <a:solidFill>
                  <a:prstClr val="black"/>
                </a:solidFill>
                <a:latin typeface="Times New Roman" panose="02020603050405020304" pitchFamily="18" charset="0"/>
                <a:ea typeface="Times New Roman"/>
                <a:cs typeface="Times New Roman" panose="02020603050405020304" pitchFamily="18" charset="0"/>
              </a:rPr>
              <a:t>Other experiments included in this half of the semester:</a:t>
            </a:r>
            <a:r>
              <a:rPr lang="en-US" dirty="0">
                <a:solidFill>
                  <a:prstClr val="black"/>
                </a:solidFill>
                <a:latin typeface="Times New Roman" panose="02020603050405020304" pitchFamily="18" charset="0"/>
                <a:ea typeface="Times New Roman"/>
                <a:cs typeface="Times New Roman" panose="02020603050405020304" pitchFamily="18" charset="0"/>
              </a:rPr>
              <a:t> Identify a genomic DNA polymorphism &amp; inverse PCR as a mutagenesis tool; RNAi knockdown and phenotypic characterizations; purification of a recombinant protein (a previous year’s “design a lab” winner)</a:t>
            </a:r>
          </a:p>
          <a:p>
            <a:pPr lvl="0"/>
            <a:r>
              <a:rPr lang="en-US" b="1" dirty="0">
                <a:solidFill>
                  <a:prstClr val="black"/>
                </a:solidFill>
                <a:latin typeface="Times New Roman" panose="02020603050405020304" pitchFamily="18" charset="0"/>
                <a:ea typeface="Times New Roman"/>
                <a:cs typeface="Times New Roman" panose="02020603050405020304" pitchFamily="18" charset="0"/>
              </a:rPr>
              <a:t> </a:t>
            </a:r>
            <a:endParaRPr lang="en-US" dirty="0">
              <a:solidFill>
                <a:prstClr val="black"/>
              </a:solidFill>
              <a:latin typeface="Times New Roman" panose="02020603050405020304" pitchFamily="18" charset="0"/>
              <a:ea typeface="Times New Roman"/>
              <a:cs typeface="Times New Roman" panose="02020603050405020304" pitchFamily="18" charset="0"/>
            </a:endParaRPr>
          </a:p>
          <a:p>
            <a:pPr lvl="0"/>
            <a:r>
              <a:rPr lang="en-US" b="1" dirty="0">
                <a:solidFill>
                  <a:prstClr val="black"/>
                </a:solidFill>
                <a:latin typeface="Times New Roman" panose="02020603050405020304" pitchFamily="18" charset="0"/>
                <a:ea typeface="Times New Roman"/>
                <a:cs typeface="Times New Roman" panose="02020603050405020304" pitchFamily="18" charset="0"/>
              </a:rPr>
              <a:t>Along the way,</a:t>
            </a:r>
            <a:r>
              <a:rPr lang="en-US" dirty="0">
                <a:solidFill>
                  <a:prstClr val="black"/>
                </a:solidFill>
                <a:latin typeface="Times New Roman" panose="02020603050405020304" pitchFamily="18" charset="0"/>
                <a:ea typeface="Times New Roman"/>
                <a:cs typeface="Times New Roman" panose="02020603050405020304" pitchFamily="18" charset="0"/>
              </a:rPr>
              <a:t> you will also learn other valuable techniques: RNAi disruption of gene expression; real time PCR; preparation of yeast genomic DNA; organic extraction of proteins; nucleic acid concentration by ethanol precipitation; gene cloning by insertional inactivation and selection; native agarose gel electrophoresis; denaturing agarose and denaturing polyacrylamide gel electrophoresis; probe fractionation &amp; quantification; autoradiography; isolation of a recombinant protein by affinity selection; safe use of radionucleotides and lab equipment.  </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0025" y="4038600"/>
            <a:ext cx="8915400" cy="2369880"/>
          </a:xfrm>
          <a:prstGeom prst="rect">
            <a:avLst/>
          </a:prstGeom>
        </p:spPr>
        <p:txBody>
          <a:bodyPr wrap="square">
            <a:spAutoFit/>
          </a:bodyPr>
          <a:lstStyle/>
          <a:p>
            <a:pPr algn="ctr"/>
            <a:r>
              <a:rPr lang="en-US" sz="2000" b="1" dirty="0">
                <a:latin typeface="Times New Roman"/>
                <a:ea typeface="Times New Roman"/>
                <a:cs typeface="Times New Roman"/>
              </a:rPr>
              <a:t>Second Half of Semester</a:t>
            </a:r>
            <a:endParaRPr lang="en-US" dirty="0">
              <a:latin typeface="Courier New"/>
              <a:ea typeface="Times New Roman"/>
              <a:cs typeface="Times New Roman"/>
            </a:endParaRPr>
          </a:p>
          <a:p>
            <a:r>
              <a:rPr lang="en-US" sz="2000" b="1" dirty="0">
                <a:latin typeface="Times New Roman"/>
                <a:ea typeface="Times New Roman"/>
                <a:cs typeface="Times New Roman"/>
              </a:rPr>
              <a:t>Thematic Goal: Defining and testing hypotheses.  </a:t>
            </a:r>
            <a:r>
              <a:rPr lang="en-US" dirty="0">
                <a:latin typeface="Times New Roman"/>
                <a:ea typeface="Times New Roman"/>
                <a:cs typeface="Times New Roman"/>
              </a:rPr>
              <a:t>The results of a recent “deep sequencing” study will be presented and used to develop a hypothesis concerning the existence of novel introns &amp; alternative splice sites  In addition, we will conduct a yeast two-hybrid (Y2H) experiment to map a protein-protein interaction domain in vivo, a chemical random mutagenesis experiment to generate loss-of-function mutations in lacZ, affinity purify a recombinant protein, do a western blot to visualize an epitope-tagged protein and use CRISPR-Cas9 to create gene-specific deletions in vivo.</a:t>
            </a:r>
            <a:endParaRPr lang="en-US" dirty="0">
              <a:effectLst/>
              <a:latin typeface="Courier New"/>
              <a:ea typeface="Times New Roman"/>
              <a:cs typeface="Times New Roman"/>
            </a:endParaRPr>
          </a:p>
        </p:txBody>
      </p:sp>
    </p:spTree>
    <p:extLst>
      <p:ext uri="{BB962C8B-B14F-4D97-AF65-F5344CB8AC3E}">
        <p14:creationId xmlns:p14="http://schemas.microsoft.com/office/powerpoint/2010/main" val="2641359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5"/>
            <a:ext cx="8458200" cy="3724096"/>
          </a:xfrm>
          <a:prstGeom prst="rect">
            <a:avLst/>
          </a:prstGeom>
        </p:spPr>
        <p:txBody>
          <a:bodyPr wrap="square">
            <a:spAutoFit/>
          </a:bodyPr>
          <a:lstStyle/>
          <a:p>
            <a:pPr algn="ctr"/>
            <a:r>
              <a:rPr lang="en-US" sz="2800" b="1" dirty="0">
                <a:solidFill>
                  <a:srgbClr val="FF0000"/>
                </a:solidFill>
              </a:rPr>
              <a:t>Affinity purification of a recombinant </a:t>
            </a:r>
            <a:r>
              <a:rPr lang="en-US" sz="2800" b="1" dirty="0" smtClean="0">
                <a:solidFill>
                  <a:srgbClr val="FF0000"/>
                </a:solidFill>
              </a:rPr>
              <a:t>protein</a:t>
            </a:r>
          </a:p>
          <a:p>
            <a:pPr algn="ctr"/>
            <a:endParaRPr lang="en-US" sz="2800" b="1" dirty="0">
              <a:solidFill>
                <a:srgbClr val="FF0000"/>
              </a:solidFill>
            </a:endParaRPr>
          </a:p>
          <a:p>
            <a:pPr marL="342900" indent="-342900">
              <a:buAutoNum type="arabicParenR"/>
            </a:pPr>
            <a:r>
              <a:rPr lang="en-US" dirty="0"/>
              <a:t>IPTG induction of the </a:t>
            </a:r>
            <a:r>
              <a:rPr lang="en-US" i="1" dirty="0"/>
              <a:t>SPP382(codons 1-121)-intein-chitin binding domain</a:t>
            </a:r>
            <a:r>
              <a:rPr lang="en-US" dirty="0"/>
              <a:t> gene on plasmid pTXB1</a:t>
            </a:r>
          </a:p>
          <a:p>
            <a:pPr marL="342900" indent="-342900">
              <a:buAutoNum type="arabicParenR"/>
            </a:pPr>
            <a:r>
              <a:rPr lang="en-US" b="1" dirty="0"/>
              <a:t>Lyse the </a:t>
            </a:r>
            <a:r>
              <a:rPr lang="en-US" b="1" dirty="0">
                <a:solidFill>
                  <a:prstClr val="black"/>
                </a:solidFill>
              </a:rPr>
              <a:t> induced ER2566 transformants with the empty vector (pTXB1) or recombinant plasmid pTXB1-Spp382</a:t>
            </a:r>
          </a:p>
          <a:p>
            <a:pPr marL="342900" indent="-342900">
              <a:buAutoNum type="arabicParenR"/>
            </a:pPr>
            <a:r>
              <a:rPr lang="en-US" b="1" dirty="0"/>
              <a:t>Isolate the Spp382-intein-chitin binding domain protein by chitin-agarose affinity selection</a:t>
            </a:r>
          </a:p>
          <a:p>
            <a:pPr marL="342900" indent="-342900">
              <a:buAutoNum type="arabicParenR"/>
            </a:pPr>
            <a:r>
              <a:rPr lang="en-US" b="1" dirty="0">
                <a:solidFill>
                  <a:schemeClr val="bg1">
                    <a:lumMod val="85000"/>
                  </a:schemeClr>
                </a:solidFill>
              </a:rPr>
              <a:t>Stimulate intein cleavage and Spp382-release from the chitin-agarose beads with dithiothreitol (DTT) activation of the intein. </a:t>
            </a:r>
          </a:p>
          <a:p>
            <a:pPr marL="342900" indent="-342900">
              <a:buAutoNum type="arabicParenR"/>
            </a:pPr>
            <a:endParaRPr lang="en-US" dirty="0"/>
          </a:p>
          <a:p>
            <a:pPr marL="342900" indent="-342900">
              <a:buAutoNum type="arabicParenR"/>
            </a:pPr>
            <a:endParaRPr lang="en-US" i="1" dirty="0"/>
          </a:p>
        </p:txBody>
      </p:sp>
    </p:spTree>
    <p:extLst>
      <p:ext uri="{BB962C8B-B14F-4D97-AF65-F5344CB8AC3E}">
        <p14:creationId xmlns:p14="http://schemas.microsoft.com/office/powerpoint/2010/main" val="4021638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1398"/>
            <a:ext cx="8229600" cy="5078313"/>
          </a:xfrm>
          <a:prstGeom prst="rect">
            <a:avLst/>
          </a:prstGeom>
        </p:spPr>
        <p:txBody>
          <a:bodyPr wrap="square">
            <a:spAutoFit/>
          </a:bodyPr>
          <a:lstStyle/>
          <a:p>
            <a:r>
              <a:rPr lang="en-US" b="1" dirty="0" smtClean="0"/>
              <a:t>Purification </a:t>
            </a:r>
            <a:r>
              <a:rPr lang="en-US" b="1" dirty="0"/>
              <a:t>of a recombinant protein: protein extraction and affinity selection.  </a:t>
            </a:r>
            <a:r>
              <a:rPr lang="en-US" dirty="0"/>
              <a:t>Today we will break the </a:t>
            </a:r>
            <a:r>
              <a:rPr lang="en-US" i="1" dirty="0"/>
              <a:t>E. coli </a:t>
            </a:r>
            <a:r>
              <a:rPr lang="en-US" dirty="0"/>
              <a:t>cells by mechanical (freeze/thaw) and chemical means then take cleared supernatant and bind the released proteins to chitin-agarose beads.  Non-specifically bound proteins will be dissociated by a high salt wash and then the proteins specifically bound to the chitin-agarose will be released by DTT-stimulated intein cleavage for subsequent analysis by polyacrylamide gel electrophoresis.  </a:t>
            </a:r>
          </a:p>
          <a:p>
            <a:endParaRPr lang="en-US" dirty="0"/>
          </a:p>
          <a:p>
            <a:r>
              <a:rPr lang="en-US" dirty="0"/>
              <a:t>Resuspend your cell pellet in </a:t>
            </a:r>
            <a:r>
              <a:rPr lang="en-US" b="1" dirty="0">
                <a:solidFill>
                  <a:srgbClr val="FF0000"/>
                </a:solidFill>
              </a:rPr>
              <a:t>400 µl of the B-PER protein extraction reagent </a:t>
            </a:r>
            <a:r>
              <a:rPr lang="en-US" dirty="0"/>
              <a:t>(see lab web page) and </a:t>
            </a:r>
            <a:r>
              <a:rPr lang="en-US" b="1" dirty="0">
                <a:solidFill>
                  <a:srgbClr val="FF0000"/>
                </a:solidFill>
              </a:rPr>
              <a:t>vortex vigorously</a:t>
            </a:r>
            <a:r>
              <a:rPr lang="en-US" dirty="0"/>
              <a:t>.  B-PER contains a proprietary </a:t>
            </a:r>
            <a:r>
              <a:rPr lang="en-US" dirty="0">
                <a:solidFill>
                  <a:srgbClr val="FF0000"/>
                </a:solidFill>
              </a:rPr>
              <a:t>zwitterion </a:t>
            </a:r>
            <a:r>
              <a:rPr lang="en-US" dirty="0"/>
              <a:t>(has both positive and negative charges) detergent that facilitates cell lysis.  Another example of a common zwitterion detergent used for protein isolation is CHAPS (3-[(3-Cholamidopropyl) </a:t>
            </a:r>
            <a:r>
              <a:rPr lang="en-US" dirty="0" err="1"/>
              <a:t>dimethylammonio</a:t>
            </a:r>
            <a:r>
              <a:rPr lang="en-US" dirty="0"/>
              <a:t>]-1-propanesulfonate).</a:t>
            </a:r>
          </a:p>
          <a:p>
            <a:endParaRPr lang="en-US" dirty="0"/>
          </a:p>
          <a:p>
            <a:endParaRPr lang="en-US" dirty="0"/>
          </a:p>
          <a:p>
            <a:endParaRPr lang="en-US" dirty="0"/>
          </a:p>
          <a:p>
            <a:r>
              <a:rPr lang="en-US" dirty="0"/>
              <a:t>Structure of CHAPS</a:t>
            </a:r>
          </a:p>
          <a:p>
            <a:endParaRPr lang="en-US" dirty="0"/>
          </a:p>
          <a:p>
            <a:r>
              <a:rPr lang="en-US" dirty="0"/>
              <a:t> </a:t>
            </a:r>
          </a:p>
        </p:txBody>
      </p:sp>
      <p:pic>
        <p:nvPicPr>
          <p:cNvPr id="4" name="Picture 3" descr="CHAPS"/>
          <p:cNvPicPr/>
          <p:nvPr/>
        </p:nvPicPr>
        <p:blipFill>
          <a:blip r:embed="rId2" cstate="print"/>
          <a:srcRect/>
          <a:stretch>
            <a:fillRect/>
          </a:stretch>
        </p:blipFill>
        <p:spPr bwMode="auto">
          <a:xfrm>
            <a:off x="3810002" y="4128630"/>
            <a:ext cx="2847975" cy="1962150"/>
          </a:xfrm>
          <a:prstGeom prst="rect">
            <a:avLst/>
          </a:prstGeom>
          <a:noFill/>
          <a:ln w="9525">
            <a:noFill/>
            <a:miter lim="800000"/>
            <a:headEnd/>
            <a:tailEnd/>
          </a:ln>
        </p:spPr>
      </p:pic>
    </p:spTree>
    <p:extLst>
      <p:ext uri="{BB962C8B-B14F-4D97-AF65-F5344CB8AC3E}">
        <p14:creationId xmlns:p14="http://schemas.microsoft.com/office/powerpoint/2010/main" val="3111933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3"/>
            <a:ext cx="8610600" cy="6463308"/>
          </a:xfrm>
          <a:prstGeom prst="rect">
            <a:avLst/>
          </a:prstGeom>
        </p:spPr>
        <p:txBody>
          <a:bodyPr wrap="square">
            <a:spAutoFit/>
          </a:bodyPr>
          <a:lstStyle/>
          <a:p>
            <a:r>
              <a:rPr lang="en-US" dirty="0">
                <a:solidFill>
                  <a:srgbClr val="FF0000"/>
                </a:solidFill>
              </a:rPr>
              <a:t>Transfer the cell solution to a microfuge tube.  </a:t>
            </a:r>
            <a:r>
              <a:rPr lang="en-US" dirty="0"/>
              <a:t>Protein recovery is favored by efficient cell breakage &amp; this is made better by </a:t>
            </a:r>
            <a:r>
              <a:rPr lang="en-US" dirty="0">
                <a:solidFill>
                  <a:srgbClr val="FF0000"/>
                </a:solidFill>
              </a:rPr>
              <a:t>cycles of freezing and thawing</a:t>
            </a:r>
            <a:r>
              <a:rPr lang="en-US" dirty="0"/>
              <a:t>.  Place on dry ice until the solution freezes solid (5 minutes).  Next, thaw by warming the tube between your fingers and shaking.  </a:t>
            </a:r>
            <a:r>
              <a:rPr lang="en-US" b="1" dirty="0"/>
              <a:t>Repeat the freeze/thaw </a:t>
            </a:r>
            <a:r>
              <a:rPr lang="en-US" dirty="0"/>
              <a:t>cycle one more time.</a:t>
            </a:r>
          </a:p>
          <a:p>
            <a:r>
              <a:rPr lang="en-US" dirty="0"/>
              <a:t> </a:t>
            </a:r>
          </a:p>
          <a:p>
            <a:r>
              <a:rPr lang="en-US" dirty="0"/>
              <a:t>Next, add 2 µl (1 unit per microliter) of </a:t>
            </a:r>
            <a:r>
              <a:rPr lang="en-US" dirty="0">
                <a:solidFill>
                  <a:srgbClr val="FF0000"/>
                </a:solidFill>
              </a:rPr>
              <a:t>DNase I </a:t>
            </a:r>
            <a:r>
              <a:rPr lang="en-US" dirty="0"/>
              <a:t>and incubate the cell mixture at 25C (room temperature) for 15 minutes.  Spin for 5 minutes at </a:t>
            </a:r>
            <a:r>
              <a:rPr lang="en-US" b="1" dirty="0"/>
              <a:t>full speed </a:t>
            </a:r>
            <a:r>
              <a:rPr lang="en-US" dirty="0"/>
              <a:t>in the microfuge and carefully transfer 350 µl of the supernatant to a fresh tube.  Discard the cell pellet.  </a:t>
            </a:r>
          </a:p>
          <a:p>
            <a:endParaRPr lang="en-US" dirty="0"/>
          </a:p>
          <a:p>
            <a:r>
              <a:rPr lang="en-US" dirty="0">
                <a:solidFill>
                  <a:srgbClr val="FF0000"/>
                </a:solidFill>
              </a:rPr>
              <a:t>Place 20 µl  of the supernatant into a fresh microfuge tube with the blue </a:t>
            </a:r>
            <a:r>
              <a:rPr lang="en-US" b="1" dirty="0"/>
              <a:t>protein</a:t>
            </a:r>
            <a:r>
              <a:rPr lang="en-US" dirty="0">
                <a:solidFill>
                  <a:srgbClr val="FF0000"/>
                </a:solidFill>
              </a:rPr>
              <a:t> </a:t>
            </a:r>
            <a:r>
              <a:rPr lang="en-US" dirty="0" smtClean="0">
                <a:solidFill>
                  <a:srgbClr val="FF0000"/>
                </a:solidFill>
              </a:rPr>
              <a:t>sample buffer </a:t>
            </a:r>
            <a:r>
              <a:rPr lang="en-US" dirty="0" smtClean="0"/>
              <a:t>and </a:t>
            </a:r>
            <a:r>
              <a:rPr lang="en-US" dirty="0"/>
              <a:t>label </a:t>
            </a:r>
            <a:r>
              <a:rPr lang="en-US" b="1" u="sng" dirty="0">
                <a:solidFill>
                  <a:schemeClr val="tx2">
                    <a:lumMod val="60000"/>
                    <a:lumOff val="40000"/>
                  </a:schemeClr>
                </a:solidFill>
              </a:rPr>
              <a:t>Total-</a:t>
            </a:r>
            <a:r>
              <a:rPr lang="en-US" b="1" u="sng" dirty="0"/>
              <a:t>vector or </a:t>
            </a:r>
            <a:r>
              <a:rPr lang="en-US" b="1" u="sng" dirty="0">
                <a:solidFill>
                  <a:schemeClr val="tx2">
                    <a:lumMod val="60000"/>
                    <a:lumOff val="40000"/>
                  </a:schemeClr>
                </a:solidFill>
              </a:rPr>
              <a:t>Total</a:t>
            </a:r>
            <a:r>
              <a:rPr lang="en-US" b="1" u="sng" dirty="0"/>
              <a:t>-Spp382 </a:t>
            </a:r>
            <a:r>
              <a:rPr lang="en-US" b="1" dirty="0"/>
              <a:t>(with your initials and the date)</a:t>
            </a:r>
            <a:r>
              <a:rPr lang="en-US" dirty="0"/>
              <a:t> – put these tubes into  the dry ice until next lab period.</a:t>
            </a:r>
          </a:p>
          <a:p>
            <a:endParaRPr lang="en-US" dirty="0"/>
          </a:p>
          <a:p>
            <a:r>
              <a:rPr lang="en-US" b="1" dirty="0">
                <a:solidFill>
                  <a:srgbClr val="FF0000"/>
                </a:solidFill>
              </a:rPr>
              <a:t>Transfer the remaining 330 µl of cell lysate supernatant to the tube containing the 50  µl of a 50% suspension of </a:t>
            </a:r>
            <a:r>
              <a:rPr lang="en-US" b="1" dirty="0">
                <a:solidFill>
                  <a:schemeClr val="tx2">
                    <a:lumMod val="60000"/>
                    <a:lumOff val="40000"/>
                  </a:schemeClr>
                </a:solidFill>
              </a:rPr>
              <a:t>chitin agarose </a:t>
            </a:r>
            <a:r>
              <a:rPr lang="en-US" dirty="0"/>
              <a:t>(a 50% suspension means equal amounts of settled beads and free liquid) washed in 20 mM Hepes pH 8.5; 500 mM NaCl, 1 mM EDTA.  </a:t>
            </a:r>
            <a:r>
              <a:rPr lang="en-US" b="1" dirty="0"/>
              <a:t>Label this tube </a:t>
            </a:r>
            <a:r>
              <a:rPr lang="en-US" dirty="0"/>
              <a:t>as </a:t>
            </a:r>
            <a:r>
              <a:rPr lang="en-US" b="1" dirty="0">
                <a:solidFill>
                  <a:schemeClr val="tx2">
                    <a:lumMod val="60000"/>
                    <a:lumOff val="40000"/>
                  </a:schemeClr>
                </a:solidFill>
              </a:rPr>
              <a:t>Bound Induced-</a:t>
            </a:r>
            <a:r>
              <a:rPr lang="en-US" b="1" u="sng" dirty="0">
                <a:solidFill>
                  <a:schemeClr val="tx2">
                    <a:lumMod val="60000"/>
                    <a:lumOff val="40000"/>
                  </a:schemeClr>
                </a:solidFill>
              </a:rPr>
              <a:t>Spp382 </a:t>
            </a:r>
            <a:r>
              <a:rPr lang="en-US" b="1" dirty="0">
                <a:solidFill>
                  <a:schemeClr val="tx2">
                    <a:lumMod val="60000"/>
                    <a:lumOff val="40000"/>
                  </a:schemeClr>
                </a:solidFill>
              </a:rPr>
              <a:t>or Bound Induced-</a:t>
            </a:r>
            <a:r>
              <a:rPr lang="en-US" b="1" u="sng" dirty="0">
                <a:solidFill>
                  <a:schemeClr val="tx2">
                    <a:lumMod val="60000"/>
                    <a:lumOff val="40000"/>
                  </a:schemeClr>
                </a:solidFill>
              </a:rPr>
              <a:t>vector</a:t>
            </a:r>
            <a:r>
              <a:rPr lang="en-US" dirty="0"/>
              <a:t> depending on which sample you are doing.  Rotate the tubes for 30 minutes at room temperature</a:t>
            </a:r>
            <a:r>
              <a:rPr lang="en-US" dirty="0" smtClean="0"/>
              <a:t>.</a:t>
            </a:r>
          </a:p>
          <a:p>
            <a:endParaRPr lang="en-US" dirty="0"/>
          </a:p>
          <a:p>
            <a:r>
              <a:rPr lang="en-US" dirty="0" smtClean="0"/>
              <a:t>IMPORTANT NOTE: To accurately transfer the chitin agarose we must cut off the top of a P-200 pipetman tip to make it wide enough to transfer the agarose beads.  Also, be sure that you are gentle mixing and centrifuging the beads, otherwise you will lose chitin from the beads. </a:t>
            </a:r>
            <a:endParaRPr lang="en-US" dirty="0"/>
          </a:p>
        </p:txBody>
      </p:sp>
    </p:spTree>
    <p:extLst>
      <p:ext uri="{BB962C8B-B14F-4D97-AF65-F5344CB8AC3E}">
        <p14:creationId xmlns:p14="http://schemas.microsoft.com/office/powerpoint/2010/main" val="4135095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14400"/>
            <a:ext cx="762000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So, for the class as a whole, the PCR experiment use successful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Purification and use of yeast genomic DNA for PCR allele identification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Creation of a pTZ18u deletion derivative that lacks the F1 origin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Remember, Taq-based PCR leaves products with one extra adenosine at the 3’ end of each strand.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This single nucleotide addition prevents the product from self ligating.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Our inverse PCR was done with non-phosphorylated oligos and used a Taq-based polymerase.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What three enzymatic steps need to be performed before our inverse PCR could be introduced into E. coli for recovery of the desired deletion derivative?</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543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thumb/f/fe/Tacloning.svg/2000px-Tacloning.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1" y="90055"/>
            <a:ext cx="5636138" cy="4297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800603"/>
            <a:ext cx="8153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Many (but not all) thermostable DNA polymerases have a terminal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deoxynucleotide</a:t>
            </a:r>
            <a:r>
              <a:rPr kumimoji="0" lang="en-US" sz="1800" b="0" i="0" u="none" strike="noStrike" kern="1200" cap="none" spc="0" normalizeH="0" baseline="0" noProof="0" dirty="0">
                <a:ln>
                  <a:noFill/>
                </a:ln>
                <a:solidFill>
                  <a:prstClr val="black"/>
                </a:solidFill>
                <a:effectLst/>
                <a:uLnTx/>
                <a:uFillTx/>
                <a:latin typeface="Calibri"/>
                <a:ea typeface="+mn-ea"/>
                <a:cs typeface="+mn-cs"/>
              </a:rPr>
              <a:t> transferase activity that adds a single non-encoded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dA</a:t>
            </a:r>
            <a:r>
              <a:rPr kumimoji="0" lang="en-US" sz="1800" b="0" i="0" u="none" strike="noStrike" kern="1200" cap="none" spc="0" normalizeH="0" baseline="0" noProof="0" dirty="0">
                <a:ln>
                  <a:noFill/>
                </a:ln>
                <a:solidFill>
                  <a:prstClr val="black"/>
                </a:solidFill>
                <a:effectLst/>
                <a:uLnTx/>
                <a:uFillTx/>
                <a:latin typeface="Calibri"/>
                <a:ea typeface="+mn-ea"/>
                <a:cs typeface="+mn-cs"/>
              </a:rPr>
              <a:t> to the 3’ ends of the PCR product.  This must either be removed with a 3’-&gt;5’ exonuclease (often Klenow or T7 DNA polymerase) or, in the case of a simple PCR fragment, cloned into a vector having a complementary extra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dT.</a:t>
            </a:r>
            <a:r>
              <a:rPr kumimoji="0" lang="en-US" sz="1800" b="0" i="0" u="none" strike="noStrike" kern="1200" cap="none" spc="0" normalizeH="0" baseline="0" noProof="0" dirty="0">
                <a:ln>
                  <a:noFill/>
                </a:ln>
                <a:solidFill>
                  <a:prstClr val="black"/>
                </a:solidFill>
                <a:effectLst/>
                <a:uLnTx/>
                <a:uFillTx/>
                <a:latin typeface="Calibri"/>
                <a:ea typeface="+mn-ea"/>
                <a:cs typeface="+mn-cs"/>
              </a:rPr>
              <a:t>  The latter is called TA cloning.  You can purchase linear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dT</a:t>
            </a:r>
            <a:r>
              <a:rPr kumimoji="0" lang="en-US" sz="1800" b="0" i="0" u="none" strike="noStrike" kern="1200" cap="none" spc="0" normalizeH="0" baseline="0" noProof="0" dirty="0">
                <a:ln>
                  <a:noFill/>
                </a:ln>
                <a:solidFill>
                  <a:prstClr val="black"/>
                </a:solidFill>
                <a:effectLst/>
                <a:uLnTx/>
                <a:uFillTx/>
                <a:latin typeface="Calibri"/>
                <a:ea typeface="+mn-ea"/>
                <a:cs typeface="+mn-cs"/>
              </a:rPr>
              <a:t> extended vectors but these are expensive – </a:t>
            </a:r>
            <a:r>
              <a:rPr kumimoji="0" lang="en-US" sz="1800" b="1" i="0" u="none" strike="noStrike" kern="1200" cap="none" spc="0" normalizeH="0" baseline="0" noProof="0" dirty="0">
                <a:ln>
                  <a:noFill/>
                </a:ln>
                <a:solidFill>
                  <a:prstClr val="black"/>
                </a:solidFill>
                <a:effectLst/>
                <a:uLnTx/>
                <a:uFillTx/>
                <a:latin typeface="Calibri"/>
                <a:ea typeface="+mn-ea"/>
                <a:cs typeface="+mn-cs"/>
              </a:rPr>
              <a:t>how might you make your own?</a:t>
            </a:r>
          </a:p>
        </p:txBody>
      </p:sp>
      <p:sp>
        <p:nvSpPr>
          <p:cNvPr id="3" name="Rectangle 2"/>
          <p:cNvSpPr/>
          <p:nvPr/>
        </p:nvSpPr>
        <p:spPr>
          <a:xfrm>
            <a:off x="4267203" y="4018403"/>
            <a:ext cx="409028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https://en.wikipedia.org/wiki/TA_cloning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 name="TextBox 3"/>
          <p:cNvSpPr txBox="1"/>
          <p:nvPr/>
        </p:nvSpPr>
        <p:spPr>
          <a:xfrm>
            <a:off x="228600" y="457200"/>
            <a:ext cx="3581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An alternate way to clone a PCR product having an A tail</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6739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9/95/Nested_PC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3" y="441960"/>
            <a:ext cx="5139377" cy="649224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a:off x="1143000" y="1366798"/>
            <a:ext cx="114300" cy="805934"/>
          </a:xfrm>
          <a:prstGeom prst="line">
            <a:avLst/>
          </a:prstGeom>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5596581" y="152403"/>
            <a:ext cx="3547422" cy="5586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Nested PCR </a:t>
            </a:r>
            <a:r>
              <a:rPr kumimoji="0" lang="en-US" sz="1700" b="0" i="0" u="none" strike="noStrike" kern="1200" cap="none" spc="0" normalizeH="0" baseline="0" noProof="0" dirty="0">
                <a:ln>
                  <a:noFill/>
                </a:ln>
                <a:solidFill>
                  <a:prstClr val="black"/>
                </a:solidFill>
                <a:effectLst/>
                <a:uLnTx/>
                <a:uFillTx/>
                <a:latin typeface="Calibri"/>
                <a:ea typeface="+mn-ea"/>
                <a:cs typeface="+mn-cs"/>
              </a:rPr>
              <a:t>can be used to amplify products where secondary sites of primer annealing give unwanted PCR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Nested PCR simply means two sequential standard  PCR experiments.  First with the primers flanking the DNA of interest and genomic DNA.  This produces a mixed product but one where the complexity is greatly reduced from the whole genome.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Next, the products of the first PCR reaction are used as the template for a second PCR experiment with new oligonucleotide primers that bind (are “nested) within the desired product.  This round of PCR produces the single product.</a:t>
            </a:r>
          </a:p>
        </p:txBody>
      </p:sp>
      <p:sp>
        <p:nvSpPr>
          <p:cNvPr id="2" name="TextBox 1"/>
          <p:cNvSpPr txBox="1"/>
          <p:nvPr/>
        </p:nvSpPr>
        <p:spPr>
          <a:xfrm>
            <a:off x="228600" y="152403"/>
            <a:ext cx="5105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To reduce unexpected “background” bands in PCR</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683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8001000" cy="6463308"/>
          </a:xfrm>
          <a:prstGeom prst="rect">
            <a:avLst/>
          </a:prstGeom>
          <a:noFill/>
        </p:spPr>
        <p:txBody>
          <a:bodyPr wrap="square" rtlCol="0">
            <a:spAutoFit/>
          </a:bodyPr>
          <a:lstStyle/>
          <a:p>
            <a:r>
              <a:rPr lang="en-US" dirty="0"/>
              <a:t>Spin the tubes at </a:t>
            </a:r>
            <a:r>
              <a:rPr lang="en-US" b="1" u="sng" dirty="0">
                <a:solidFill>
                  <a:srgbClr val="FF0000"/>
                </a:solidFill>
              </a:rPr>
              <a:t>4,000 RPM</a:t>
            </a:r>
            <a:r>
              <a:rPr lang="en-US" u="sng" dirty="0"/>
              <a:t> </a:t>
            </a:r>
            <a:r>
              <a:rPr lang="en-US" dirty="0"/>
              <a:t>for 15 seconds.  </a:t>
            </a:r>
            <a:r>
              <a:rPr lang="en-US" b="1" u="sng" dirty="0"/>
              <a:t>It is very important </a:t>
            </a:r>
            <a:r>
              <a:rPr lang="en-US" dirty="0"/>
              <a:t>that adjust your microfuge to spin at this lower speed – spinning at full speed will damage the chitin agarose beads.</a:t>
            </a:r>
          </a:p>
          <a:p>
            <a:endParaRPr lang="en-US" dirty="0"/>
          </a:p>
          <a:p>
            <a:r>
              <a:rPr lang="en-US" dirty="0"/>
              <a:t>Carefully remove the supernatant and gently resuspend (</a:t>
            </a:r>
            <a:r>
              <a:rPr lang="en-US" b="1" dirty="0">
                <a:solidFill>
                  <a:srgbClr val="FF0000"/>
                </a:solidFill>
              </a:rPr>
              <a:t>do NOT vortex</a:t>
            </a:r>
            <a:r>
              <a:rPr lang="en-US" dirty="0"/>
              <a:t>) the agarose beads in </a:t>
            </a:r>
            <a:r>
              <a:rPr lang="en-US" b="1" dirty="0">
                <a:solidFill>
                  <a:srgbClr val="FF0000"/>
                </a:solidFill>
              </a:rPr>
              <a:t>1 ml </a:t>
            </a:r>
            <a:r>
              <a:rPr lang="en-US" dirty="0"/>
              <a:t>of the </a:t>
            </a:r>
            <a:r>
              <a:rPr lang="en-US" b="1" u="sng" dirty="0"/>
              <a:t>high salt wash</a:t>
            </a:r>
            <a:r>
              <a:rPr lang="en-US" dirty="0"/>
              <a:t> buffer (20 mM Hepes pH 8.5; 500 mM NaCl, 1 mM EDTA).  </a:t>
            </a:r>
          </a:p>
          <a:p>
            <a:endParaRPr lang="en-US" dirty="0"/>
          </a:p>
          <a:p>
            <a:r>
              <a:rPr lang="en-US" dirty="0"/>
              <a:t>Invert the tubes 3X and then spin as before at </a:t>
            </a:r>
            <a:r>
              <a:rPr lang="en-US" b="1" dirty="0">
                <a:solidFill>
                  <a:srgbClr val="FF0000"/>
                </a:solidFill>
              </a:rPr>
              <a:t>4,000 RPM </a:t>
            </a:r>
            <a:r>
              <a:rPr lang="en-US" dirty="0"/>
              <a:t>and remove the supernatant.  </a:t>
            </a:r>
            <a:r>
              <a:rPr lang="en-US" b="1" dirty="0">
                <a:solidFill>
                  <a:srgbClr val="FF0000"/>
                </a:solidFill>
              </a:rPr>
              <a:t>Repeat the wash twice more </a:t>
            </a:r>
            <a:r>
              <a:rPr lang="en-US" dirty="0"/>
              <a:t>(for a total of 3 washes) </a:t>
            </a:r>
            <a:r>
              <a:rPr lang="en-US" b="1" dirty="0">
                <a:solidFill>
                  <a:srgbClr val="FF0000"/>
                </a:solidFill>
              </a:rPr>
              <a:t>with 1 ml </a:t>
            </a:r>
            <a:r>
              <a:rPr lang="en-US" dirty="0"/>
              <a:t>each of the wash solution.  </a:t>
            </a:r>
          </a:p>
          <a:p>
            <a:endParaRPr lang="en-US" dirty="0"/>
          </a:p>
          <a:p>
            <a:r>
              <a:rPr lang="en-US" dirty="0"/>
              <a:t>Wash once with 0.5 ml </a:t>
            </a:r>
            <a:r>
              <a:rPr lang="en-US" b="1" dirty="0"/>
              <a:t>low salt cleavage buffer</a:t>
            </a:r>
            <a:r>
              <a:rPr lang="en-US" dirty="0"/>
              <a:t> (20 mM Hepes pH 8.5; 25 mM NaCl, 50 mM DTT).</a:t>
            </a:r>
          </a:p>
          <a:p>
            <a:endParaRPr lang="en-US" dirty="0"/>
          </a:p>
          <a:p>
            <a:endParaRPr lang="en-US" dirty="0"/>
          </a:p>
          <a:p>
            <a:r>
              <a:rPr lang="en-US" dirty="0"/>
              <a:t>Spin the tubes at </a:t>
            </a:r>
            <a:r>
              <a:rPr lang="en-US" b="1" u="sng" dirty="0">
                <a:solidFill>
                  <a:srgbClr val="FF0000"/>
                </a:solidFill>
              </a:rPr>
              <a:t>4,000 RPM</a:t>
            </a:r>
            <a:r>
              <a:rPr lang="en-US" u="sng" dirty="0"/>
              <a:t> </a:t>
            </a:r>
            <a:r>
              <a:rPr lang="en-US" dirty="0"/>
              <a:t>for 15 seconds then remove final wash and </a:t>
            </a:r>
            <a:r>
              <a:rPr lang="en-US" dirty="0">
                <a:solidFill>
                  <a:srgbClr val="FF0000"/>
                </a:solidFill>
              </a:rPr>
              <a:t>resuspend the beads in100 µl of fresh low salt cleavage buffer with DTT.  </a:t>
            </a:r>
          </a:p>
          <a:p>
            <a:endParaRPr lang="en-US" dirty="0">
              <a:solidFill>
                <a:srgbClr val="FF0000"/>
              </a:solidFill>
            </a:endParaRPr>
          </a:p>
          <a:p>
            <a:r>
              <a:rPr lang="en-US" dirty="0"/>
              <a:t>Mix gently and then </a:t>
            </a:r>
            <a:r>
              <a:rPr lang="en-US" dirty="0">
                <a:solidFill>
                  <a:srgbClr val="FF0000"/>
                </a:solidFill>
              </a:rPr>
              <a:t>incubate the sample overnight at room temperature</a:t>
            </a:r>
            <a:r>
              <a:rPr lang="en-US" dirty="0"/>
              <a:t>.  Tomorrow, the TAs will then refrigerate the sample at 4C until the next lab period.  </a:t>
            </a:r>
          </a:p>
          <a:p>
            <a:endParaRPr lang="en-US" dirty="0"/>
          </a:p>
          <a:p>
            <a:endParaRPr lang="en-US" dirty="0"/>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2563556" y="3886200"/>
            <a:ext cx="1876425" cy="875030"/>
          </a:xfrm>
          <a:prstGeom prst="rect">
            <a:avLst/>
          </a:prstGeom>
        </p:spPr>
      </p:pic>
    </p:spTree>
    <p:extLst>
      <p:ext uri="{BB962C8B-B14F-4D97-AF65-F5344CB8AC3E}">
        <p14:creationId xmlns:p14="http://schemas.microsoft.com/office/powerpoint/2010/main" val="2169883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57200"/>
            <a:ext cx="9143999" cy="6278642"/>
          </a:xfrm>
          <a:prstGeom prst="rect">
            <a:avLst/>
          </a:prstGeom>
        </p:spPr>
        <p:txBody>
          <a:bodyPr wrap="square">
            <a:spAutoFit/>
          </a:bodyPr>
          <a:lstStyle/>
          <a:p>
            <a:pPr algn="ctr"/>
            <a:r>
              <a:rPr lang="en-US" sz="2400" b="1" dirty="0"/>
              <a:t>Affinity purification of a recombinant protein</a:t>
            </a:r>
          </a:p>
          <a:p>
            <a:pPr marL="342900" indent="-342900">
              <a:buAutoNum type="arabicParenR"/>
            </a:pPr>
            <a:r>
              <a:rPr lang="en-US" sz="1400" dirty="0">
                <a:latin typeface="Times New Roman" panose="02020603050405020304" pitchFamily="18" charset="0"/>
                <a:cs typeface="Times New Roman" panose="02020603050405020304" pitchFamily="18" charset="0"/>
              </a:rPr>
              <a:t>IPTG induction of the </a:t>
            </a:r>
            <a:r>
              <a:rPr lang="en-US" sz="1400" i="1" dirty="0">
                <a:latin typeface="Times New Roman" panose="02020603050405020304" pitchFamily="18" charset="0"/>
                <a:cs typeface="Times New Roman" panose="02020603050405020304" pitchFamily="18" charset="0"/>
              </a:rPr>
              <a:t>SPP382(codons 1-121)-intein-chitin binding domain</a:t>
            </a:r>
            <a:r>
              <a:rPr lang="en-US" sz="1400" dirty="0">
                <a:latin typeface="Times New Roman" panose="02020603050405020304" pitchFamily="18" charset="0"/>
                <a:cs typeface="Times New Roman" panose="02020603050405020304" pitchFamily="18" charset="0"/>
              </a:rPr>
              <a:t> gene on plasmid pTXB1</a:t>
            </a:r>
          </a:p>
          <a:p>
            <a:pPr marL="342900" indent="-342900">
              <a:buAutoNum type="arabicParenR"/>
            </a:pPr>
            <a:r>
              <a:rPr lang="en-US" sz="1400" dirty="0">
                <a:latin typeface="Times New Roman" panose="02020603050405020304" pitchFamily="18" charset="0"/>
                <a:cs typeface="Times New Roman" panose="02020603050405020304" pitchFamily="18" charset="0"/>
              </a:rPr>
              <a:t>Lyse the </a:t>
            </a:r>
            <a:r>
              <a:rPr lang="en-US" sz="1400" dirty="0">
                <a:solidFill>
                  <a:prstClr val="black"/>
                </a:solidFill>
                <a:latin typeface="Times New Roman" panose="02020603050405020304" pitchFamily="18" charset="0"/>
                <a:cs typeface="Times New Roman" panose="02020603050405020304" pitchFamily="18" charset="0"/>
              </a:rPr>
              <a:t> induced ER2566 transformants with the empty vector (pTXB1) or recombinant plasmid pTXB1-Spp382</a:t>
            </a:r>
          </a:p>
          <a:p>
            <a:pPr marL="342900" indent="-342900">
              <a:buAutoNum type="arabicParenR"/>
            </a:pPr>
            <a:r>
              <a:rPr lang="en-US" sz="1400" dirty="0">
                <a:latin typeface="Times New Roman" panose="02020603050405020304" pitchFamily="18" charset="0"/>
                <a:cs typeface="Times New Roman" panose="02020603050405020304" pitchFamily="18" charset="0"/>
              </a:rPr>
              <a:t>Isolate the Spp382-intein-chitin binding domain protein by chitin-agarose affinity selection</a:t>
            </a:r>
          </a:p>
          <a:p>
            <a:pPr marL="342900" indent="-342900">
              <a:buAutoNum type="arabicParenR"/>
            </a:pPr>
            <a:r>
              <a:rPr lang="en-US" sz="1400" dirty="0">
                <a:latin typeface="Times New Roman" panose="02020603050405020304" pitchFamily="18" charset="0"/>
                <a:cs typeface="Times New Roman" panose="02020603050405020304" pitchFamily="18" charset="0"/>
              </a:rPr>
              <a:t>Stimulate intein cleavage and Spp382-release from the chitin-agarose beads with dithiothreitol (DTT) activation of the intein. </a:t>
            </a:r>
          </a:p>
          <a:p>
            <a:pPr marL="342900" indent="-342900">
              <a:buAutoNum type="arabicParenR"/>
            </a:pPr>
            <a:r>
              <a:rPr lang="en-US" sz="1400" b="1" dirty="0">
                <a:solidFill>
                  <a:srgbClr val="FF0000"/>
                </a:solidFill>
                <a:latin typeface="Times New Roman" panose="02020603050405020304" pitchFamily="18" charset="0"/>
                <a:cs typeface="Times New Roman" panose="02020603050405020304" pitchFamily="18" charset="0"/>
              </a:rPr>
              <a:t>Recover the eluted Spp382 (1-121), the intein-CBP bound to the agarose and resolve samples on a 15% polyacrylamide SDS gel.</a:t>
            </a:r>
          </a:p>
          <a:p>
            <a:endParaRPr lang="en-US" sz="2000" b="1" dirty="0">
              <a:solidFill>
                <a:srgbClr val="FF0000"/>
              </a:solidFill>
            </a:endParaRPr>
          </a:p>
          <a:p>
            <a:r>
              <a:rPr lang="en-US" sz="2000" b="1" dirty="0"/>
              <a:t>Defining a Protein-Protein Interaction Domain by the Yeast Two-Hybrid (Y2H) Assay  </a:t>
            </a:r>
          </a:p>
          <a:p>
            <a:pPr marL="342900" indent="-342900">
              <a:buAutoNum type="arabicPeriod"/>
            </a:pPr>
            <a:r>
              <a:rPr lang="en-US" sz="1400" dirty="0">
                <a:latin typeface="Times New Roman" panose="02020603050405020304" pitchFamily="18" charset="0"/>
                <a:cs typeface="Times New Roman" panose="02020603050405020304" pitchFamily="18" charset="0"/>
              </a:rPr>
              <a:t>Overview of Y2H approach, yeast host strain, plasmids and reporter genes</a:t>
            </a:r>
          </a:p>
          <a:p>
            <a:pPr marL="342900" indent="-342900">
              <a:buAutoNum type="arabicPeriod"/>
            </a:pPr>
            <a:r>
              <a:rPr lang="en-US" sz="1400" dirty="0">
                <a:latin typeface="Times New Roman" panose="02020603050405020304" pitchFamily="18" charset="0"/>
                <a:cs typeface="Times New Roman" panose="02020603050405020304" pitchFamily="18" charset="0"/>
              </a:rPr>
              <a:t>Transformation of yeast pJ69-4a, pAS2-PRP43 with a set of pACT2 plasmids containing portions of the PXR1 gene fused to the Gal4 activation domain; selection on –leucine, -tryptophan medium</a:t>
            </a:r>
          </a:p>
          <a:p>
            <a:pPr marL="342900" indent="-342900">
              <a:buAutoNum type="arabicPeriod"/>
            </a:pPr>
            <a:r>
              <a:rPr lang="en-US" sz="1400" dirty="0">
                <a:latin typeface="Times New Roman" panose="02020603050405020304" pitchFamily="18" charset="0"/>
                <a:cs typeface="Times New Roman" panose="02020603050405020304" pitchFamily="18" charset="0"/>
              </a:rPr>
              <a:t>Patch the pJ69-4a, pAS2-PRP43 , pACT2-PXR1 (fragment) double transformants on –leucine, -tryptophan medium for storage</a:t>
            </a:r>
          </a:p>
          <a:p>
            <a:pPr marL="342900" indent="-342900">
              <a:buAutoNum type="arabicPeriod"/>
            </a:pPr>
            <a:r>
              <a:rPr lang="en-US" sz="1400" dirty="0">
                <a:latin typeface="Times New Roman" panose="02020603050405020304" pitchFamily="18" charset="0"/>
                <a:cs typeface="Times New Roman" panose="02020603050405020304" pitchFamily="18" charset="0"/>
              </a:rPr>
              <a:t>Score for Y2H interaction of the </a:t>
            </a:r>
            <a:r>
              <a:rPr lang="en-US" sz="1400" dirty="0" err="1">
                <a:latin typeface="Times New Roman" panose="02020603050405020304" pitchFamily="18" charset="0"/>
                <a:cs typeface="Times New Roman" panose="02020603050405020304" pitchFamily="18" charset="0"/>
              </a:rPr>
              <a:t>the</a:t>
            </a:r>
            <a:r>
              <a:rPr lang="en-US" sz="1400" dirty="0">
                <a:latin typeface="Times New Roman" panose="02020603050405020304" pitchFamily="18" charset="0"/>
                <a:cs typeface="Times New Roman" panose="02020603050405020304" pitchFamily="18" charset="0"/>
              </a:rPr>
              <a:t> pJ69-4a, pAS2-PRP43 , pACT2-PXR1  double transformants by </a:t>
            </a:r>
            <a:r>
              <a:rPr lang="en-US" sz="1400" u="sng" dirty="0">
                <a:solidFill>
                  <a:schemeClr val="tx2">
                    <a:lumMod val="60000"/>
                    <a:lumOff val="40000"/>
                  </a:schemeClr>
                </a:solidFill>
                <a:latin typeface="Times New Roman" panose="02020603050405020304" pitchFamily="18" charset="0"/>
                <a:cs typeface="Times New Roman" panose="02020603050405020304" pitchFamily="18" charset="0"/>
              </a:rPr>
              <a:t>streaking for single colonies</a:t>
            </a:r>
            <a:r>
              <a:rPr lang="en-US" sz="1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on –histidine medium supplemented with </a:t>
            </a:r>
            <a:r>
              <a:rPr lang="en-US" sz="1400" dirty="0">
                <a:solidFill>
                  <a:schemeClr val="tx2">
                    <a:lumMod val="60000"/>
                    <a:lumOff val="40000"/>
                  </a:schemeClr>
                </a:solidFill>
                <a:latin typeface="Times New Roman" panose="02020603050405020304" pitchFamily="18" charset="0"/>
                <a:cs typeface="Times New Roman" panose="02020603050405020304" pitchFamily="18" charset="0"/>
              </a:rPr>
              <a:t>5 mM 3-aminotriazole (3AT)</a:t>
            </a:r>
            <a:r>
              <a:rPr lang="en-US" sz="1400" dirty="0">
                <a:latin typeface="Times New Roman" panose="02020603050405020304" pitchFamily="18" charset="0"/>
                <a:cs typeface="Times New Roman" panose="02020603050405020304" pitchFamily="18" charset="0"/>
              </a:rPr>
              <a:t>.  3AT is a competitive inhibitor of the enzyme encoded by the </a:t>
            </a:r>
            <a:r>
              <a:rPr lang="en-US" sz="1400" i="1" dirty="0">
                <a:latin typeface="Times New Roman" panose="02020603050405020304" pitchFamily="18" charset="0"/>
                <a:cs typeface="Times New Roman" panose="02020603050405020304" pitchFamily="18" charset="0"/>
              </a:rPr>
              <a:t>HIS3</a:t>
            </a:r>
            <a:r>
              <a:rPr lang="en-US" sz="1400" dirty="0">
                <a:latin typeface="Times New Roman" panose="02020603050405020304" pitchFamily="18" charset="0"/>
                <a:cs typeface="Times New Roman" panose="02020603050405020304" pitchFamily="18" charset="0"/>
              </a:rPr>
              <a:t> reporter gene, </a:t>
            </a:r>
            <a:r>
              <a:rPr lang="en-US" sz="1400" dirty="0" err="1">
                <a:latin typeface="Times New Roman" panose="02020603050405020304" pitchFamily="18" charset="0"/>
                <a:cs typeface="Times New Roman" panose="02020603050405020304" pitchFamily="18" charset="0"/>
              </a:rPr>
              <a:t>Imidazoleglycerol</a:t>
            </a:r>
            <a:r>
              <a:rPr lang="en-US" sz="1400" dirty="0">
                <a:latin typeface="Times New Roman" panose="02020603050405020304" pitchFamily="18" charset="0"/>
                <a:cs typeface="Times New Roman" panose="02020603050405020304" pitchFamily="18" charset="0"/>
              </a:rPr>
              <a:t>-phosphate dehydratase.  The 3AT makes the assay more sensitive by demanding greater </a:t>
            </a:r>
            <a:r>
              <a:rPr lang="en-US" sz="1400" i="1" dirty="0">
                <a:latin typeface="Times New Roman" panose="02020603050405020304" pitchFamily="18" charset="0"/>
                <a:cs typeface="Times New Roman" panose="02020603050405020304" pitchFamily="18" charset="0"/>
              </a:rPr>
              <a:t>GAL1-HIS3</a:t>
            </a:r>
            <a:r>
              <a:rPr lang="en-US" sz="1400" dirty="0">
                <a:latin typeface="Times New Roman" panose="02020603050405020304" pitchFamily="18" charset="0"/>
                <a:cs typeface="Times New Roman" panose="02020603050405020304" pitchFamily="18" charset="0"/>
              </a:rPr>
              <a:t> transcription for growth.  We will also streak on –leu, -trp plates to confirm that all cultures are viable.</a:t>
            </a:r>
          </a:p>
          <a:p>
            <a:pPr marL="342900" indent="-342900">
              <a:buAutoNum type="arabicPeriod"/>
            </a:pPr>
            <a:r>
              <a:rPr lang="en-US" sz="2000" b="1" dirty="0">
                <a:solidFill>
                  <a:srgbClr val="FF0000"/>
                </a:solidFill>
                <a:latin typeface="Times New Roman" panose="02020603050405020304" pitchFamily="18" charset="0"/>
                <a:cs typeface="Times New Roman" panose="02020603050405020304" pitchFamily="18" charset="0"/>
              </a:rPr>
              <a:t>Data analysis (review &amp; discuss prior scoring</a:t>
            </a:r>
            <a:r>
              <a:rPr lang="en-US" sz="2000" b="1" dirty="0" smtClean="0">
                <a:solidFill>
                  <a:srgbClr val="FF0000"/>
                </a:solidFill>
                <a:latin typeface="Times New Roman" panose="02020603050405020304" pitchFamily="18" charset="0"/>
                <a:cs typeface="Times New Roman" panose="02020603050405020304" pitchFamily="18" charset="0"/>
              </a:rPr>
              <a:t>)</a:t>
            </a:r>
          </a:p>
          <a:p>
            <a:pPr marL="342900" indent="-342900">
              <a:buAutoNum type="arabicPeriod"/>
            </a:pPr>
            <a:endParaRPr lang="en-US" sz="2000" b="1"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a:pPr>
            <a:r>
              <a:rPr lang="en-US" sz="2000" b="1" dirty="0" smtClean="0">
                <a:solidFill>
                  <a:srgbClr val="FF0000"/>
                </a:solidFill>
                <a:latin typeface="Times New Roman" panose="02020603050405020304" pitchFamily="18" charset="0"/>
                <a:cs typeface="Times New Roman" panose="02020603050405020304" pitchFamily="18" charset="0"/>
              </a:rPr>
              <a:t>NOTE: </a:t>
            </a:r>
            <a:r>
              <a:rPr lang="en-US" sz="2000" dirty="0" smtClean="0">
                <a:latin typeface="Times New Roman" panose="02020603050405020304" pitchFamily="18" charset="0"/>
                <a:cs typeface="Times New Roman" panose="02020603050405020304" pitchFamily="18" charset="0"/>
              </a:rPr>
              <a:t>DNA sequencing results are back– data look good for most students.  I will post the sequence file on Canvas – you need to do a BLAST search on SGD to identify the cloned gene.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908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9067800" cy="6740307"/>
          </a:xfrm>
          <a:prstGeom prst="rect">
            <a:avLst/>
          </a:prstGeom>
        </p:spPr>
        <p:txBody>
          <a:bodyPr wrap="square">
            <a:spAutoFit/>
          </a:bodyPr>
          <a:lstStyle/>
          <a:p>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Purification of a recombinant protein: sample analysis – Part III.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Today we will recover your recombinant protein Spp382(1-121), and characterize our purity and yield by discontinuous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oly</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crylamide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lectrophoresis (PAGE). The proteins will be resolved on a 15% polyacrylamide gel (29:1 acrylamide to bisacrylamide) resolving gel with a 4% stacking gel and the gel stained for proteins using Coomassie blue dye.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Recombinant Protein Recovery:</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Spin the chitin agarose beads with your pTXB1 empty vector and the pTXB1-Spp382 (1-121) sample at 4,000 rpm for 2 minutes and then transfer the supernatant to a fresh tube containing 100 µl of protein sample buffer.  Label this as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Spp382 or ELUTED –Empty.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Place the samples on ice.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For the Spp382 beads only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vector beads can be discarded at this time),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Add 1ml of low-salt bead wash buffer ((20 mM Hepes pH 8.5; 25 mM NaCl) to the tube and invert several times.  Next, spin the beads at 4,000 rpm for 2 minutes then remove the supernatant with a pipetman.  Repeat this wash step two more times to remove any of the intein-released material that no longer is bound via the chitin-agarose link.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Remove the final wash from the beads and resuspend the bead pellet in 50 µl of protein sample buffer.  Label this as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sample. We anticipate that what remains on the beads is the chitin-binding domain-intein segment for both the pTXB1 empty vector preparation and the pTXB1-Spp382 (1-121) preparation (the latter assuming complete intein-cleavage).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Place a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cap sealer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all tubes and heat all samples at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100C for 10 minutes</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Remove the tubes from heat but do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put on ice. After 10 minutes remove the whole block (with the glass lid) and allow to incubate at room temperature for ~10 minutes before removing the tubes.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Vortex the samples briefly, then spin in the microfuge at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full speed</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for one minute</a:t>
            </a:r>
            <a:r>
              <a:rPr lang="en-US" sz="1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Load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gel (left to right) with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 microliters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of each sample: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339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04800"/>
            <a:ext cx="7467600" cy="6324808"/>
          </a:xfrm>
          <a:prstGeom prst="rect">
            <a:avLst/>
          </a:prstGeom>
        </p:spPr>
        <p:txBody>
          <a:bodyPr wrap="square">
            <a:spAutoFit/>
          </a:bodyPr>
          <a:lstStyle/>
          <a:p>
            <a:r>
              <a:rPr lang="en-US" sz="1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Load gel (left to right) with 20 microliters of each sample:</a:t>
            </a:r>
            <a:endParaRPr lang="en-US" sz="1500" b="1" dirty="0">
              <a:latin typeface="Courier New" panose="02070309020205020404" pitchFamily="49" charset="0"/>
              <a:ea typeface="Times New Roman" panose="02020603050405020304" pitchFamily="18" charset="0"/>
              <a:cs typeface="Times New Roman" panose="02020603050405020304" pitchFamily="18" charset="0"/>
            </a:endParaRPr>
          </a:p>
          <a:p>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Lane	Sample</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uninduced pTXB1 vector only </a:t>
            </a:r>
            <a:r>
              <a:rPr lang="en-US" sz="1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(Christen) </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uninduced pTXB1-Spp382 (1-121) </a:t>
            </a:r>
            <a:r>
              <a:rPr lang="en-US" sz="1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(Christen)</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NEB Broad Range Protein markers (15 </a:t>
            </a:r>
            <a:r>
              <a:rPr lang="en-US" sz="1500" dirty="0" err="1">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ul</a:t>
            </a:r>
            <a:r>
              <a:rPr lang="en-US" sz="1500" dirty="0" smtClean="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(Christen)</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1</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1</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1</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1</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2</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2</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2</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2</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3</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3</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3</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3</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4</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4</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4</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4</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5</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5</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5</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5</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NEB Broad Range Protein markers (15 </a:t>
            </a:r>
            <a:r>
              <a:rPr lang="en-US" sz="1500" dirty="0" err="1">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ul</a:t>
            </a:r>
            <a:r>
              <a:rPr lang="en-US" sz="1500" dirty="0" smtClean="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(Christen)</a:t>
            </a:r>
            <a:endParaRPr lang="en-US" sz="15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387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8495"/>
            <a:ext cx="7391400" cy="649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43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6/61/Two_hybrid_assay.svg/2000px-Two_hybrid_assay.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4612494" cy="576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2091" y="475238"/>
            <a:ext cx="259080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Gal4 BD and AD peptides can be separately expressed from two different plasmids – neither one able to stimulate transcription.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However, if you “bridge” the interaction by protein-protein interaction through protein fusions of the “bait” and “prey” the two Gal4 halves can stimulate transcription.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16ED77D4-DFEB-4AF9-B8FF-308722041195}"/>
              </a:ext>
            </a:extLst>
          </p:cNvPr>
          <p:cNvSpPr txBox="1"/>
          <p:nvPr/>
        </p:nvSpPr>
        <p:spPr>
          <a:xfrm>
            <a:off x="1820923" y="5181600"/>
            <a:ext cx="6174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Prp43</a:t>
            </a:r>
          </a:p>
        </p:txBody>
      </p:sp>
      <p:sp>
        <p:nvSpPr>
          <p:cNvPr id="3" name="TextBox 2">
            <a:extLst>
              <a:ext uri="{FF2B5EF4-FFF2-40B4-BE49-F238E27FC236}">
                <a16:creationId xmlns:a16="http://schemas.microsoft.com/office/drawing/2014/main" id="{E872242D-0143-427D-ABAB-DEEB90D33C1B}"/>
              </a:ext>
            </a:extLst>
          </p:cNvPr>
          <p:cNvSpPr txBox="1"/>
          <p:nvPr/>
        </p:nvSpPr>
        <p:spPr>
          <a:xfrm>
            <a:off x="1828800" y="4724400"/>
            <a:ext cx="12212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Pxr1 fragment</a:t>
            </a:r>
          </a:p>
        </p:txBody>
      </p:sp>
      <p:sp>
        <p:nvSpPr>
          <p:cNvPr id="6" name="TextBox 5">
            <a:extLst>
              <a:ext uri="{FF2B5EF4-FFF2-40B4-BE49-F238E27FC236}">
                <a16:creationId xmlns:a16="http://schemas.microsoft.com/office/drawing/2014/main" id="{72C9D5D9-CDC3-4511-947B-63A4996C55B1}"/>
              </a:ext>
            </a:extLst>
          </p:cNvPr>
          <p:cNvSpPr txBox="1"/>
          <p:nvPr/>
        </p:nvSpPr>
        <p:spPr>
          <a:xfrm>
            <a:off x="1752600" y="1902023"/>
            <a:ext cx="6174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Prp43</a:t>
            </a:r>
          </a:p>
        </p:txBody>
      </p:sp>
      <p:sp>
        <p:nvSpPr>
          <p:cNvPr id="7" name="TextBox 6">
            <a:extLst>
              <a:ext uri="{FF2B5EF4-FFF2-40B4-BE49-F238E27FC236}">
                <a16:creationId xmlns:a16="http://schemas.microsoft.com/office/drawing/2014/main" id="{2F56EB83-76E6-4C68-A043-CE9DEBA6C307}"/>
              </a:ext>
            </a:extLst>
          </p:cNvPr>
          <p:cNvSpPr txBox="1"/>
          <p:nvPr/>
        </p:nvSpPr>
        <p:spPr>
          <a:xfrm>
            <a:off x="1981200" y="3124200"/>
            <a:ext cx="12212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Pxr1 fragment</a:t>
            </a:r>
          </a:p>
        </p:txBody>
      </p:sp>
    </p:spTree>
    <p:extLst>
      <p:ext uri="{BB962C8B-B14F-4D97-AF65-F5344CB8AC3E}">
        <p14:creationId xmlns:p14="http://schemas.microsoft.com/office/powerpoint/2010/main" val="3070690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6167"/>
            <a:ext cx="78486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8200"/>
            <a:ext cx="5006341" cy="4876800"/>
          </a:xfrm>
          <a:prstGeom prst="rect">
            <a:avLst/>
          </a:prstGeom>
        </p:spPr>
      </p:pic>
      <p:sp>
        <p:nvSpPr>
          <p:cNvPr id="3" name="TextBox 2"/>
          <p:cNvSpPr txBox="1"/>
          <p:nvPr/>
        </p:nvSpPr>
        <p:spPr>
          <a:xfrm>
            <a:off x="5158741" y="1031830"/>
            <a:ext cx="3810000" cy="5632311"/>
          </a:xfrm>
          <a:prstGeom prst="rect">
            <a:avLst/>
          </a:prstGeom>
          <a:noFill/>
        </p:spPr>
        <p:txBody>
          <a:bodyPr wrap="square" rtlCol="0">
            <a:spAutoFit/>
          </a:bodyPr>
          <a:lstStyle/>
          <a:p>
            <a:pPr algn="ctr"/>
            <a:r>
              <a:rPr lang="en-US" b="1" dirty="0" smtClean="0"/>
              <a:t>Results </a:t>
            </a:r>
          </a:p>
          <a:p>
            <a:r>
              <a:rPr lang="en-US" dirty="0" smtClean="0"/>
              <a:t>pACT2-construct	Y2H activation</a:t>
            </a:r>
          </a:p>
          <a:p>
            <a:r>
              <a:rPr lang="en-US" dirty="0" smtClean="0"/>
              <a:t>		(visible </a:t>
            </a:r>
            <a:r>
              <a:rPr lang="en-US" u="sng" dirty="0" smtClean="0"/>
              <a:t>colonies</a:t>
            </a:r>
            <a:r>
              <a:rPr lang="en-US" dirty="0" smtClean="0"/>
              <a:t>)</a:t>
            </a:r>
          </a:p>
          <a:p>
            <a:r>
              <a:rPr lang="en-US" dirty="0" smtClean="0"/>
              <a:t>pACT2-empty	</a:t>
            </a:r>
          </a:p>
          <a:p>
            <a:r>
              <a:rPr lang="en-US" dirty="0" smtClean="0"/>
              <a:t>pACT2-A		</a:t>
            </a:r>
          </a:p>
          <a:p>
            <a:r>
              <a:rPr lang="en-US" dirty="0" smtClean="0"/>
              <a:t>PACT2-B</a:t>
            </a:r>
          </a:p>
          <a:p>
            <a:r>
              <a:rPr lang="en-US" dirty="0" smtClean="0"/>
              <a:t>pACT2-C</a:t>
            </a:r>
            <a:endParaRPr lang="en-US" dirty="0"/>
          </a:p>
          <a:p>
            <a:r>
              <a:rPr lang="en-US" dirty="0" smtClean="0"/>
              <a:t>PACT2-D</a:t>
            </a:r>
            <a:endParaRPr lang="en-US" dirty="0"/>
          </a:p>
          <a:p>
            <a:r>
              <a:rPr lang="en-US" dirty="0" smtClean="0"/>
              <a:t>pACT2-E</a:t>
            </a:r>
            <a:endParaRPr lang="en-US" dirty="0"/>
          </a:p>
          <a:p>
            <a:r>
              <a:rPr lang="en-US" dirty="0" smtClean="0"/>
              <a:t>PACT2-F</a:t>
            </a:r>
            <a:endParaRPr lang="en-US" dirty="0"/>
          </a:p>
          <a:p>
            <a:r>
              <a:rPr lang="en-US" dirty="0" smtClean="0"/>
              <a:t>pACT2-G</a:t>
            </a:r>
            <a:endParaRPr lang="en-US" dirty="0"/>
          </a:p>
          <a:p>
            <a:r>
              <a:rPr lang="en-US" dirty="0" smtClean="0"/>
              <a:t>PACT2- H</a:t>
            </a:r>
          </a:p>
          <a:p>
            <a:r>
              <a:rPr lang="en-US" dirty="0" smtClean="0"/>
              <a:t>pACT2-I</a:t>
            </a:r>
            <a:endParaRPr lang="en-US" dirty="0"/>
          </a:p>
          <a:p>
            <a:r>
              <a:rPr lang="en-US" dirty="0" smtClean="0"/>
              <a:t>PACT2-101-150</a:t>
            </a:r>
          </a:p>
          <a:p>
            <a:endParaRPr lang="en-US" dirty="0"/>
          </a:p>
          <a:p>
            <a:r>
              <a:rPr lang="en-US" dirty="0" smtClean="0"/>
              <a:t>Where is the Prp43 binding site in Pxr1?</a:t>
            </a:r>
          </a:p>
          <a:p>
            <a:endParaRPr lang="en-US" dirty="0" smtClean="0"/>
          </a:p>
          <a:p>
            <a:r>
              <a:rPr lang="en-US" dirty="0" smtClean="0"/>
              <a:t>Within the peptide defined by codons 101-150</a:t>
            </a:r>
          </a:p>
        </p:txBody>
      </p:sp>
    </p:spTree>
    <p:extLst>
      <p:ext uri="{BB962C8B-B14F-4D97-AF65-F5344CB8AC3E}">
        <p14:creationId xmlns:p14="http://schemas.microsoft.com/office/powerpoint/2010/main" val="1838863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66800"/>
            <a:ext cx="8839200" cy="5570756"/>
          </a:xfrm>
          <a:prstGeom prst="rect">
            <a:avLst/>
          </a:prstGeom>
        </p:spPr>
        <p:txBody>
          <a:bodyPr wrap="square">
            <a:spAutoFit/>
          </a:bodyPr>
          <a:lstStyle/>
          <a:p>
            <a:r>
              <a:rPr lang="en-US" sz="1600" dirty="0">
                <a:latin typeface="Times New Roman" panose="02020603050405020304" pitchFamily="18" charset="0"/>
                <a:ea typeface="Calibri" panose="020F0502020204030204" pitchFamily="34" charset="0"/>
              </a:rPr>
              <a:t>The DNA sequences </a:t>
            </a:r>
            <a:r>
              <a:rPr lang="en-US" sz="1600" dirty="0" smtClean="0">
                <a:latin typeface="Times New Roman" panose="02020603050405020304" pitchFamily="18" charset="0"/>
                <a:ea typeface="Calibri" panose="020F0502020204030204" pitchFamily="34" charset="0"/>
              </a:rPr>
              <a:t>posted on CANVAS.  </a:t>
            </a:r>
            <a:r>
              <a:rPr lang="en-US" sz="1600" dirty="0">
                <a:latin typeface="Times New Roman" panose="02020603050405020304" pitchFamily="18" charset="0"/>
                <a:ea typeface="Calibri" panose="020F0502020204030204" pitchFamily="34" charset="0"/>
              </a:rPr>
              <a:t>Find your sequence and then do a </a:t>
            </a:r>
            <a:r>
              <a:rPr lang="en-US" sz="1600" b="1" dirty="0">
                <a:latin typeface="Times New Roman" panose="02020603050405020304" pitchFamily="18" charset="0"/>
                <a:ea typeface="Calibri" panose="020F0502020204030204" pitchFamily="34" charset="0"/>
              </a:rPr>
              <a:t>BLAST search on SGD</a:t>
            </a:r>
            <a:r>
              <a:rPr lang="en-US" sz="1600" dirty="0">
                <a:latin typeface="Times New Roman" panose="02020603050405020304" pitchFamily="18" charset="0"/>
                <a:ea typeface="Calibri" panose="020F0502020204030204" pitchFamily="34" charset="0"/>
              </a:rPr>
              <a:t> (</a:t>
            </a:r>
            <a:r>
              <a:rPr lang="en-US" sz="1600" u="sng" dirty="0">
                <a:solidFill>
                  <a:srgbClr val="0563C1"/>
                </a:solidFill>
                <a:latin typeface="Times New Roman" panose="02020603050405020304" pitchFamily="18" charset="0"/>
                <a:ea typeface="Calibri" panose="020F0502020204030204" pitchFamily="34" charset="0"/>
                <a:hlinkClick r:id="rId2"/>
              </a:rPr>
              <a:t>https://www.yeastgenome.org/blast-sgd</a:t>
            </a:r>
            <a:r>
              <a:rPr lang="en-US" sz="1600" dirty="0">
                <a:latin typeface="Times New Roman" panose="02020603050405020304" pitchFamily="18" charset="0"/>
                <a:ea typeface="Calibri" panose="020F0502020204030204" pitchFamily="34" charset="0"/>
              </a:rPr>
              <a:t> ).  </a:t>
            </a:r>
          </a:p>
          <a:p>
            <a:r>
              <a:rPr lang="en-US" sz="1600" dirty="0">
                <a:latin typeface="Times New Roman" panose="02020603050405020304" pitchFamily="18" charset="0"/>
                <a:ea typeface="Calibri" panose="020F0502020204030204" pitchFamily="34" charset="0"/>
              </a:rPr>
              <a:t> </a:t>
            </a:r>
          </a:p>
          <a:p>
            <a:r>
              <a:rPr lang="en-US" sz="1600" b="1" dirty="0">
                <a:latin typeface="Times New Roman" panose="02020603050405020304" pitchFamily="18" charset="0"/>
                <a:ea typeface="Calibri" panose="020F0502020204030204" pitchFamily="34" charset="0"/>
              </a:rPr>
              <a:t>Click on the “Genome Browser)  </a:t>
            </a:r>
            <a:r>
              <a:rPr lang="en-US" sz="1600" dirty="0">
                <a:latin typeface="Times New Roman" panose="02020603050405020304" pitchFamily="18" charset="0"/>
                <a:ea typeface="Calibri" panose="020F0502020204030204" pitchFamily="34" charset="0"/>
              </a:rPr>
              <a:t>link on the BEST MATCH sequence (that with the most similarity to your DNA sequence to identify the gene you cloned.  </a:t>
            </a:r>
          </a:p>
          <a:p>
            <a:r>
              <a:rPr lang="en-US" sz="1600" dirty="0">
                <a:latin typeface="Times New Roman" panose="02020603050405020304" pitchFamily="18" charset="0"/>
                <a:ea typeface="Calibri" panose="020F0502020204030204" pitchFamily="34" charset="0"/>
              </a:rPr>
              <a:t> </a:t>
            </a:r>
          </a:p>
          <a:p>
            <a:r>
              <a:rPr lang="en-US" sz="1600" b="1" dirty="0">
                <a:latin typeface="Times New Roman" panose="02020603050405020304" pitchFamily="18" charset="0"/>
                <a:ea typeface="Calibri" panose="020F0502020204030204" pitchFamily="34" charset="0"/>
              </a:rPr>
              <a:t>Click on the bar directly below the sequence in the genome browser window </a:t>
            </a:r>
            <a:r>
              <a:rPr lang="en-US" sz="1600" dirty="0">
                <a:latin typeface="Times New Roman" panose="02020603050405020304" pitchFamily="18" charset="0"/>
                <a:ea typeface="Calibri" panose="020F0502020204030204" pitchFamily="34" charset="0"/>
              </a:rPr>
              <a:t>to identify the gene name and function</a:t>
            </a:r>
          </a:p>
          <a:p>
            <a:r>
              <a:rPr lang="en-US" sz="1200" dirty="0">
                <a:latin typeface="Times New Roman" panose="02020603050405020304" pitchFamily="18" charset="0"/>
                <a:ea typeface="Calibri" panose="020F0502020204030204" pitchFamily="34" charset="0"/>
              </a:rPr>
              <a:t> </a:t>
            </a:r>
          </a:p>
          <a:p>
            <a:r>
              <a:rPr lang="en-US" sz="1200" b="1" dirty="0">
                <a:solidFill>
                  <a:srgbClr val="FF0000"/>
                </a:solidFill>
                <a:latin typeface="Times New Roman" panose="02020603050405020304" pitchFamily="18" charset="0"/>
                <a:ea typeface="Calibri" panose="020F0502020204030204" pitchFamily="34" charset="0"/>
              </a:rPr>
              <a:t>T.B</a:t>
            </a:r>
            <a:r>
              <a:rPr lang="en-US" sz="1200" dirty="0">
                <a:latin typeface="Times New Roman" panose="02020603050405020304" pitchFamily="18" charset="0"/>
                <a:ea typeface="Calibri" panose="020F0502020204030204" pitchFamily="34" charset="0"/>
              </a:rPr>
              <a:t> (“noisy sequence” likely lots of DNA sequencing errors)</a:t>
            </a:r>
          </a:p>
          <a:p>
            <a:r>
              <a:rPr lang="en-US" sz="1050" dirty="0">
                <a:latin typeface="Courier New" panose="02070309020205020404" pitchFamily="49" charset="0"/>
                <a:ea typeface="Calibri" panose="020F0502020204030204" pitchFamily="34" charset="0"/>
              </a:rPr>
              <a:t>GGGCAAGTTATTTCTGAAAATAAATCGAAAATTATAAGATCCACCCGTTGCTACCAAGATTTTCCAAAATTTTTCCCATAACGGGAACGAGCAAAGTTGAGACTGCTCAAAAGAGCACATCTTCAAACTACAATCCCGACCAAATAATCTCAACAGCCATACCTTCATCATAAACTTAAGTTCATTCTTATCTGCCGTCAAAAACTAATTTGGCACGCTAGAGAAAAGTAGTCAAAAAGAATGCCTCTACAAAGCTCTCTTTTGAAAGGCCCCAGCTCCCCTAACACCAATTTGAATTTGGTGTCAGACTTCTCCAGGGAGAAGAAACAAAGGGCCCCAAAAATCAG</a:t>
            </a:r>
            <a:endParaRPr lang="en-US" sz="1050" dirty="0">
              <a:latin typeface="Consolas" panose="020B0609020204030204" pitchFamily="49" charset="0"/>
              <a:ea typeface="Calibri" panose="020F0502020204030204" pitchFamily="34" charset="0"/>
            </a:endParaRPr>
          </a:p>
          <a:p>
            <a:r>
              <a:rPr lang="en-US" sz="1050" dirty="0">
                <a:latin typeface="Courier New" panose="02070309020205020404" pitchFamily="49" charset="0"/>
                <a:ea typeface="Calibri" panose="020F0502020204030204" pitchFamily="34" charset="0"/>
              </a:rPr>
              <a:t> </a:t>
            </a:r>
            <a:endParaRPr lang="en-US" sz="1050" dirty="0">
              <a:latin typeface="Consolas" panose="020B0609020204030204" pitchFamily="49" charset="0"/>
              <a:ea typeface="Calibri" panose="020F0502020204030204" pitchFamily="34" charset="0"/>
            </a:endParaRPr>
          </a:p>
          <a:p>
            <a:r>
              <a:rPr lang="en-US" sz="1200" dirty="0">
                <a:latin typeface="Times New Roman" panose="02020603050405020304" pitchFamily="18" charset="0"/>
                <a:ea typeface="Calibri" panose="020F0502020204030204" pitchFamily="34" charset="0"/>
              </a:rPr>
              <a:t> </a:t>
            </a:r>
          </a:p>
          <a:p>
            <a:r>
              <a:rPr lang="en-US" sz="1200" dirty="0">
                <a:latin typeface="Times New Roman" panose="02020603050405020304" pitchFamily="18" charset="0"/>
                <a:ea typeface="Calibri" panose="020F0502020204030204" pitchFamily="34" charset="0"/>
              </a:rPr>
              <a:t> </a:t>
            </a:r>
          </a:p>
          <a:p>
            <a:r>
              <a:rPr lang="en-US" sz="1200" b="1" dirty="0">
                <a:solidFill>
                  <a:srgbClr val="FF0000"/>
                </a:solidFill>
                <a:latin typeface="Times New Roman" panose="02020603050405020304" pitchFamily="18" charset="0"/>
                <a:ea typeface="Calibri" panose="020F0502020204030204" pitchFamily="34" charset="0"/>
              </a:rPr>
              <a:t>I.O.</a:t>
            </a:r>
          </a:p>
          <a:p>
            <a:r>
              <a:rPr lang="en-US" sz="1050" dirty="0">
                <a:latin typeface="Courier New" panose="02070309020205020404" pitchFamily="49" charset="0"/>
                <a:ea typeface="Calibri" panose="020F0502020204030204" pitchFamily="34" charset="0"/>
              </a:rPr>
              <a:t>CGTCGCGTGCAGCTTCTGAATGAAGAATAGAAGCATGAAACTTTAAAAGTTTCAGTACTTTAAGAAAGAAATAAATAGAAAAATGTTCCATTTATTTCTGAAAATAAATCAAAAATTATAAGATCCACCCGTTCCTACCAAGACCTTCCAAAATTTTTCCCATAACGGGAACGAGCAAAGTTGAGACTGCTCAAAAGAGCACATCTTCAAACTACAATCCCGACCAAATAATCTCAACAGCCATACCTTCATCATAAACTTAAGTTCATTCGAATCTGCCGTCAAAAACTAAAATGGCACGCTAGAGAAAAGTAGTCAAAAAGAATGCCTCTACAAAGCTCTCTTTTGAAAGGCCCCAGCTCCCCTAACACCAATTTGAATTTGGTGTCAAACTTCTCCAGGCAGAAGAAACAAAGGGCCCCAAAAATCAGTTTAACCCAAAAATCCCCAAAGGAATCAAGGGATTAACCAATGATTGAAACAAGGGAATGGAAACGTCAGCAAACACGCCTTCCGCGCCGTATGTGTGTGTGACCAAGGAGTTTGCATCAATGACTTCAATGAACAATTATAGTTCAATGATAAATGCTTAACGTCCTTCTACTATTGGAAGCGCATGTTTGATCAGTAGGACTTCTTGATCTCCTCTGATATCTTAAGGTAAGTATGAATTCCCTATAGTGAGTCGTATTAAATTCGTAATCATGTCATAGCTGTTTCCTGTGTGAAATTGTTATCCGCTCACAATTCCACACAACATACGAGCCGGAAGCATAAAGTGTAAAGCCTGGGGTGCCTAATGAGTGAGCTAACTCACATTAATTGCGTTGCGCTCACTGCCCGCTTTCCAGTCGGGAAACCTGTCGTGCCAGCTGCATTAATGAATCGGCCAACGCGCGGGGAGAGGCGGTTTGCGTATTGGGCGCTCTTCCGCTTCCTCGCTCACTGACTCGCTGCGCTCGGTCGTTCGGCTGCGGCGAGCGGTATCAGCTCACTCAAAGGCGGTAATACGGTTATCCACAGAATCAGGGGATAACGCAGGAAAGAACATGTGAGCAAAAGGCCAGCAAAAGGCCAGGAACCGTAAAAAGGCCCCGTTGCTG</a:t>
            </a:r>
            <a:endParaRPr lang="en-US" sz="1050" dirty="0">
              <a:effectLst/>
              <a:latin typeface="Consolas" panose="020B0609020204030204" pitchFamily="49" charset="0"/>
              <a:ea typeface="Calibri" panose="020F0502020204030204" pitchFamily="34" charset="0"/>
            </a:endParaRPr>
          </a:p>
        </p:txBody>
      </p:sp>
      <p:sp>
        <p:nvSpPr>
          <p:cNvPr id="3" name="TextBox 2"/>
          <p:cNvSpPr txBox="1"/>
          <p:nvPr/>
        </p:nvSpPr>
        <p:spPr>
          <a:xfrm>
            <a:off x="914400" y="304800"/>
            <a:ext cx="7543800" cy="369332"/>
          </a:xfrm>
          <a:prstGeom prst="rect">
            <a:avLst/>
          </a:prstGeom>
          <a:noFill/>
        </p:spPr>
        <p:txBody>
          <a:bodyPr wrap="square" rtlCol="0">
            <a:spAutoFit/>
          </a:bodyPr>
          <a:lstStyle/>
          <a:p>
            <a:r>
              <a:rPr lang="en-US" b="1" dirty="0" smtClean="0"/>
              <a:t>DNA sequence results in and posted on Canvas– find the gene you cloned</a:t>
            </a:r>
            <a:endParaRPr lang="en-US" b="1" dirty="0"/>
          </a:p>
        </p:txBody>
      </p:sp>
    </p:spTree>
    <p:extLst>
      <p:ext uri="{BB962C8B-B14F-4D97-AF65-F5344CB8AC3E}">
        <p14:creationId xmlns:p14="http://schemas.microsoft.com/office/powerpoint/2010/main" val="3316990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MSEBIQEBAQFBQQEBYWFRcUEhMSEBQVExgWFRQWFBQXJyYeFxkjGRUSHy8hIycqLCwsFR4xNTEqNigrLCoBCQoKDgwOGQ8PGjUlHRwwLiwpKTUsLywsKSosKS0sLSwtKSowLTAsLCwsLCkqNSkuLSkpKSksLS0tNSw0KTQ1LP/AABEIAMkA+wMBIgACEQEDEQH/xAAcAAEAAQUBAQAAAAAAAAAAAAAABQEDBAYHAgj/xABLEAACAQIDAgcLCgUCBQUBAAABAhEAAwQSIQUxBhMiMkFU0QcWM1FhcXSBk5SyFCM0QlJykaG0wRU1YpKxJMJzgqKz8ENFU2NkJv/EABsBAQACAwEBAAAAAAAAAAAAAAABAgMEBQYH/8QANhEBAAEDAgEICAQHAAAAAAAAAAECAxEEIUEFEhMxUXGBwSIjJDJhobHwBoKR4TVyksLR0uL/2gAMAwEAAhEDEQA/AOpbA2Hh3wth3w9lmayhJa2hYkqCSSRqaz+97DdWw/sk7K88G/oeG9Ht/CKzjeHloMPvew3VsP7JOyne9hurYf2SdlZnHDy1TjxQYne9hurYf2SdlO97DdWw/sk7Ky+PFOPFBid72G6th/ZJ2U73sN1bD+yTsrM44eWnHDy0GH3vYbq2H9knZTvew3VsP7JOys8Gq0Ef3vYbq2H9knZTvew3VsP7JOypClBH972G6th/ZJ2U73sN1bD+yTsqQpQR/e9hurYf2SdlO97DdWw/sk7KkKUEf3vYbq2H9knZTvew3VsP7JOypClBH972G6th/ZJ2U73sN1bD+yTsqQpQR/e9hurYf2SdlU738L1bD+yTsqRNafjdjXcabmIwm0YtXgAhR8QUGSEYA2rqLGZGaQA2YkFisqQn+9/C9Ww/sk7KfwDC9Ww/sk7K1TbPBxrOS5f2o62zfDsLpvsrMtw39FDwIt28uWCgCs2WQIv2eA98JFraDLmdGzLx2oHGkmRc1Oa6GA5nzaypk0Gyd7+F6th/ZJ2VXvew3VsP7JOyo/g4yWrl3CnGcfez5yrXHe4nItBwM5YgZuVlHN40aCddgoI48HsN1bD+yTsrE4HKBh3A0C43GqB0ALi74UDxAAAAeSpw1CcEfAXfT8d+sxFBN0pSgUpSgjeDf0PDej2/hFZL7z56xuDf0PDej2/hFav3S9uXrKWcPhyFfG3Gt55hlHIEKegkuBm6AD5xAxeFfDK494bP2by77kq9xYi3HOCtuDDpbcvn3L/BTE21Gfae0mbJLlGAtA6yAWYeLp8YqQ4I7LweAtugxGHa8s8e/GJmBWSViZRVg6HxEnyZ+18Rh76qGxtpEDHm3bYY3ECkHNMcjMjZY3lZ00NohSZng1t9hXhqdp7TCyRmNxBbMT9fNH1TVxODWIYlBtXaSOUJXjGGUkbpymY8v76VLWbdnj+NOLwjG8oOTklGDAC49tS5EuFAJg7unWc/AbSwyDTFYZlOitxiG4TGe5meYYknNAAid1TiCJa1wX4Y3bV3+H7T5N9TCXG3XQeaGbcSehvrbjrv3oGtX4U7Lwe0bWQYixxqAcW63EYqXEqGAOqMNY9YqB4CcNnF87NxhJu22ZEuc7MbeYMjnpIymG6QNddTWYWiXT03DzV6rzbOg81eqJKUpQKUpQKUqFxfDLCW2KG+GZTBW0ly+ykdDC0GynyGKCapWibY4dNx+HbBrde2q3ePS5ZuWc8m1kCPcAhwONI6OgxMjcNmbTt4i0t202ZWnoIYEaMrKdVYHQg6g0RlkXLyrzmUT4yB/mrN3aCBSQ6GATGcaxWTXi6kgjxgj8dKJaBw57oLYY/JxbDC9aYF0YqVkAcgnpGYmY8VatsXupDC2zasYSELlgrXXfLIAIUsSYkTqTqx8wt91G5mv2QQDks5ZjfohMeskeqtLyDxD8K5N+/XTcmIl6vRcnWLunprqp3nv7W/8IOHLYy0tq9h7eVWLDKwOpR7ZkXFZTybjdEgwQRFXMX3aHwtpM2FVlEIIdmfRdJLb9F31oHGXPtH8TWLjySoFzlCenXXXx+usNvUXedHOq2fNaNZe6TFVWYbThe7slu895cPf5ZY8Wbo4gM+XO4TfmOUbyQJaAJNdq4Kbd+WYOxi8mTj7ebLvjUj9q+XeKt/ZX+0V9JdzYD+FYOBA4n/AHNXSs3OdPF1rN+Lk4iGzGoTgj4C76fjv1mIqbNQnBHwF30/HfrMRW02U3SlKBSlKCN4N/Q8N6Pb+EVpPdR+k7M9LPx2K3bg39Dw3o9v4RWld1D6Tsz0s/HYoSxcXwEupicdda9hR8se81tXNzdcV1GcBd0uJiemlngveAtziMI4sM7oGa6GliklbirKCLYGgMQYgEBOj4jNlbJGaDlndPRPkmKhcPexggcXIM8q4UL/AFd4tkDQ5tOnx+O2GKqvDUTwOfK+W/hQ1wnM3zhJVlyi0VywywNSRLZiDuBPjHcB2Z5TEYYiNS7Xc2pYGJDFSUMFw2bWd4ltxN7GNzreQAr4PIXMqftkjLmiekDx768ticYuX5sMSSBoIPJzCYYRqCuaQPJuphHSfCWt7I4FXLeIvPx9lxcewV0KvFlApzKqhVkDQDStJwLRt9j/APtv/Feru1lCFAZsx8cAT6hXB8J/PW9Mv/FdqJhkh3zCGbaHxqP8VeqxgfBJ9wf4q/ULFKUoFKUNBqW1rzYq5cthiuHtMbbBSVN+4ulwMRrxSmVyjnMrToIbBxGHsWFUO9q2NyKWVAY6EXp9Qq7sLFj5PbnecxPnZ2Zj+JJqX4IWFNlsRlHGXr17O8cshLtxEWfsqqqANwjz1fqhr4muqUBh2w7kqlxCQpYjVYVYzNyo0EiT0TUnwS2e3GviklLNxIVYg3yIy32U80BRlX6zAydAgEttXg8mIu2bl1mK2VcG3pxdzO1phxnjUG0py7id8jSpQComcslNGJyrSlYL2nd2IbRTAEsBzUaeSRO876qyOXd1rAl8XbKFfBmddx5P7RWj/wAJf+n8a3vuoXuKxFpTDEozdOksNJMk+OfLHRWl/wAV/p/OvO6uq501WIadz8RcoaWrobUU82nqzG/1Rh2xb/q/trB2tjluIFWdGnUR0GvJ2c/21/tPbVu7gCBy2BE9AgzWeii3TMTE7u3V+H9NZp6auKoxvM5jHyR/F+T8zX0NwX2+cHsPAXBYuXsyBMtveCc5BJ1gaf8AmgPBPkyeI/jXZHtIdhbMVwuXNrJbOAEvklArLOmhkxlJ6Yro2KszLVrp0sR6irM+PnEOrK0ifGOnfUNwR8Bd9Px36zEVMWoyiN0aeKofgj4C76fjv1mIraYk3SlKBSlKCN4N/Q8N6Pb+EVpXdP8ApOzPSz8dit14N/Q8N6Pb+EVpXdP+k7M9LPx2KIlv1+crZSA0GJ3AxpPrisC22KA5QsE+dh/iKweH2NuWdn4i7ZuNbuIEysvOE3EBj1Ej11yjB8JdpXbbXUxuJKoSGOnJKwW6NYDKSRukVaUOzOcSVECyGkzBJEZeTEjfm3+QVX/UR/6c5WmIiZGWJ8k/lNcUPC3aHXsSR5EuEfiEqzc4dY0f+4358WVlJ/uUVA7+kwJiYExunpjyVwXB/wA9b0y9/m7XWe57tC5f2dZu3nZ3Y3JZtSctxwPyAHqrk2D/AJ63pl//ADdpJDveB8En3B/ir9WMD4JPuD/FX6hYpSlAoaUoOMYLboVAuYcksN46Haui8ALmbZ9lvtNeP43rhqRbg5hSSThMMSTJJsWySTvJ0rNsYdUUIiqqruVQFUeYDQVMyrFOJXKUpULFWMPzrn3x8CVfqxh+dc++PgSg5J3YnHyu1rutH/IP7itCzit27r/01fuf7bdaJFcPUx62XnNXEdPU9Vi49SVEeP8AY1l1YxZ0HnrDRPpQ+s8rbcn3O5HcWfFXZrVm2+w9nW7uJt2OSWl7Ruq2Rbs7txXMH/5D0TXH81dZxhnYWzlhADJzXPkwtiEu8km+6AEyd28Ag6E11NLOapfN9HOapdP2XYdLFtLlw3XVAGciC5A5xA6TUfwR8Bd9Px36zEVMWuaPN/5uqH4I+Au+n479ZiK3nSTdKUoFKUoI3g39Dw3o9v4RWk90/wCk7M9LPx2K3bg39Dw3o9v4RWk91D6Tsz0s/HYoSnO6V/K8V5rf/dt1wTB7UuW7d1EIhXLEZRJS5Fu4A/OWYtc0iu990v8AleK81v8A7tuvnXD3gt3lGFYsrfdeVJ9Uz6qspDKuXMwLhVuKOdmGW+n3nSCw/qMjxgHSmGxOoyX71vUaOzFf70/daweMa2/OyujEaHcRof3FZNlVusMmVXkSo5ja/wDp+I/0/h9moHaeDO2sNhdjpicW5+bLFyjMXIa8UUrlIzc5d271VzHB8LrH8SOIn5rj7jBuLAu5WL5TO8nlLvnpresv/wDLgGPD2+cuZR/rkGq9Pmrk2ExJvYqC5+cN1itubYcqjMiW1+qXhVG/Vhod1bmmtUV5mvqj448pRMzwdzwHdPwTKqricTIUCDZQjd5v3qZw/DK2wlb4P3rBB/JxXBMVsF1H0yxle45U8tmhbq2Asjk864pO4jXfGnu7sZwRxl8OTbsn/TqgW2twMONckBWQG2oJBHKfzBtiqxp592Jjxz5Ne5F+fcqiPy5/uh3s8NEG9kb+5f2aq2OHNpjGQ+ph/uivncbPuG6qLiLGV3hbr7lVjeHKVtwHye50fWBnURTZeA4+23+qUXA91UIt2+KcWuIhi5hhPGn6pJgeWudc0tyZ9C5Eflz5wrTTqYn0q4/p/wCpfTlrb9phMkefL+xNYWL4b4W3zmb1LNfO9rgzfdoFyyEHTkaQzB+QwIzK6hAxVjyc4B31YsYLIcJx+IsBcSC2YW8+UdAMKRmJKr5CCDpJOGnRamJ9K7GP5J/2dC3XRHv0zPjjyl9EYPuh4S4YVn9aRU3htp23Eqw9ZAr5ou7IlQeOSQlwhhatiRYYW80aShzZixE/NnccyrGlSlixfYPN5jAa1bVGCzJV4OkiNdTqQB07UaWuOurPgtcuWp9ymY75z5Q+tKVQVWtdjKsWOdc++PgSr9WMPzrn3x8CUHGO65cjGDTobp8luI8WkVo3HeSt67r1qMWh+0rnd4iq/wC2tEjyVxdRjpJef1UR00r9WcUkgeer1WcQdB561qet9V5Y/h93u82NxPlrrt22BsLAsSDlQgKXt2w7EPAFx0fK2hA3DlEk6CuST5fzrrlzDl9ibNVQpJaJbjwoBS+DmayCQpBKmRBBI0JFdLSZ50vmuhzz5z2Om4a4GRWUgqVBBUgqQRpBGhHmqJ4I+Au+n479ZiKktn4NLNlLVtQqW0AUCYAHn1/Go3gj4C76fjv1mIrouqm6UpQKUpQRvBv6HhvR7fwitK7p4/1OzPSz8dit14N/Q8N6Pb+EVpfdN+k7M9LPx2aDZuGeybmJwV7D2cue5ly5jlXk3EYyfMprlC9yLaCzle2oJJjjljXf0V3E1FY/F235M2myZywfNIKSpIA3/XFWVcmvdy/aDOYe2GCrm+dUaxEjTWcpPnmrZ7kO0GILNbbKZAN5Yn8K6bdCHiyvENklD4XKoJzJ5d4I85/DJ2firdonlWgpEnKt0Gd4Os6ZZ/KoGpbZ2Pfw2wuKvEF1vWc6znGuMtFCrdOmWQd/kMzxHFYp2Wzb5QYW2RlygEy2ZVeRDLxg5u4BQAJmvo/ulfy27O7jsNPvVia+a2wylXJy2VAEKIbOV5IgkmZ1nWJIO6SOhpKcxUxV7YeMsiWayRcGQtmQshV9CBMqMoAldMpivPIckM6gWk5Gh+dKlecCN5WdTA0ANe7+JUshAGsDi9XUwCIJMkmeSD5RBgCsnGNxis3Nt2wSqMGQkMyrnRdxLB5iYHFsa2sY2nj/AIRndYIM3MzBCS1zi7iszRKOFJKmS0gaxzDO/W7s/KFUZxbcMGtMDBzZc2rtCqoUkGCZbLoZJFq2udVTjArhuTmlcp+tJUHfydTEZDMaT4LFUHJGZeUZuqyksrZWVOhgpWCCdR6qmacxv9PNGeDKFhss3UuPdJZQCpORgc+YhuaeT/bmrEt4+4OLcHKbKkIygC4NWuBt8nUtJPQatX7lwiGkHNJkEmFneI0IgjXojoq/C6vlyiJ1CgTyOYJkypkAbs2h0mqzns2TEc3fi84TZ+diysBFlnc3kOU8kyVgEGTmy+aeirllMtmQgDOYLZxyghzAgHSCNJUnm+XXxaGa9mZVi4W1LMQgcE5nMSQoJY6bgTVzE4w3WJOdjAImFAMAuSd0cjRfKddNZinG8/Q3mX2AKrVBVa4jYeLtrNvLCPExX/FWcIkG4Nef0kk8xOk1k1Ysc6598fAlByDunEm/aJMk22Pi3sDWmAVuHdHacRbHiQgfgh/yTWo5a89q59dU8vrJ9oqYZrC2oeSPvfsazKwdrnkD737GrWvfh9f5U30NzuR2eu6bLxt1Ni7NFhr1timY3LaNcKhS0gqAUM5vrgjQmCRpwbPXbEw4ubD2Xbayt0OrQCCxDhLpWFDBiSM2oBiCfIetZjEy+eaeMTLquCRxaQXHDuEAZguQMY1bLJyz4qi+CPgLvp+O/WYipi0IUDxCofgj4C76fjv1mIrZbibpSlApSlBG8G/oeG9Ht/CK0butu6PgbqIX4q+7QASJU2mAJG6cpreeDf0PDej2/hFZGIweb60UHOLndhJBB2feEgiReAInpHI31iN3VDp/pcWCJ1+UJuMaEG3HQPzroL8HCTPGfke2vPe0f/k/I9tSjDn13uoFhBw2L8hN5CAREGAgmCAau3O6iQSvyXFnKx1F9PNpFvUefx1vne0f/k/I9tWLHB/lOnGc0gjQ8158v2g49VQYc64Td0b5TgzhThLycZcsA3HuAxlv231AUfZj11yh7pBQSJtNmRkGVAM0llzRIzFY0+r5K7/3Q9icXs665ectzD6QesWR464CcCQ4J0a1OdMvMQLJAkjORypAjnCJnTpaOrFMz3MN3GYy94XAlLdzlcpgkAKRo4ysQWiGXMFkwNWg7pyLr22ZCVtKAjK6Zne2LmUJmKmCp0OgZgW3aV52amVAxNtyyFTbLsqKWZgguDSeUFIhxHJkQDNLi21Ks4CC7aXkWxys0KbZac41Op1BIO4TFbmKYjfj9/eWLM5WL2zkRcxZ8rsBKlWyy29oPK0W7oD0LrrXrE4CWFvNlXKptSmUOlwqAxOYwSpViBmgyOiKSRcuQV5M2gwHJJktImIUFRrGgbdrVi6jIRbuSSjkCJyLlBBCwJkH1Sp31fGfD9FoyvZs3F3CLpdlALM2c511BCiOQbY1BB5vOE6WrRLMEUuczZXlVBzNvIBPOgEASObV47GPGOSwQSVVlko5YHMFn6oUsdSJA8Z0w1X5tnaDBKAgxcl+UCwIMjQ6iOdvqszFXVBEx2sy5h2NvLkgYZWDuv8AWw5Lt5DcC7jqI3a0GzbpsW74tOU8GCWWBczNc0Aj6p3GZk+QC3i7JVOU1p9CYBi4p0GYx07yBMRJidav/JgCLQW1xiJmYEtbKOXKlEOhdhNsxrzSRpMzvHV9/fijL64FVqi1WvPtsqxY51z74+BKv1g2Lea5elmEXFGhgeDtmg5R3SLMX7RkHNbnzStuK1HKa3HujoRftab7Kx5eRbH7GtR9Vec1c+uqeT10+0VIomo7bbQi/f8A2NSBqM294Ndfr/sazWY9OH2LlHfR19yJ40V3bDpm2BssZkUEjlPatXlXk3oOW4R/06+PSTXAdPtfnXd8DZLbG2QNGt8U5deWSTygpGRS0cpgdQIaCDOnYojDwdunEuu2+aPNUPwR8Bd9Px36zEVMW+aPNUPwR8Bd9Px36zEVlZk3SlKBSlKCN4N/Q8N6Pb+EVJVG8G/oeG9Ht/CKkqBSlKBWJiuTct3OgnI3meMp/uCj/nNZdWcXYzoy7pGh8R6D6jB9VBrfdO/ll7/iYf8ALEWa+a8Li2tk23dmDBc0EkxcVUKkkELAgGFO6N1fR/dCu59k3G5uZ8PPTlPyiyGnzGfwr5usq2acw+cAYlYZlW20mQIymUB6DrNdbQRmmrHX+zXvY4htJxbLAzNlIYhlZWOXMpWSCkN0ANMa6EH1hdqm3Ya3ltk5s+bi0ZgQVEHMDC79FjUAnxF/EG4zRs5W7nV9RdkurKF1OvJTXUiYmAKXMIRJItql5bjrGQKCFW5kzMJBylRkBnUDfv2pxVw/VThEVLOzcZbVpcPnBbK0lhLjKGZekgmYnXQHSriYcuoS2DmQlVZWg5iMzz4xGYCI1Pnq1ilZHuSgXjMzrKDKQSSuTPOkaCDPlMVlYPAKzm1x6Ry3BkLbLLbmSYlVLQJ8h89VjfMJmcRzmLfQNajMMyA5gS8gAIqrLGJBB0Xy+IAZzpkzvycloBRz7qhrnJCsZgMEDsN0ZeggVH2l0zEJkuXGhBmMGN/JOaFkRJIPK3wau7QyKOLQsVDhkkLOW4sMXZSRPJWAPtHcdKyRG2cK8YPkbXUi1BXOCSTygWG951KrOQvzQSDpm1yLu05YM4dme2q6xOonNmOvSIj7M7zWMqqxVXhFggEsxQRMANqcqhp03kdM1kWMI62kdnCLbYQZ5aM+VrYAH2pzSNYtt4hVac0x6XAqxmH10tVqi1WvPtwrEwfPv/8AFX/t26y6x7A5dzysPhUfsKDlvdMHz2Hjf8nE/l+0VpuWtx7ojTeteSyB/wBKH961ILXmdZPr6nj9fPtNXf5NfJqK4RH5tfv/ALGpItUXwg1tr9/9jW5Yj1kPsutnOlqj4NezV9P8CODVjG7D2emIUkJZJEHKwzcYjCfEVZh+B3gGvmLi/KK+su5T/JsD/wAD/c1dl4uaZjrbWFgQOgVC8EfAXfT8d+sxFTZqE4I+Au+n479ZiKlCbpSlApSlBG8G/oeG9Ht/CKkqjeDf0PDej2/hFSVApSlApSlBpfdDbJgMUuml3D3VkArDYi1mBB3jOpJH9dfOT3SXJFvlFlUqxLF2k5spG6ZywOiOkzX0l3UcIX2e5UEnPZUgAsSr37MwBqYKofUa+djsZ8jFbN5ijKLgNu6GgHIrDOOVJM5SD5RE10dHVimWG51w8YXBgMZ1DLllSYJKkNMSSQSrxzWVW6CKt4q5mgDlm4WYTbHJW4qQF6ZBtsunJEaHU1U7McBQ1jFAHlKpt3QqhiSQCfGAgkb5M7qvrsy8SARdS2SpOa24AyjKc+USzAHUCT5K387Zlj4sS9iuUGzELdQAhSAu4ZZI3nQZo1Bnx1mFxxQW6pYG1bFtraSPrhbbMN51djlMkqyncQPOHw95Ltu6tu6ZWLhCHPDeEVZGmhMHcZIk1l/w9g+bi7z3GfUsl0qocCGYFROTxzzvIATXfjw7+xEonC5mKhmtsFV0WTyUN1WUFcsliDDSJggTvqtyySUDBXy2uUys2YKoKRBjVSoHlydI35GO2deJCsl4qAwDKt0qHJJJiNNZJjTUxOlWzgXjK9i5yVEBbFwEkBQo3CJliSN5HmqsbVb9Wy26uPRVT5pm4rUrn6TylJygkEtkYSsr0TINY11bZYOBAa6xKqR82pIyLOnjIOgHrkDMbA33AzpdcZ1g5DAZhqhVwJgBpO6QNdZqo2YxugBb4UFApeywyxAPGASYE6ETu3dFWzmckbPrgVWqLVa4LZKxrVwB7kkDlDeR9kVk15a2DvAPqoOT90kIMSkEAZT0iNyDT8K1EMv2l/EV0LulbXOHvWVTC4a5mTU3LFu4Vlmky0aaCuf3eHNwLPyPZgOunyO2RoSN/qriajT0V3Zmavl+7BX+Gb2qnp6a8RVvjHY1Y3Naj9sjMgH9Xn6DWyYvutYpTAw+zd/VE7am9kd0a+8E2Nnifs4VB+9bMWot4ry9ByhyxTZtzbrp+bk/yU+I/ga+re5WsbGwI/8Ao/3NWqYThRcYAmxhSToAMOu87pOsDy9FdB4L4w3cHYusqoblpWKqIVSdSAOgCtmzd58y8zp+UberqmmiMYSpqE4I+Au+n479ZiKmzUJwR8Bd9Px36zEVst1N0pSgUpSgjeDZ/wBHhvR7fwipKoS3wURQFXEY1VUQAMVdCgDcAJ3CvXewvWcd71d7aCZpUN3sL1nHe9Xe2newvWcd71d7aCZpUN3sL1nHe9Xe2newvWcd71d7aCZqlQ/ewvWcd71d7ad7C9Zx3vV3toJilQ/ewvWcd71d7ad7C9Zx3vV3toJilQ/ewvWcd71d7ad7C9Zx3vV3toJilQ/ewvWcd71d7ad7C9Zx3vV3toJilQ/ewvWcd71d7ad7C9Zx3vV3toJmlQ3ewvWcd71d7ad7C9Zx3vV3toJmlQ3ewvWcd71d7ad7C9Zx3vV3toJcoDvANU4tfEPwFRPewvWcd71d7ad7C9Zx3vV3toJbi18Q/AVXix4h+FRHewvWcd71d7ad7C9Zx3vV3toJfix4h+FVAqH72F6zjvervbTvYXrOO96u9tDCYNQvBHwF30/HfrL9eu9hes473q721m7L2YmHt8VbzEZ3eXYu5a67XHJY6klmY+ugzKUpQKUpQKUpQKUpQKUpQKUpQKUpQKUpQKUpQKUpQKUpQKUpQKUpQKUpQKUpQKUpQKUpQKUpQKUpQKUpQKUpQKUpQKUpQKUpQKUpQKUpQKUpQKUpQKUpQKUpQKUpQKUpQKUpQKUpQKUpQKUpQKUpQKUpQKUpQKUpQKUpQKUpQKUpQKUpQKUpQKUpQKUpQKUpQKUpQKUpQf/Z"/>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00" name="Picture 4" descr="http://www.utoledo.edu/med/depts/bioinfo/images/Affymetrix_GeneChip_ima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40" y="228600"/>
            <a:ext cx="4648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genome.ws.utk.edu/affy/images/partek_genomics_suit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209800"/>
            <a:ext cx="4038600"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19700" y="1285679"/>
            <a:ext cx="2895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Define sets of transcripts that increase, decrease or stay the same.</a:t>
            </a:r>
          </a:p>
        </p:txBody>
      </p:sp>
      <p:sp>
        <p:nvSpPr>
          <p:cNvPr id="4" name="TextBox 3"/>
          <p:cNvSpPr txBox="1"/>
          <p:nvPr/>
        </p:nvSpPr>
        <p:spPr>
          <a:xfrm>
            <a:off x="457200" y="4648201"/>
            <a:ext cx="36576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Cluster genes that act in a similar manner &amp; seek evidence for correlative function based on bioinformatics (similarities in encoded products structure, function, associations) to define novel pathways</a:t>
            </a:r>
          </a:p>
        </p:txBody>
      </p:sp>
      <p:sp>
        <p:nvSpPr>
          <p:cNvPr id="5" name="TextBox 4"/>
          <p:cNvSpPr txBox="1"/>
          <p:nvPr/>
        </p:nvSpPr>
        <p:spPr>
          <a:xfrm>
            <a:off x="5219700" y="228600"/>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Downstream workup for both types of arrays</a:t>
            </a:r>
          </a:p>
        </p:txBody>
      </p:sp>
    </p:spTree>
    <p:extLst>
      <p:ext uri="{BB962C8B-B14F-4D97-AF65-F5344CB8AC3E}">
        <p14:creationId xmlns:p14="http://schemas.microsoft.com/office/powerpoint/2010/main" val="4291819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1676402"/>
            <a:ext cx="7772400" cy="708025"/>
          </a:xfrm>
        </p:spPr>
        <p:txBody>
          <a:bodyPr>
            <a:normAutofit/>
          </a:bodyPr>
          <a:lstStyle/>
          <a:p>
            <a:r>
              <a:rPr lang="en-US" sz="1600" dirty="0">
                <a:solidFill>
                  <a:schemeClr val="tx1"/>
                </a:solidFill>
                <a:hlinkClick r:id="rId2"/>
              </a:rPr>
              <a:t> http://www.youtube.com/watch?v=85h3vYt3KYg&amp;feature=player_embedded</a:t>
            </a:r>
            <a:endParaRPr lang="en-US" dirty="0"/>
          </a:p>
        </p:txBody>
      </p:sp>
      <p:sp>
        <p:nvSpPr>
          <p:cNvPr id="3" name="Subtitle 2"/>
          <p:cNvSpPr>
            <a:spLocks noGrp="1"/>
          </p:cNvSpPr>
          <p:nvPr>
            <p:ph type="subTitle" idx="4294967295"/>
          </p:nvPr>
        </p:nvSpPr>
        <p:spPr>
          <a:xfrm>
            <a:off x="838200" y="2286000"/>
            <a:ext cx="7315200" cy="3276600"/>
          </a:xfrm>
        </p:spPr>
        <p:txBody>
          <a:bodyPr>
            <a:normAutofit/>
          </a:bodyPr>
          <a:lstStyle/>
          <a:p>
            <a:pPr marL="0" indent="0">
              <a:buNone/>
            </a:pP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
        <p:nvSpPr>
          <p:cNvPr id="4" name="TextBox 3"/>
          <p:cNvSpPr txBox="1"/>
          <p:nvPr/>
        </p:nvSpPr>
        <p:spPr>
          <a:xfrm>
            <a:off x="685800" y="533401"/>
            <a:ext cx="7924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Nanostring</a:t>
            </a:r>
            <a:r>
              <a:rPr kumimoji="0" lang="en-US" sz="1800" b="1" i="0" u="none" strike="noStrike" kern="1200" cap="none" spc="0" normalizeH="0" baseline="0" noProof="0" dirty="0">
                <a:ln>
                  <a:noFill/>
                </a:ln>
                <a:solidFill>
                  <a:prstClr val="black"/>
                </a:solidFill>
                <a:effectLst/>
                <a:uLnTx/>
                <a:uFillTx/>
                <a:latin typeface="Calibri"/>
                <a:ea typeface="+mn-ea"/>
                <a:cs typeface="+mn-cs"/>
              </a:rPr>
              <a:t> Technology – a second method to measure RNA abundance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739437" y="2821049"/>
            <a:ext cx="6972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NOTE: Review of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Nanostring</a:t>
            </a:r>
            <a:r>
              <a:rPr kumimoji="0" lang="en-US" sz="1800" b="0" i="0" u="none" strike="noStrike" kern="1200" cap="none" spc="0" normalizeH="0" baseline="0" noProof="0" dirty="0">
                <a:ln>
                  <a:noFill/>
                </a:ln>
                <a:solidFill>
                  <a:prstClr val="black"/>
                </a:solidFill>
                <a:effectLst/>
                <a:uLnTx/>
                <a:uFillTx/>
                <a:latin typeface="Calibri"/>
                <a:ea typeface="+mn-ea"/>
                <a:cs typeface="+mn-cs"/>
              </a:rPr>
              <a:t> Technology on the class web site.</a:t>
            </a:r>
          </a:p>
        </p:txBody>
      </p:sp>
    </p:spTree>
    <p:extLst>
      <p:ext uri="{BB962C8B-B14F-4D97-AF65-F5344CB8AC3E}">
        <p14:creationId xmlns:p14="http://schemas.microsoft.com/office/powerpoint/2010/main" val="1624221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6868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6191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43000" y="1219202"/>
            <a:ext cx="7772400" cy="708025"/>
          </a:xfrm>
        </p:spPr>
        <p:txBody>
          <a:bodyPr>
            <a:normAutofit/>
          </a:bodyPr>
          <a:lstStyle/>
          <a:p>
            <a:r>
              <a:rPr lang="en-US" sz="1600" dirty="0">
                <a:solidFill>
                  <a:schemeClr val="tx1"/>
                </a:solidFill>
                <a:hlinkClick r:id="rId2"/>
              </a:rPr>
              <a:t> http://www.youtube.com/watch?v=85h3vYt3KYg&amp;feature=player_embedded</a:t>
            </a:r>
            <a:endParaRPr lang="en-US" dirty="0"/>
          </a:p>
        </p:txBody>
      </p:sp>
      <p:sp>
        <p:nvSpPr>
          <p:cNvPr id="3" name="Subtitle 2"/>
          <p:cNvSpPr>
            <a:spLocks noGrp="1"/>
          </p:cNvSpPr>
          <p:nvPr>
            <p:ph type="subTitle" idx="4294967295"/>
          </p:nvPr>
        </p:nvSpPr>
        <p:spPr>
          <a:xfrm>
            <a:off x="838200" y="2286000"/>
            <a:ext cx="7315200" cy="3276600"/>
          </a:xfrm>
        </p:spPr>
        <p:txBody>
          <a:bodyPr>
            <a:normAutofit fontScale="55000" lnSpcReduction="20000"/>
          </a:bodyPr>
          <a:lstStyle/>
          <a:p>
            <a:r>
              <a:rPr lang="en-US" b="1" dirty="0">
                <a:solidFill>
                  <a:schemeClr val="tx1"/>
                </a:solidFill>
              </a:rPr>
              <a:t>Advantages</a:t>
            </a:r>
          </a:p>
          <a:p>
            <a:r>
              <a:rPr lang="en-US" b="1" dirty="0">
                <a:solidFill>
                  <a:schemeClr val="tx1"/>
                </a:solidFill>
              </a:rPr>
              <a:t>Multiplex up to 800 different mRNA targets</a:t>
            </a:r>
          </a:p>
          <a:p>
            <a:r>
              <a:rPr lang="en-US" dirty="0">
                <a:solidFill>
                  <a:schemeClr val="tx1"/>
                </a:solidFill>
              </a:rPr>
              <a:t>High sensitivity - </a:t>
            </a:r>
            <a:r>
              <a:rPr lang="en-US" dirty="0"/>
              <a:t>a detection limit between 0.1 </a:t>
            </a:r>
            <a:r>
              <a:rPr lang="en-US" dirty="0" err="1"/>
              <a:t>fM</a:t>
            </a:r>
            <a:r>
              <a:rPr lang="en-US" dirty="0"/>
              <a:t> and 0.5 </a:t>
            </a:r>
            <a:r>
              <a:rPr lang="en-US" dirty="0" err="1"/>
              <a:t>fM</a:t>
            </a:r>
            <a:r>
              <a:rPr lang="en-US" dirty="0"/>
              <a:t>,</a:t>
            </a:r>
          </a:p>
          <a:p>
            <a:pPr marL="0" indent="0">
              <a:buNone/>
            </a:pPr>
            <a:r>
              <a:rPr lang="en-US" dirty="0"/>
              <a:t>and a linear dynamic range of over 500-fold </a:t>
            </a:r>
            <a:endParaRPr lang="en-US" dirty="0">
              <a:solidFill>
                <a:schemeClr val="tx1"/>
              </a:solidFill>
            </a:endParaRPr>
          </a:p>
          <a:p>
            <a:r>
              <a:rPr lang="en-US" dirty="0">
                <a:solidFill>
                  <a:schemeClr val="tx1"/>
                </a:solidFill>
              </a:rPr>
              <a:t>No amplification required</a:t>
            </a:r>
          </a:p>
          <a:p>
            <a:r>
              <a:rPr lang="en-US" dirty="0">
                <a:solidFill>
                  <a:schemeClr val="tx1"/>
                </a:solidFill>
              </a:rPr>
              <a:t>Minimal sample requirement (100 ng of RNA ~ 10 cells worth can detect ~1 mRNA copy per cell)</a:t>
            </a:r>
          </a:p>
          <a:p>
            <a:r>
              <a:rPr lang="en-US" dirty="0">
                <a:solidFill>
                  <a:schemeClr val="tx1"/>
                </a:solidFill>
              </a:rPr>
              <a:t>Direct input of multiple sample types including total RNA, cell lysate, and whole-blood lysate</a:t>
            </a:r>
          </a:p>
          <a:p>
            <a:endParaRPr lang="en-US" b="1" dirty="0"/>
          </a:p>
          <a:p>
            <a:r>
              <a:rPr lang="en-US" b="1" dirty="0"/>
              <a:t>Disadvantages – cost &amp; limits on the numbers of genes that can be assayed simultaneously</a:t>
            </a:r>
          </a:p>
          <a:p>
            <a:pPr marL="0" indent="0">
              <a:buNone/>
            </a:pP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
        <p:nvSpPr>
          <p:cNvPr id="4" name="TextBox 3"/>
          <p:cNvSpPr txBox="1"/>
          <p:nvPr/>
        </p:nvSpPr>
        <p:spPr>
          <a:xfrm>
            <a:off x="685800" y="533401"/>
            <a:ext cx="7924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Nanostring</a:t>
            </a:r>
            <a:r>
              <a:rPr kumimoji="0" lang="en-US" sz="1800" b="1" i="0" u="none" strike="noStrike" kern="1200" cap="none" spc="0" normalizeH="0" baseline="0" noProof="0" dirty="0">
                <a:ln>
                  <a:noFill/>
                </a:ln>
                <a:solidFill>
                  <a:prstClr val="black"/>
                </a:solidFill>
                <a:effectLst/>
                <a:uLnTx/>
                <a:uFillTx/>
                <a:latin typeface="Calibri"/>
                <a:ea typeface="+mn-ea"/>
                <a:cs typeface="+mn-cs"/>
              </a:rPr>
              <a:t> Technology – a second method to measure RNA abundance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558800" y="5650468"/>
            <a:ext cx="8610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NOTE: Review of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Nanostring</a:t>
            </a:r>
            <a:r>
              <a:rPr kumimoji="0" lang="en-US" sz="1800" b="0" i="0" u="none" strike="noStrike" kern="1200" cap="none" spc="0" normalizeH="0" baseline="0" noProof="0" dirty="0">
                <a:ln>
                  <a:noFill/>
                </a:ln>
                <a:solidFill>
                  <a:prstClr val="black"/>
                </a:solidFill>
                <a:effectLst/>
                <a:uLnTx/>
                <a:uFillTx/>
                <a:latin typeface="Calibri"/>
                <a:ea typeface="+mn-ea"/>
                <a:cs typeface="+mn-cs"/>
              </a:rPr>
              <a:t> Technology on the class web site.</a:t>
            </a:r>
          </a:p>
        </p:txBody>
      </p:sp>
    </p:spTree>
    <p:extLst>
      <p:ext uri="{BB962C8B-B14F-4D97-AF65-F5344CB8AC3E}">
        <p14:creationId xmlns:p14="http://schemas.microsoft.com/office/powerpoint/2010/main" val="123716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037" y="304802"/>
            <a:ext cx="84582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Deep Sequencing analysis.  Confirmation of Novel Introns and Alternative Pre-mRNA splice site choice in yeast predicted by Illumina deep sequencing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Deep sequencing” of a transcriptome refers to the application of high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throughput or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“next generation”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sequence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analysis of an RNA population.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Such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sequencing approaches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provide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valuable information on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 the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abundance (within a population or when comparing RNA samples from a control and experimental RNA sample) and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2) the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structure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RNAs  (e.g., alternate splice sites, alternate transcriptional start sites, alternate 3’ poly A addition sites).  Novel or otherwise RNAs are often reported from such studies.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lab web site has two reviews on next generation sequencing strategies, several of which we will be able to observe “in action” when we visit the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University of Kentucky Advanced Genetics Technologies Center (AGTC)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semester.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4049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38" y="990600"/>
            <a:ext cx="9055261" cy="3693319"/>
          </a:xfrm>
          <a:prstGeom prst="rect">
            <a:avLst/>
          </a:prstGeom>
        </p:spPr>
        <p:txBody>
          <a:bodyPr wrap="square">
            <a:spAutoFit/>
          </a:bodyPr>
          <a:lstStyle/>
          <a:p>
            <a:pPr lvl="0">
              <a:defRPr/>
            </a:pPr>
            <a:r>
              <a:rPr lang="en-US" dirty="0">
                <a:solidFill>
                  <a:prstClr val="black"/>
                </a:solidFill>
                <a:latin typeface="Times New Roman" panose="02020603050405020304" pitchFamily="18" charset="0"/>
                <a:cs typeface="Times New Roman" panose="02020603050405020304" pitchFamily="18" charset="0"/>
              </a:rPr>
              <a:t>We previously identified multiple yeast genes with previously unknown mRNA splicing patterns using the</a:t>
            </a:r>
            <a:r>
              <a:rPr lang="en-US" b="1" dirty="0">
                <a:solidFill>
                  <a:prstClr val="black"/>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Illumina-based </a:t>
            </a:r>
            <a:r>
              <a:rPr lang="en-US" dirty="0">
                <a:solidFill>
                  <a:srgbClr val="FF0000"/>
                </a:solidFill>
                <a:latin typeface="Times New Roman" panose="02020603050405020304" pitchFamily="18" charset="0"/>
                <a:cs typeface="Times New Roman" panose="02020603050405020304" pitchFamily="18" charset="0"/>
              </a:rPr>
              <a:t>sequencing technology.</a:t>
            </a:r>
            <a:r>
              <a:rPr lang="en-US" dirty="0">
                <a:solidFill>
                  <a:prstClr val="black"/>
                </a:solidFill>
                <a:latin typeface="Times New Roman" panose="02020603050405020304" pitchFamily="18" charset="0"/>
                <a:cs typeface="Times New Roman" panose="02020603050405020304" pitchFamily="18" charset="0"/>
              </a:rPr>
              <a:t>  These data suggest the presence of </a:t>
            </a:r>
            <a:r>
              <a:rPr lang="en-US" dirty="0">
                <a:solidFill>
                  <a:srgbClr val="FF0000"/>
                </a:solidFill>
                <a:latin typeface="Times New Roman" panose="02020603050405020304" pitchFamily="18" charset="0"/>
                <a:cs typeface="Times New Roman" panose="02020603050405020304" pitchFamily="18" charset="0"/>
              </a:rPr>
              <a:t>cryptic introns within reported “intronless” genes </a:t>
            </a:r>
            <a:r>
              <a:rPr lang="en-US" dirty="0">
                <a:solidFill>
                  <a:prstClr val="black"/>
                </a:solidFill>
                <a:latin typeface="Times New Roman" panose="02020603050405020304" pitchFamily="18" charset="0"/>
                <a:cs typeface="Times New Roman" panose="02020603050405020304" pitchFamily="18" charset="0"/>
              </a:rPr>
              <a:t>and the use of unexpected </a:t>
            </a:r>
            <a:r>
              <a:rPr lang="en-US" dirty="0">
                <a:solidFill>
                  <a:srgbClr val="FF0000"/>
                </a:solidFill>
                <a:latin typeface="Times New Roman" panose="02020603050405020304" pitchFamily="18" charset="0"/>
                <a:cs typeface="Times New Roman" panose="02020603050405020304" pitchFamily="18" charset="0"/>
              </a:rPr>
              <a:t>alterative 5’ or 3’ splice sites </a:t>
            </a:r>
            <a:r>
              <a:rPr lang="en-US" dirty="0">
                <a:solidFill>
                  <a:prstClr val="black"/>
                </a:solidFill>
                <a:latin typeface="Times New Roman" panose="02020603050405020304" pitchFamily="18" charset="0"/>
                <a:cs typeface="Times New Roman" panose="02020603050405020304" pitchFamily="18" charset="0"/>
              </a:rPr>
              <a:t>in genes known to have an intron.  </a:t>
            </a:r>
            <a:endParaRPr lang="en-US" dirty="0" smtClean="0">
              <a:solidFill>
                <a:prstClr val="black"/>
              </a:solidFill>
              <a:latin typeface="Times New Roman" panose="02020603050405020304" pitchFamily="18" charset="0"/>
              <a:cs typeface="Times New Roman" panose="02020603050405020304" pitchFamily="18" charset="0"/>
            </a:endParaRP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dirty="0" smtClean="0">
                <a:solidFill>
                  <a:prstClr val="black"/>
                </a:solidFill>
                <a:latin typeface="Times New Roman" panose="02020603050405020304" pitchFamily="18" charset="0"/>
                <a:cs typeface="Times New Roman" panose="02020603050405020304" pitchFamily="18" charset="0"/>
              </a:rPr>
              <a:t>Such </a:t>
            </a:r>
            <a:r>
              <a:rPr lang="en-US" dirty="0">
                <a:solidFill>
                  <a:prstClr val="black"/>
                </a:solidFill>
                <a:latin typeface="Times New Roman" panose="02020603050405020304" pitchFamily="18" charset="0"/>
                <a:cs typeface="Times New Roman" panose="02020603050405020304" pitchFamily="18" charset="0"/>
              </a:rPr>
              <a:t>observations are interesting since regulated RNA processing is a basic means of regulating gene expression.  However, one should rule out experimental artifacts by </a:t>
            </a:r>
            <a:r>
              <a:rPr lang="en-US" u="sng" dirty="0">
                <a:solidFill>
                  <a:prstClr val="black"/>
                </a:solidFill>
                <a:latin typeface="Times New Roman" panose="02020603050405020304" pitchFamily="18" charset="0"/>
                <a:cs typeface="Times New Roman" panose="02020603050405020304" pitchFamily="18" charset="0"/>
              </a:rPr>
              <a:t>confirming the observation using an independent methodology</a:t>
            </a:r>
            <a:r>
              <a:rPr lang="en-US" dirty="0">
                <a:solidFill>
                  <a:prstClr val="black"/>
                </a:solidFill>
                <a:latin typeface="Times New Roman" panose="02020603050405020304" pitchFamily="18" charset="0"/>
                <a:cs typeface="Times New Roman" panose="02020603050405020304" pitchFamily="18" charset="0"/>
              </a:rPr>
              <a:t>.  </a:t>
            </a:r>
            <a:endParaRPr lang="en-US" dirty="0" smtClean="0">
              <a:solidFill>
                <a:prstClr val="black"/>
              </a:solidFill>
              <a:latin typeface="Times New Roman" panose="02020603050405020304" pitchFamily="18" charset="0"/>
              <a:cs typeface="Times New Roman" panose="02020603050405020304" pitchFamily="18" charset="0"/>
            </a:endParaRP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endParaRPr lang="en-US" dirty="0" smtClean="0">
              <a:solidFill>
                <a:prstClr val="black"/>
              </a:solidFill>
              <a:latin typeface="Times New Roman" panose="02020603050405020304" pitchFamily="18" charset="0"/>
              <a:cs typeface="Times New Roman" panose="02020603050405020304" pitchFamily="18" charset="0"/>
            </a:endParaRPr>
          </a:p>
          <a:p>
            <a:pPr lvl="0">
              <a:defRPr/>
            </a:pPr>
            <a:r>
              <a:rPr lang="en-US" dirty="0" smtClean="0">
                <a:solidFill>
                  <a:prstClr val="black"/>
                </a:solidFill>
                <a:latin typeface="Times New Roman" panose="02020603050405020304" pitchFamily="18" charset="0"/>
                <a:cs typeface="Times New Roman" panose="02020603050405020304" pitchFamily="18" charset="0"/>
              </a:rPr>
              <a:t>We </a:t>
            </a:r>
            <a:r>
              <a:rPr lang="en-US" dirty="0">
                <a:solidFill>
                  <a:prstClr val="black"/>
                </a:solidFill>
                <a:latin typeface="Times New Roman" panose="02020603050405020304" pitchFamily="18" charset="0"/>
                <a:cs typeface="Times New Roman" panose="02020603050405020304" pitchFamily="18" charset="0"/>
              </a:rPr>
              <a:t>will do this by </a:t>
            </a:r>
            <a:r>
              <a:rPr lang="en-US" u="sng" dirty="0">
                <a:solidFill>
                  <a:prstClr val="black"/>
                </a:solidFill>
                <a:latin typeface="Times New Roman" panose="02020603050405020304" pitchFamily="18" charset="0"/>
                <a:cs typeface="Times New Roman" panose="02020603050405020304" pitchFamily="18" charset="0"/>
              </a:rPr>
              <a:t>making a cDNA library </a:t>
            </a:r>
            <a:r>
              <a:rPr lang="en-US" dirty="0">
                <a:solidFill>
                  <a:prstClr val="black"/>
                </a:solidFill>
                <a:latin typeface="Times New Roman" panose="02020603050405020304" pitchFamily="18" charset="0"/>
                <a:cs typeface="Times New Roman" panose="02020603050405020304" pitchFamily="18" charset="0"/>
              </a:rPr>
              <a:t>form the total yeast RNA (of the wildtype strain) and then using PCR </a:t>
            </a:r>
            <a:r>
              <a:rPr lang="en-US" b="1" dirty="0" smtClean="0">
                <a:solidFill>
                  <a:prstClr val="black"/>
                </a:solidFill>
                <a:latin typeface="Times New Roman" panose="02020603050405020304" pitchFamily="18" charset="0"/>
                <a:cs typeface="Times New Roman" panose="02020603050405020304" pitchFamily="18" charset="0"/>
              </a:rPr>
              <a:t>to validate the presence of  </a:t>
            </a:r>
            <a:r>
              <a:rPr lang="en-US" b="1" dirty="0">
                <a:solidFill>
                  <a:prstClr val="black"/>
                </a:solidFill>
                <a:latin typeface="Times New Roman" panose="02020603050405020304" pitchFamily="18" charset="0"/>
                <a:cs typeface="Times New Roman" panose="02020603050405020304" pitchFamily="18" charset="0"/>
              </a:rPr>
              <a:t>two </a:t>
            </a:r>
            <a:r>
              <a:rPr lang="en-US" b="1" dirty="0" smtClean="0">
                <a:solidFill>
                  <a:prstClr val="black"/>
                </a:solidFill>
                <a:latin typeface="Times New Roman" panose="02020603050405020304" pitchFamily="18" charset="0"/>
                <a:cs typeface="Times New Roman" panose="02020603050405020304" pitchFamily="18" charset="0"/>
              </a:rPr>
              <a:t>novel </a:t>
            </a:r>
            <a:r>
              <a:rPr lang="en-US" b="1" dirty="0">
                <a:solidFill>
                  <a:prstClr val="black"/>
                </a:solidFill>
                <a:latin typeface="Times New Roman" panose="02020603050405020304" pitchFamily="18" charset="0"/>
                <a:cs typeface="Times New Roman" panose="02020603050405020304" pitchFamily="18" charset="0"/>
              </a:rPr>
              <a:t>splice </a:t>
            </a:r>
            <a:r>
              <a:rPr lang="en-US" b="1" dirty="0" smtClean="0">
                <a:solidFill>
                  <a:prstClr val="black"/>
                </a:solidFill>
                <a:latin typeface="Times New Roman" panose="02020603050405020304" pitchFamily="18" charset="0"/>
                <a:cs typeface="Times New Roman" panose="02020603050405020304" pitchFamily="18" charset="0"/>
              </a:rPr>
              <a:t>products </a:t>
            </a:r>
            <a:r>
              <a:rPr lang="en-US" dirty="0" smtClean="0">
                <a:solidFill>
                  <a:prstClr val="black"/>
                </a:solidFill>
                <a:latin typeface="Times New Roman" panose="02020603050405020304" pitchFamily="18" charset="0"/>
                <a:cs typeface="Times New Roman" panose="02020603050405020304" pitchFamily="18" charset="0"/>
              </a:rPr>
              <a:t>predicted by our Illumina sequencing study.</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59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91600" cy="6986528"/>
          </a:xfrm>
          <a:prstGeom prst="rect">
            <a:avLst/>
          </a:prstGeom>
        </p:spPr>
        <p:txBody>
          <a:bodyPr wrap="square">
            <a:spAutoFit/>
          </a:bodyPr>
          <a:lstStyle/>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Lab 17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Deep sequencing verification analysis, part I – Note: this is another </a:t>
            </a: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student-requested lab</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for cDNA synthesis &amp; rtPCR:</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We will use Quanta-bio </a:t>
            </a:r>
            <a:r>
              <a:rPr lang="en-US" sz="14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first strand synthesis kit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 PDF file that describes this system is on the lab web site and is required reading.  NOTE: all buffers are listed in this PDF you should copy these into your lab notebook.  The protocol below includes minor modifications from the suggested protocol for lab class convenience.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Each Student: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FIRST - Label your PCR tube (sides and bottom) with your initials.</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The PCR tube (on ice) already has 4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µl of the Quanta-bio reaction mix (with reverse transcriptase,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dNTPs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buffer and oligo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dT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Add: 4 µl of DNase I-treated total yeast RNA (0.5 µg)</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12 µl of sterile water</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Mix briefly then spin at 2,000 rpm to collect the liquid in the bottom of the tube. To spin, place the PCR tube inside of a standard microfuge tube that you have cut off the cap.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Bring the PCR tube to the front of the room and run the following:</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Courier New" panose="02070309020205020404" pitchFamily="49" charset="0"/>
                <a:ea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25C – 5 minutes</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42C – 30 minutes</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85C – 5 minutes</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4C – hold -&gt; -80C</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Freeze the cDNA on dry ice and store at -80 until next lab period.</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NOTE:  The TA will do the “minus reverse transcriptase” (–RT)  class control by going through an equivalent temperature set without the enzyme mixture.  </a:t>
            </a:r>
            <a:endParaRPr lang="en-US" sz="14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861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7" end="1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8" end="1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1" end="2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22" end="2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3" end="2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675" y="153769"/>
            <a:ext cx="9067800" cy="6678751"/>
          </a:xfrm>
          <a:prstGeom prst="rect">
            <a:avLst/>
          </a:prstGeom>
        </p:spPr>
        <p:txBody>
          <a:bodyPr wrap="square">
            <a:spAutoFit/>
          </a:bodyPr>
          <a:lstStyle/>
          <a:p>
            <a:r>
              <a:rPr lang="en-US" sz="2000" b="1" dirty="0">
                <a:latin typeface="Times New Roman"/>
                <a:ea typeface="Times New Roman"/>
                <a:cs typeface="Times New Roman"/>
              </a:rPr>
              <a:t>Tentative Class Schedule (subject to change)</a:t>
            </a:r>
            <a:endParaRPr lang="en-US" dirty="0">
              <a:latin typeface="Courier New"/>
              <a:ea typeface="Times New Roman"/>
              <a:cs typeface="Times New Roman"/>
            </a:endParaRPr>
          </a:p>
          <a:p>
            <a:r>
              <a:rPr lang="en-US" b="1" dirty="0">
                <a:latin typeface="Times New Roman"/>
                <a:ea typeface="Times New Roman"/>
                <a:cs typeface="Times New Roman"/>
              </a:rPr>
              <a:t>Aug.	23</a:t>
            </a:r>
            <a:r>
              <a:rPr lang="en-US" dirty="0">
                <a:latin typeface="Times New Roman"/>
                <a:ea typeface="Times New Roman"/>
                <a:cs typeface="Times New Roman"/>
              </a:rPr>
              <a:t>: Course overview; lab group assignments, gel electrophoresis, online safety training; basic lab technique. </a:t>
            </a:r>
            <a:endParaRPr lang="en-US" dirty="0">
              <a:latin typeface="Courier New"/>
              <a:ea typeface="Times New Roman"/>
              <a:cs typeface="Times New Roman"/>
            </a:endParaRPr>
          </a:p>
          <a:p>
            <a:pPr marL="342900" marR="0" lvl="0" indent="-342900">
              <a:spcBef>
                <a:spcPts val="0"/>
              </a:spcBef>
              <a:spcAft>
                <a:spcPts val="0"/>
              </a:spcAft>
              <a:buFont typeface="+mj-lt"/>
              <a:buAutoNum type="arabicPeriod"/>
              <a:tabLst>
                <a:tab pos="1371600" algn="l"/>
              </a:tabLst>
            </a:pPr>
            <a:r>
              <a:rPr lang="en-US" b="1" dirty="0">
                <a:solidFill>
                  <a:srgbClr val="0000FF"/>
                </a:solidFill>
                <a:latin typeface="Times New Roman"/>
                <a:ea typeface="Times New Roman"/>
                <a:cs typeface="Times New Roman"/>
                <a:hlinkClick r:id="rId2"/>
              </a:rPr>
              <a:t>Chemical Hygiene Plan/Laboratory Safety</a:t>
            </a:r>
            <a:endParaRPr lang="en-US" dirty="0">
              <a:latin typeface="Courier New"/>
              <a:ea typeface="Times New Roman"/>
              <a:cs typeface="Times New Roman"/>
            </a:endParaRPr>
          </a:p>
          <a:p>
            <a:pPr marL="342900" marR="0" lvl="0" indent="-342900">
              <a:spcBef>
                <a:spcPts val="0"/>
              </a:spcBef>
              <a:spcAft>
                <a:spcPts val="0"/>
              </a:spcAft>
              <a:buFont typeface="+mj-lt"/>
              <a:buAutoNum type="arabicPeriod"/>
              <a:tabLst>
                <a:tab pos="1371600" algn="l"/>
              </a:tabLst>
            </a:pPr>
            <a:r>
              <a:rPr lang="en-US" b="1" dirty="0">
                <a:solidFill>
                  <a:srgbClr val="0000FF"/>
                </a:solidFill>
                <a:latin typeface="Times New Roman"/>
                <a:ea typeface="Times New Roman"/>
                <a:cs typeface="Times New Roman"/>
                <a:hlinkClick r:id="rId3"/>
              </a:rPr>
              <a:t>Hazardous Waste</a:t>
            </a:r>
            <a:r>
              <a:rPr lang="en-US" b="1" dirty="0">
                <a:latin typeface="Times New Roman"/>
                <a:ea typeface="Times New Roman"/>
                <a:cs typeface="Times New Roman"/>
              </a:rPr>
              <a:t> </a:t>
            </a:r>
            <a:endParaRPr lang="en-US" dirty="0">
              <a:latin typeface="Courier New"/>
              <a:ea typeface="Times New Roman"/>
              <a:cs typeface="Times New Roman"/>
            </a:endParaRPr>
          </a:p>
          <a:p>
            <a:pPr marL="342900" marR="0" lvl="0" indent="-342900">
              <a:spcBef>
                <a:spcPts val="0"/>
              </a:spcBef>
              <a:spcAft>
                <a:spcPts val="0"/>
              </a:spcAft>
              <a:buFont typeface="+mj-lt"/>
              <a:buAutoNum type="arabicPeriod"/>
              <a:tabLst>
                <a:tab pos="1371600" algn="l"/>
              </a:tabLst>
            </a:pPr>
            <a:r>
              <a:rPr lang="en-US" b="1" dirty="0">
                <a:solidFill>
                  <a:srgbClr val="0000FF"/>
                </a:solidFill>
                <a:latin typeface="Times New Roman"/>
                <a:ea typeface="Times New Roman"/>
                <a:cs typeface="Times New Roman"/>
                <a:hlinkClick r:id="rId4"/>
              </a:rPr>
              <a:t>Fire Extinguisher </a:t>
            </a:r>
            <a:endParaRPr lang="en-US" b="1" dirty="0">
              <a:solidFill>
                <a:srgbClr val="0000FF"/>
              </a:solidFill>
              <a:latin typeface="Times New Roman"/>
              <a:ea typeface="Times New Roman"/>
              <a:cs typeface="Times New Roman"/>
            </a:endParaRPr>
          </a:p>
          <a:p>
            <a:pPr marL="342900" marR="0" lvl="0" indent="-342900">
              <a:spcBef>
                <a:spcPts val="0"/>
              </a:spcBef>
              <a:spcAft>
                <a:spcPts val="0"/>
              </a:spcAft>
              <a:buFont typeface="+mj-lt"/>
              <a:buAutoNum type="arabicPeriod"/>
              <a:tabLst>
                <a:tab pos="1371600" algn="l"/>
              </a:tabLst>
            </a:pPr>
            <a:r>
              <a:rPr lang="en-US" b="1" u="sng" dirty="0">
                <a:solidFill>
                  <a:srgbClr val="0000FF"/>
                </a:solidFill>
                <a:latin typeface="Times New Roman"/>
                <a:ea typeface="Times New Roman"/>
                <a:cs typeface="Times New Roman"/>
                <a:hlinkClick r:id="rId5"/>
              </a:rPr>
              <a:t>Biological Safety</a:t>
            </a:r>
            <a:endParaRPr lang="en-US" dirty="0">
              <a:latin typeface="Courier New"/>
              <a:ea typeface="Times New Roman"/>
              <a:cs typeface="Times New Roman"/>
            </a:endParaRPr>
          </a:p>
          <a:p>
            <a:r>
              <a:rPr lang="en-US" b="1" dirty="0">
                <a:latin typeface="Times New Roman"/>
                <a:ea typeface="Times New Roman"/>
                <a:cs typeface="Times New Roman"/>
              </a:rPr>
              <a:t>These online training sessions can be accessed at: </a:t>
            </a:r>
            <a:r>
              <a:rPr lang="en-US" b="1" u="sng" dirty="0">
                <a:solidFill>
                  <a:srgbClr val="0000FF"/>
                </a:solidFill>
                <a:latin typeface="Times New Roman"/>
                <a:ea typeface="Times New Roman"/>
                <a:cs typeface="Times New Roman"/>
                <a:hlinkClick r:id="rId6"/>
              </a:rPr>
              <a:t>http://ehs.uky.edu/classes/</a:t>
            </a:r>
            <a:endParaRPr lang="en-US" dirty="0">
              <a:latin typeface="Courier New"/>
              <a:ea typeface="Times New Roman"/>
              <a:cs typeface="Times New Roman"/>
            </a:endParaRPr>
          </a:p>
          <a:p>
            <a:r>
              <a:rPr lang="en-US" b="1" dirty="0">
                <a:latin typeface="Times New Roman"/>
                <a:ea typeface="Times New Roman"/>
                <a:cs typeface="Times New Roman"/>
              </a:rPr>
              <a:t>Note: after logging in, select “8E300 Department of Biology” as the Department listing.  </a:t>
            </a:r>
            <a:r>
              <a:rPr lang="en-US" dirty="0">
                <a:latin typeface="Times New Roman"/>
                <a:ea typeface="Times New Roman"/>
                <a:cs typeface="Times New Roman"/>
              </a:rPr>
              <a:t>You are required to provide a certificate for completion for each of these by the end of the second week of classes.  You are not required to repeat a session previously completed for another course or for research lab training, just provide us with a copy of your training certificate. Submit proof of completion by 9/7/17</a:t>
            </a:r>
            <a:endParaRPr lang="en-US" dirty="0">
              <a:latin typeface="Courier New"/>
              <a:ea typeface="Times New Roman"/>
              <a:cs typeface="Times New Roman"/>
            </a:endParaRPr>
          </a:p>
          <a:p>
            <a:pPr marL="1143000" marR="0">
              <a:spcBef>
                <a:spcPts val="0"/>
              </a:spcBef>
              <a:spcAft>
                <a:spcPts val="0"/>
              </a:spcAft>
            </a:pPr>
            <a:r>
              <a:rPr lang="en-US" sz="1200" b="1" dirty="0">
                <a:solidFill>
                  <a:srgbClr val="000000"/>
                </a:solidFill>
                <a:latin typeface="Courier New"/>
                <a:ea typeface="Times New Roman"/>
                <a:cs typeface="Times New Roman"/>
              </a:rPr>
              <a:t>  </a:t>
            </a:r>
            <a:endParaRPr lang="en-US" dirty="0">
              <a:latin typeface="Courier New"/>
              <a:ea typeface="Times New Roman"/>
              <a:cs typeface="Times New Roman"/>
            </a:endParaRPr>
          </a:p>
          <a:p>
            <a:r>
              <a:rPr lang="en-US" b="1" i="1" dirty="0">
                <a:latin typeface="Times New Roman"/>
                <a:ea typeface="Times New Roman"/>
                <a:cs typeface="Times New Roman"/>
              </a:rPr>
              <a:t>Friday</a:t>
            </a:r>
            <a:r>
              <a:rPr lang="en-US" i="1" dirty="0">
                <a:latin typeface="Times New Roman"/>
                <a:ea typeface="Times New Roman"/>
                <a:cs typeface="Times New Roman"/>
              </a:rPr>
              <a:t>, August 25:</a:t>
            </a:r>
            <a:r>
              <a:rPr lang="en-US" dirty="0">
                <a:latin typeface="Times New Roman"/>
                <a:ea typeface="Times New Roman"/>
                <a:cs typeface="Times New Roman"/>
              </a:rPr>
              <a:t>  Historical perspectives on recombinant DNA technology &amp; toolbox of enzymes</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dirty="0">
                <a:latin typeface="Times New Roman"/>
                <a:ea typeface="Times New Roman"/>
                <a:cs typeface="Times New Roman"/>
              </a:rPr>
              <a:t>Aug. 28:</a:t>
            </a:r>
            <a:r>
              <a:rPr lang="en-US" dirty="0">
                <a:latin typeface="Times New Roman"/>
                <a:ea typeface="Times New Roman"/>
                <a:cs typeface="Times New Roman"/>
              </a:rPr>
              <a:t> </a:t>
            </a:r>
            <a:r>
              <a:rPr lang="en-US" b="1" dirty="0">
                <a:latin typeface="Times New Roman"/>
                <a:ea typeface="Times New Roman"/>
                <a:cs typeface="Times New Roman"/>
              </a:rPr>
              <a:t>LAB 1.  </a:t>
            </a:r>
            <a:r>
              <a:rPr lang="en-US" dirty="0">
                <a:latin typeface="Times New Roman"/>
                <a:ea typeface="Times New Roman"/>
                <a:cs typeface="Times New Roman"/>
              </a:rPr>
              <a:t>Agarose gel fractionation &amp; purification of DNA; double restriction endonuclease digestion of vector DNA. </a:t>
            </a:r>
            <a:r>
              <a:rPr lang="en-US" b="1" dirty="0">
                <a:latin typeface="Times New Roman"/>
                <a:ea typeface="Times New Roman"/>
                <a:cs typeface="Times New Roman"/>
              </a:rPr>
              <a:t>Reading assignments:</a:t>
            </a:r>
            <a:r>
              <a:rPr lang="en-US" dirty="0">
                <a:latin typeface="Times New Roman"/>
                <a:ea typeface="Times New Roman"/>
                <a:cs typeface="Times New Roman"/>
              </a:rPr>
              <a:t> PDF files on Qiagen agarose gel recovery; New England Biolabs (NEB) catalog pages 16, (icon descriptions), 45 (HindIII-HF), 42 (EcoRI); 316 (High-Fidelity (HF) restriction enzymes; 114-115 (alkaline phosphatase) 175 (Quick-load 1 kbp Extend DNA ladder; print out for your notebook), 278-281 (restriction enzyme background), 359 (Getting Started with Molecular cloning), 367 (trouble shooting DNA purification).</a:t>
            </a:r>
            <a:endParaRPr lang="en-US" dirty="0">
              <a:effectLst/>
              <a:latin typeface="Courier New"/>
              <a:ea typeface="Times New Roman"/>
              <a:cs typeface="Times New Roman"/>
            </a:endParaRPr>
          </a:p>
        </p:txBody>
      </p:sp>
    </p:spTree>
    <p:extLst>
      <p:ext uri="{BB962C8B-B14F-4D97-AF65-F5344CB8AC3E}">
        <p14:creationId xmlns:p14="http://schemas.microsoft.com/office/powerpoint/2010/main" val="4135191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1440"/>
            <a:ext cx="8991600" cy="6766560"/>
          </a:xfrm>
          <a:prstGeom prst="rect">
            <a:avLst/>
          </a:prstGeom>
        </p:spPr>
      </p:pic>
    </p:spTree>
    <p:extLst>
      <p:ext uri="{BB962C8B-B14F-4D97-AF65-F5344CB8AC3E}">
        <p14:creationId xmlns:p14="http://schemas.microsoft.com/office/powerpoint/2010/main" val="2154712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623" y="381001"/>
            <a:ext cx="8610600"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Plasmid Shuffle to learn of a mutated gene copy is functional or not.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plasmid shuffle is a common way to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test whether particular mutation on a cloned gene inactivates (or other ways alters) the function of that gene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To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this, we need a strain of yeast with the following characteristics: a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chromosomal mutation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fully inactivates an essential “gene of interest” (here we will use a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spp382::KAN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null mutant), and chromosomal mutations in at least two genes that can be used for plasmid selection (here we will use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leu2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mutations).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In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addition, this strain will be is simultaneously transformed with </a:t>
            </a:r>
            <a:r>
              <a:rPr kumimoji="0" lang="en-US"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two different plasmids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is, two plasmids in the same cell).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 plasmid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(here called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N19</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will have a functional copy of the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selectable marker (which complements the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chromosomal mutation) plus a fully functional copy of the gene of interest (here,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second “test” plasmid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based on the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YCplac111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backbone (see: </a:t>
            </a:r>
            <a: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http://www.addgene.org/vector-database/4856/</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each of which contains the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LEU2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selectable marker (to complement the chromosomal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leu2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mutation.  The constructs we will test for function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4605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623" y="381001"/>
            <a:ext cx="861060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YCplac111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(vector only) (negative control, no second copy of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YCplac111-</a:t>
            </a:r>
            <a:r>
              <a:rPr kumimoji="0" lang="en-US"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(wildtype gene)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YCplac111-</a:t>
            </a:r>
            <a:r>
              <a:rPr kumimoji="0" lang="en-US"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spp382ΔG</a:t>
            </a:r>
            <a:r>
              <a:rPr kumimoji="0" lang="en-US"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(mutant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lacks a 50 codon glycine rich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YCplac111-</a:t>
            </a:r>
            <a:r>
              <a:rPr kumimoji="0" lang="en-US"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spp382-SQS1</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mutant in which the “G” patch domain from another protein, Sqs1 has been substituted)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YCplac111-</a:t>
            </a:r>
            <a:r>
              <a:rPr kumimoji="0" lang="en-US"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spp382-PXR1</a:t>
            </a:r>
            <a:r>
              <a:rPr kumimoji="0" lang="en-US"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mutant in which the “G” patch domain from another protein, Pxr1 has been substituted) </a:t>
            </a:r>
            <a:endParaRPr kumimoji="0" lang="en-US" sz="2000" b="0" i="0" u="none" strike="noStrike" kern="1200" cap="none" spc="0" normalizeH="0" baseline="0" noProof="0" dirty="0">
              <a:ln>
                <a:noFill/>
              </a:ln>
              <a:solidFill>
                <a:prstClr val="black"/>
              </a:solidFill>
              <a:effectLst/>
              <a:uLnTx/>
              <a:uFillTx/>
              <a:latin typeface="Calibri"/>
              <a:ea typeface="+mn-ea"/>
            </a:endParaRPr>
          </a:p>
        </p:txBody>
      </p:sp>
    </p:spTree>
    <p:extLst>
      <p:ext uri="{BB962C8B-B14F-4D97-AF65-F5344CB8AC3E}">
        <p14:creationId xmlns:p14="http://schemas.microsoft.com/office/powerpoint/2010/main" val="638045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1"/>
            <a:ext cx="8534400"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The </a:t>
            </a:r>
            <a:r>
              <a:rPr kumimoji="0" lang="en-US"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URA3</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enzyme converts 5-FOA into the toxic metabolite 5-fluorouracil which kills yeast independent of whether uracil is present in the medium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Yeast with a functional URA3 gene die in the presence of 5-FOA.  In our case, </a:t>
            </a:r>
            <a:r>
              <a:rPr kumimoji="0" lang="en-US"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URA3</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is on a plasmid (N19)</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Cells that have </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spontaneously lo</a:t>
            </a: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st the N19 plasmid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lack the </a:t>
            </a:r>
            <a:r>
              <a:rPr kumimoji="0" lang="en-US"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URA3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gene lack </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orotidine-5'-phosphate decarboxylase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activity and grow on 5-FOA medium as long as the essential nutrient uracil is present.  Growth on 5-FOA shows which </a:t>
            </a:r>
            <a:r>
              <a:rPr kumimoji="0" lang="en-US"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SPP382</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derivative (wildtype, G-patch deletion or chimera) on plasmid YCplac111is functional.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Question?  Does 5-FOA cause plasmid loss?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Question?  How does “spontaneous” loss occur?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028" y="4577804"/>
            <a:ext cx="2785588" cy="21031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 y="4669691"/>
            <a:ext cx="2011680" cy="2011680"/>
          </a:xfrm>
          <a:prstGeom prst="rect">
            <a:avLst/>
          </a:prstGeom>
        </p:spPr>
      </p:pic>
      <p:sp>
        <p:nvSpPr>
          <p:cNvPr id="3" name="TextBox 2"/>
          <p:cNvSpPr txBox="1"/>
          <p:nvPr/>
        </p:nvSpPr>
        <p:spPr>
          <a:xfrm>
            <a:off x="2590801" y="5029202"/>
            <a:ext cx="17707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5-fluoro-orotic acid (5-FOA) used for selection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3027171"/>
            <a:ext cx="4980330" cy="1554480"/>
          </a:xfrm>
          <a:prstGeom prst="rect">
            <a:avLst/>
          </a:prstGeom>
        </p:spPr>
      </p:pic>
      <p:sp>
        <p:nvSpPr>
          <p:cNvPr id="7" name="TextBox 6"/>
          <p:cNvSpPr txBox="1"/>
          <p:nvPr/>
        </p:nvSpPr>
        <p:spPr>
          <a:xfrm>
            <a:off x="6705600" y="3290234"/>
            <a:ext cx="2362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Natural substrate: orotidine-5'-phosphate </a:t>
            </a:r>
          </a:p>
        </p:txBody>
      </p:sp>
      <p:sp>
        <p:nvSpPr>
          <p:cNvPr id="8" name="TextBox 7"/>
          <p:cNvSpPr txBox="1"/>
          <p:nvPr/>
        </p:nvSpPr>
        <p:spPr>
          <a:xfrm>
            <a:off x="7166616" y="5105402"/>
            <a:ext cx="16725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5-fluorouracil – toxic metabolite of 5-FOA</a:t>
            </a:r>
          </a:p>
        </p:txBody>
      </p:sp>
    </p:spTree>
    <p:extLst>
      <p:ext uri="{BB962C8B-B14F-4D97-AF65-F5344CB8AC3E}">
        <p14:creationId xmlns:p14="http://schemas.microsoft.com/office/powerpoint/2010/main" val="3000321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57200"/>
            <a:ext cx="8534400"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question you want to answer is whether any of the test plasmids which encode the Spp382 G-patch deletion or chimeric derivative genes can support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answer this question, you need to determine whether or not yeast can live without the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based plasmid, N19, which contains a functional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gene.  This can be done by streaking the culture for single colonies on medium containing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5-fluoro-orotic acid.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will streak the same cultures on standard agar medium to demonstrate that all cultures are initially viable.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Streak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yeast cultures containing the following plasmids on the FOA </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medium.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URA3-SPP382(N19), YCplac111 LEU2, SPP382</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URA3-SPP382(N19), YCplac111 LEU2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URA3-SPP382(N19), YCplac111 LEU2, spp382ΔG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URA3-SPP382(N19), YCplac111 LEU2, spp382-SQS1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URA3-SPP382(N19), YCplac111 LEU2, spp382-PXR1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88747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336120"/>
            <a:ext cx="8305800" cy="3108543"/>
          </a:xfrm>
          <a:prstGeom prst="rect">
            <a:avLst/>
          </a:prstGeom>
        </p:spPr>
        <p:txBody>
          <a:bodyPr wrap="square">
            <a:spAutoFit/>
          </a:bodyPr>
          <a:lstStyle/>
          <a:p>
            <a:r>
              <a:rPr lang="en-US" sz="1200" b="1" u="sng" dirty="0">
                <a:latin typeface="Arial" panose="020B0604020202020204" pitchFamily="34" charset="0"/>
                <a:ea typeface="Times New Roman" panose="02020603050405020304" pitchFamily="18" charset="0"/>
                <a:cs typeface="Times New Roman" panose="02020603050405020304" pitchFamily="18" charset="0"/>
              </a:rPr>
              <a:t>Protocol</a:t>
            </a:r>
            <a:endParaRPr lang="en-US" sz="1200" dirty="0">
              <a:latin typeface="MS Sans Serif"/>
              <a:ea typeface="Times New Roman" panose="02020603050405020304" pitchFamily="18" charset="0"/>
              <a:cs typeface="Times New Roman" panose="02020603050405020304" pitchFamily="18" charset="0"/>
            </a:endParaRPr>
          </a:p>
          <a:p>
            <a:r>
              <a:rPr lang="en-US" sz="1200" b="1"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Cycle  1:	(  1X)	</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Step  1:		 95.0ºC	for 03:00</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Cycle  2:	( 40X)	</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Step  1:		 95.0ºC	for 00:30</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Step  2:		 50.0ºC	for 00:30</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Step  3:		 72.0ºC	for 01:00</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Data collection and real-time analysis enabled.</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Cycle  3:	(  1X)	</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Step  1:		 95.0ºC	for 01:00</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Cycle  4:	( 80X)	</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Step  1:		 55.0ºC	for 00:10</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Increase </a:t>
            </a:r>
            <a:r>
              <a:rPr lang="en-US" sz="1000" b="1" dirty="0" err="1">
                <a:latin typeface="Arial" panose="020B0604020202020204" pitchFamily="34" charset="0"/>
                <a:ea typeface="Times New Roman" panose="02020603050405020304" pitchFamily="18" charset="0"/>
                <a:cs typeface="Times New Roman" panose="02020603050405020304" pitchFamily="18" charset="0"/>
              </a:rPr>
              <a:t>setpoint</a:t>
            </a:r>
            <a:r>
              <a:rPr lang="en-US" sz="1000" b="1" dirty="0">
                <a:latin typeface="Arial" panose="020B0604020202020204" pitchFamily="34" charset="0"/>
                <a:ea typeface="Times New Roman" panose="02020603050405020304" pitchFamily="18" charset="0"/>
                <a:cs typeface="Times New Roman" panose="02020603050405020304" pitchFamily="18" charset="0"/>
              </a:rPr>
              <a:t> temperature after cycle 2 by 0.5ºC</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Melt curve data collection and analysis enabled. </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Cycle  5:	(  1X)	</a:t>
            </a:r>
            <a:endParaRPr lang="en-US" sz="1200" dirty="0">
              <a:latin typeface="MS Sans Serif"/>
              <a:ea typeface="Times New Roman" panose="02020603050405020304" pitchFamily="18" charset="0"/>
              <a:cs typeface="Times New Roman" panose="02020603050405020304" pitchFamily="18" charset="0"/>
            </a:endParaRPr>
          </a:p>
          <a:p>
            <a:pPr>
              <a:tabLst>
                <a:tab pos="571500" algn="l"/>
                <a:tab pos="1371600" algn="l"/>
                <a:tab pos="3200400" algn="l"/>
                <a:tab pos="4229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Step  1:		  4.0ºC	HOLD</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MS Sans Serif"/>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135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 y="-48399"/>
            <a:ext cx="152135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PCR Amp/Cycle Graph for SYBR-490 </a:t>
            </a: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 y="3757225"/>
            <a:ext cx="152135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Standard Curve Graph for SYBR-490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042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8600" y="1190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Standard Curve Graph for SYBR-490 </a:t>
            </a: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647824"/>
            <a:ext cx="8686800" cy="28641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28600" y="396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14800" algn="l"/>
              </a:tabLst>
              <a:defRPr>
                <a:solidFill>
                  <a:schemeClr val="tx1"/>
                </a:solidFill>
                <a:latin typeface="Arial" panose="020B0604020202020204" pitchFamily="34" charset="0"/>
              </a:defRPr>
            </a:lvl1pPr>
            <a:lvl2pPr eaLnBrk="0" fontAlgn="base" hangingPunct="0">
              <a:spcBef>
                <a:spcPct val="0"/>
              </a:spcBef>
              <a:spcAft>
                <a:spcPct val="0"/>
              </a:spcAft>
              <a:tabLst>
                <a:tab pos="4114800" algn="l"/>
              </a:tabLst>
              <a:defRPr>
                <a:solidFill>
                  <a:schemeClr val="tx1"/>
                </a:solidFill>
                <a:latin typeface="Arial" panose="020B0604020202020204" pitchFamily="34" charset="0"/>
              </a:defRPr>
            </a:lvl2pPr>
            <a:lvl3pPr eaLnBrk="0" fontAlgn="base" hangingPunct="0">
              <a:spcBef>
                <a:spcPct val="0"/>
              </a:spcBef>
              <a:spcAft>
                <a:spcPct val="0"/>
              </a:spcAft>
              <a:tabLst>
                <a:tab pos="4114800" algn="l"/>
              </a:tabLst>
              <a:defRPr>
                <a:solidFill>
                  <a:schemeClr val="tx1"/>
                </a:solidFill>
                <a:latin typeface="Arial" panose="020B0604020202020204" pitchFamily="34" charset="0"/>
              </a:defRPr>
            </a:lvl3pPr>
            <a:lvl4pPr eaLnBrk="0" fontAlgn="base" hangingPunct="0">
              <a:spcBef>
                <a:spcPct val="0"/>
              </a:spcBef>
              <a:spcAft>
                <a:spcPct val="0"/>
              </a:spcAft>
              <a:tabLst>
                <a:tab pos="4114800" algn="l"/>
              </a:tabLst>
              <a:defRPr>
                <a:solidFill>
                  <a:schemeClr val="tx1"/>
                </a:solidFill>
                <a:latin typeface="Arial" panose="020B0604020202020204" pitchFamily="34" charset="0"/>
              </a:defRPr>
            </a:lvl4pPr>
            <a:lvl5pPr eaLnBrk="0" fontAlgn="base" hangingPunct="0">
              <a:spcBef>
                <a:spcPct val="0"/>
              </a:spcBef>
              <a:spcAft>
                <a:spcPct val="0"/>
              </a:spcAft>
              <a:tabLst>
                <a:tab pos="4114800" algn="l"/>
              </a:tabLst>
              <a:defRPr>
                <a:solidFill>
                  <a:schemeClr val="tx1"/>
                </a:solidFill>
                <a:latin typeface="Arial" panose="020B0604020202020204" pitchFamily="34" charset="0"/>
              </a:defRPr>
            </a:lvl5pPr>
            <a:lvl6pPr eaLnBrk="0" fontAlgn="base" hangingPunct="0">
              <a:spcBef>
                <a:spcPct val="0"/>
              </a:spcBef>
              <a:spcAft>
                <a:spcPct val="0"/>
              </a:spcAft>
              <a:tabLst>
                <a:tab pos="4114800" algn="l"/>
              </a:tabLst>
              <a:defRPr>
                <a:solidFill>
                  <a:schemeClr val="tx1"/>
                </a:solidFill>
                <a:latin typeface="Arial" panose="020B0604020202020204" pitchFamily="34" charset="0"/>
              </a:defRPr>
            </a:lvl6pPr>
            <a:lvl7pPr eaLnBrk="0" fontAlgn="base" hangingPunct="0">
              <a:spcBef>
                <a:spcPct val="0"/>
              </a:spcBef>
              <a:spcAft>
                <a:spcPct val="0"/>
              </a:spcAft>
              <a:tabLst>
                <a:tab pos="4114800" algn="l"/>
              </a:tabLst>
              <a:defRPr>
                <a:solidFill>
                  <a:schemeClr val="tx1"/>
                </a:solidFill>
                <a:latin typeface="Arial" panose="020B0604020202020204" pitchFamily="34" charset="0"/>
              </a:defRPr>
            </a:lvl7pPr>
            <a:lvl8pPr eaLnBrk="0" fontAlgn="base" hangingPunct="0">
              <a:spcBef>
                <a:spcPct val="0"/>
              </a:spcBef>
              <a:spcAft>
                <a:spcPct val="0"/>
              </a:spcAft>
              <a:tabLst>
                <a:tab pos="4114800" algn="l"/>
              </a:tabLst>
              <a:defRPr>
                <a:solidFill>
                  <a:schemeClr val="tx1"/>
                </a:solidFill>
                <a:latin typeface="Arial" panose="020B0604020202020204" pitchFamily="34" charset="0"/>
              </a:defRPr>
            </a:lvl8pPr>
            <a:lvl9pPr eaLnBrk="0" fontAlgn="base" hangingPunct="0">
              <a:spcBef>
                <a:spcPct val="0"/>
              </a:spcBef>
              <a:spcAft>
                <a:spcPct val="0"/>
              </a:spcAft>
              <a:tabLst>
                <a:tab pos="41148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114800" algn="l"/>
              </a:tabLst>
            </a:pPr>
            <a:r>
              <a:rPr kumimoji="0" lang="en-US" altLang="en-US" sz="1200" b="1" i="0" u="sng"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Data Analysis Parameters</a:t>
            </a: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114800" algn="l"/>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95555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915400" cy="5832366"/>
          </a:xfrm>
          <a:prstGeom prst="rect">
            <a:avLst/>
          </a:prstGeom>
        </p:spPr>
        <p:txBody>
          <a:bodyPr wrap="square">
            <a:spAutoFit/>
          </a:bodyPr>
          <a:lstStyle/>
          <a:p>
            <a:pPr>
              <a:tabLst>
                <a:tab pos="4114800" algn="l"/>
              </a:tabLst>
            </a:pPr>
            <a:r>
              <a:rPr lang="en-US" sz="1100" b="1" u="sng" dirty="0">
                <a:latin typeface="Arial" panose="020B0604020202020204" pitchFamily="34" charset="0"/>
                <a:ea typeface="Times New Roman" panose="02020603050405020304" pitchFamily="18" charset="0"/>
                <a:cs typeface="Times New Roman" panose="02020603050405020304" pitchFamily="18" charset="0"/>
              </a:rPr>
              <a:t>Standard Curve Spreadsheet Data for SYBR-490 </a:t>
            </a:r>
            <a:r>
              <a:rPr lang="en-US" sz="1100" b="1" dirty="0">
                <a:latin typeface="Arial" panose="020B0604020202020204" pitchFamily="34" charset="0"/>
                <a:ea typeface="Times New Roman" panose="02020603050405020304" pitchFamily="18" charset="0"/>
                <a:cs typeface="Times New Roman" panose="02020603050405020304" pitchFamily="18" charset="0"/>
              </a:rPr>
              <a:t>  </a:t>
            </a:r>
            <a:r>
              <a:rPr lang="en-US" sz="1100" dirty="0">
                <a:latin typeface="Arial" panose="020B0604020202020204" pitchFamily="34" charset="0"/>
                <a:ea typeface="Times New Roman" panose="02020603050405020304" pitchFamily="18" charset="0"/>
                <a:cs typeface="Times New Roman" panose="02020603050405020304" pitchFamily="18" charset="0"/>
              </a:rPr>
              <a:t>Units:</a:t>
            </a:r>
            <a:r>
              <a:rPr lang="en-US" sz="1100" b="1" dirty="0">
                <a:latin typeface="Arial" panose="020B0604020202020204" pitchFamily="34" charset="0"/>
                <a:ea typeface="Times New Roman" panose="02020603050405020304" pitchFamily="18" charset="0"/>
                <a:cs typeface="Times New Roman" panose="02020603050405020304" pitchFamily="18" charset="0"/>
              </a:rPr>
              <a:t> </a:t>
            </a:r>
            <a:r>
              <a:rPr lang="en-US" sz="1100" dirty="0" err="1">
                <a:latin typeface="Arial" panose="020B0604020202020204" pitchFamily="34" charset="0"/>
                <a:ea typeface="Times New Roman" panose="02020603050405020304" pitchFamily="18" charset="0"/>
                <a:cs typeface="Times New Roman" panose="02020603050405020304" pitchFamily="18" charset="0"/>
              </a:rPr>
              <a:t>nanograms</a:t>
            </a:r>
            <a:endParaRPr lang="en-US" sz="1100" dirty="0">
              <a:latin typeface="MS Sans Serif"/>
              <a:ea typeface="Times New Roman" panose="02020603050405020304" pitchFamily="18" charset="0"/>
              <a:cs typeface="Times New Roman" panose="02020603050405020304" pitchFamily="18" charset="0"/>
            </a:endParaRPr>
          </a:p>
          <a:p>
            <a:r>
              <a:rPr lang="en-US" sz="1100" dirty="0">
                <a:latin typeface="Arial" panose="020B0604020202020204" pitchFamily="34" charset="0"/>
                <a:ea typeface="Times New Roman" panose="02020603050405020304" pitchFamily="18" charset="0"/>
                <a:cs typeface="Times New Roman" panose="02020603050405020304" pitchFamily="18" charset="0"/>
              </a:rPr>
              <a:t>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1717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 	Type	Identifier	Rep	Ct	Log	SQ	SQ	SQ	Ct	Ct	Set</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1717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					SQ		Mean	SD	Mean	SD	Point</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1717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A02</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2	11.07	 1.000	1.00E+01	1.00E+01	N/A	11.07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A03</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3	15.60	 0.000	1.00E+00	1.00E+00	N/A	15.60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A04</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4	20.20	(1.000)	1.00E-01	1.00E-01	N/A	20.20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A05</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5	24.80	(2.000)	1.00E-02	1.00E-02	N/A	24.80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A06</a:t>
            </a:r>
            <a:r>
              <a:rPr lang="en-US" sz="1100" dirty="0">
                <a:latin typeface="Arial" panose="020B0604020202020204" pitchFamily="34" charset="0"/>
                <a:ea typeface="Times New Roman" panose="02020603050405020304" pitchFamily="18" charset="0"/>
                <a:cs typeface="Times New Roman" panose="02020603050405020304" pitchFamily="18" charset="0"/>
              </a:rPr>
              <a:t>	Unknown	                    	1	11.15	 1.252	1.78E+01	1.78E+01	N/A	11.15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B01</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6	9.92	 2.000	1.00E+02	1.00E+02	N/A	9.92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B02</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7	11.63	 1.000	1.00E+01	1.00E+01	N/A	11.63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B03</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8	15.38	 0.000	1.00E+00	1.00E+00	N/A	15.38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B04</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9	23.07	(1.000)	1.00E-01	1.00E-01	N/A	23.07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B05</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10	17.60	(2.000)	1.00E-02	1.00E-02	N/A	17.60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B06</a:t>
            </a:r>
            <a:r>
              <a:rPr lang="en-US" sz="1100" dirty="0">
                <a:latin typeface="Arial" panose="020B0604020202020204" pitchFamily="34" charset="0"/>
                <a:ea typeface="Times New Roman" panose="02020603050405020304" pitchFamily="18" charset="0"/>
                <a:cs typeface="Times New Roman" panose="02020603050405020304" pitchFamily="18" charset="0"/>
              </a:rPr>
              <a:t>	Unknown	                    	2	12.74	 0.741	5.51E+00	5.51E+00	N/A	12.74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C02</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12	11.47	 1.000	1.00E+01	1.00E+01	N/A	11.47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C03</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13	14.43	 0.000	1.00E+00	1.00E+00	N/A	14.43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C04</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14	17.24	(1.000)	1.00E-01	1.00E-01	N/A	17.24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C05</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15	21.02	(2.000)	1.00E-02	1.00E-02	N/A	21.02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C06</a:t>
            </a:r>
            <a:r>
              <a:rPr lang="en-US" sz="1100" dirty="0">
                <a:latin typeface="Arial" panose="020B0604020202020204" pitchFamily="34" charset="0"/>
                <a:ea typeface="Times New Roman" panose="02020603050405020304" pitchFamily="18" charset="0"/>
                <a:cs typeface="Times New Roman" panose="02020603050405020304" pitchFamily="18" charset="0"/>
              </a:rPr>
              <a:t>	Unknown	                    	3	13.55	 0.478	3.01E+00	3.01E+00	N/A	13.55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D01</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16	9.73	 2.000	1.00E+02	1.00E+02	N/A	9.73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D02</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17	11.84	 1.000	1.00E+01	1.00E+01	N/A	11.84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D03</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18	13.92	 0.000	1.00E+00	1.00E+00	N/A	13.92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D04</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19	18.33	(1.000)	1.00E-01	1.00E-01	N/A	18.33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D05</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20	21.83	(2.000)	1.00E-02	1.00E-02	N/A	21.83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D06</a:t>
            </a:r>
            <a:r>
              <a:rPr lang="en-US" sz="1100" dirty="0">
                <a:latin typeface="Arial" panose="020B0604020202020204" pitchFamily="34" charset="0"/>
                <a:ea typeface="Times New Roman" panose="02020603050405020304" pitchFamily="18" charset="0"/>
                <a:cs typeface="Times New Roman" panose="02020603050405020304" pitchFamily="18" charset="0"/>
              </a:rPr>
              <a:t>	Unknown	                    	4	14.75	 0.090	1.23E+00	1.23E+00	N/A	14.75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E01</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21	9.64	 2.000	1.00E+02	1.00E+02	N/A	9.64	N/A	</a:t>
            </a:r>
            <a:endParaRPr lang="en-US" sz="11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100" b="1" dirty="0">
                <a:latin typeface="Arial" panose="020B0604020202020204" pitchFamily="34" charset="0"/>
                <a:ea typeface="Times New Roman" panose="02020603050405020304" pitchFamily="18" charset="0"/>
                <a:cs typeface="Times New Roman" panose="02020603050405020304" pitchFamily="18" charset="0"/>
              </a:rPr>
              <a:t>E02</a:t>
            </a:r>
            <a:r>
              <a:rPr lang="en-US" sz="1100" dirty="0">
                <a:latin typeface="Arial" panose="020B0604020202020204" pitchFamily="34" charset="0"/>
                <a:ea typeface="Times New Roman" panose="02020603050405020304" pitchFamily="18" charset="0"/>
                <a:cs typeface="Times New Roman" panose="02020603050405020304" pitchFamily="18" charset="0"/>
              </a:rPr>
              <a:t>	Standard	                    	22	11.22	 1.000	1.00E+01	1.00E+01	N/A	11.22	N/A</a:t>
            </a:r>
            <a:r>
              <a:rPr lang="en-US" sz="1000"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E03</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23	13.70	 0.000	1.00E+00	1.00E+00	N/A	13.70	N/A	</a:t>
            </a:r>
            <a:endParaRPr lang="en-US" sz="1200" dirty="0">
              <a:effectLst/>
              <a:latin typeface="MS Sans Serif"/>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1355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9139237" cy="654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733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669" y="304807"/>
            <a:ext cx="8738932" cy="5632311"/>
          </a:xfrm>
          <a:prstGeom prst="rect">
            <a:avLst/>
          </a:prstGeom>
          <a:noFill/>
        </p:spPr>
        <p:txBody>
          <a:bodyPr wrap="square" rtlCol="0">
            <a:spAutoFit/>
          </a:bodyPr>
          <a:lstStyle/>
          <a:p>
            <a:r>
              <a:rPr lang="en-US" b="1" dirty="0" smtClean="0"/>
              <a:t>Lab 1</a:t>
            </a:r>
            <a:endParaRPr lang="en-US" dirty="0"/>
          </a:p>
          <a:p>
            <a:pPr algn="ctr"/>
            <a:endParaRPr lang="en-US" b="1" dirty="0"/>
          </a:p>
          <a:p>
            <a:r>
              <a:rPr lang="en-US" b="1" dirty="0" smtClean="0"/>
              <a:t>Goal</a:t>
            </a:r>
            <a:r>
              <a:rPr lang="en-US" b="1" dirty="0"/>
              <a:t>: </a:t>
            </a:r>
            <a:r>
              <a:rPr lang="en-US" dirty="0"/>
              <a:t>Characterization of a Eukaryotic Gene</a:t>
            </a:r>
          </a:p>
          <a:p>
            <a:r>
              <a:rPr lang="en-US" b="1" dirty="0"/>
              <a:t>Steps: </a:t>
            </a:r>
            <a:r>
              <a:rPr lang="en-US" dirty="0"/>
              <a:t>Cloning a segment of Saccharomyces cerevisiae (baker’s yeast) DNA into</a:t>
            </a:r>
          </a:p>
          <a:p>
            <a:r>
              <a:rPr lang="en-US" dirty="0"/>
              <a:t>a pair of convenient plasmid vectors, specifically, pTZ18u and pTZ19u.</a:t>
            </a:r>
          </a:p>
          <a:p>
            <a:endParaRPr lang="en-US" dirty="0"/>
          </a:p>
          <a:p>
            <a:r>
              <a:rPr lang="en-US" b="1" dirty="0"/>
              <a:t>Today</a:t>
            </a:r>
            <a:r>
              <a:rPr lang="en-US" dirty="0"/>
              <a:t>	</a:t>
            </a:r>
          </a:p>
          <a:p>
            <a:r>
              <a:rPr lang="en-US" dirty="0"/>
              <a:t>1) Gel fractionate the EcoRI/</a:t>
            </a:r>
            <a:r>
              <a:rPr lang="en-US" dirty="0" err="1"/>
              <a:t>HindIII</a:t>
            </a:r>
            <a:r>
              <a:rPr lang="en-US" dirty="0"/>
              <a:t> cleaved yeast DNA and recover the yeast </a:t>
            </a:r>
          </a:p>
          <a:p>
            <a:r>
              <a:rPr lang="en-US" dirty="0"/>
              <a:t>DNA band free of a second DNA band (originating from another plasmid, pUC19 </a:t>
            </a:r>
          </a:p>
          <a:p>
            <a:r>
              <a:rPr lang="en-US" dirty="0"/>
              <a:t>which lacks some of the desired features of pTZ18u &amp; pTZ19u</a:t>
            </a:r>
            <a:r>
              <a:rPr lang="en-US" dirty="0" smtClean="0"/>
              <a:t>).</a:t>
            </a:r>
          </a:p>
          <a:p>
            <a:endParaRPr lang="en-US" dirty="0"/>
          </a:p>
          <a:p>
            <a:r>
              <a:rPr lang="en-US" b="1" dirty="0" smtClean="0"/>
              <a:t>Minor change in schedule: </a:t>
            </a:r>
            <a:r>
              <a:rPr lang="en-US" dirty="0" smtClean="0"/>
              <a:t>we will select the gel slice as stated but do the DNA elution (Qiagen) on Wednesday</a:t>
            </a:r>
            <a:endParaRPr lang="en-US" dirty="0"/>
          </a:p>
          <a:p>
            <a:endParaRPr lang="en-US" dirty="0"/>
          </a:p>
          <a:p>
            <a:r>
              <a:rPr lang="en-US" dirty="0"/>
              <a:t>2) Prepare the pTZ18/19u plasmids for directional DNA cloning but cutting </a:t>
            </a:r>
          </a:p>
          <a:p>
            <a:r>
              <a:rPr lang="en-US" dirty="0"/>
              <a:t>each plasmid at its multiple cloning site with two different restriction endonucleases, </a:t>
            </a:r>
          </a:p>
          <a:p>
            <a:r>
              <a:rPr lang="en-US" dirty="0"/>
              <a:t>EcoRI and </a:t>
            </a:r>
            <a:r>
              <a:rPr lang="en-US" dirty="0" err="1"/>
              <a:t>HindIII</a:t>
            </a:r>
            <a:r>
              <a:rPr lang="en-US" dirty="0"/>
              <a:t>.  To ensure that the any singly-cleaved plasmid DNAs do not “self ligate”</a:t>
            </a:r>
          </a:p>
          <a:p>
            <a:r>
              <a:rPr lang="en-US" dirty="0"/>
              <a:t>(which will increase the background of non-recombinant clones subsequently recovered)</a:t>
            </a:r>
          </a:p>
          <a:p>
            <a:r>
              <a:rPr lang="en-US" dirty="0"/>
              <a:t>we will remove the 5’ phosphate from the vector DNA with shrimp alkaline phosphatase.</a:t>
            </a:r>
          </a:p>
          <a:p>
            <a:endParaRPr lang="en-US" dirty="0"/>
          </a:p>
        </p:txBody>
      </p:sp>
    </p:spTree>
    <p:extLst>
      <p:ext uri="{BB962C8B-B14F-4D97-AF65-F5344CB8AC3E}">
        <p14:creationId xmlns:p14="http://schemas.microsoft.com/office/powerpoint/2010/main" val="2154572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228600"/>
            <a:ext cx="7086600" cy="1477328"/>
          </a:xfrm>
          <a:prstGeom prst="rect">
            <a:avLst/>
          </a:prstGeom>
          <a:noFill/>
        </p:spPr>
        <p:txBody>
          <a:bodyPr wrap="square" rtlCol="0">
            <a:spAutoFit/>
          </a:bodyPr>
          <a:lstStyle/>
          <a:p>
            <a:r>
              <a:rPr lang="en-US" dirty="0" smtClean="0"/>
              <a:t>You need to annotate this image.  Label the gel lanes (and tell what was loaded in each) plus label the major bands (the Spp382(1-121)-intein-CBD precursor, the Spp332(1-121) peptide and the intein-CBD peptide.  </a:t>
            </a:r>
          </a:p>
          <a:p>
            <a:endParaRPr lang="en-US" dirty="0"/>
          </a:p>
          <a:p>
            <a:r>
              <a:rPr lang="en-US" dirty="0" smtClean="0"/>
              <a:t>The broad range  molecular weight markers sizes  are shown at the left.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533400"/>
            <a:ext cx="1701800" cy="6223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137" y="2438400"/>
            <a:ext cx="7924800" cy="3403600"/>
          </a:xfrm>
          <a:prstGeom prst="rect">
            <a:avLst/>
          </a:prstGeom>
        </p:spPr>
      </p:pic>
    </p:spTree>
    <p:extLst>
      <p:ext uri="{BB962C8B-B14F-4D97-AF65-F5344CB8AC3E}">
        <p14:creationId xmlns:p14="http://schemas.microsoft.com/office/powerpoint/2010/main" val="1344697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200" y="457200"/>
            <a:ext cx="5945363" cy="4225568"/>
          </a:xfrm>
          <a:prstGeom prst="rect">
            <a:avLst/>
          </a:prstGeom>
        </p:spPr>
      </p:pic>
      <p:sp>
        <p:nvSpPr>
          <p:cNvPr id="4" name="TextBox 3"/>
          <p:cNvSpPr txBox="1"/>
          <p:nvPr/>
        </p:nvSpPr>
        <p:spPr>
          <a:xfrm>
            <a:off x="152400" y="4876800"/>
            <a:ext cx="8839200" cy="1200329"/>
          </a:xfrm>
          <a:prstGeom prst="rect">
            <a:avLst/>
          </a:prstGeom>
          <a:noFill/>
        </p:spPr>
        <p:txBody>
          <a:bodyPr wrap="square" rtlCol="0">
            <a:spAutoFit/>
          </a:bodyPr>
          <a:lstStyle/>
          <a:p>
            <a:r>
              <a:rPr lang="en-US" b="1" dirty="0" smtClean="0"/>
              <a:t>Answer in your notebook:</a:t>
            </a:r>
          </a:p>
          <a:p>
            <a:r>
              <a:rPr lang="en-US" dirty="0" smtClean="0"/>
              <a:t>Does the Spp382 (1-121) peptide migrate at the expected position in the gel?  Explain your answer and describe factors that might alter the migration of proteins in an SDS-polyacrylamide gel.</a:t>
            </a:r>
            <a:endParaRPr lang="en-US" dirty="0"/>
          </a:p>
        </p:txBody>
      </p:sp>
    </p:spTree>
    <p:extLst>
      <p:ext uri="{BB962C8B-B14F-4D97-AF65-F5344CB8AC3E}">
        <p14:creationId xmlns:p14="http://schemas.microsoft.com/office/powerpoint/2010/main" val="2376374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33401"/>
            <a:ext cx="8458200" cy="5909310"/>
          </a:xfrm>
          <a:prstGeom prst="rect">
            <a:avLst/>
          </a:prstGeom>
        </p:spPr>
        <p:txBody>
          <a:bodyPr wrap="square">
            <a:spAutoFit/>
          </a:bodyPr>
          <a:lstStyle/>
          <a:p>
            <a:pPr algn="ctr"/>
            <a:r>
              <a:rPr lang="en-US" b="1" dirty="0">
                <a:solidFill>
                  <a:srgbClr val="FF0000"/>
                </a:solidFill>
              </a:rPr>
              <a:t> Validation of Novel RNA Processing Events Observed by ILLUMINA-based Sequencing of Yeast RNA </a:t>
            </a:r>
          </a:p>
          <a:p>
            <a:pPr algn="ctr"/>
            <a:endParaRPr lang="en-US" dirty="0">
              <a:solidFill>
                <a:srgbClr val="FF0000"/>
              </a:solidFill>
            </a:endParaRPr>
          </a:p>
          <a:p>
            <a:r>
              <a:rPr lang="en-US" dirty="0"/>
              <a:t>From a set of </a:t>
            </a:r>
            <a:r>
              <a:rPr lang="en-US" b="1" dirty="0"/>
              <a:t>13 billion based pairs corresponding to 82 million paired end reads </a:t>
            </a:r>
            <a:r>
              <a:rPr lang="en-US" dirty="0"/>
              <a:t>we aligned 68 million reads to the </a:t>
            </a:r>
            <a:r>
              <a:rPr lang="en-US" i="1" dirty="0"/>
              <a:t>S. cerevisiae </a:t>
            </a:r>
            <a:r>
              <a:rPr lang="en-US" dirty="0"/>
              <a:t>genome using </a:t>
            </a:r>
            <a:r>
              <a:rPr lang="en-US" dirty="0" err="1"/>
              <a:t>Novocraft</a:t>
            </a:r>
            <a:r>
              <a:rPr lang="en-US" dirty="0"/>
              <a:t> </a:t>
            </a:r>
            <a:r>
              <a:rPr lang="en-US" dirty="0" err="1"/>
              <a:t>novoalign</a:t>
            </a:r>
            <a:r>
              <a:rPr lang="en-US" dirty="0"/>
              <a:t> V2.07.10 software. </a:t>
            </a:r>
            <a:r>
              <a:rPr lang="en-US" dirty="0" err="1"/>
              <a:t>MapSplice</a:t>
            </a:r>
            <a:r>
              <a:rPr lang="en-US" dirty="0"/>
              <a:t>* filtering was used to screen out likely sequence and alignment artifacts. </a:t>
            </a:r>
            <a:r>
              <a:rPr lang="en-US" dirty="0" err="1"/>
              <a:t>MapSplice</a:t>
            </a:r>
            <a:r>
              <a:rPr lang="en-US" dirty="0"/>
              <a:t> considers both the quality and diversity of read alignments and is not dependent on splice site features or intron length, allowing for the detection of non-canonical splicing events. </a:t>
            </a:r>
          </a:p>
          <a:p>
            <a:endParaRPr lang="en-US" dirty="0"/>
          </a:p>
          <a:p>
            <a:r>
              <a:rPr lang="en-US" dirty="0"/>
              <a:t>We identified 94% (268 total) of the previously detected transcripts spliced in mitotic cells. Preliminary analysis of the data provides evidence for low-level </a:t>
            </a:r>
            <a:r>
              <a:rPr lang="en-US" b="1" dirty="0"/>
              <a:t>splicing in 23 genes not previously shown to have an intron</a:t>
            </a:r>
            <a:r>
              <a:rPr lang="en-US" dirty="0"/>
              <a:t> and evidence for </a:t>
            </a:r>
            <a:r>
              <a:rPr lang="en-US" b="1" dirty="0"/>
              <a:t>alternative splice site choice in roughly 25% of all known intron-bearing genes</a:t>
            </a:r>
            <a:r>
              <a:rPr lang="en-US" dirty="0"/>
              <a:t> - 81 instances of novel alternative splice site use were found. This level of alternate splice site selection greatly exceeds previous estimates in yeast and includes many examples of novel 5’ splice sites, alternative 3’ splice sites, and combined alternative 5’ and 3’ splice sites. The levels of the alternatively processed RNA varies greatly, from &lt;1% to &gt;30% of the major splice product and, as might be anticipated, most alternative 5’ or 3’ splice site junctions are close matches to the authentic splice site in sequence composition and location. </a:t>
            </a:r>
          </a:p>
          <a:p>
            <a:r>
              <a:rPr lang="en-US" b="1" dirty="0"/>
              <a:t>* </a:t>
            </a:r>
            <a:r>
              <a:rPr lang="en-US" dirty="0"/>
              <a:t>Wang et al., Nucleic Acids Res. 2010 </a:t>
            </a:r>
          </a:p>
        </p:txBody>
      </p:sp>
    </p:spTree>
    <p:extLst>
      <p:ext uri="{BB962C8B-B14F-4D97-AF65-F5344CB8AC3E}">
        <p14:creationId xmlns:p14="http://schemas.microsoft.com/office/powerpoint/2010/main" val="191769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6001" cy="5966460"/>
          </a:xfrm>
          <a:prstGeom prst="rect">
            <a:avLst/>
          </a:prstGeom>
        </p:spPr>
      </p:pic>
      <p:sp>
        <p:nvSpPr>
          <p:cNvPr id="5" name="Rectangle 4"/>
          <p:cNvSpPr/>
          <p:nvPr/>
        </p:nvSpPr>
        <p:spPr>
          <a:xfrm>
            <a:off x="6172200" y="2"/>
            <a:ext cx="2971800" cy="6401753"/>
          </a:xfrm>
          <a:prstGeom prst="rect">
            <a:avLst/>
          </a:prstGeom>
        </p:spPr>
        <p:txBody>
          <a:bodyPr wrap="square">
            <a:spAutoFit/>
          </a:bodyPr>
          <a:lstStyle/>
          <a:p>
            <a:endParaRPr lang="en-US" sz="1600" dirty="0"/>
          </a:p>
          <a:p>
            <a:r>
              <a:rPr lang="en-US" sz="1600" dirty="0"/>
              <a:t> </a:t>
            </a:r>
            <a:r>
              <a:rPr lang="en-US" sz="1400" b="1" dirty="0" err="1"/>
              <a:t>Chrom</a:t>
            </a:r>
            <a:r>
              <a:rPr lang="en-US" sz="1400" b="1" dirty="0"/>
              <a:t>: </a:t>
            </a:r>
            <a:r>
              <a:rPr lang="en-US" sz="1400" dirty="0"/>
              <a:t>Yeast chromosome where the gene is located </a:t>
            </a:r>
          </a:p>
          <a:p>
            <a:r>
              <a:rPr lang="en-US" sz="1400" b="1" dirty="0"/>
              <a:t>Start/end: </a:t>
            </a:r>
            <a:r>
              <a:rPr lang="en-US" sz="1400" dirty="0"/>
              <a:t>beginning and end of the intron </a:t>
            </a:r>
          </a:p>
          <a:p>
            <a:r>
              <a:rPr lang="en-US" sz="1400" b="1" dirty="0"/>
              <a:t>ORF: </a:t>
            </a:r>
            <a:r>
              <a:rPr lang="en-US" sz="1400" dirty="0"/>
              <a:t>Open reading frame designation (unique identifier for yeast genes; </a:t>
            </a:r>
            <a:r>
              <a:rPr lang="en-US" sz="1400" b="1" dirty="0"/>
              <a:t>YBL093 = Yeast; 2nd chromosome; Left of the centromere; 93 ORF from the centromere</a:t>
            </a:r>
            <a:r>
              <a:rPr lang="en-US" sz="1400" dirty="0"/>
              <a:t>) </a:t>
            </a:r>
          </a:p>
          <a:p>
            <a:r>
              <a:rPr lang="en-US" sz="1400" b="1" dirty="0"/>
              <a:t>Gene: </a:t>
            </a:r>
            <a:r>
              <a:rPr lang="en-US" sz="1400" dirty="0"/>
              <a:t>common name of gene </a:t>
            </a:r>
          </a:p>
          <a:p>
            <a:r>
              <a:rPr lang="en-US" sz="1400" b="1" dirty="0" err="1"/>
              <a:t>Exp</a:t>
            </a:r>
            <a:r>
              <a:rPr lang="en-US" sz="1400" b="1" dirty="0"/>
              <a:t>: </a:t>
            </a:r>
            <a:r>
              <a:rPr lang="en-US" sz="1400" dirty="0"/>
              <a:t>relative expression level (Low, Medium, High) </a:t>
            </a:r>
          </a:p>
          <a:p>
            <a:r>
              <a:rPr lang="en-US" sz="1400" b="1" dirty="0"/>
              <a:t>Alt. site: </a:t>
            </a:r>
            <a:r>
              <a:rPr lang="en-US" sz="1400" dirty="0"/>
              <a:t>alternate 5’ splice site, 3’ splice site or both </a:t>
            </a:r>
          </a:p>
          <a:p>
            <a:r>
              <a:rPr lang="en-US" sz="1400" b="1" dirty="0"/>
              <a:t>Flank: </a:t>
            </a:r>
            <a:r>
              <a:rPr lang="en-US" sz="1400" dirty="0"/>
              <a:t>2 nucleotides of exon sequence before and after intron </a:t>
            </a:r>
          </a:p>
          <a:p>
            <a:r>
              <a:rPr lang="en-US" sz="1400" b="1" dirty="0"/>
              <a:t>In SGD? </a:t>
            </a:r>
            <a:r>
              <a:rPr lang="en-US" sz="1400" dirty="0"/>
              <a:t>Was this annotated in the Saccharomyces cerevisiae genome database at the time of the experiment? </a:t>
            </a:r>
          </a:p>
          <a:p>
            <a:r>
              <a:rPr lang="en-US" sz="1400" b="1" dirty="0"/>
              <a:t>Ares 4.1: </a:t>
            </a:r>
            <a:r>
              <a:rPr lang="en-US" sz="1400" dirty="0"/>
              <a:t>Was this annotated in the Dr. Manny Ares database at the time of the experiment? </a:t>
            </a:r>
          </a:p>
          <a:p>
            <a:r>
              <a:rPr lang="en-US" sz="1400" b="1" dirty="0"/>
              <a:t>WT depth: </a:t>
            </a:r>
            <a:r>
              <a:rPr lang="en-US" sz="1400" dirty="0"/>
              <a:t>Number of times the sequence occurs in the wildtype yeast </a:t>
            </a:r>
          </a:p>
          <a:p>
            <a:r>
              <a:rPr lang="en-US" sz="1400" b="1" dirty="0"/>
              <a:t>H218A depth</a:t>
            </a:r>
            <a:r>
              <a:rPr lang="en-US" sz="1400" dirty="0"/>
              <a:t>: Number of times the sequence occurs in the </a:t>
            </a:r>
            <a:r>
              <a:rPr lang="en-US" sz="1400" i="1" dirty="0"/>
              <a:t>prp43H218A </a:t>
            </a:r>
            <a:r>
              <a:rPr lang="en-US" sz="1400" dirty="0"/>
              <a:t>mutant yeast </a:t>
            </a:r>
          </a:p>
        </p:txBody>
      </p:sp>
      <p:sp>
        <p:nvSpPr>
          <p:cNvPr id="6" name="TextBox 5"/>
          <p:cNvSpPr txBox="1"/>
          <p:nvPr/>
        </p:nvSpPr>
        <p:spPr>
          <a:xfrm>
            <a:off x="152400" y="6211670"/>
            <a:ext cx="8458200" cy="646331"/>
          </a:xfrm>
          <a:prstGeom prst="rect">
            <a:avLst/>
          </a:prstGeom>
          <a:noFill/>
        </p:spPr>
        <p:txBody>
          <a:bodyPr wrap="square" rtlCol="0">
            <a:spAutoFit/>
          </a:bodyPr>
          <a:lstStyle/>
          <a:p>
            <a:r>
              <a:rPr lang="en-US" dirty="0"/>
              <a:t>We will score for the new intron in </a:t>
            </a:r>
            <a:r>
              <a:rPr lang="en-US" i="1" dirty="0">
                <a:solidFill>
                  <a:srgbClr val="FF0000"/>
                </a:solidFill>
              </a:rPr>
              <a:t>YMR147W</a:t>
            </a:r>
            <a:r>
              <a:rPr lang="en-US" dirty="0"/>
              <a:t> and for the alternative 3’ splice site in </a:t>
            </a:r>
            <a:r>
              <a:rPr lang="en-US" i="1" dirty="0">
                <a:solidFill>
                  <a:srgbClr val="FF0000"/>
                </a:solidFill>
              </a:rPr>
              <a:t>IWR1</a:t>
            </a:r>
          </a:p>
        </p:txBody>
      </p:sp>
    </p:spTree>
    <p:extLst>
      <p:ext uri="{BB962C8B-B14F-4D97-AF65-F5344CB8AC3E}">
        <p14:creationId xmlns:p14="http://schemas.microsoft.com/office/powerpoint/2010/main" val="806348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152400"/>
            <a:ext cx="8305800" cy="5622052"/>
          </a:xfrm>
          <a:prstGeom prst="rect">
            <a:avLst/>
          </a:prstGeom>
        </p:spPr>
        <p:txBody>
          <a:bodyPr wrap="square">
            <a:spAutoFit/>
          </a:bodyPr>
          <a:lstStyle/>
          <a:p>
            <a:pPr>
              <a:lnSpc>
                <a:spcPts val="1440"/>
              </a:lnSpc>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Deep Sequencing analysis.  Confirmation of Novel Introns and Alternative Pre-mRNA splice site choice in yeast predicted by Illumina deep sequencing.   </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rPr>
              <a:t>To score for new introns and alterative 3’ splice sites, today we will use PCR to amplify the yeast cDNA that you prepared during the last lecture.  LABEL the tube with your group number and the first three letters of the gene to be amplified (new intron, YMR147W, 3' Alt Splice site: IWR1,).  Each group should do both PCR reactions (one per student in 2-student groups)</a:t>
            </a:r>
            <a:endParaRPr lang="en-US" dirty="0">
              <a:latin typeface="Times New Roman" panose="02020603050405020304" pitchFamily="18" charset="0"/>
              <a:ea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Add the following in a 0.2 ml PCR tube in the following order.</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9 µl of sterile water</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12.5 </a:t>
            </a:r>
            <a:r>
              <a:rPr lang="en-US" sz="1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µl Q5 NEB High-Fidelity PCR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2X Master Mix (</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already in the PCR tube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1 µl of a 1:1 mix of the upstream + downstream your gene-specific specific primer mix (100 nM)</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2 µl of your cDNA preparation</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Mix briefly, shake/tap to bring the liquid to the bottom of the tube, then put in the PCR block.</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Cycle:</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3’ at 98C followed by 35 cycles of:</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30” @ 98C</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30” @55C</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45” @ 72C</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Followed by 10’ at 72C and a hold cycle at 10C until the sample is removed from the machine.</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6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US" sz="1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 will run a PCR from the no reverse transcriptase control</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384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75" y="228601"/>
            <a:ext cx="8229600" cy="6227346"/>
          </a:xfrm>
          <a:prstGeom prst="rect">
            <a:avLst/>
          </a:prstGeom>
        </p:spPr>
        <p:txBody>
          <a:bodyPr wrap="square">
            <a:spAutoFit/>
          </a:bodyPr>
          <a:lstStyle/>
          <a:p>
            <a:pPr algn="ctr"/>
            <a:r>
              <a:rPr lang="en-US" sz="1600" b="1" dirty="0">
                <a:latin typeface="Times New Roman" panose="02020603050405020304" pitchFamily="18" charset="0"/>
                <a:cs typeface="Times New Roman" panose="02020603050405020304" pitchFamily="18" charset="0"/>
              </a:rPr>
              <a:t>The purification of ssDNA from pTZ </a:t>
            </a:r>
            <a:r>
              <a:rPr lang="en-US" sz="1600" b="1" dirty="0" smtClean="0">
                <a:latin typeface="Times New Roman" panose="02020603050405020304" pitchFamily="18" charset="0"/>
                <a:cs typeface="Times New Roman" panose="02020603050405020304" pitchFamily="18" charset="0"/>
              </a:rPr>
              <a:t>vectors</a:t>
            </a:r>
          </a:p>
          <a:p>
            <a:pPr>
              <a:lnSpc>
                <a:spcPts val="1440"/>
              </a:lnSpc>
            </a:pPr>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SS DNA Isolation - Each Student</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440"/>
              </a:lnSpc>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1.  Spin 1.5 ml of cells at </a:t>
            </a:r>
            <a:r>
              <a:rPr lang="en-US" sz="1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5,000 rpm</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for 5 minutes in the microfuge (be sure to keep track of whether you are using the 18U or 19U) to remove any remaining </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E. coli</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Each group should do one pTZ18u and one pTZ19u</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2. Carefully transfer 1 ml of the </a:t>
            </a:r>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supernatant</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(NOT the pellet) a fresh microfuge tube.  Label this tube as SS, group # and initials. Cover the label with clear plastic tape (to prevent the ink from running off).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3.  Add 300 μl of 20% PEG 8,000/3.5 M ammonium acetate.  Mix very well (important) by inversion multiple times.  Incubate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on ice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for 15 minutes.</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4. Spin at full speed in the microfuge for 10 minutes.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Carefully remove and discard the supernatant with a pipetman tip</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Spin the tube briefly again (1 minute is fine) to collect the remaining supernatant &amp; carefully remove the remaining supernatant.  NOTE: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The pellet is what you want</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but it will likely be invisible.</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5.  Add 300 μl of TE to the pellet and vortex to mix.</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6. Add 300 μl of TE buffered phenol and 30 μl of 10% SDS and vortex intermittently over a full 10 minute period (do not rush this step).</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7.  Spin at full speed in the microfuge for 5 minutes and then transfer the supernatant to a fresh tube.  NOTE: this phenol is colorless and the organic/aqueous phase may be difficult to see.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3013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75" y="228601"/>
            <a:ext cx="8229600" cy="5996513"/>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The purification of ssDNA from pTZ </a:t>
            </a:r>
            <a:r>
              <a:rPr lang="en-US" b="1" dirty="0" smtClean="0">
                <a:latin typeface="Times New Roman" panose="02020603050405020304" pitchFamily="18" charset="0"/>
                <a:cs typeface="Times New Roman" panose="02020603050405020304" pitchFamily="18" charset="0"/>
              </a:rPr>
              <a:t>vectors</a:t>
            </a:r>
          </a:p>
          <a:p>
            <a:pPr>
              <a:lnSpc>
                <a:spcPts val="1440"/>
              </a:lnSpc>
            </a:pPr>
            <a:r>
              <a:rPr lang="en-US" b="1" u="sng" dirty="0">
                <a:latin typeface="Times New Roman" panose="02020603050405020304" pitchFamily="18" charset="0"/>
                <a:ea typeface="Times New Roman" panose="02020603050405020304" pitchFamily="18" charset="0"/>
                <a:cs typeface="Times New Roman" panose="02020603050405020304" pitchFamily="18" charset="0"/>
              </a:rPr>
              <a:t>SS DNA Isolation - Each Student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8. Add 300 μl of PCI to the sample and vortex intermittently over a 5 minute window.</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9. Spin as before and transfer the supernatant to a fresh tube with 100 μl of chloroform.  Vortex intermittently over a 5 minute window.</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10.  Transfer the supernatant to a fresh tube and add 50 μl of 3M sodium acetate and 700 μl of 100% ethanol.  Vortex well and then place on ice for 5 minutes.</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11.  Spin at full speed in the microfuge and then CAREFULLY remove the supernatant with a pipet tip (do not pour out the ethanol).</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12.  Add 1 ml of 80% ethanol, mix by inverting the tube several times and then spin again for 3 minutes.</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13.  Carefully remove the ethanol then dry the pellet in the vacuum dryer</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14.  Resuspend the pellet in 10 μl of sterile water and store at -70C until needed (place in dry ice at the front of the room).</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1140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623" y="381001"/>
            <a:ext cx="8610600" cy="317009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Plasmid Shuffle to learn of a mutated gene copy is functional or not.</a:t>
            </a:r>
            <a:endParaRPr lang="en-US" sz="2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YCplac111 (vector only) (negative control, no second copy of </a:t>
            </a:r>
            <a:r>
              <a:rPr lang="en-US" i="1" dirty="0">
                <a:latin typeface="Times New Roman" panose="02020603050405020304" pitchFamily="18" charset="0"/>
                <a:cs typeface="Times New Roman" panose="02020603050405020304" pitchFamily="18" charset="0"/>
              </a:rPr>
              <a:t>SPP382)</a:t>
            </a:r>
          </a:p>
          <a:p>
            <a:r>
              <a:rPr lang="en-US" dirty="0">
                <a:latin typeface="Times New Roman" panose="02020603050405020304" pitchFamily="18" charset="0"/>
                <a:cs typeface="Times New Roman" panose="02020603050405020304" pitchFamily="18" charset="0"/>
              </a:rPr>
              <a:t>YCplac111-</a:t>
            </a:r>
            <a:r>
              <a:rPr lang="en-US" i="1" dirty="0">
                <a:latin typeface="Times New Roman" panose="02020603050405020304" pitchFamily="18" charset="0"/>
                <a:cs typeface="Times New Roman" panose="02020603050405020304" pitchFamily="18" charset="0"/>
              </a:rPr>
              <a:t>SPP382</a:t>
            </a:r>
            <a:r>
              <a:rPr lang="en-US" dirty="0">
                <a:latin typeface="Times New Roman" panose="02020603050405020304" pitchFamily="18" charset="0"/>
                <a:cs typeface="Times New Roman" panose="02020603050405020304" pitchFamily="18" charset="0"/>
              </a:rPr>
              <a:t> (wildtype gene)</a:t>
            </a:r>
          </a:p>
          <a:p>
            <a:r>
              <a:rPr lang="en-US" dirty="0">
                <a:latin typeface="Times New Roman" panose="02020603050405020304" pitchFamily="18" charset="0"/>
                <a:cs typeface="Times New Roman" panose="02020603050405020304" pitchFamily="18" charset="0"/>
              </a:rPr>
              <a:t>YCplac111-</a:t>
            </a:r>
            <a:r>
              <a:rPr lang="en-US" i="1" dirty="0">
                <a:latin typeface="Times New Roman" panose="02020603050405020304" pitchFamily="18" charset="0"/>
                <a:cs typeface="Times New Roman" panose="02020603050405020304" pitchFamily="18" charset="0"/>
              </a:rPr>
              <a:t>spp382ΔG </a:t>
            </a:r>
            <a:r>
              <a:rPr lang="en-US" dirty="0">
                <a:latin typeface="Times New Roman" panose="02020603050405020304" pitchFamily="18" charset="0"/>
                <a:cs typeface="Times New Roman" panose="02020603050405020304" pitchFamily="18" charset="0"/>
              </a:rPr>
              <a:t>(mutant </a:t>
            </a:r>
            <a:r>
              <a:rPr lang="en-US" i="1" dirty="0">
                <a:latin typeface="Times New Roman" panose="02020603050405020304" pitchFamily="18" charset="0"/>
                <a:cs typeface="Times New Roman" panose="02020603050405020304" pitchFamily="18" charset="0"/>
              </a:rPr>
              <a:t>spp382 </a:t>
            </a:r>
            <a:r>
              <a:rPr lang="en-US" dirty="0">
                <a:latin typeface="Times New Roman" panose="02020603050405020304" pitchFamily="18" charset="0"/>
                <a:cs typeface="Times New Roman" panose="02020603050405020304" pitchFamily="18" charset="0"/>
              </a:rPr>
              <a:t>that lacks a 50 codon glycine rich domain)</a:t>
            </a:r>
          </a:p>
          <a:p>
            <a:r>
              <a:rPr lang="en-US" dirty="0">
                <a:latin typeface="Times New Roman" panose="02020603050405020304" pitchFamily="18" charset="0"/>
                <a:cs typeface="Times New Roman" panose="02020603050405020304" pitchFamily="18" charset="0"/>
              </a:rPr>
              <a:t>YCplac111-</a:t>
            </a:r>
            <a:r>
              <a:rPr lang="en-US" i="1" dirty="0">
                <a:latin typeface="Times New Roman" panose="02020603050405020304" pitchFamily="18" charset="0"/>
                <a:cs typeface="Times New Roman" panose="02020603050405020304" pitchFamily="18" charset="0"/>
              </a:rPr>
              <a:t>spp382-SQS1</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spp382</a:t>
            </a:r>
            <a:r>
              <a:rPr lang="en-US" dirty="0">
                <a:latin typeface="Times New Roman" panose="02020603050405020304" pitchFamily="18" charset="0"/>
                <a:cs typeface="Times New Roman" panose="02020603050405020304" pitchFamily="18" charset="0"/>
              </a:rPr>
              <a:t> mutant in which the “G” patch domain from another protein, Sqs1 has been substituted)</a:t>
            </a:r>
          </a:p>
          <a:p>
            <a:r>
              <a:rPr lang="en-US" dirty="0">
                <a:latin typeface="Times New Roman" panose="02020603050405020304" pitchFamily="18" charset="0"/>
                <a:cs typeface="Times New Roman" panose="02020603050405020304" pitchFamily="18" charset="0"/>
              </a:rPr>
              <a:t>YCplac111-</a:t>
            </a:r>
            <a:r>
              <a:rPr lang="en-US" i="1" dirty="0">
                <a:latin typeface="Times New Roman" panose="02020603050405020304" pitchFamily="18" charset="0"/>
                <a:cs typeface="Times New Roman" panose="02020603050405020304" pitchFamily="18" charset="0"/>
              </a:rPr>
              <a:t>spp382-PXR1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spp382</a:t>
            </a:r>
            <a:r>
              <a:rPr lang="en-US" dirty="0">
                <a:latin typeface="Times New Roman" panose="02020603050405020304" pitchFamily="18" charset="0"/>
                <a:cs typeface="Times New Roman" panose="02020603050405020304" pitchFamily="18" charset="0"/>
              </a:rPr>
              <a:t> mutant in which the “G” patch domain from another protein, Pxr1 has been substituted)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803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039100" cy="2308324"/>
          </a:xfrm>
          <a:prstGeom prst="rect">
            <a:avLst/>
          </a:prstGeom>
        </p:spPr>
        <p:txBody>
          <a:bodyPr wrap="square">
            <a:spAutoFit/>
          </a:bodyPr>
          <a:lstStyle/>
          <a:p>
            <a:r>
              <a:rPr lang="en-US" b="1" dirty="0"/>
              <a:t>Record your observations.  Which of the following formed colonies on the FOA plate (indicating growth in the absence of the URA3-SPP382 (N19 plasmid)?</a:t>
            </a:r>
          </a:p>
          <a:p>
            <a:endParaRPr lang="en-US" b="1" dirty="0"/>
          </a:p>
          <a:p>
            <a:pPr lvl="0"/>
            <a:r>
              <a:rPr lang="en-US" i="1" dirty="0"/>
              <a:t>URA3-SPP382(N19), YCplac111 LEU2, SPP382		</a:t>
            </a:r>
            <a:r>
              <a:rPr lang="en-US" i="1" dirty="0" smtClean="0"/>
              <a:t>+</a:t>
            </a:r>
            <a:endParaRPr lang="en-US" dirty="0"/>
          </a:p>
          <a:p>
            <a:pPr lvl="0"/>
            <a:r>
              <a:rPr lang="en-US" i="1" dirty="0"/>
              <a:t>URA3-SPP382(N19), YCplac111 LEU2 			</a:t>
            </a:r>
            <a:r>
              <a:rPr lang="en-US" i="1" dirty="0" smtClean="0"/>
              <a:t>-</a:t>
            </a:r>
            <a:endParaRPr lang="en-US" dirty="0"/>
          </a:p>
          <a:p>
            <a:r>
              <a:rPr lang="en-US" i="1" dirty="0"/>
              <a:t>URA3-SPP382(N19), YCplac111 LEU2, spp382ΔG		</a:t>
            </a:r>
            <a:r>
              <a:rPr lang="en-US" i="1" dirty="0" smtClean="0"/>
              <a:t>-</a:t>
            </a:r>
            <a:endParaRPr lang="en-US" dirty="0"/>
          </a:p>
          <a:p>
            <a:r>
              <a:rPr lang="en-US" i="1" dirty="0"/>
              <a:t>URA3-SPP382(N19), YCplac111 LEU2, spp382-SQS1	</a:t>
            </a:r>
            <a:r>
              <a:rPr lang="en-US" i="1" dirty="0" smtClean="0"/>
              <a:t>+</a:t>
            </a:r>
            <a:endParaRPr lang="en-US" dirty="0"/>
          </a:p>
          <a:p>
            <a:r>
              <a:rPr lang="en-US" i="1" dirty="0"/>
              <a:t>URA3-SPP382(N19), YCplac111 LEU2, spp382-PXR1	</a:t>
            </a:r>
            <a:r>
              <a:rPr lang="en-US" i="1" dirty="0" smtClean="0"/>
              <a:t>-</a:t>
            </a:r>
            <a:endParaRPr lang="en-US" dirty="0"/>
          </a:p>
        </p:txBody>
      </p:sp>
      <p:pic>
        <p:nvPicPr>
          <p:cNvPr id="5122" name="Picture 2" descr="An external file that holds a picture, illustration, etc.&#10;Object name is zpq03506334800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2895600"/>
            <a:ext cx="4562475" cy="2705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10200" y="2971800"/>
            <a:ext cx="3581400" cy="923330"/>
          </a:xfrm>
          <a:prstGeom prst="rect">
            <a:avLst/>
          </a:prstGeom>
        </p:spPr>
        <p:txBody>
          <a:bodyPr wrap="square">
            <a:spAutoFit/>
          </a:bodyPr>
          <a:lstStyle/>
          <a:p>
            <a:r>
              <a:rPr lang="en-US" dirty="0">
                <a:hlinkClick r:id="rId4"/>
              </a:rPr>
              <a:t>Pandit and Rymond, </a:t>
            </a:r>
            <a:endParaRPr lang="en-US" dirty="0" smtClean="0">
              <a:hlinkClick r:id="rId4"/>
            </a:endParaRPr>
          </a:p>
          <a:p>
            <a:r>
              <a:rPr lang="pl-PL" dirty="0" smtClean="0">
                <a:hlinkClick r:id="rId4"/>
              </a:rPr>
              <a:t>Proc </a:t>
            </a:r>
            <a:r>
              <a:rPr lang="pl-PL" dirty="0">
                <a:hlinkClick r:id="rId4"/>
              </a:rPr>
              <a:t>Natl Acad Sci U S A. 2006 Sep 12; 103(37): 13700–13705. </a:t>
            </a:r>
            <a:endParaRPr lang="pl-PL" dirty="0"/>
          </a:p>
        </p:txBody>
      </p:sp>
      <p:sp>
        <p:nvSpPr>
          <p:cNvPr id="4" name="TextBox 3"/>
          <p:cNvSpPr txBox="1"/>
          <p:nvPr/>
        </p:nvSpPr>
        <p:spPr>
          <a:xfrm>
            <a:off x="5334000" y="4075837"/>
            <a:ext cx="3429000" cy="2308324"/>
          </a:xfrm>
          <a:prstGeom prst="rect">
            <a:avLst/>
          </a:prstGeom>
          <a:noFill/>
        </p:spPr>
        <p:txBody>
          <a:bodyPr wrap="square" rtlCol="0">
            <a:spAutoFit/>
          </a:bodyPr>
          <a:lstStyle/>
          <a:p>
            <a:r>
              <a:rPr lang="en-US" dirty="0"/>
              <a:t>The </a:t>
            </a:r>
            <a:r>
              <a:rPr lang="en-US" b="1" dirty="0"/>
              <a:t>G-patch</a:t>
            </a:r>
            <a:r>
              <a:rPr lang="en-US" dirty="0"/>
              <a:t> is ~ 48 amino acid domain in the 708 amino acid Spp382 splicing factor which interacts with Prp43.  Proteins Pxr1 and Sqs1 also have a G-patch domain and interact with Prp43 – but are the G-patch domains equivalent (can they be swapped)?</a:t>
            </a:r>
          </a:p>
        </p:txBody>
      </p:sp>
    </p:spTree>
    <p:extLst>
      <p:ext uri="{BB962C8B-B14F-4D97-AF65-F5344CB8AC3E}">
        <p14:creationId xmlns:p14="http://schemas.microsoft.com/office/powerpoint/2010/main" val="25301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0" y="1752600"/>
            <a:ext cx="3962400" cy="646331"/>
          </a:xfrm>
          <a:prstGeom prst="rect">
            <a:avLst/>
          </a:prstGeom>
          <a:noFill/>
        </p:spPr>
        <p:txBody>
          <a:bodyPr wrap="square" rtlCol="0">
            <a:spAutoFit/>
          </a:bodyPr>
          <a:lstStyle/>
          <a:p>
            <a:r>
              <a:rPr lang="en-US" b="1" i="1" dirty="0">
                <a:solidFill>
                  <a:srgbClr val="FF0000"/>
                </a:solidFill>
              </a:rPr>
              <a:t>Highlight of our G-patch study on SGD in May, 2015</a:t>
            </a:r>
          </a:p>
        </p:txBody>
      </p:sp>
    </p:spTree>
    <p:extLst>
      <p:ext uri="{BB962C8B-B14F-4D97-AF65-F5344CB8AC3E}">
        <p14:creationId xmlns:p14="http://schemas.microsoft.com/office/powerpoint/2010/main" val="321556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3400"/>
            <a:ext cx="9144000" cy="2831544"/>
          </a:xfrm>
          <a:prstGeom prst="rect">
            <a:avLst/>
          </a:prstGeom>
        </p:spPr>
        <p:txBody>
          <a:bodyPr wrap="square">
            <a:spAutoFit/>
          </a:bodyPr>
          <a:lstStyle/>
          <a:p>
            <a:r>
              <a:rPr lang="en-US" sz="2000" b="1" u="sng" dirty="0"/>
              <a:t>Each Student (read the pdf file on the Qiagen </a:t>
            </a:r>
            <a:r>
              <a:rPr lang="en-US" sz="2000" b="1" u="sng" dirty="0" err="1"/>
              <a:t>QIAquick</a:t>
            </a:r>
            <a:r>
              <a:rPr lang="en-US" sz="2000" b="1" u="sng" dirty="0"/>
              <a:t> spin handbook – gel recovery section)</a:t>
            </a:r>
            <a:endParaRPr lang="en-US" sz="2000" dirty="0"/>
          </a:p>
          <a:p>
            <a:r>
              <a:rPr lang="en-US" sz="2000" dirty="0"/>
              <a:t>‑Mix 2 μl of dye (50% glycerol, 0.1% bromophenol blue, 0.1% xylene cyanol, 5X TAE) with 7.5 μl of your DNA digest in a clear microfuge tube.  </a:t>
            </a:r>
          </a:p>
          <a:p>
            <a:endParaRPr lang="en-US" sz="2000" dirty="0"/>
          </a:p>
          <a:p>
            <a:r>
              <a:rPr lang="en-US" sz="2000" dirty="0"/>
              <a:t>-Pipet 4.5 µl of this DNA/dye mixture carefully into two wells of your </a:t>
            </a:r>
            <a:r>
              <a:rPr lang="en-US" sz="2000" b="1" dirty="0"/>
              <a:t>1.25 % agarose </a:t>
            </a:r>
            <a:r>
              <a:rPr lang="en-US" sz="2000" dirty="0"/>
              <a:t>gel.  Run at </a:t>
            </a:r>
            <a:r>
              <a:rPr lang="en-US" sz="2000" b="1" dirty="0"/>
              <a:t>70 volts </a:t>
            </a:r>
            <a:r>
              <a:rPr lang="en-US" sz="2000" dirty="0"/>
              <a:t>until the fast dye (bromophenol blue) migrates ½ to 3/4 the gel length.  </a:t>
            </a:r>
            <a:r>
              <a:rPr lang="en-US" sz="2000" dirty="0" smtClean="0"/>
              <a:t>Be sure to </a:t>
            </a:r>
            <a:r>
              <a:rPr lang="en-US" sz="2000" b="1" dirty="0" smtClean="0"/>
              <a:t>check the CURRENT </a:t>
            </a:r>
            <a:r>
              <a:rPr lang="en-US" sz="2000" dirty="0" smtClean="0"/>
              <a:t>setting to be certain that the gel is running.</a:t>
            </a:r>
            <a:endParaRPr lang="en-US" sz="2000" dirty="0"/>
          </a:p>
          <a:p>
            <a:endParaRPr lang="en-US" dirty="0"/>
          </a:p>
        </p:txBody>
      </p:sp>
      <p:pic>
        <p:nvPicPr>
          <p:cNvPr id="3" name="Picture 2" descr="https://upload.wikimedia.org/wikipedia/commons/d/d6/Two_percent_Agarose_Gel_in_Borate_Buffer_cast_in_a_Gel_Tray_(Front,_angled).jpg">
            <a:extLst>
              <a:ext uri="{FF2B5EF4-FFF2-40B4-BE49-F238E27FC236}">
                <a16:creationId xmlns:a16="http://schemas.microsoft.com/office/drawing/2014/main" id="{6EE40BD4-5975-4937-B0DC-0508005A798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733800"/>
            <a:ext cx="2331720" cy="1746250"/>
          </a:xfrm>
          <a:prstGeom prst="rect">
            <a:avLst/>
          </a:prstGeom>
          <a:noFill/>
          <a:ln>
            <a:noFill/>
          </a:ln>
        </p:spPr>
      </p:pic>
      <p:pic>
        <p:nvPicPr>
          <p:cNvPr id="5" name="Picture 4">
            <a:extLst>
              <a:ext uri="{FF2B5EF4-FFF2-40B4-BE49-F238E27FC236}">
                <a16:creationId xmlns:a16="http://schemas.microsoft.com/office/drawing/2014/main" id="{558FB1B0-6EA1-4757-9C09-49F987507FBA}"/>
              </a:ext>
            </a:extLst>
          </p:cNvPr>
          <p:cNvPicPr/>
          <p:nvPr/>
        </p:nvPicPr>
        <p:blipFill>
          <a:blip r:embed="rId3">
            <a:extLst>
              <a:ext uri="{28A0092B-C50C-407E-A947-70E740481C1C}">
                <a14:useLocalDpi xmlns:a14="http://schemas.microsoft.com/office/drawing/2010/main" val="0"/>
              </a:ext>
            </a:extLst>
          </a:blip>
          <a:stretch>
            <a:fillRect/>
          </a:stretch>
        </p:blipFill>
        <p:spPr>
          <a:xfrm>
            <a:off x="3200400" y="3022600"/>
            <a:ext cx="5943600" cy="3168650"/>
          </a:xfrm>
          <a:prstGeom prst="rect">
            <a:avLst/>
          </a:prstGeom>
        </p:spPr>
      </p:pic>
    </p:spTree>
    <p:extLst>
      <p:ext uri="{BB962C8B-B14F-4D97-AF65-F5344CB8AC3E}">
        <p14:creationId xmlns:p14="http://schemas.microsoft.com/office/powerpoint/2010/main" val="789491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7924800" cy="6247864"/>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rPr>
              <a:t>Quiz #4</a:t>
            </a:r>
            <a:endParaRPr lang="en-US" sz="2000" dirty="0">
              <a:latin typeface="Times New Roman" panose="02020603050405020304" pitchFamily="18" charset="0"/>
              <a:ea typeface="Calibri" panose="020F0502020204030204" pitchFamily="34" charset="0"/>
            </a:endParaRPr>
          </a:p>
          <a:p>
            <a:r>
              <a:rPr lang="en-US" sz="2000" b="1" dirty="0">
                <a:latin typeface="Times New Roman" panose="02020603050405020304" pitchFamily="18" charset="0"/>
                <a:ea typeface="Calibri" panose="020F0502020204030204" pitchFamily="34" charset="0"/>
              </a:rPr>
              <a:t>Goal:</a:t>
            </a:r>
            <a:r>
              <a:rPr lang="en-US" sz="2000" dirty="0">
                <a:latin typeface="Times New Roman" panose="02020603050405020304" pitchFamily="18" charset="0"/>
                <a:ea typeface="Calibri" panose="020F0502020204030204" pitchFamily="34" charset="0"/>
              </a:rPr>
              <a:t> Find the actin binding site on tubulin</a:t>
            </a:r>
          </a:p>
          <a:p>
            <a:r>
              <a:rPr lang="en-US" sz="2000" b="1" dirty="0">
                <a:latin typeface="Times New Roman" panose="02020603050405020304" pitchFamily="18" charset="0"/>
                <a:ea typeface="Calibri" panose="020F0502020204030204" pitchFamily="34" charset="0"/>
              </a:rPr>
              <a:t>Approach: </a:t>
            </a:r>
            <a:r>
              <a:rPr lang="en-US" sz="2000" dirty="0">
                <a:latin typeface="Times New Roman" panose="02020603050405020304" pitchFamily="18" charset="0"/>
                <a:ea typeface="Calibri" panose="020F0502020204030204" pitchFamily="34" charset="0"/>
              </a:rPr>
              <a:t>Yeast Two-Hybrid Assay (Y2H)</a:t>
            </a:r>
          </a:p>
          <a:p>
            <a:r>
              <a:rPr lang="en-US" sz="2000" b="1" dirty="0">
                <a:latin typeface="Times New Roman" panose="02020603050405020304" pitchFamily="18" charset="0"/>
                <a:ea typeface="Calibri" panose="020F0502020204030204" pitchFamily="34" charset="0"/>
              </a:rPr>
              <a:t>Overview:</a:t>
            </a:r>
            <a:r>
              <a:rPr lang="en-US" sz="2000" dirty="0">
                <a:latin typeface="Times New Roman" panose="02020603050405020304" pitchFamily="18" charset="0"/>
                <a:ea typeface="Calibri" panose="020F0502020204030204" pitchFamily="34" charset="0"/>
              </a:rPr>
              <a:t> Use recombinant DNA techniques to create a gene that produces a protein fusion between the DNA binding domain of the Gal4 protein and the full-length actin protein.  This is done on a yeast/E. coli shuttle vector plasmid (e.g., pAS2) with bacterial selection (</a:t>
            </a:r>
            <a:r>
              <a:rPr lang="en-US" sz="2000" dirty="0" err="1">
                <a:latin typeface="Times New Roman" panose="02020603050405020304" pitchFamily="18" charset="0"/>
                <a:ea typeface="Calibri" panose="020F0502020204030204" pitchFamily="34" charset="0"/>
              </a:rPr>
              <a:t>ampR</a:t>
            </a:r>
            <a:r>
              <a:rPr lang="en-US" sz="2000" dirty="0">
                <a:latin typeface="Times New Roman" panose="02020603050405020304" pitchFamily="18" charset="0"/>
                <a:ea typeface="Calibri" panose="020F0502020204030204" pitchFamily="34" charset="0"/>
              </a:rPr>
              <a:t>) and a selectable marker gene to select transformants (</a:t>
            </a:r>
            <a:r>
              <a:rPr lang="en-US" sz="2000" i="1" dirty="0">
                <a:latin typeface="Times New Roman" panose="02020603050405020304" pitchFamily="18" charset="0"/>
                <a:ea typeface="Calibri" panose="020F0502020204030204" pitchFamily="34" charset="0"/>
              </a:rPr>
              <a:t>TRP1</a:t>
            </a:r>
            <a:r>
              <a:rPr lang="en-US" sz="2000" dirty="0">
                <a:latin typeface="Times New Roman" panose="02020603050405020304" pitchFamily="18" charset="0"/>
                <a:ea typeface="Calibri" panose="020F0502020204030204" pitchFamily="34" charset="0"/>
              </a:rPr>
              <a:t>) plus appropriate replication origins.</a:t>
            </a:r>
          </a:p>
          <a:p>
            <a:r>
              <a:rPr lang="en-US" sz="2000" dirty="0">
                <a:latin typeface="Times New Roman" panose="02020603050405020304" pitchFamily="18" charset="0"/>
                <a:ea typeface="Calibri" panose="020F0502020204030204" pitchFamily="34" charset="0"/>
              </a:rPr>
              <a:t> </a:t>
            </a:r>
          </a:p>
          <a:p>
            <a:r>
              <a:rPr lang="en-US" sz="2000" dirty="0" smtClean="0">
                <a:latin typeface="Times New Roman" panose="02020603050405020304" pitchFamily="18" charset="0"/>
                <a:ea typeface="Calibri" panose="020F0502020204030204" pitchFamily="34" charset="0"/>
              </a:rPr>
              <a:t>Use recombinant DNA </a:t>
            </a:r>
            <a:r>
              <a:rPr lang="en-US" sz="2000" dirty="0">
                <a:latin typeface="Times New Roman" panose="02020603050405020304" pitchFamily="18" charset="0"/>
                <a:ea typeface="Calibri" panose="020F0502020204030204" pitchFamily="34" charset="0"/>
              </a:rPr>
              <a:t>techniques to create a gene that produces a protein fusion between the transcriptional domain of the Gal4 protein and full-length tubulin or various overlapping portions of the tubulin protein.  This is done on a yeast/E. coli shuttle vector plasmid (e.g., pACT2) with bacterial selection (</a:t>
            </a:r>
            <a:r>
              <a:rPr lang="en-US" sz="2000" dirty="0" err="1">
                <a:latin typeface="Times New Roman" panose="02020603050405020304" pitchFamily="18" charset="0"/>
                <a:ea typeface="Calibri" panose="020F0502020204030204" pitchFamily="34" charset="0"/>
              </a:rPr>
              <a:t>ampR</a:t>
            </a:r>
            <a:r>
              <a:rPr lang="en-US" sz="2000" dirty="0">
                <a:latin typeface="Times New Roman" panose="02020603050405020304" pitchFamily="18" charset="0"/>
                <a:ea typeface="Calibri" panose="020F0502020204030204" pitchFamily="34" charset="0"/>
              </a:rPr>
              <a:t>) and a selectable marker gene to select transformants (</a:t>
            </a:r>
            <a:r>
              <a:rPr lang="en-US" sz="2000" i="1" dirty="0">
                <a:latin typeface="Times New Roman" panose="02020603050405020304" pitchFamily="18" charset="0"/>
                <a:ea typeface="Calibri" panose="020F0502020204030204" pitchFamily="34" charset="0"/>
              </a:rPr>
              <a:t>LEU2</a:t>
            </a:r>
            <a:r>
              <a:rPr lang="en-US" sz="2000" dirty="0">
                <a:latin typeface="Times New Roman" panose="02020603050405020304" pitchFamily="18" charset="0"/>
                <a:ea typeface="Calibri" panose="020F0502020204030204" pitchFamily="34" charset="0"/>
              </a:rPr>
              <a:t>) plus appropriate replication origins.</a:t>
            </a: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Minimum yeast host gene requirements: mutant for</a:t>
            </a:r>
            <a:r>
              <a:rPr lang="en-US" sz="2000" i="1" dirty="0">
                <a:latin typeface="Times New Roman" panose="02020603050405020304" pitchFamily="18" charset="0"/>
                <a:ea typeface="Calibri" panose="020F0502020204030204" pitchFamily="34" charset="0"/>
              </a:rPr>
              <a:t> trp1, leu2, his 3 </a:t>
            </a:r>
            <a:r>
              <a:rPr lang="en-US" sz="2000" dirty="0">
                <a:latin typeface="Times New Roman" panose="02020603050405020304" pitchFamily="18" charset="0"/>
                <a:ea typeface="Calibri" panose="020F0502020204030204" pitchFamily="34" charset="0"/>
              </a:rPr>
              <a:t>and the presence of at least one reporter gene that provides a readout of a successful Y2H interaction – we used </a:t>
            </a:r>
            <a:r>
              <a:rPr lang="en-US" sz="2000" i="1" dirty="0">
                <a:latin typeface="Times New Roman" panose="02020603050405020304" pitchFamily="18" charset="0"/>
                <a:ea typeface="Calibri" panose="020F0502020204030204" pitchFamily="34" charset="0"/>
              </a:rPr>
              <a:t>GAL1-HIS3.</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4353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8991600" cy="5632311"/>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rPr>
              <a:t>Basic experiment: </a:t>
            </a:r>
            <a:r>
              <a:rPr lang="en-US" sz="2000" dirty="0">
                <a:latin typeface="Times New Roman" panose="02020603050405020304" pitchFamily="18" charset="0"/>
                <a:ea typeface="Calibri" panose="020F0502020204030204" pitchFamily="34" charset="0"/>
              </a:rPr>
              <a:t>Co-transform the pACT2 and pAS2 construct combinations into the yeast host strain.  Select double transformants on medium that lacks leucine and tryptophan.</a:t>
            </a: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Take individual colonies off the –</a:t>
            </a:r>
            <a:r>
              <a:rPr lang="en-US" sz="2000" dirty="0" smtClean="0">
                <a:latin typeface="Times New Roman" panose="02020603050405020304" pitchFamily="18" charset="0"/>
                <a:ea typeface="Calibri" panose="020F0502020204030204" pitchFamily="34" charset="0"/>
              </a:rPr>
              <a:t>trp </a:t>
            </a:r>
            <a:r>
              <a:rPr lang="en-US" sz="2000" dirty="0">
                <a:latin typeface="Times New Roman" panose="02020603050405020304" pitchFamily="18" charset="0"/>
                <a:ea typeface="Calibri" panose="020F0502020204030204" pitchFamily="34" charset="0"/>
              </a:rPr>
              <a:t>–leu plate and score for </a:t>
            </a:r>
            <a:r>
              <a:rPr lang="en-US" sz="2000" i="1" dirty="0">
                <a:latin typeface="Times New Roman" panose="02020603050405020304" pitchFamily="18" charset="0"/>
                <a:ea typeface="Calibri" panose="020F0502020204030204" pitchFamily="34" charset="0"/>
              </a:rPr>
              <a:t>GAL1-HIS </a:t>
            </a:r>
            <a:r>
              <a:rPr lang="en-US" sz="2000" dirty="0">
                <a:latin typeface="Times New Roman" panose="02020603050405020304" pitchFamily="18" charset="0"/>
                <a:ea typeface="Calibri" panose="020F0502020204030204" pitchFamily="34" charset="0"/>
              </a:rPr>
              <a:t>transcriptional activation (i.e., + Y2H response) on medium that lacks histidine (and may contain 3 </a:t>
            </a:r>
            <a:r>
              <a:rPr lang="en-US" sz="2000" dirty="0" err="1" smtClean="0">
                <a:latin typeface="Times New Roman" panose="02020603050405020304" pitchFamily="18" charset="0"/>
                <a:ea typeface="Calibri" panose="020F0502020204030204" pitchFamily="34" charset="0"/>
              </a:rPr>
              <a:t>aminotriazole</a:t>
            </a:r>
            <a:r>
              <a:rPr lang="en-US" sz="2000" dirty="0">
                <a:latin typeface="Times New Roman" panose="02020603050405020304" pitchFamily="18" charset="0"/>
                <a:ea typeface="Calibri" panose="020F0502020204030204" pitchFamily="34" charset="0"/>
              </a:rPr>
              <a:t>).  Good to include empty vector negative controls for both pAS2 and pACT2.</a:t>
            </a:r>
          </a:p>
          <a:p>
            <a:r>
              <a:rPr lang="en-US" sz="2000" dirty="0">
                <a:latin typeface="Times New Roman" panose="02020603050405020304" pitchFamily="18" charset="0"/>
                <a:ea typeface="Calibri" panose="020F0502020204030204" pitchFamily="34" charset="0"/>
              </a:rPr>
              <a:t> </a:t>
            </a:r>
          </a:p>
          <a:p>
            <a:r>
              <a:rPr lang="en-US" sz="2000" b="1" dirty="0">
                <a:latin typeface="Times New Roman" panose="02020603050405020304" pitchFamily="18" charset="0"/>
                <a:ea typeface="Calibri" panose="020F0502020204030204" pitchFamily="34" charset="0"/>
              </a:rPr>
              <a:t>Data analysis:</a:t>
            </a:r>
            <a:r>
              <a:rPr lang="en-US" sz="2000" dirty="0">
                <a:latin typeface="Times New Roman" panose="02020603050405020304" pitchFamily="18" charset="0"/>
                <a:ea typeface="Calibri" panose="020F0502020204030204" pitchFamily="34" charset="0"/>
              </a:rPr>
              <a:t> Yeast that grown on the medium that lacks histidine encode peptides that interact.  Those that fail to grow on minus histidine medium do not.  By scoring all clones and knowing the boundaries of each clone, you may be able to define sequences that, when removed, appear to block interaction – that is, are necessary for the Y2H response.  </a:t>
            </a: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To determine whether a sequence necessary for interaction in a set of overlapping clones is sufficient for the Y2H response, clone the area in common as a stand-alone Y2H construct and score for its interaction with the actin clone.  </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59643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5" y="609600"/>
            <a:ext cx="9067800" cy="5632311"/>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rPr>
              <a:t>Common errors: Selectable marker genes</a:t>
            </a:r>
            <a:r>
              <a:rPr lang="en-US" sz="2000" dirty="0">
                <a:latin typeface="Times New Roman" panose="02020603050405020304" pitchFamily="18" charset="0"/>
                <a:ea typeface="Calibri" panose="020F0502020204030204" pitchFamily="34" charset="0"/>
              </a:rPr>
              <a:t> are used to </a:t>
            </a:r>
            <a:r>
              <a:rPr lang="en-US" sz="2000" u="sng" dirty="0">
                <a:latin typeface="Times New Roman" panose="02020603050405020304" pitchFamily="18" charset="0"/>
                <a:ea typeface="Calibri" panose="020F0502020204030204" pitchFamily="34" charset="0"/>
              </a:rPr>
              <a:t>identify plasmid transformants</a:t>
            </a:r>
            <a:r>
              <a:rPr lang="en-US" sz="2000" dirty="0">
                <a:latin typeface="Times New Roman" panose="02020603050405020304" pitchFamily="18" charset="0"/>
                <a:ea typeface="Calibri" panose="020F0502020204030204" pitchFamily="34" charset="0"/>
              </a:rPr>
              <a:t>.  These often include genes for amino acid biosynthesis (</a:t>
            </a:r>
            <a:r>
              <a:rPr lang="en-US" sz="2000" i="1" dirty="0">
                <a:latin typeface="Times New Roman" panose="02020603050405020304" pitchFamily="18" charset="0"/>
                <a:ea typeface="Calibri" panose="020F0502020204030204" pitchFamily="34" charset="0"/>
              </a:rPr>
              <a:t>TRP1, LEU2</a:t>
            </a:r>
            <a:r>
              <a:rPr lang="en-US" sz="2000" dirty="0">
                <a:latin typeface="Times New Roman" panose="02020603050405020304" pitchFamily="18" charset="0"/>
                <a:ea typeface="Calibri" panose="020F0502020204030204" pitchFamily="34" charset="0"/>
              </a:rPr>
              <a:t>) or nucleotide biosynthesis (</a:t>
            </a:r>
            <a:r>
              <a:rPr lang="en-US" sz="2000" i="1" dirty="0">
                <a:latin typeface="Times New Roman" panose="02020603050405020304" pitchFamily="18" charset="0"/>
                <a:ea typeface="Calibri" panose="020F0502020204030204" pitchFamily="34" charset="0"/>
              </a:rPr>
              <a:t>URA3, ADE3</a:t>
            </a:r>
            <a:r>
              <a:rPr lang="en-US" sz="2000" dirty="0">
                <a:latin typeface="Times New Roman" panose="02020603050405020304" pitchFamily="18" charset="0"/>
                <a:ea typeface="Calibri" panose="020F0502020204030204" pitchFamily="34" charset="0"/>
              </a:rPr>
              <a:t>).</a:t>
            </a:r>
          </a:p>
          <a:p>
            <a:r>
              <a:rPr lang="en-US" sz="2000" dirty="0">
                <a:latin typeface="Times New Roman" panose="02020603050405020304" pitchFamily="18" charset="0"/>
                <a:ea typeface="Calibri" panose="020F0502020204030204" pitchFamily="34" charset="0"/>
              </a:rPr>
              <a:t> </a:t>
            </a:r>
          </a:p>
          <a:p>
            <a:r>
              <a:rPr lang="en-US" sz="2000" b="1" dirty="0">
                <a:latin typeface="Times New Roman" panose="02020603050405020304" pitchFamily="18" charset="0"/>
                <a:ea typeface="Calibri" panose="020F0502020204030204" pitchFamily="34" charset="0"/>
              </a:rPr>
              <a:t>Reporter genes</a:t>
            </a:r>
            <a:r>
              <a:rPr lang="en-US" sz="2000" dirty="0">
                <a:latin typeface="Times New Roman" panose="02020603050405020304" pitchFamily="18" charset="0"/>
                <a:ea typeface="Calibri" panose="020F0502020204030204" pitchFamily="34" charset="0"/>
              </a:rPr>
              <a:t> are used to score for a </a:t>
            </a:r>
            <a:r>
              <a:rPr lang="en-US" sz="2000" u="sng" dirty="0">
                <a:latin typeface="Times New Roman" panose="02020603050405020304" pitchFamily="18" charset="0"/>
                <a:ea typeface="Calibri" panose="020F0502020204030204" pitchFamily="34" charset="0"/>
              </a:rPr>
              <a:t>positive biological response</a:t>
            </a:r>
            <a:r>
              <a:rPr lang="en-US" sz="2000" dirty="0">
                <a:latin typeface="Times New Roman" panose="02020603050405020304" pitchFamily="18" charset="0"/>
                <a:ea typeface="Calibri" panose="020F0502020204030204" pitchFamily="34" charset="0"/>
              </a:rPr>
              <a:t> in a biological assay, for instance transactivation in the Yeast Two Hybrid Assay.  Here we scored for reconstitution of the Gal4 transcriptional activator by stimulation of the </a:t>
            </a:r>
            <a:r>
              <a:rPr lang="en-US" sz="2000" i="1" dirty="0">
                <a:latin typeface="Times New Roman" panose="02020603050405020304" pitchFamily="18" charset="0"/>
                <a:ea typeface="Calibri" panose="020F0502020204030204" pitchFamily="34" charset="0"/>
              </a:rPr>
              <a:t>GAL1-HIS</a:t>
            </a:r>
            <a:r>
              <a:rPr lang="en-US" sz="2000" dirty="0">
                <a:latin typeface="Times New Roman" panose="02020603050405020304" pitchFamily="18" charset="0"/>
                <a:ea typeface="Calibri" panose="020F0502020204030204" pitchFamily="34" charset="0"/>
              </a:rPr>
              <a:t> reporter gene and growth on medium that lacks histidine.</a:t>
            </a:r>
          </a:p>
          <a:p>
            <a:r>
              <a:rPr lang="en-US" sz="2000" dirty="0">
                <a:latin typeface="Times New Roman" panose="02020603050405020304" pitchFamily="18" charset="0"/>
                <a:ea typeface="Calibri" panose="020F0502020204030204" pitchFamily="34" charset="0"/>
              </a:rPr>
              <a:t> </a:t>
            </a:r>
          </a:p>
          <a:p>
            <a:r>
              <a:rPr lang="en-US" sz="2000" b="1" dirty="0">
                <a:latin typeface="Times New Roman" panose="02020603050405020304" pitchFamily="18" charset="0"/>
                <a:ea typeface="Calibri" panose="020F0502020204030204" pitchFamily="34" charset="0"/>
              </a:rPr>
              <a:t>Confusion of genes and gene products:  </a:t>
            </a:r>
            <a:r>
              <a:rPr lang="en-US" sz="2000" dirty="0">
                <a:latin typeface="Times New Roman" panose="02020603050405020304" pitchFamily="18" charset="0"/>
                <a:ea typeface="Calibri" panose="020F0502020204030204" pitchFamily="34" charset="0"/>
              </a:rPr>
              <a:t>Leu is the three letter abbreviation for the amino acid leucine.  </a:t>
            </a:r>
            <a:r>
              <a:rPr lang="en-US" sz="2000" i="1" dirty="0">
                <a:latin typeface="Times New Roman" panose="02020603050405020304" pitchFamily="18" charset="0"/>
                <a:ea typeface="Calibri" panose="020F0502020204030204" pitchFamily="34" charset="0"/>
              </a:rPr>
              <a:t>LEU2 </a:t>
            </a:r>
            <a:r>
              <a:rPr lang="en-US" sz="2000" dirty="0">
                <a:latin typeface="Times New Roman" panose="02020603050405020304" pitchFamily="18" charset="0"/>
                <a:ea typeface="Calibri" panose="020F0502020204030204" pitchFamily="34" charset="0"/>
              </a:rPr>
              <a:t>is one of several genes that encode protein enzymes required for the biosynthesis of leucine.  Neither leu nor leucine is a gene and </a:t>
            </a:r>
            <a:r>
              <a:rPr lang="en-US" sz="2000" i="1" dirty="0">
                <a:latin typeface="Times New Roman" panose="02020603050405020304" pitchFamily="18" charset="0"/>
                <a:ea typeface="Calibri" panose="020F0502020204030204" pitchFamily="34" charset="0"/>
              </a:rPr>
              <a:t>LEU2 </a:t>
            </a:r>
            <a:r>
              <a:rPr lang="en-US" sz="2000" dirty="0">
                <a:latin typeface="Times New Roman" panose="02020603050405020304" pitchFamily="18" charset="0"/>
                <a:ea typeface="Calibri" panose="020F0502020204030204" pitchFamily="34" charset="0"/>
              </a:rPr>
              <a:t>is not an amino acid.  Plasmids do not encode leucine but may carry a gene necessary for leucine biogenesis (e.g.,</a:t>
            </a:r>
            <a:r>
              <a:rPr lang="en-US" sz="2000" i="1" dirty="0">
                <a:latin typeface="Times New Roman" panose="02020603050405020304" pitchFamily="18" charset="0"/>
                <a:ea typeface="Calibri" panose="020F0502020204030204" pitchFamily="34" charset="0"/>
              </a:rPr>
              <a:t> LEU2, LEU4</a:t>
            </a:r>
            <a:r>
              <a:rPr lang="en-US" sz="2000" dirty="0">
                <a:latin typeface="Times New Roman" panose="02020603050405020304" pitchFamily="18" charset="0"/>
                <a:ea typeface="Calibri" panose="020F0502020204030204" pitchFamily="34" charset="0"/>
              </a:rPr>
              <a:t>, etc.).  </a:t>
            </a: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Common practice is to write the names of recessive mutant genes in small case, italic letters (or underline) where specific allele designations are given as a number:  </a:t>
            </a:r>
            <a:r>
              <a:rPr lang="en-US" sz="2000" i="1" dirty="0">
                <a:latin typeface="Times New Roman" panose="02020603050405020304" pitchFamily="18" charset="0"/>
                <a:ea typeface="Calibri" panose="020F0502020204030204" pitchFamily="34" charset="0"/>
              </a:rPr>
              <a:t>leu2-3 </a:t>
            </a:r>
            <a:r>
              <a:rPr lang="en-US" sz="2000" dirty="0">
                <a:latin typeface="Times New Roman" panose="02020603050405020304" pitchFamily="18" charset="0"/>
                <a:ea typeface="Calibri" panose="020F0502020204030204" pitchFamily="34" charset="0"/>
              </a:rPr>
              <a:t>(a recessive mutant of </a:t>
            </a:r>
            <a:r>
              <a:rPr lang="en-US" sz="2000" i="1" dirty="0">
                <a:latin typeface="Times New Roman" panose="02020603050405020304" pitchFamily="18" charset="0"/>
                <a:ea typeface="Calibri" panose="020F0502020204030204" pitchFamily="34" charset="0"/>
              </a:rPr>
              <a:t>LEU2</a:t>
            </a:r>
            <a:r>
              <a:rPr lang="en-US" sz="2000" dirty="0">
                <a:latin typeface="Times New Roman" panose="02020603050405020304" pitchFamily="18" charset="0"/>
                <a:ea typeface="Calibri" panose="020F0502020204030204" pitchFamily="34" charset="0"/>
              </a:rPr>
              <a:t>). </a:t>
            </a:r>
            <a:endParaRPr lang="en-US" sz="2000" dirty="0"/>
          </a:p>
        </p:txBody>
      </p:sp>
    </p:spTree>
    <p:extLst>
      <p:ext uri="{BB962C8B-B14F-4D97-AF65-F5344CB8AC3E}">
        <p14:creationId xmlns:p14="http://schemas.microsoft.com/office/powerpoint/2010/main" val="3939881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990600"/>
            <a:ext cx="8001000" cy="5078313"/>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Resolution of single stranded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circular plasmid </a:t>
            </a:r>
            <a:r>
              <a:rPr lang="en-US" b="1" dirty="0">
                <a:latin typeface="Times New Roman" panose="02020603050405020304" pitchFamily="18" charset="0"/>
                <a:ea typeface="Times New Roman" panose="02020603050405020304" pitchFamily="18" charset="0"/>
                <a:cs typeface="Times New Roman" panose="02020603050405020304" pitchFamily="18" charset="0"/>
              </a:rPr>
              <a:t>DNA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 our substrate for chemical mutagenesis</a:t>
            </a:r>
          </a:p>
          <a:p>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How does this migrate relative to the dsDNA form of the same plasmid?</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Run a 1% agarose gel loaded as follows:</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Lane	sample					amount (µl)</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	</a:t>
            </a:r>
            <a:r>
              <a:rPr lang="en-US"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1 kbp NEB DNA ladder</a:t>
            </a:r>
            <a:r>
              <a:rPr lang="en-US" dirty="0">
                <a:latin typeface="Times New Roman" panose="02020603050405020304" pitchFamily="18" charset="0"/>
                <a:ea typeface="Times New Roman" panose="02020603050405020304" pitchFamily="18" charset="0"/>
                <a:cs typeface="Times New Roman" panose="02020603050405020304" pitchFamily="18" charset="0"/>
              </a:rPr>
              <a:t>			4</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2	ds uncut plasmid DNA (pTZ19u)	2 (plus 2 µl dye)</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3)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ss</a:t>
            </a:r>
            <a:r>
              <a:rPr lang="en-US" dirty="0">
                <a:latin typeface="Times New Roman" panose="02020603050405020304" pitchFamily="18" charset="0"/>
                <a:ea typeface="Times New Roman" panose="02020603050405020304" pitchFamily="18" charset="0"/>
                <a:cs typeface="Times New Roman" panose="02020603050405020304" pitchFamily="18" charset="0"/>
              </a:rPr>
              <a:t> plasmid DNA (pTZ18u)		2 (plus 2 µl dye) – student 1</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4)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ss</a:t>
            </a:r>
            <a:r>
              <a:rPr lang="en-US" dirty="0">
                <a:latin typeface="Times New Roman" panose="02020603050405020304" pitchFamily="18" charset="0"/>
                <a:ea typeface="Times New Roman" panose="02020603050405020304" pitchFamily="18" charset="0"/>
                <a:cs typeface="Times New Roman" panose="02020603050405020304" pitchFamily="18" charset="0"/>
              </a:rPr>
              <a:t> plasmid DNA (pTZ19u)		2 (plus 2 µl dye) – student 2</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5)	</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mix of </a:t>
            </a:r>
            <a:r>
              <a:rPr lang="en-US"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ss-pTZ18u/19u</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5 (plus 2 µl dye) – student 1</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put 2 µl sterile water in a microfuge tube.  Add 1 µl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ss-pTZ18u</a:t>
            </a:r>
            <a:r>
              <a:rPr lang="en-US" dirty="0">
                <a:latin typeface="Times New Roman" panose="02020603050405020304" pitchFamily="18" charset="0"/>
                <a:ea typeface="Times New Roman" panose="02020603050405020304" pitchFamily="18" charset="0"/>
                <a:cs typeface="Times New Roman" panose="02020603050405020304" pitchFamily="18" charset="0"/>
              </a:rPr>
              <a:t>, 1 µl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ss-pTZ19u </a:t>
            </a:r>
            <a:r>
              <a:rPr lang="en-US" dirty="0">
                <a:latin typeface="Times New Roman" panose="02020603050405020304" pitchFamily="18" charset="0"/>
                <a:ea typeface="Times New Roman" panose="02020603050405020304" pitchFamily="18" charset="0"/>
                <a:cs typeface="Times New Roman" panose="02020603050405020304" pitchFamily="18" charset="0"/>
              </a:rPr>
              <a:t>and 1 µl </a:t>
            </a:r>
            <a:r>
              <a:rPr lang="en-US"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5X</a:t>
            </a:r>
            <a:r>
              <a:rPr lang="en-US" dirty="0">
                <a:latin typeface="Times New Roman" panose="02020603050405020304" pitchFamily="18" charset="0"/>
                <a:ea typeface="Times New Roman" panose="02020603050405020304" pitchFamily="18" charset="0"/>
                <a:cs typeface="Times New Roman" panose="02020603050405020304" pitchFamily="18" charset="0"/>
              </a:rPr>
              <a:t> NEB buffer CutSmart buffer.  </a:t>
            </a:r>
            <a:r>
              <a:rPr lang="en-US" b="1" dirty="0">
                <a:latin typeface="Times New Roman" panose="02020603050405020304" pitchFamily="18" charset="0"/>
                <a:ea typeface="Times New Roman" panose="02020603050405020304" pitchFamily="18" charset="0"/>
                <a:cs typeface="Times New Roman" panose="02020603050405020304" pitchFamily="18" charset="0"/>
              </a:rPr>
              <a:t>Heat at 65C for 5’ and then on the benchtop for 20 minutes.</a:t>
            </a:r>
            <a:r>
              <a:rPr lang="en-US" dirty="0">
                <a:latin typeface="Times New Roman" panose="02020603050405020304" pitchFamily="18" charset="0"/>
                <a:ea typeface="Times New Roman" panose="02020603050405020304" pitchFamily="18" charset="0"/>
                <a:cs typeface="Times New Roman" panose="02020603050405020304" pitchFamily="18" charset="0"/>
              </a:rPr>
              <a:t>  Spin briefly and load the entire sample on the gel (plus dye).</a:t>
            </a:r>
            <a:endParaRPr lang="en-US"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787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077200" cy="6455613"/>
          </a:xfrm>
          <a:prstGeom prst="rect">
            <a:avLst/>
          </a:prstGeom>
        </p:spPr>
        <p:txBody>
          <a:bodyPr wrap="square">
            <a:spAutoFit/>
          </a:bodyPr>
          <a:lstStyle/>
          <a:p>
            <a:pPr algn="ctr"/>
            <a:r>
              <a:rPr lang="en-US" b="1" dirty="0"/>
              <a:t>Running list of experiments </a:t>
            </a:r>
          </a:p>
          <a:p>
            <a:r>
              <a:rPr lang="en-US" b="1" dirty="0"/>
              <a:t>Goals: </a:t>
            </a:r>
            <a:r>
              <a:rPr lang="en-US" dirty="0">
                <a:solidFill>
                  <a:srgbClr val="FF0000"/>
                </a:solidFill>
              </a:rPr>
              <a:t>Use of PCR </a:t>
            </a:r>
            <a:r>
              <a:rPr lang="en-US" dirty="0"/>
              <a:t>to a) identify gene variants, b) validate mRNA deep sequencing results, and c) </a:t>
            </a:r>
            <a:r>
              <a:rPr lang="en-US" dirty="0">
                <a:solidFill>
                  <a:srgbClr val="FF0000"/>
                </a:solidFill>
              </a:rPr>
              <a:t>measure nucleic acid abundance</a:t>
            </a:r>
          </a:p>
          <a:p>
            <a:endParaRPr lang="en-US" b="1" dirty="0">
              <a:solidFill>
                <a:srgbClr val="FF0000"/>
              </a:solidFill>
            </a:endParaRPr>
          </a:p>
          <a:p>
            <a:r>
              <a:rPr lang="en-US" sz="1200" dirty="0"/>
              <a:t>1. Identify gene variants.  Isolate genomic DNA from haploid yeast strains with 1) a wildtype </a:t>
            </a:r>
            <a:r>
              <a:rPr lang="en-US" sz="1200" i="1" dirty="0"/>
              <a:t>SQS1</a:t>
            </a:r>
            <a:r>
              <a:rPr lang="en-US" sz="1200" dirty="0"/>
              <a:t> gene 2) a </a:t>
            </a:r>
            <a:r>
              <a:rPr lang="en-US" sz="1200" i="1" dirty="0"/>
              <a:t>sqs1::KAN </a:t>
            </a:r>
            <a:r>
              <a:rPr lang="en-US" sz="1200" dirty="0"/>
              <a:t>gene disruption and from a diploid strain with both at </a:t>
            </a:r>
            <a:r>
              <a:rPr lang="en-US" sz="1200" i="1" dirty="0"/>
              <a:t>SQS1</a:t>
            </a:r>
            <a:r>
              <a:rPr lang="en-US" sz="1200" dirty="0"/>
              <a:t> and </a:t>
            </a:r>
            <a:r>
              <a:rPr lang="en-US" sz="1200" i="1" dirty="0"/>
              <a:t>sqs1::KAN </a:t>
            </a:r>
            <a:r>
              <a:rPr lang="en-US" sz="1200" dirty="0"/>
              <a:t>allele.  </a:t>
            </a:r>
          </a:p>
          <a:p>
            <a:pPr>
              <a:buAutoNum type="arabicPeriod" startAt="2"/>
            </a:pPr>
            <a:r>
              <a:rPr lang="en-US" sz="1200" dirty="0"/>
              <a:t> Use the polymerase chair reaction (PCR) to amplify the genomic DNA from a  haploid WT yeast (</a:t>
            </a:r>
            <a:r>
              <a:rPr lang="en-US" sz="1200" i="1" dirty="0"/>
              <a:t>SQS1</a:t>
            </a:r>
            <a:r>
              <a:rPr lang="en-US" sz="1200" dirty="0"/>
              <a:t>), a haploid </a:t>
            </a:r>
            <a:r>
              <a:rPr lang="en-US" sz="1200" i="1" dirty="0"/>
              <a:t>sqs1::KAN mutant </a:t>
            </a:r>
            <a:r>
              <a:rPr lang="en-US" sz="1200" dirty="0"/>
              <a:t>and heterozygous diploid made by mating each haploid parent </a:t>
            </a:r>
            <a:r>
              <a:rPr lang="en-US" sz="1200" i="1" dirty="0"/>
              <a:t>SQS1</a:t>
            </a:r>
            <a:r>
              <a:rPr lang="en-US" sz="1200" dirty="0"/>
              <a:t>/</a:t>
            </a:r>
            <a:r>
              <a:rPr lang="en-US" sz="1200" i="1" dirty="0"/>
              <a:t> sqs1::KAN.  </a:t>
            </a:r>
            <a:r>
              <a:rPr lang="en-US" sz="1200" dirty="0"/>
              <a:t>The predicted size PCR fragments are 2963 bp (</a:t>
            </a:r>
            <a:r>
              <a:rPr lang="en-US" sz="1200" i="1" dirty="0"/>
              <a:t>SQS1</a:t>
            </a:r>
            <a:r>
              <a:rPr lang="en-US" sz="1200" dirty="0"/>
              <a:t>) and 2243 bp (</a:t>
            </a:r>
            <a:r>
              <a:rPr lang="en-US" sz="1200" i="1" dirty="0"/>
              <a:t>sqs1::KAN</a:t>
            </a:r>
            <a:r>
              <a:rPr lang="en-US" sz="1200" dirty="0"/>
              <a:t>) which will be used to determine which of the coded yeast strains contain the wildtype and mutant </a:t>
            </a:r>
            <a:r>
              <a:rPr lang="en-US" sz="1200" i="1" dirty="0"/>
              <a:t>SQS1</a:t>
            </a:r>
            <a:r>
              <a:rPr lang="en-US" sz="1200" dirty="0"/>
              <a:t> alleles. </a:t>
            </a:r>
          </a:p>
          <a:p>
            <a:pPr>
              <a:buAutoNum type="arabicPeriod" startAt="2"/>
            </a:pPr>
            <a:r>
              <a:rPr lang="en-US" sz="1200" dirty="0"/>
              <a:t> Inverse PCR to generate a site-specific deletion (mutation) of plasmid pTZ18u.  We will remove the 307 bp F1 origin of ssDNA replication.  Consequently, the inverse PCR product will produce a DNA fragment of 2553 while the </a:t>
            </a:r>
            <a:r>
              <a:rPr lang="en-US" sz="1200" dirty="0" err="1"/>
              <a:t>orignal</a:t>
            </a:r>
            <a:r>
              <a:rPr lang="en-US" sz="1200" dirty="0"/>
              <a:t> vector is 2860 bp.</a:t>
            </a:r>
          </a:p>
          <a:p>
            <a:pPr>
              <a:buAutoNum type="arabicPeriod" startAt="2"/>
            </a:pPr>
            <a:r>
              <a:rPr lang="en-US" sz="1200" dirty="0"/>
              <a:t> Discussion of Yeast Two-Hybrid (Y2H) Experiment</a:t>
            </a:r>
          </a:p>
          <a:p>
            <a:r>
              <a:rPr lang="en-US" sz="1200" dirty="0"/>
              <a:t>5.  Agarose gel electrophoresis of your 1) coded yeast genomic DNA preparations and 2) deletion mutant of recombinant-pTZ18u created by inverse PCR</a:t>
            </a:r>
          </a:p>
          <a:p>
            <a:r>
              <a:rPr lang="en-US" sz="1200" dirty="0"/>
              <a:t>6.  Yeast Two-Hybrid Experiment – transformation of the PJ69-4A (pAS2-PRP43) host with 10 derivatives of the </a:t>
            </a:r>
            <a:r>
              <a:rPr lang="en-US" sz="1200" i="1" dirty="0"/>
              <a:t>PXR1 </a:t>
            </a:r>
            <a:r>
              <a:rPr lang="en-US" sz="1200" dirty="0"/>
              <a:t>gene as GAL4 (activation domain) protein fusions on plasmid pACT2.</a:t>
            </a:r>
          </a:p>
          <a:p>
            <a:r>
              <a:rPr lang="en-US" sz="1200" dirty="0"/>
              <a:t>7.  Analysis of the </a:t>
            </a:r>
            <a:r>
              <a:rPr lang="en-US" sz="1200" i="1" dirty="0"/>
              <a:t>prp38-1</a:t>
            </a:r>
            <a:r>
              <a:rPr lang="en-US" sz="1200" dirty="0"/>
              <a:t> genetic complementation experiment by wildtype </a:t>
            </a:r>
            <a:r>
              <a:rPr lang="en-US" sz="1200" i="1" dirty="0"/>
              <a:t>PRP38 </a:t>
            </a:r>
            <a:r>
              <a:rPr lang="en-US" sz="1200" dirty="0"/>
              <a:t>introduced by yeast transformation in strain ts192.  Questions related to Wednesday’s exam</a:t>
            </a:r>
          </a:p>
          <a:p>
            <a:r>
              <a:rPr lang="en-US" sz="1200" dirty="0"/>
              <a:t>8. Affinity purification of a recombinant protein: IPTG induction of the </a:t>
            </a:r>
            <a:r>
              <a:rPr lang="en-US" sz="1200" i="1" dirty="0"/>
              <a:t>SPP382(codons 1-121)-intein-chitin binding domain</a:t>
            </a:r>
            <a:r>
              <a:rPr lang="en-US" sz="1200" dirty="0"/>
              <a:t> gene on plasmid pTZB1</a:t>
            </a:r>
            <a:endParaRPr lang="en-US" sz="1200" i="1" dirty="0"/>
          </a:p>
          <a:p>
            <a:r>
              <a:rPr lang="en-US" sz="1200" dirty="0"/>
              <a:t>9. Yeast Two-Hybrid Analysis of protein-protein interaction: Patch transformants onto master –leu, -trp plates (selects only for the plasmids, not reporter gene activation) and subsequent Y2H interaction analysis.  Note how “red” the colonies are compared to that of other students.</a:t>
            </a:r>
          </a:p>
          <a:p>
            <a:pPr marL="228600" indent="-228600">
              <a:buAutoNum type="arabicPeriod" startAt="10"/>
            </a:pPr>
            <a:r>
              <a:rPr lang="en-US" sz="1050" dirty="0"/>
              <a:t>Measuring nucleic acid abundance by real time PCR</a:t>
            </a:r>
          </a:p>
          <a:p>
            <a:r>
              <a:rPr lang="en-US" sz="1050" dirty="0"/>
              <a:t>11. Analysis of the real time PCR results to measure the concentration of an unknown sample of DNA</a:t>
            </a:r>
          </a:p>
          <a:p>
            <a:pPr marL="228600" indent="-228600">
              <a:buAutoNum type="arabicPeriod" startAt="12"/>
            </a:pPr>
            <a:r>
              <a:rPr lang="en-US" sz="1050" dirty="0"/>
              <a:t>Validate mRNA deep sequencing results indicating novel splicing events– create cDNA library of yeast mRNA</a:t>
            </a:r>
          </a:p>
          <a:p>
            <a:pPr marL="228600" indent="-228600">
              <a:buAutoNum type="arabicPeriod" startAt="12"/>
            </a:pPr>
            <a:r>
              <a:rPr lang="en-US" sz="1050" dirty="0"/>
              <a:t>Use cDNA library as DNA template for analysis of YMR147W (new intron) and IWR1 (3' alternative splice site)</a:t>
            </a:r>
          </a:p>
          <a:p>
            <a:pPr algn="ctr"/>
            <a:r>
              <a:rPr lang="en-US" sz="1400" b="1" dirty="0">
                <a:solidFill>
                  <a:srgbClr val="FF0000"/>
                </a:solidFill>
              </a:rPr>
              <a:t>TODAY</a:t>
            </a:r>
          </a:p>
          <a:p>
            <a:r>
              <a:rPr lang="en-US" sz="1400" b="1" dirty="0">
                <a:solidFill>
                  <a:srgbClr val="FF0000"/>
                </a:solidFill>
              </a:rPr>
              <a:t>14. Resolve rtPCR products on a 5% polyacrylamide gel to score for novel splicing events</a:t>
            </a:r>
          </a:p>
          <a:p>
            <a:endParaRPr lang="en-US" sz="1050" dirty="0"/>
          </a:p>
          <a:p>
            <a:endParaRPr lang="en-US" sz="1050" dirty="0"/>
          </a:p>
          <a:p>
            <a:endParaRPr lang="en-US" sz="1050" dirty="0"/>
          </a:p>
        </p:txBody>
      </p:sp>
    </p:spTree>
    <p:extLst>
      <p:ext uri="{BB962C8B-B14F-4D97-AF65-F5344CB8AC3E}">
        <p14:creationId xmlns:p14="http://schemas.microsoft.com/office/powerpoint/2010/main" val="1950476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0"/>
            <a:ext cx="8458200" cy="5909310"/>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Analysis of rtPCR,  Confirmation of Novel Introns and Alternative Pre-mRNA splice site choice in yeast predicted by Illumina deep sequencing.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Today you will resolve your PCR products on a 6% polyacrylamide gel in tris-borate, EDTA (TBE) buffer.  The added 8% glycerol in the gel (not the buffer) helps the short PCR fragments focus into sharp well-resolved bands. Run 5 µl of your PCR fragment with 2 µl of DNA dye, mix and load the full sample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Gel </a:t>
            </a:r>
            <a:r>
              <a:rPr lang="en-US" b="1" dirty="0">
                <a:latin typeface="Times New Roman" panose="02020603050405020304" pitchFamily="18" charset="0"/>
                <a:ea typeface="Times New Roman" panose="02020603050405020304" pitchFamily="18" charset="0"/>
                <a:cs typeface="Times New Roman" panose="02020603050405020304" pitchFamily="18" charset="0"/>
              </a:rPr>
              <a:t>Order</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ea typeface="Times New Roman" panose="02020603050405020304" pitchFamily="18" charset="0"/>
                <a:cs typeface="Times New Roman" panose="02020603050405020304" pitchFamily="18" charset="0"/>
              </a:rPr>
              <a:t>Lane	      Sample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a:latin typeface="Times New Roman" panose="02020603050405020304" pitchFamily="18" charset="0"/>
                <a:ea typeface="Times New Roman" panose="02020603050405020304" pitchFamily="18" charset="0"/>
              </a:rPr>
              <a:t>TA - YMR147</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latin typeface="Times New Roman" panose="02020603050405020304" pitchFamily="18" charset="0"/>
                <a:ea typeface="Times New Roman" panose="02020603050405020304" pitchFamily="18" charset="0"/>
              </a:rPr>
              <a:t>TA- IWR1</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highlight>
                  <a:srgbClr val="FFFF00"/>
                </a:highlight>
                <a:latin typeface="Times New Roman" panose="02020603050405020304" pitchFamily="18" charset="0"/>
                <a:ea typeface="Times New Roman" panose="02020603050405020304" pitchFamily="18" charset="0"/>
              </a:rPr>
              <a:t>Hi/Lo Extended DNA marker</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latin typeface="Times New Roman" panose="02020603050405020304" pitchFamily="18" charset="0"/>
                <a:ea typeface="Times New Roman" panose="02020603050405020304" pitchFamily="18" charset="0"/>
              </a:rPr>
              <a:t>Student 1, group 1 YMR147</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latin typeface="Times New Roman" panose="02020603050405020304" pitchFamily="18" charset="0"/>
                <a:ea typeface="Times New Roman" panose="02020603050405020304" pitchFamily="18" charset="0"/>
              </a:rPr>
              <a:t>Student 2, group 1 IWR1</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highlight>
                  <a:srgbClr val="FFFF00"/>
                </a:highlight>
                <a:latin typeface="Times New Roman" panose="02020603050405020304" pitchFamily="18" charset="0"/>
                <a:ea typeface="Times New Roman" panose="02020603050405020304" pitchFamily="18" charset="0"/>
              </a:rPr>
              <a:t>Hi/Lo Extended DNA marker</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latin typeface="Times New Roman" panose="02020603050405020304" pitchFamily="18" charset="0"/>
                <a:ea typeface="Times New Roman" panose="02020603050405020304" pitchFamily="18" charset="0"/>
              </a:rPr>
              <a:t>repeat for rest of student samples</a:t>
            </a:r>
            <a:endParaRPr lang="en-US"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b="1"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Run gel @ 100 volts.  Run until the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bromomphenol</a:t>
            </a:r>
            <a:r>
              <a:rPr lang="en-US" dirty="0">
                <a:latin typeface="Times New Roman" panose="02020603050405020304" pitchFamily="18" charset="0"/>
                <a:ea typeface="Times New Roman" panose="02020603050405020304" pitchFamily="18" charset="0"/>
                <a:cs typeface="Times New Roman" panose="02020603050405020304" pitchFamily="18" charset="0"/>
              </a:rPr>
              <a:t> blue dye  is near the bottom &amp; xylene cyanol about midway (~4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hrs</a:t>
            </a:r>
            <a:r>
              <a:rPr lang="en-US" dirty="0">
                <a:latin typeface="Times New Roman" panose="02020603050405020304" pitchFamily="18" charset="0"/>
                <a:ea typeface="Times New Roman" panose="02020603050405020304" pitchFamily="18" charset="0"/>
                <a:cs typeface="Times New Roman" panose="02020603050405020304" pitchFamily="18" charset="0"/>
              </a:rPr>
              <a:t>).  Stain with EtBr and image/photograph under short wavelength UV light.</a:t>
            </a:r>
            <a:endParaRPr lang="en-US"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1517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1"/>
            <a:ext cx="7772400" cy="5078313"/>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b="1" dirty="0">
                <a:solidFill>
                  <a:srgbClr val="FF0000"/>
                </a:solidFill>
                <a:latin typeface="Times New Roman" panose="02020603050405020304" pitchFamily="18" charset="0"/>
                <a:cs typeface="Times New Roman" panose="02020603050405020304" pitchFamily="18" charset="0"/>
              </a:rPr>
              <a:t>New Experiment: Random Mutagenesis with Nitrous Acid.  </a:t>
            </a:r>
            <a:endParaRPr lang="en-US" b="1" dirty="0" smtClean="0">
              <a:solidFill>
                <a:srgbClr val="FF0000"/>
              </a:solidFill>
              <a:latin typeface="Times New Roman" panose="02020603050405020304" pitchFamily="18" charset="0"/>
              <a:cs typeface="Times New Roman" panose="02020603050405020304" pitchFamily="18" charset="0"/>
            </a:endParaRPr>
          </a:p>
          <a:p>
            <a:endParaRPr lang="en-US" b="1" dirty="0">
              <a:solidFill>
                <a:srgbClr val="FF0000"/>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One </a:t>
            </a:r>
            <a:r>
              <a:rPr lang="en-US" dirty="0">
                <a:latin typeface="Times New Roman" panose="02020603050405020304" pitchFamily="18" charset="0"/>
                <a:cs typeface="Times New Roman" panose="02020603050405020304" pitchFamily="18" charset="0"/>
              </a:rPr>
              <a:t>way to rapidly identify essential residues within a protein (or regulatory features in a DNA or RNA) is to induce random changes then take the mutagenized pool and assay for changes that meet your desired screen goals (e.g., loss of function, enhanced enzymatic activity, altered substrate selection, etc.).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Random </a:t>
            </a:r>
            <a:r>
              <a:rPr lang="en-US" dirty="0">
                <a:latin typeface="Times New Roman" panose="02020603050405020304" pitchFamily="18" charset="0"/>
                <a:cs typeface="Times New Roman" panose="02020603050405020304" pitchFamily="18" charset="0"/>
              </a:rPr>
              <a:t>mutations can be introduced by a variety of means (e.g., purposely error-prone PCR, use of </a:t>
            </a:r>
            <a:r>
              <a:rPr lang="en-US" i="1" dirty="0">
                <a:latin typeface="Times New Roman" panose="02020603050405020304" pitchFamily="18" charset="0"/>
                <a:cs typeface="Times New Roman" panose="02020603050405020304" pitchFamily="18" charset="0"/>
              </a:rPr>
              <a:t>E. coli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mutator</a:t>
            </a:r>
            <a:r>
              <a:rPr lang="en-US" dirty="0">
                <a:latin typeface="Times New Roman" panose="02020603050405020304" pitchFamily="18" charset="0"/>
                <a:cs typeface="Times New Roman" panose="02020603050405020304" pitchFamily="18" charset="0"/>
              </a:rPr>
              <a:t>” strains with defects in DNA synthesis or  repair, chemical mutagenesis of naked DNA or cells).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Here </a:t>
            </a:r>
            <a:r>
              <a:rPr lang="en-US" dirty="0">
                <a:latin typeface="Times New Roman" panose="02020603050405020304" pitchFamily="18" charset="0"/>
                <a:cs typeface="Times New Roman" panose="02020603050405020304" pitchFamily="18" charset="0"/>
              </a:rPr>
              <a:t>we will use nitrous acid to randomly mutagenesis pTZ18u plasmid DNA in vitro and score for lacZ mutations by the loss of β-galactosidase activity.  Nitrous acid </a:t>
            </a:r>
            <a:r>
              <a:rPr lang="en-US" dirty="0" err="1">
                <a:latin typeface="Times New Roman" panose="02020603050405020304" pitchFamily="18" charset="0"/>
                <a:cs typeface="Times New Roman" panose="02020603050405020304" pitchFamily="18" charset="0"/>
              </a:rPr>
              <a:t>deaminates</a:t>
            </a:r>
            <a:r>
              <a:rPr lang="en-US" dirty="0">
                <a:latin typeface="Times New Roman" panose="02020603050405020304" pitchFamily="18" charset="0"/>
                <a:cs typeface="Times New Roman" panose="02020603050405020304" pitchFamily="18" charset="0"/>
              </a:rPr>
              <a:t> cytosine and adenine resulting </a:t>
            </a:r>
            <a:r>
              <a:rPr lang="en-US" dirty="0" smtClean="0">
                <a:latin typeface="Times New Roman" panose="02020603050405020304" pitchFamily="18" charset="0"/>
                <a:cs typeface="Times New Roman" panose="02020603050405020304" pitchFamily="18" charset="0"/>
              </a:rPr>
              <a:t>mostly in </a:t>
            </a:r>
            <a:r>
              <a:rPr lang="en-US" dirty="0" smtClean="0">
                <a:solidFill>
                  <a:srgbClr val="FF0000"/>
                </a:solidFill>
                <a:latin typeface="Times New Roman" panose="02020603050405020304" pitchFamily="18" charset="0"/>
                <a:cs typeface="Times New Roman" panose="02020603050405020304" pitchFamily="18" charset="0"/>
              </a:rPr>
              <a:t>GC-</a:t>
            </a:r>
            <a:r>
              <a:rPr lang="en-US" dirty="0">
                <a:solidFill>
                  <a:srgbClr val="FF0000"/>
                </a:solidFill>
                <a:latin typeface="Times New Roman" panose="02020603050405020304" pitchFamily="18" charset="0"/>
                <a:cs typeface="Times New Roman" panose="02020603050405020304" pitchFamily="18" charset="0"/>
              </a:rPr>
              <a:t>&gt;AT; AT-&gt;GC </a:t>
            </a:r>
            <a:r>
              <a:rPr lang="en-US" dirty="0" smtClean="0">
                <a:solidFill>
                  <a:srgbClr val="FF0000"/>
                </a:solidFill>
                <a:latin typeface="Times New Roman" panose="02020603050405020304" pitchFamily="18" charset="0"/>
                <a:cs typeface="Times New Roman" panose="02020603050405020304" pitchFamily="18" charset="0"/>
              </a:rPr>
              <a:t>transition mutations</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7656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mun.ca/biology/scarr/Fg14_13.gif"/>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133600" y="228599"/>
            <a:ext cx="5403744" cy="4023360"/>
          </a:xfrm>
          <a:prstGeom prst="rect">
            <a:avLst/>
          </a:prstGeom>
          <a:noFill/>
          <a:ln>
            <a:noFill/>
          </a:ln>
        </p:spPr>
      </p:pic>
      <p:sp>
        <p:nvSpPr>
          <p:cNvPr id="3" name="Rectangle 2"/>
          <p:cNvSpPr/>
          <p:nvPr/>
        </p:nvSpPr>
        <p:spPr>
          <a:xfrm>
            <a:off x="228600" y="3940077"/>
            <a:ext cx="8610600" cy="2585323"/>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Deamination: Nitrous Acid as a mutagen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Nitrous acid (HNO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which acts as a mutagen by deamination of the NH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group of adenine and/or cytosine to an ether group, thus altering their base </a:t>
            </a:r>
            <a:r>
              <a:rPr lang="en-US" dirty="0" smtClean="0">
                <a:latin typeface="Times New Roman" panose="02020603050405020304" pitchFamily="18" charset="0"/>
                <a:cs typeface="Times New Roman" panose="02020603050405020304" pitchFamily="18" charset="0"/>
              </a:rPr>
              <a:t>pairing.  After replication, the chemically altered bases are replaced by the mutated residue (G/*C -&gt;A/</a:t>
            </a:r>
            <a:r>
              <a:rPr lang="en-US" dirty="0" smtClean="0">
                <a:solidFill>
                  <a:srgbClr val="FF0000"/>
                </a:solidFill>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 or A*/T-</a:t>
            </a:r>
            <a:r>
              <a:rPr lang="en-US" dirty="0" smtClean="0">
                <a:solidFill>
                  <a:srgbClr val="FF0000"/>
                </a:solidFill>
                <a:latin typeface="Times New Roman" panose="02020603050405020304" pitchFamily="18" charset="0"/>
                <a:cs typeface="Times New Roman" panose="02020603050405020304" pitchFamily="18" charset="0"/>
              </a:rPr>
              <a:t>G</a:t>
            </a:r>
            <a:r>
              <a:rPr lang="en-US" dirty="0" smtClean="0">
                <a:latin typeface="Times New Roman" panose="02020603050405020304" pitchFamily="18" charset="0"/>
                <a:cs typeface="Times New Roman" panose="02020603050405020304" pitchFamily="18" charset="0"/>
              </a:rPr>
              <a:t>/C).  (</a:t>
            </a:r>
            <a:r>
              <a:rPr lang="en-US" u="sng" dirty="0" smtClean="0">
                <a:latin typeface="Times New Roman" panose="02020603050405020304" pitchFamily="18" charset="0"/>
                <a:cs typeface="Times New Roman" panose="02020603050405020304" pitchFamily="18" charset="0"/>
                <a:hlinkClick r:id="rId4"/>
              </a:rPr>
              <a:t>https</a:t>
            </a:r>
            <a:r>
              <a:rPr lang="en-US" u="sng" dirty="0">
                <a:latin typeface="Times New Roman" panose="02020603050405020304" pitchFamily="18" charset="0"/>
                <a:cs typeface="Times New Roman" panose="02020603050405020304" pitchFamily="18" charset="0"/>
                <a:hlinkClick r:id="rId4"/>
              </a:rPr>
              <a:t>://www.mun.ca/biology/scarr/Nitrous_Acid_Mutagenesis.html</a:t>
            </a:r>
            <a:r>
              <a:rPr lang="en-US" dirty="0">
                <a:latin typeface="Times New Roman" panose="02020603050405020304" pitchFamily="18" charset="0"/>
                <a:cs typeface="Times New Roman" panose="02020603050405020304" pitchFamily="18" charset="0"/>
              </a:rPr>
              <a:t> ). </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Single-stranded DNA is much more sensitive to nitrous acid mutagenesis than double stranded DNA.  Hence, we will use non-recombinant pTZ18u, our original cloning vector, prepared as single-stranded </a:t>
            </a:r>
            <a:r>
              <a:rPr lang="en-US" dirty="0" smtClean="0">
                <a:latin typeface="Times New Roman" panose="02020603050405020304" pitchFamily="18" charset="0"/>
                <a:cs typeface="Times New Roman" panose="02020603050405020304" pitchFamily="18" charset="0"/>
              </a:rPr>
              <a:t>DNA as you did in class.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6692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8847"/>
            <a:ext cx="9067800" cy="6324808"/>
          </a:xfrm>
          <a:prstGeom prst="rect">
            <a:avLst/>
          </a:prstGeom>
        </p:spPr>
        <p:txBody>
          <a:bodyPr wrap="square">
            <a:spAutoFit/>
          </a:bodyPr>
          <a:lstStyle/>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Mutagenesis (adapted from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Klippel</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et al., 1988, EMBO J. 7:3983-3989)</a:t>
            </a:r>
            <a:endParaRPr lang="en-US" sz="15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5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Add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10 µl of a </a:t>
            </a:r>
            <a:r>
              <a:rPr lang="en-US" sz="15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0.1 µg/µl</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of single stranded pTZ18u preparation to 100 µl of </a:t>
            </a:r>
            <a:r>
              <a:rPr lang="en-US" sz="1500" u="sng" dirty="0">
                <a:latin typeface="Times New Roman" panose="02020603050405020304" pitchFamily="18" charset="0"/>
                <a:ea typeface="Times New Roman" panose="02020603050405020304" pitchFamily="18" charset="0"/>
                <a:cs typeface="Times New Roman" panose="02020603050405020304" pitchFamily="18" charset="0"/>
              </a:rPr>
              <a:t>freshly prepared (critical)</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 250 mM sodium acetate pH 4.4, 1M sodium nitrite (NaN0</a:t>
            </a:r>
            <a:r>
              <a:rPr lang="en-US" sz="1500" baseline="-250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which forms nitrous acid under these conditions).  Incubate at room temperature.</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At times for 5 and, 20 minutes remove 30 µl and place in a labeled tube with </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[30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µl of </a:t>
            </a:r>
            <a:r>
              <a:rPr lang="en-US" sz="15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3M sodium acetate, pH 8.5,</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 40 µl sterile water, and 300 µl </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ethanol].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Put on dry ice for 5 minutes then spin 5 minutes full speed in the microfuge.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Carefully remove &amp; dispose of the ethanol in the NaN0</a:t>
            </a:r>
            <a:r>
              <a:rPr lang="en-US" sz="1500" baseline="-250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waste container in the hood.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Add 1 ml of 80% ethanol.  Spin for 3 minutes in the microfuge.  Remove the wash ethanol as before and place in the waste container.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Repeat the wash step </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a second time with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another 1 ml of 80% ethanol.  Spin, dispose of the wash and then dry your sample in the speedvac (you can wait until both the 5 minute and 20 minute samples are available).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Resuspend the dried, mutagenized DNA in 10 µl of </a:t>
            </a:r>
            <a:r>
              <a:rPr lang="en-US" sz="15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sterile water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and freeze until used for transformation into </a:t>
            </a:r>
            <a:r>
              <a:rPr lang="en-US" sz="1500" i="1" dirty="0">
                <a:latin typeface="Times New Roman" panose="02020603050405020304" pitchFamily="18" charset="0"/>
                <a:ea typeface="Times New Roman" panose="02020603050405020304" pitchFamily="18" charset="0"/>
                <a:cs typeface="Times New Roman" panose="02020603050405020304" pitchFamily="18" charset="0"/>
              </a:rPr>
              <a:t>E. coli</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Note: The TA will do a class controls performed as above for 5 and 20 minutes but in the absence of added sodium nitrite.  These controls will be used to determine the background of Amp+, lacZ- plasmids as well estimate as the % inactivation (i.e., loss of transformation ability) of plasmid DNA due to the mutagenesis procedure.  </a:t>
            </a:r>
          </a:p>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Conduct this work in the hood – two students can work simultaneously. Work quickly but carefully! BE SURE to place the pipet tips and the excess reagent in the specially marked </a:t>
            </a:r>
            <a:r>
              <a:rPr lang="en-US" sz="1500" b="1" dirty="0" smtClean="0">
                <a:latin typeface="Times New Roman" panose="02020603050405020304" pitchFamily="18" charset="0"/>
                <a:ea typeface="Times New Roman" panose="02020603050405020304" pitchFamily="18" charset="0"/>
                <a:cs typeface="Times New Roman" panose="02020603050405020304" pitchFamily="18" charset="0"/>
              </a:rPr>
              <a:t>dry and liquid waste </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containers.</a:t>
            </a:r>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680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077200" cy="6701835"/>
          </a:xfrm>
          <a:prstGeom prst="rect">
            <a:avLst/>
          </a:prstGeom>
        </p:spPr>
        <p:txBody>
          <a:bodyPr wrap="square">
            <a:spAutoFit/>
          </a:bodyPr>
          <a:lstStyle/>
          <a:p>
            <a:pPr algn="ctr"/>
            <a:r>
              <a:rPr lang="en-US" b="1" dirty="0"/>
              <a:t>Running list of experiments </a:t>
            </a:r>
          </a:p>
          <a:p>
            <a:r>
              <a:rPr lang="en-US" sz="1200" dirty="0" smtClean="0"/>
              <a:t>1</a:t>
            </a:r>
            <a:r>
              <a:rPr lang="en-US" sz="1200" dirty="0"/>
              <a:t>. Identify gene variants.  Isolate genomic DNA from haploid yeast strains with 1) a wildtype </a:t>
            </a:r>
            <a:r>
              <a:rPr lang="en-US" sz="1200" i="1" dirty="0"/>
              <a:t>SQS1</a:t>
            </a:r>
            <a:r>
              <a:rPr lang="en-US" sz="1200" dirty="0"/>
              <a:t> gene 2) a </a:t>
            </a:r>
            <a:r>
              <a:rPr lang="en-US" sz="1200" i="1" dirty="0"/>
              <a:t>sqs1::KAN </a:t>
            </a:r>
            <a:r>
              <a:rPr lang="en-US" sz="1200" dirty="0"/>
              <a:t>gene disruption and from a diploid strain with both at </a:t>
            </a:r>
            <a:r>
              <a:rPr lang="en-US" sz="1200" i="1" dirty="0"/>
              <a:t>SQS1</a:t>
            </a:r>
            <a:r>
              <a:rPr lang="en-US" sz="1200" dirty="0"/>
              <a:t> and </a:t>
            </a:r>
            <a:r>
              <a:rPr lang="en-US" sz="1200" i="1" dirty="0"/>
              <a:t>sqs1::KAN </a:t>
            </a:r>
            <a:r>
              <a:rPr lang="en-US" sz="1200" dirty="0"/>
              <a:t>allele.  </a:t>
            </a:r>
          </a:p>
          <a:p>
            <a:pPr>
              <a:buAutoNum type="arabicPeriod" startAt="2"/>
            </a:pPr>
            <a:r>
              <a:rPr lang="en-US" sz="1200" dirty="0"/>
              <a:t> Use the polymerase chair reaction (PCR) to amplify the genomic DNA from a  haploid WT yeast (</a:t>
            </a:r>
            <a:r>
              <a:rPr lang="en-US" sz="1200" i="1" dirty="0"/>
              <a:t>SQS1</a:t>
            </a:r>
            <a:r>
              <a:rPr lang="en-US" sz="1200" dirty="0"/>
              <a:t>), a haploid </a:t>
            </a:r>
            <a:r>
              <a:rPr lang="en-US" sz="1200" i="1" dirty="0"/>
              <a:t>sqs1::KAN mutant </a:t>
            </a:r>
            <a:r>
              <a:rPr lang="en-US" sz="1200" dirty="0"/>
              <a:t>and heterozygous diploid made by mating each haploid parent </a:t>
            </a:r>
            <a:r>
              <a:rPr lang="en-US" sz="1200" i="1" dirty="0"/>
              <a:t>SQS1</a:t>
            </a:r>
            <a:r>
              <a:rPr lang="en-US" sz="1200" dirty="0"/>
              <a:t>/</a:t>
            </a:r>
            <a:r>
              <a:rPr lang="en-US" sz="1200" i="1" dirty="0"/>
              <a:t> sqs1::KAN.  </a:t>
            </a:r>
            <a:r>
              <a:rPr lang="en-US" sz="1200" dirty="0"/>
              <a:t>The predicted size PCR fragments are 2963 bp (</a:t>
            </a:r>
            <a:r>
              <a:rPr lang="en-US" sz="1200" i="1" dirty="0"/>
              <a:t>SQS1</a:t>
            </a:r>
            <a:r>
              <a:rPr lang="en-US" sz="1200" dirty="0"/>
              <a:t>) and 2243 bp (</a:t>
            </a:r>
            <a:r>
              <a:rPr lang="en-US" sz="1200" i="1" dirty="0"/>
              <a:t>sqs1::KAN</a:t>
            </a:r>
            <a:r>
              <a:rPr lang="en-US" sz="1200" dirty="0"/>
              <a:t>) which will be used to determine which of the coded yeast strains contain the wildtype and mutant </a:t>
            </a:r>
            <a:r>
              <a:rPr lang="en-US" sz="1200" i="1" dirty="0"/>
              <a:t>SQS1</a:t>
            </a:r>
            <a:r>
              <a:rPr lang="en-US" sz="1200" dirty="0"/>
              <a:t> alleles. </a:t>
            </a:r>
          </a:p>
          <a:p>
            <a:pPr>
              <a:buAutoNum type="arabicPeriod" startAt="2"/>
            </a:pPr>
            <a:r>
              <a:rPr lang="en-US" sz="1200" dirty="0"/>
              <a:t> Inverse PCR to generate a site-specific deletion (mutation) of plasmid pTZ18u.  We will remove the 307 bp F1 origin of ssDNA replication.  Consequently, the inverse PCR product will produce a DNA fragment of 2553 while the </a:t>
            </a:r>
            <a:r>
              <a:rPr lang="en-US" sz="1200" dirty="0" err="1"/>
              <a:t>orignal</a:t>
            </a:r>
            <a:r>
              <a:rPr lang="en-US" sz="1200" dirty="0"/>
              <a:t> vector is 2860 bp.</a:t>
            </a:r>
          </a:p>
          <a:p>
            <a:pPr>
              <a:buAutoNum type="arabicPeriod" startAt="2"/>
            </a:pPr>
            <a:r>
              <a:rPr lang="en-US" sz="1200" dirty="0"/>
              <a:t> Discussion of Yeast Two-Hybrid (Y2H) Experiment</a:t>
            </a:r>
          </a:p>
          <a:p>
            <a:r>
              <a:rPr lang="en-US" sz="1200" dirty="0"/>
              <a:t>5.  Agarose gel electrophoresis of your 1) coded yeast genomic DNA preparations and 2) deletion mutant of recombinant-pTZ18u created by inverse PCR</a:t>
            </a:r>
          </a:p>
          <a:p>
            <a:r>
              <a:rPr lang="en-US" sz="1200" dirty="0"/>
              <a:t>6.  Yeast Two-Hybrid Experiment – transformation of the PJ69-4A (pAS2-PRP43) host with 10 derivatives of the </a:t>
            </a:r>
            <a:r>
              <a:rPr lang="en-US" sz="1200" i="1" dirty="0"/>
              <a:t>PXR1 </a:t>
            </a:r>
            <a:r>
              <a:rPr lang="en-US" sz="1200" dirty="0"/>
              <a:t>gene as GAL4 (activation domain) protein fusions on plasmid pACT2.</a:t>
            </a:r>
          </a:p>
          <a:p>
            <a:r>
              <a:rPr lang="en-US" sz="1200" dirty="0"/>
              <a:t>7.  Analysis of the </a:t>
            </a:r>
            <a:r>
              <a:rPr lang="en-US" sz="1200" i="1" dirty="0"/>
              <a:t>prp38-1</a:t>
            </a:r>
            <a:r>
              <a:rPr lang="en-US" sz="1200" dirty="0"/>
              <a:t> genetic complementation experiment by wildtype </a:t>
            </a:r>
            <a:r>
              <a:rPr lang="en-US" sz="1200" i="1" dirty="0"/>
              <a:t>PRP38 </a:t>
            </a:r>
            <a:r>
              <a:rPr lang="en-US" sz="1200" dirty="0"/>
              <a:t>introduced by yeast transformation in strain ts192.  Questions related to Wednesday’s exam</a:t>
            </a:r>
          </a:p>
          <a:p>
            <a:r>
              <a:rPr lang="en-US" sz="1200" dirty="0"/>
              <a:t>8. Affinity purification of a recombinant protein: IPTG induction of the </a:t>
            </a:r>
            <a:r>
              <a:rPr lang="en-US" sz="1200" i="1" dirty="0"/>
              <a:t>SPP382(codons 1-121)-intein-chitin binding domain</a:t>
            </a:r>
            <a:r>
              <a:rPr lang="en-US" sz="1200" dirty="0"/>
              <a:t> gene on plasmid pTZB1</a:t>
            </a:r>
            <a:endParaRPr lang="en-US" sz="1200" i="1" dirty="0"/>
          </a:p>
          <a:p>
            <a:r>
              <a:rPr lang="en-US" sz="1200" dirty="0"/>
              <a:t>9. Yeast Two-Hybrid Analysis of protein-protein interaction: Patch transformants onto master –leu, -trp plates (selects only for the plasmids, not reporter gene activation) and subsequent Y2H interaction analysis.  Note how “red” the colonies are compared to that of other students.</a:t>
            </a:r>
          </a:p>
          <a:p>
            <a:pPr marL="228600" indent="-228600">
              <a:buAutoNum type="arabicPeriod" startAt="10"/>
            </a:pPr>
            <a:r>
              <a:rPr lang="en-US" sz="1050" dirty="0"/>
              <a:t>Measuring nucleic acid abundance by real time PCR</a:t>
            </a:r>
          </a:p>
          <a:p>
            <a:r>
              <a:rPr lang="en-US" sz="1050" dirty="0"/>
              <a:t>11. Analysis of the real time PCR results to measure the concentration of an unknown sample of DNA</a:t>
            </a:r>
          </a:p>
          <a:p>
            <a:pPr marL="228600" indent="-228600">
              <a:buAutoNum type="arabicPeriod" startAt="12"/>
            </a:pPr>
            <a:r>
              <a:rPr lang="en-US" sz="1050" dirty="0"/>
              <a:t>Validate mRNA deep sequencing results indicating novel splicing events– create cDNA library of yeast mRNA</a:t>
            </a:r>
          </a:p>
          <a:p>
            <a:pPr marL="228600" indent="-228600">
              <a:buAutoNum type="arabicPeriod" startAt="12"/>
            </a:pPr>
            <a:r>
              <a:rPr lang="en-US" sz="1050" dirty="0"/>
              <a:t>Use cDNA library as DNA template for analysis of YMR147W (new intron) and IWR1 (3' alternative splice site)</a:t>
            </a:r>
          </a:p>
          <a:p>
            <a:pPr algn="ctr"/>
            <a:r>
              <a:rPr lang="en-US" sz="1400" b="1" dirty="0">
                <a:solidFill>
                  <a:srgbClr val="FF0000"/>
                </a:solidFill>
              </a:rPr>
              <a:t>TODAY</a:t>
            </a:r>
          </a:p>
          <a:p>
            <a:r>
              <a:rPr lang="en-US" sz="1500" dirty="0" smtClean="0">
                <a:solidFill>
                  <a:srgbClr val="FF0000"/>
                </a:solidFill>
                <a:latin typeface="Times New Roman" panose="02020603050405020304" pitchFamily="18" charset="0"/>
                <a:cs typeface="Times New Roman" panose="02020603050405020304" pitchFamily="18" charset="0"/>
              </a:rPr>
              <a:t>14. RNA interference in C. elegans – part I, prepare </a:t>
            </a:r>
            <a:r>
              <a:rPr lang="en-US" sz="1500" dirty="0" err="1" smtClean="0">
                <a:solidFill>
                  <a:srgbClr val="FF0000"/>
                </a:solidFill>
                <a:latin typeface="Times New Roman" panose="02020603050405020304" pitchFamily="18" charset="0"/>
                <a:cs typeface="Times New Roman" panose="02020603050405020304" pitchFamily="18" charset="0"/>
              </a:rPr>
              <a:t>feeded</a:t>
            </a:r>
            <a:r>
              <a:rPr lang="en-US" sz="1500" dirty="0" smtClean="0">
                <a:solidFill>
                  <a:srgbClr val="FF0000"/>
                </a:solidFill>
                <a:latin typeface="Times New Roman" panose="02020603050405020304" pitchFamily="18" charset="0"/>
                <a:cs typeface="Times New Roman" panose="02020603050405020304" pitchFamily="18" charset="0"/>
              </a:rPr>
              <a:t> plates</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Preparation of ss-pTZ18u/19u – review recovery</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Nitrous acid mutagenesis of lacZ – convert chemically treated ssDNA into dsDNA</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Use of 5FOA in plasmid shuffle to score gene function – test hypothesis that FOA+ colonies are ura-</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Inspect rtPCR products resolved on a 5% polyacrylamide gel to score for novel splicing events</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Quiz</a:t>
            </a:r>
            <a:endParaRPr lang="en-US" sz="1050" dirty="0"/>
          </a:p>
        </p:txBody>
      </p:sp>
    </p:spTree>
    <p:extLst>
      <p:ext uri="{BB962C8B-B14F-4D97-AF65-F5344CB8AC3E}">
        <p14:creationId xmlns:p14="http://schemas.microsoft.com/office/powerpoint/2010/main" val="2636098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ptz19u"/>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1905003" y="914400"/>
            <a:ext cx="3565525" cy="2622550"/>
          </a:xfrm>
          <a:prstGeom prst="rect">
            <a:avLst/>
          </a:prstGeom>
          <a:noFill/>
          <a:ln w="9525">
            <a:noFill/>
            <a:miter lim="800000"/>
            <a:headEnd/>
            <a:tailEnd/>
          </a:ln>
        </p:spPr>
      </p:pic>
      <p:sp>
        <p:nvSpPr>
          <p:cNvPr id="47108" name="Text Box 4"/>
          <p:cNvSpPr txBox="1">
            <a:spLocks noChangeArrowheads="1"/>
          </p:cNvSpPr>
          <p:nvPr/>
        </p:nvSpPr>
        <p:spPr bwMode="auto">
          <a:xfrm>
            <a:off x="228600" y="232169"/>
            <a:ext cx="8915400" cy="707886"/>
          </a:xfrm>
          <a:prstGeom prst="rect">
            <a:avLst/>
          </a:prstGeom>
          <a:noFill/>
          <a:ln w="9525">
            <a:noFill/>
            <a:miter lim="800000"/>
            <a:headEnd/>
            <a:tailEnd/>
          </a:ln>
        </p:spPr>
        <p:txBody>
          <a:bodyPr wrap="square">
            <a:spAutoFit/>
          </a:bodyPr>
          <a:lstStyle/>
          <a:p>
            <a:pPr>
              <a:spcBef>
                <a:spcPct val="50000"/>
              </a:spcBef>
            </a:pPr>
            <a:r>
              <a:rPr lang="en-US" sz="2000" b="1" dirty="0"/>
              <a:t>pTZ18u, pTZ19u– made for high copy DNA amplification, RNA transcription, ssDNA production.</a:t>
            </a:r>
          </a:p>
        </p:txBody>
      </p:sp>
      <p:pic>
        <p:nvPicPr>
          <p:cNvPr id="6" name="Picture 5" descr="X-gal.jp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96991" y="2331855"/>
            <a:ext cx="1089660" cy="1059180"/>
          </a:xfrm>
          <a:prstGeom prst="rect">
            <a:avLst/>
          </a:prstGeom>
        </p:spPr>
      </p:pic>
      <p:pic>
        <p:nvPicPr>
          <p:cNvPr id="8" name="Picture 7" descr="IPTG.jpg"/>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381751" y="1291030"/>
            <a:ext cx="1104900" cy="771525"/>
          </a:xfrm>
          <a:prstGeom prst="rect">
            <a:avLst/>
          </a:prstGeom>
        </p:spPr>
      </p:pic>
      <p:sp>
        <p:nvSpPr>
          <p:cNvPr id="9" name="TextBox 8"/>
          <p:cNvSpPr txBox="1"/>
          <p:nvPr/>
        </p:nvSpPr>
        <p:spPr>
          <a:xfrm>
            <a:off x="6477000" y="2062555"/>
            <a:ext cx="914400" cy="307777"/>
          </a:xfrm>
          <a:prstGeom prst="rect">
            <a:avLst/>
          </a:prstGeom>
          <a:noFill/>
        </p:spPr>
        <p:txBody>
          <a:bodyPr wrap="square" rtlCol="0">
            <a:spAutoFit/>
          </a:bodyPr>
          <a:lstStyle/>
          <a:p>
            <a:r>
              <a:rPr lang="en-US" sz="1400" dirty="0"/>
              <a:t>IPTG</a:t>
            </a:r>
          </a:p>
        </p:txBody>
      </p:sp>
      <p:sp>
        <p:nvSpPr>
          <p:cNvPr id="10" name="TextBox 9"/>
          <p:cNvSpPr txBox="1"/>
          <p:nvPr/>
        </p:nvSpPr>
        <p:spPr>
          <a:xfrm>
            <a:off x="6463683" y="3395480"/>
            <a:ext cx="1371600" cy="307777"/>
          </a:xfrm>
          <a:prstGeom prst="rect">
            <a:avLst/>
          </a:prstGeom>
          <a:noFill/>
        </p:spPr>
        <p:txBody>
          <a:bodyPr wrap="square" rtlCol="0">
            <a:spAutoFit/>
          </a:bodyPr>
          <a:lstStyle/>
          <a:p>
            <a:r>
              <a:rPr lang="en-US" sz="1400" dirty="0"/>
              <a:t>X-gal</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879" y="3715680"/>
            <a:ext cx="7498080" cy="161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5443716"/>
            <a:ext cx="8458200" cy="1261884"/>
          </a:xfrm>
          <a:prstGeom prst="rect">
            <a:avLst/>
          </a:prstGeom>
          <a:noFill/>
        </p:spPr>
        <p:txBody>
          <a:bodyPr wrap="square" rtlCol="0">
            <a:spAutoFit/>
          </a:bodyPr>
          <a:lstStyle/>
          <a:p>
            <a:r>
              <a:rPr lang="en-US" sz="1900" dirty="0"/>
              <a:t>The only </a:t>
            </a:r>
            <a:r>
              <a:rPr lang="en-US" sz="1900" b="1" dirty="0"/>
              <a:t>difference between pTZ18u and pTZ19u </a:t>
            </a:r>
            <a:r>
              <a:rPr lang="en-US" sz="1900" dirty="0"/>
              <a:t>is the </a:t>
            </a:r>
            <a:r>
              <a:rPr lang="en-US" sz="1900" u="sng" dirty="0"/>
              <a:t>orientation</a:t>
            </a:r>
            <a:r>
              <a:rPr lang="en-US" sz="1900" dirty="0"/>
              <a:t> of the multiple cloning site with respect to the T7 RNA polymerase transcription site.  19u transcribes from </a:t>
            </a:r>
            <a:r>
              <a:rPr lang="en-US" sz="1900" dirty="0" err="1"/>
              <a:t>HindIII</a:t>
            </a:r>
            <a:r>
              <a:rPr lang="en-US" sz="1900" dirty="0"/>
              <a:t> to EcoRI and 18u transcribes from EcoRI to </a:t>
            </a:r>
            <a:r>
              <a:rPr lang="en-US" sz="1900" dirty="0" err="1"/>
              <a:t>HindIII</a:t>
            </a:r>
            <a:r>
              <a:rPr lang="en-US" sz="1900" dirty="0"/>
              <a:t>.   Cloning in both </a:t>
            </a:r>
            <a:r>
              <a:rPr lang="en-US" sz="1900" dirty="0" smtClean="0"/>
              <a:t>vectors allows </a:t>
            </a:r>
            <a:r>
              <a:rPr lang="en-US" sz="1900" dirty="0"/>
              <a:t>us to make both + and – strand RNA hybridization probes. </a:t>
            </a:r>
          </a:p>
        </p:txBody>
      </p:sp>
    </p:spTree>
    <p:extLst>
      <p:ext uri="{BB962C8B-B14F-4D97-AF65-F5344CB8AC3E}">
        <p14:creationId xmlns:p14="http://schemas.microsoft.com/office/powerpoint/2010/main" val="2748187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2"/>
            <a:ext cx="8229600" cy="618630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Use of RNA interference (RNAi) to investigate gene function in </a:t>
            </a:r>
            <a:r>
              <a:rPr lang="en-US" b="1" i="1" dirty="0">
                <a:latin typeface="Times New Roman" panose="02020603050405020304" pitchFamily="18" charset="0"/>
                <a:cs typeface="Times New Roman" panose="02020603050405020304" pitchFamily="18" charset="0"/>
              </a:rPr>
              <a:t>Caenorhabditis elegans (C. elegans)</a:t>
            </a:r>
            <a:r>
              <a:rPr lang="en-US" b="1"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Basic principle: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One specific dsRNA (your choice) is expressed in </a:t>
            </a:r>
            <a:r>
              <a:rPr lang="en-US" i="1" dirty="0">
                <a:latin typeface="Times New Roman" panose="02020603050405020304" pitchFamily="18" charset="0"/>
                <a:cs typeface="Times New Roman" panose="02020603050405020304" pitchFamily="18" charset="0"/>
              </a:rPr>
              <a:t>E. coli</a:t>
            </a:r>
            <a:r>
              <a:rPr lang="en-US" dirty="0">
                <a:latin typeface="Times New Roman" panose="02020603050405020304" pitchFamily="18" charset="0"/>
                <a:cs typeface="Times New Roman" panose="02020603050405020304" pitchFamily="18" charset="0"/>
              </a:rPr>
              <a:t>.  One strand of this dsRNA is complementary to a natural </a:t>
            </a:r>
            <a:r>
              <a:rPr lang="en-US" i="1" dirty="0">
                <a:latin typeface="Times New Roman" panose="02020603050405020304" pitchFamily="18" charset="0"/>
                <a:cs typeface="Times New Roman" panose="02020603050405020304" pitchFamily="18" charset="0"/>
              </a:rPr>
              <a:t>C. elegans </a:t>
            </a:r>
            <a:r>
              <a:rPr lang="en-US" dirty="0">
                <a:latin typeface="Times New Roman" panose="02020603050405020304" pitchFamily="18" charset="0"/>
                <a:cs typeface="Times New Roman" panose="02020603050405020304" pitchFamily="18" charset="0"/>
              </a:rPr>
              <a:t>cellular RNA</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a:t>
            </a:r>
            <a:r>
              <a:rPr lang="en-US" i="1" dirty="0">
                <a:latin typeface="Times New Roman" panose="02020603050405020304" pitchFamily="18" charset="0"/>
                <a:cs typeface="Times New Roman" panose="02020603050405020304" pitchFamily="18" charset="0"/>
              </a:rPr>
              <a:t>C. elegans </a:t>
            </a:r>
            <a:r>
              <a:rPr lang="en-US" dirty="0">
                <a:latin typeface="Times New Roman" panose="02020603050405020304" pitchFamily="18" charset="0"/>
                <a:cs typeface="Times New Roman" panose="02020603050405020304" pitchFamily="18" charset="0"/>
              </a:rPr>
              <a:t>eat this bacteria, releasing the dsRNA into the animal – the dsRNA is then taken up by the tissues of </a:t>
            </a:r>
            <a:r>
              <a:rPr lang="en-US" i="1" dirty="0">
                <a:latin typeface="Times New Roman" panose="02020603050405020304" pitchFamily="18" charset="0"/>
                <a:cs typeface="Times New Roman" panose="02020603050405020304" pitchFamily="18" charset="0"/>
              </a:rPr>
              <a:t>C. elegans</a:t>
            </a:r>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dsRNA is processed within the </a:t>
            </a:r>
            <a:r>
              <a:rPr lang="en-US" i="1" dirty="0">
                <a:latin typeface="Times New Roman" panose="02020603050405020304" pitchFamily="18" charset="0"/>
                <a:cs typeface="Times New Roman" panose="02020603050405020304" pitchFamily="18" charset="0"/>
              </a:rPr>
              <a:t>C. elegans </a:t>
            </a:r>
            <a:r>
              <a:rPr lang="en-US" dirty="0">
                <a:latin typeface="Times New Roman" panose="02020603050405020304" pitchFamily="18" charset="0"/>
                <a:cs typeface="Times New Roman" panose="02020603050405020304" pitchFamily="18" charset="0"/>
              </a:rPr>
              <a:t>cells by DICER, loaded onto the RISC complex which targets the natural complementary </a:t>
            </a:r>
            <a:r>
              <a:rPr lang="en-US" u="sng" dirty="0">
                <a:latin typeface="Times New Roman" panose="02020603050405020304" pitchFamily="18" charset="0"/>
                <a:cs typeface="Times New Roman" panose="02020603050405020304" pitchFamily="18" charset="0"/>
              </a:rPr>
              <a:t>cellular RNA </a:t>
            </a:r>
            <a:r>
              <a:rPr lang="en-US" dirty="0">
                <a:latin typeface="Times New Roman" panose="02020603050405020304" pitchFamily="18" charset="0"/>
                <a:cs typeface="Times New Roman" panose="02020603050405020304" pitchFamily="18" charset="0"/>
              </a:rPr>
              <a:t>of </a:t>
            </a:r>
            <a:r>
              <a:rPr lang="en-US" i="1" dirty="0">
                <a:latin typeface="Times New Roman" panose="02020603050405020304" pitchFamily="18" charset="0"/>
                <a:cs typeface="Times New Roman" panose="02020603050405020304" pitchFamily="18" charset="0"/>
              </a:rPr>
              <a:t>C. elegans </a:t>
            </a:r>
            <a:r>
              <a:rPr lang="en-US" dirty="0">
                <a:latin typeface="Times New Roman" panose="02020603050405020304" pitchFamily="18" charset="0"/>
                <a:cs typeface="Times New Roman" panose="02020603050405020304" pitchFamily="18" charset="0"/>
              </a:rPr>
              <a:t>for destruction.  As the mRNA is degraded, no new protein corresponding protein is made – in essence, removing one specific gene product from the animal.  The animal’s phenotype is a consequence of growth &amp; development in the absence of this protein.  From such experiments, you can characterize novel gene function, identify new biochemical/developmental pathways (i.e., learn what a gene does and why it is important to the animal).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RNAi pathway is natural &amp; found in most eukaryotes.  Consequently, RNAi “knockdowns” can be conducted in almost any organism for which some genetic information is available.  C. elegans is especially convenient to use as the RNAi can be “fed” and the RNAi response is passed on through the generations (so, the offspring of adults exposed to the dsRNA will also show the phenotype).</a:t>
            </a:r>
          </a:p>
        </p:txBody>
      </p:sp>
    </p:spTree>
    <p:extLst>
      <p:ext uri="{BB962C8B-B14F-4D97-AF65-F5344CB8AC3E}">
        <p14:creationId xmlns:p14="http://schemas.microsoft.com/office/powerpoint/2010/main" val="708126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
            <a:ext cx="5562600" cy="3351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4572000"/>
            <a:ext cx="8915400" cy="1938992"/>
          </a:xfrm>
          <a:prstGeom prst="rect">
            <a:avLst/>
          </a:prstGeom>
          <a:noFill/>
        </p:spPr>
        <p:txBody>
          <a:bodyPr wrap="square" rtlCol="0">
            <a:spAutoFit/>
          </a:bodyPr>
          <a:lstStyle/>
          <a:p>
            <a:r>
              <a:rPr lang="en-US" sz="2400" b="1" i="1" dirty="0"/>
              <a:t>Caenorhabditis elegans  (C. elegans) </a:t>
            </a:r>
            <a:r>
              <a:rPr lang="en-US" sz="2400" dirty="0"/>
              <a:t>is a small, free-living soil nematode (roundworm) that lives in many parts of the world.  It survives by feeding on microbes, primarily bacteria Most animals are self fertilizing hermaphrodites though a low population of males are present in each population – the males are smaller &amp; with a flat “tail”..</a:t>
            </a:r>
          </a:p>
        </p:txBody>
      </p:sp>
      <p:pic>
        <p:nvPicPr>
          <p:cNvPr id="3076" name="Picture 4" descr="http://www.life.umd.edu/classroom/bsci348g/straney/lab/male%20fem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19401"/>
            <a:ext cx="48006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789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s-phoenix1.ad.uky.edu\BioSci\rymond\Documents\private\510\General Information for Web site and yearly use\C elegans life 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48" y="0"/>
            <a:ext cx="893550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00801" y="304801"/>
            <a:ext cx="2638952" cy="1200329"/>
          </a:xfrm>
          <a:prstGeom prst="rect">
            <a:avLst/>
          </a:prstGeom>
          <a:noFill/>
        </p:spPr>
        <p:txBody>
          <a:bodyPr wrap="square" rtlCol="0">
            <a:spAutoFit/>
          </a:bodyPr>
          <a:lstStyle/>
          <a:p>
            <a:r>
              <a:rPr lang="en-US" sz="2400" b="1" dirty="0">
                <a:solidFill>
                  <a:srgbClr val="FF0000"/>
                </a:solidFill>
              </a:rPr>
              <a:t>~2.3 days from egg to reproducing adult</a:t>
            </a:r>
          </a:p>
        </p:txBody>
      </p:sp>
    </p:spTree>
    <p:extLst>
      <p:ext uri="{BB962C8B-B14F-4D97-AF65-F5344CB8AC3E}">
        <p14:creationId xmlns:p14="http://schemas.microsoft.com/office/powerpoint/2010/main" val="3299762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2"/>
            <a:ext cx="8534400" cy="6186309"/>
          </a:xfrm>
          <a:prstGeom prst="rect">
            <a:avLst/>
          </a:prstGeom>
          <a:noFill/>
        </p:spPr>
        <p:txBody>
          <a:bodyPr wrap="square" rtlCol="0">
            <a:spAutoFit/>
          </a:bodyPr>
          <a:lstStyle/>
          <a:p>
            <a:endParaRPr lang="en-US" dirty="0"/>
          </a:p>
          <a:p>
            <a:r>
              <a:rPr lang="en-US" sz="2400" b="1" dirty="0"/>
              <a:t>NL2099 rrf-3(pk1426)</a:t>
            </a:r>
            <a:r>
              <a:rPr lang="en-US" sz="2400" dirty="0"/>
              <a:t> This strain has a homozygous rrf-3 deletion  of a gene, RRF-3, which antagonizes (inhibits) the somatic RNAi response.  Consequently, the rrf-3 deletion mutant has a very strong (hypersensitive) RNAi response and is generally used in RNAi experiments.</a:t>
            </a:r>
          </a:p>
          <a:p>
            <a:endParaRPr lang="en-US" sz="2400" dirty="0"/>
          </a:p>
          <a:p>
            <a:endParaRPr lang="en-US" sz="2400" dirty="0"/>
          </a:p>
          <a:p>
            <a:r>
              <a:rPr lang="en-US" sz="2400" b="1" dirty="0"/>
              <a:t>KH1125:</a:t>
            </a:r>
            <a:r>
              <a:rPr lang="en-US" sz="2400" dirty="0"/>
              <a:t> Asd1-1, ybIs733[myo-3::EGL-15BGAR::GFP + lin-15(+)]. GFP/RFP chimeric expression of EGL-15BGAR reporter in body wall muscles.  </a:t>
            </a:r>
            <a:endParaRPr lang="en-US" sz="2400" dirty="0" smtClean="0"/>
          </a:p>
          <a:p>
            <a:endParaRPr lang="en-US" sz="2400" dirty="0"/>
          </a:p>
          <a:p>
            <a:r>
              <a:rPr lang="en-US" sz="2400" dirty="0" smtClean="0"/>
              <a:t>We </a:t>
            </a:r>
            <a:r>
              <a:rPr lang="en-US" sz="2400" dirty="0"/>
              <a:t>will use this strain to score the </a:t>
            </a:r>
            <a:r>
              <a:rPr lang="en-US" sz="2400" b="1" dirty="0"/>
              <a:t>sup-12 RN</a:t>
            </a:r>
            <a:r>
              <a:rPr lang="en-US" sz="2400" dirty="0"/>
              <a:t>Ai construct to see if loss of this particular RNA splicing factor alters the muscle-specific splicing of a </a:t>
            </a:r>
            <a:r>
              <a:rPr lang="en-US" sz="2400" b="1" dirty="0"/>
              <a:t>GFP/RFP reporter </a:t>
            </a:r>
            <a:r>
              <a:rPr lang="en-US" sz="2400" b="1" dirty="0" smtClean="0"/>
              <a:t>construct</a:t>
            </a:r>
            <a:r>
              <a:rPr lang="en-US" sz="2400" dirty="0"/>
              <a:t> </a:t>
            </a:r>
            <a:r>
              <a:rPr lang="en-US" sz="2400" dirty="0" smtClean="0"/>
              <a:t>present in the genome of the KH1125 worms. </a:t>
            </a:r>
            <a:endParaRPr lang="en-US" dirty="0"/>
          </a:p>
          <a:p>
            <a:endParaRPr lang="en-US" dirty="0"/>
          </a:p>
        </p:txBody>
      </p:sp>
    </p:spTree>
    <p:extLst>
      <p:ext uri="{BB962C8B-B14F-4D97-AF65-F5344CB8AC3E}">
        <p14:creationId xmlns:p14="http://schemas.microsoft.com/office/powerpoint/2010/main" val="1740679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9600" y="533402"/>
            <a:ext cx="4329934" cy="6020077"/>
          </a:xfrm>
          <a:prstGeom prst="rect">
            <a:avLst/>
          </a:prstGeom>
        </p:spPr>
      </p:pic>
      <p:sp>
        <p:nvSpPr>
          <p:cNvPr id="3" name="Rectangle 2"/>
          <p:cNvSpPr/>
          <p:nvPr/>
        </p:nvSpPr>
        <p:spPr>
          <a:xfrm>
            <a:off x="5105400" y="76201"/>
            <a:ext cx="3886200" cy="6740307"/>
          </a:xfrm>
          <a:prstGeom prst="rect">
            <a:avLst/>
          </a:prstGeom>
        </p:spPr>
        <p:txBody>
          <a:bodyPr wrap="square">
            <a:spAutoFit/>
          </a:bodyPr>
          <a:lstStyle/>
          <a:p>
            <a:r>
              <a:rPr lang="en-US" b="1" i="1" dirty="0"/>
              <a:t>Caenorhabditis elegans (Nature Methods, 2006) </a:t>
            </a:r>
            <a:r>
              <a:rPr lang="en-US" b="1" dirty="0"/>
              <a:t>KH1125 reporter strain</a:t>
            </a:r>
            <a:endParaRPr lang="en-US" b="1" i="1" dirty="0"/>
          </a:p>
          <a:p>
            <a:endParaRPr lang="en-US" i="1" dirty="0"/>
          </a:p>
          <a:p>
            <a:r>
              <a:rPr lang="en-US" dirty="0"/>
              <a:t>Use of an alternative splicing reporter with RNAi to characterize the function of specific splice site regulators.</a:t>
            </a:r>
          </a:p>
          <a:p>
            <a:endParaRPr lang="en-US" dirty="0"/>
          </a:p>
          <a:p>
            <a:r>
              <a:rPr lang="en-US" dirty="0"/>
              <a:t>The reporter transcripts can be spliced to either produce GFP (green exon inclusion) or RFP (purple exon inclusion).  </a:t>
            </a:r>
          </a:p>
          <a:p>
            <a:endParaRPr lang="en-US" dirty="0"/>
          </a:p>
          <a:p>
            <a:r>
              <a:rPr lang="en-US" dirty="0"/>
              <a:t>The splicing event used depends on the tissue where the gene is expressed.  </a:t>
            </a:r>
          </a:p>
          <a:p>
            <a:endParaRPr lang="en-US" dirty="0"/>
          </a:p>
          <a:p>
            <a:r>
              <a:rPr lang="en-US" dirty="0"/>
              <a:t>There are many splicing regulators &amp; these are mRNA-specific. RNAi knockdown of certain splicing regulators may alter the RNA processing of our GFP/RFP reporter transcript.  </a:t>
            </a:r>
            <a:endParaRPr lang="en-US" dirty="0" smtClean="0"/>
          </a:p>
          <a:p>
            <a:endParaRPr lang="en-US" b="1" dirty="0"/>
          </a:p>
          <a:p>
            <a:r>
              <a:rPr lang="en-US" b="1" dirty="0" smtClean="0"/>
              <a:t>Is </a:t>
            </a:r>
            <a:r>
              <a:rPr lang="en-US" b="1" dirty="0"/>
              <a:t>sup-12 one of these?</a:t>
            </a:r>
          </a:p>
        </p:txBody>
      </p:sp>
    </p:spTree>
    <p:extLst>
      <p:ext uri="{BB962C8B-B14F-4D97-AF65-F5344CB8AC3E}">
        <p14:creationId xmlns:p14="http://schemas.microsoft.com/office/powerpoint/2010/main" val="1245989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1"/>
            <a:ext cx="8077200" cy="6247864"/>
          </a:xfrm>
          <a:prstGeom prst="rect">
            <a:avLst/>
          </a:prstGeom>
        </p:spPr>
        <p:txBody>
          <a:bodyPr wrap="square">
            <a:spAutoFit/>
          </a:bodyPr>
          <a:lstStyle/>
          <a:p>
            <a:pPr algn="ctr"/>
            <a:r>
              <a:rPr lang="en-US" sz="2000" b="1" dirty="0">
                <a:solidFill>
                  <a:srgbClr val="FF0000"/>
                </a:solidFill>
              </a:rPr>
              <a:t>TODAY – we spread </a:t>
            </a:r>
            <a:r>
              <a:rPr lang="en-US" sz="2000" b="1" u="sng" dirty="0">
                <a:solidFill>
                  <a:srgbClr val="FF0000"/>
                </a:solidFill>
              </a:rPr>
              <a:t>6</a:t>
            </a:r>
            <a:r>
              <a:rPr lang="en-US" sz="2000" b="1" dirty="0">
                <a:solidFill>
                  <a:srgbClr val="FF0000"/>
                </a:solidFill>
              </a:rPr>
              <a:t> NGM –Amp plates with </a:t>
            </a:r>
            <a:r>
              <a:rPr lang="en-US" sz="2000" b="1" u="sng" dirty="0">
                <a:solidFill>
                  <a:srgbClr val="FF0000"/>
                </a:solidFill>
              </a:rPr>
              <a:t>5</a:t>
            </a:r>
            <a:r>
              <a:rPr lang="en-US" sz="2000" b="1" dirty="0">
                <a:solidFill>
                  <a:srgbClr val="FF0000"/>
                </a:solidFill>
              </a:rPr>
              <a:t> bacterial cultures</a:t>
            </a:r>
          </a:p>
          <a:p>
            <a:endParaRPr lang="en-US" b="1" dirty="0"/>
          </a:p>
          <a:p>
            <a:r>
              <a:rPr lang="en-US" b="1" dirty="0"/>
              <a:t>HT115-L4440:  </a:t>
            </a:r>
            <a:r>
              <a:rPr lang="en-US" dirty="0"/>
              <a:t>This is the </a:t>
            </a:r>
            <a:r>
              <a:rPr lang="en-US" b="1" dirty="0"/>
              <a:t>bacterial host</a:t>
            </a:r>
            <a:r>
              <a:rPr lang="en-US" dirty="0"/>
              <a:t> strain that is transformed with the empty vector plasmid used to produce in </a:t>
            </a:r>
            <a:r>
              <a:rPr lang="en-US" i="1" dirty="0"/>
              <a:t>E. coli </a:t>
            </a:r>
            <a:r>
              <a:rPr lang="en-US" dirty="0"/>
              <a:t>double stranded RNA for:</a:t>
            </a:r>
          </a:p>
          <a:p>
            <a:endParaRPr lang="en-US" dirty="0"/>
          </a:p>
          <a:p>
            <a:r>
              <a:rPr lang="en-US" sz="1400" b="1" dirty="0"/>
              <a:t>L4440 (empty vector) </a:t>
            </a:r>
            <a:r>
              <a:rPr lang="en-US" sz="1400" dirty="0"/>
              <a:t>– produces dsRNA from vector-derived sequence that is not complementary to any natural </a:t>
            </a:r>
            <a:r>
              <a:rPr lang="en-US" sz="1400" i="1" dirty="0"/>
              <a:t>C. elegans </a:t>
            </a:r>
            <a:r>
              <a:rPr lang="en-US" sz="1400" dirty="0"/>
              <a:t>gene/transcript. Use for C. elegans strains </a:t>
            </a:r>
            <a:r>
              <a:rPr lang="en-US" sz="1400" b="1" dirty="0"/>
              <a:t>rrf-3 </a:t>
            </a:r>
            <a:r>
              <a:rPr lang="en-US" sz="1400" dirty="0"/>
              <a:t>and </a:t>
            </a:r>
            <a:r>
              <a:rPr lang="en-US" sz="1400" b="1" dirty="0"/>
              <a:t>KH1125.  </a:t>
            </a:r>
            <a:r>
              <a:rPr lang="en-US" sz="1400" b="1" dirty="0">
                <a:solidFill>
                  <a:srgbClr val="FF0000"/>
                </a:solidFill>
              </a:rPr>
              <a:t>Two plates</a:t>
            </a:r>
            <a:r>
              <a:rPr lang="en-US" sz="1400" b="1" dirty="0"/>
              <a:t> today.</a:t>
            </a:r>
          </a:p>
          <a:p>
            <a:endParaRPr lang="en-US" sz="1400" dirty="0"/>
          </a:p>
          <a:p>
            <a:r>
              <a:rPr lang="en-US" sz="1400" b="1" dirty="0"/>
              <a:t>L4440 (</a:t>
            </a:r>
            <a:r>
              <a:rPr lang="en-US" sz="1400" b="1" i="1" dirty="0"/>
              <a:t>CLF1)</a:t>
            </a:r>
            <a:r>
              <a:rPr lang="en-US" sz="1400" b="1" dirty="0"/>
              <a:t>: </a:t>
            </a:r>
            <a:r>
              <a:rPr lang="en-US" sz="1400" i="1" u="sng" dirty="0"/>
              <a:t>C</a:t>
            </a:r>
            <a:r>
              <a:rPr lang="en-US" sz="1400" i="1" dirty="0"/>
              <a:t>rooked neck-</a:t>
            </a:r>
            <a:r>
              <a:rPr lang="en-US" sz="1400" i="1" u="sng" dirty="0"/>
              <a:t>l</a:t>
            </a:r>
            <a:r>
              <a:rPr lang="en-US" sz="1400" i="1" dirty="0"/>
              <a:t>ike </a:t>
            </a:r>
            <a:r>
              <a:rPr lang="en-US" sz="1400" i="1" u="sng" dirty="0"/>
              <a:t>f</a:t>
            </a:r>
            <a:r>
              <a:rPr lang="en-US" sz="1400" i="1" dirty="0"/>
              <a:t>actor </a:t>
            </a:r>
            <a:r>
              <a:rPr lang="en-US" sz="1400" i="1" u="sng" dirty="0"/>
              <a:t>1</a:t>
            </a:r>
            <a:r>
              <a:rPr lang="en-US" sz="1400" i="1" dirty="0"/>
              <a:t> </a:t>
            </a:r>
            <a:r>
              <a:rPr lang="en-US" sz="1400" dirty="0"/>
              <a:t>encodes an essential 744 amino acid protein that is a required </a:t>
            </a:r>
            <a:r>
              <a:rPr lang="en-US" sz="1400" b="1" dirty="0"/>
              <a:t>subunit of the spliceosome</a:t>
            </a:r>
            <a:r>
              <a:rPr lang="en-US" sz="1400" dirty="0"/>
              <a:t> (the mRNA splicing enzyme).  The </a:t>
            </a:r>
            <a:r>
              <a:rPr lang="en-US" sz="1400" u="sng" dirty="0"/>
              <a:t>RNAi animals die </a:t>
            </a:r>
            <a:r>
              <a:rPr lang="en-US" sz="1400" dirty="0"/>
              <a:t>during embryonic development.  </a:t>
            </a:r>
            <a:r>
              <a:rPr lang="en-US" sz="1400" b="1" dirty="0"/>
              <a:t>Use rrf-3 </a:t>
            </a:r>
            <a:r>
              <a:rPr lang="en-US" sz="1400" b="1" i="1" dirty="0"/>
              <a:t>C. elegans (one plate)</a:t>
            </a:r>
          </a:p>
          <a:p>
            <a:endParaRPr lang="en-US" sz="1400" b="1" i="1" dirty="0"/>
          </a:p>
          <a:p>
            <a:r>
              <a:rPr lang="en-US" sz="1400" b="1" dirty="0"/>
              <a:t>L4440</a:t>
            </a:r>
            <a:r>
              <a:rPr lang="en-US" sz="1400" b="1" i="1" dirty="0"/>
              <a:t> (Dpy-1)</a:t>
            </a:r>
            <a:r>
              <a:rPr lang="en-US" sz="1400" b="1" dirty="0"/>
              <a:t>:</a:t>
            </a:r>
            <a:r>
              <a:rPr lang="en-US" sz="1400" dirty="0"/>
              <a:t> </a:t>
            </a:r>
            <a:r>
              <a:rPr lang="en-US" sz="1400" i="1" u="sng" dirty="0" err="1"/>
              <a:t>D</a:t>
            </a:r>
            <a:r>
              <a:rPr lang="en-US" sz="1400" i="1" dirty="0" err="1"/>
              <a:t>um</a:t>
            </a:r>
            <a:r>
              <a:rPr lang="en-US" sz="1400" i="1" u="sng" dirty="0" err="1"/>
              <a:t>PY</a:t>
            </a:r>
            <a:r>
              <a:rPr lang="en-US" sz="1400" dirty="0"/>
              <a:t> -</a:t>
            </a:r>
            <a:r>
              <a:rPr lang="en-US" sz="1400" u="sng" dirty="0"/>
              <a:t>1 </a:t>
            </a:r>
            <a:r>
              <a:rPr lang="en-US" sz="1400" dirty="0"/>
              <a:t>encodes a 1286 amino acid protein important for normal </a:t>
            </a:r>
            <a:r>
              <a:rPr lang="en-US" sz="1400" b="1" dirty="0"/>
              <a:t>fat metabolism</a:t>
            </a:r>
            <a:r>
              <a:rPr lang="en-US" sz="1400" dirty="0"/>
              <a:t>.  The dpy-1 knockdowns are </a:t>
            </a:r>
            <a:r>
              <a:rPr lang="en-US" sz="1400" u="sng" dirty="0"/>
              <a:t>shorter and stouter </a:t>
            </a:r>
            <a:r>
              <a:rPr lang="en-US" sz="1400" dirty="0"/>
              <a:t>than wildtype and also show lower levels of lipid. </a:t>
            </a:r>
            <a:r>
              <a:rPr lang="en-US" sz="1400" b="1" dirty="0"/>
              <a:t>Use rrf-3 </a:t>
            </a:r>
            <a:r>
              <a:rPr lang="en-US" sz="1400" b="1" i="1" dirty="0"/>
              <a:t>C. elegans (one plate)</a:t>
            </a:r>
          </a:p>
          <a:p>
            <a:endParaRPr lang="en-US" sz="1400" b="1" i="1" dirty="0"/>
          </a:p>
          <a:p>
            <a:r>
              <a:rPr lang="en-US" sz="1400" b="1" dirty="0"/>
              <a:t>L4440</a:t>
            </a:r>
            <a:r>
              <a:rPr lang="en-US" sz="1400" b="1" i="1" dirty="0"/>
              <a:t> (Unc-22)</a:t>
            </a:r>
            <a:r>
              <a:rPr lang="en-US" sz="1400" b="1" dirty="0"/>
              <a:t>:</a:t>
            </a:r>
            <a:r>
              <a:rPr lang="en-US" sz="1400" b="1" i="1" dirty="0"/>
              <a:t> </a:t>
            </a:r>
            <a:r>
              <a:rPr lang="en-US" sz="1400" i="1" u="sng" dirty="0"/>
              <a:t>Unc</a:t>
            </a:r>
            <a:r>
              <a:rPr lang="en-US" sz="1400" i="1" dirty="0"/>
              <a:t>oordinated </a:t>
            </a:r>
            <a:r>
              <a:rPr lang="en-US" sz="1400" i="1" u="sng" dirty="0"/>
              <a:t>22</a:t>
            </a:r>
            <a:r>
              <a:rPr lang="en-US" sz="1400" i="1" dirty="0"/>
              <a:t> </a:t>
            </a:r>
            <a:r>
              <a:rPr lang="en-US" sz="1400" dirty="0"/>
              <a:t>encodes </a:t>
            </a:r>
            <a:r>
              <a:rPr lang="en-US" sz="1400" dirty="0" err="1"/>
              <a:t>twitchin</a:t>
            </a:r>
            <a:r>
              <a:rPr lang="en-US" sz="1400" dirty="0"/>
              <a:t>, a giant (6049 amino acid) intracellular protein required in muscle for </a:t>
            </a:r>
            <a:r>
              <a:rPr lang="en-US" sz="1400" b="1" dirty="0"/>
              <a:t>regulation of the contraction-relaxation cycle</a:t>
            </a:r>
            <a:r>
              <a:rPr lang="en-US" sz="1400" dirty="0"/>
              <a:t>. RNAi knockdown animals </a:t>
            </a:r>
            <a:r>
              <a:rPr lang="en-US" sz="1400" u="sng" dirty="0"/>
              <a:t>move slowly and show </a:t>
            </a:r>
            <a:r>
              <a:rPr lang="en-US" sz="1400" u="sng" dirty="0" smtClean="0"/>
              <a:t>trembling and may appear to clump together</a:t>
            </a:r>
            <a:r>
              <a:rPr lang="en-US" sz="1400" dirty="0" smtClean="0"/>
              <a:t> </a:t>
            </a:r>
            <a:r>
              <a:rPr lang="en-US" sz="1400" dirty="0"/>
              <a:t>when  compared to wild type worms.  </a:t>
            </a:r>
            <a:r>
              <a:rPr lang="en-US" sz="1400" b="1" dirty="0"/>
              <a:t>Use rrf-3 </a:t>
            </a:r>
            <a:r>
              <a:rPr lang="en-US" sz="1400" b="1" i="1" dirty="0"/>
              <a:t>C. elegans</a:t>
            </a:r>
            <a:r>
              <a:rPr lang="en-US" sz="1400" i="1" dirty="0"/>
              <a:t> </a:t>
            </a:r>
            <a:r>
              <a:rPr lang="en-US" sz="1400" b="1" i="1" dirty="0"/>
              <a:t>(one plate).</a:t>
            </a:r>
          </a:p>
          <a:p>
            <a:endParaRPr lang="en-US" sz="1400" b="1" dirty="0"/>
          </a:p>
          <a:p>
            <a:r>
              <a:rPr lang="en-US" sz="1400" b="1" dirty="0"/>
              <a:t>L4440</a:t>
            </a:r>
            <a:r>
              <a:rPr lang="en-US" sz="1400" b="1" i="1" dirty="0"/>
              <a:t> sup-12</a:t>
            </a:r>
            <a:r>
              <a:rPr lang="en-US" sz="1400" i="1" dirty="0"/>
              <a:t> </a:t>
            </a:r>
            <a:r>
              <a:rPr lang="en-US" sz="1400" dirty="0"/>
              <a:t>encodes an RNA-binding protein that functions as a </a:t>
            </a:r>
            <a:r>
              <a:rPr lang="en-US" sz="1400" b="1" dirty="0"/>
              <a:t>muscle-specific splicing factor</a:t>
            </a:r>
            <a:r>
              <a:rPr lang="en-US" sz="1400" dirty="0"/>
              <a:t> to regulate alternative pre-mRNA processing of </a:t>
            </a:r>
            <a:r>
              <a:rPr lang="en-US" sz="1400" i="1" dirty="0"/>
              <a:t>unc-60 </a:t>
            </a:r>
            <a:r>
              <a:rPr lang="en-US" sz="1400" dirty="0"/>
              <a:t>and </a:t>
            </a:r>
            <a:r>
              <a:rPr lang="en-US" sz="1400" i="1" dirty="0"/>
              <a:t>egl-15 </a:t>
            </a:r>
            <a:r>
              <a:rPr lang="en-US" sz="1400" dirty="0"/>
              <a:t>transcripts. </a:t>
            </a:r>
            <a:r>
              <a:rPr lang="en-US" sz="1400" i="1" dirty="0"/>
              <a:t>J Cell </a:t>
            </a:r>
            <a:r>
              <a:rPr lang="en-US" sz="1400" i="1" dirty="0" err="1"/>
              <a:t>Biol</a:t>
            </a:r>
            <a:r>
              <a:rPr lang="en-US" sz="1400" i="1" dirty="0"/>
              <a:t>, 167</a:t>
            </a:r>
            <a:r>
              <a:rPr lang="en-US" sz="1400" dirty="0"/>
              <a:t>, 639-47.J. Cell Biol. 167:639-647 (2004). For this strain only, e use an egl1-15 based dual reporter </a:t>
            </a:r>
            <a:r>
              <a:rPr lang="en-US" sz="1400" b="1" i="1" dirty="0"/>
              <a:t>C. elegans</a:t>
            </a:r>
            <a:r>
              <a:rPr lang="en-US" sz="1400" b="1" dirty="0"/>
              <a:t> strain called KH1125</a:t>
            </a:r>
            <a:r>
              <a:rPr lang="en-US" sz="1400" dirty="0"/>
              <a:t> that can be alternatively spliced to produce a  GFP (which fluoresces green) or RFP  (which fluoresces red) fusion protein. This gene is expressed mostly in muscle and is most obvious in the larval and adult pharynx. </a:t>
            </a:r>
            <a:r>
              <a:rPr lang="en-US" sz="1400" b="1" i="1" dirty="0"/>
              <a:t>(one </a:t>
            </a:r>
            <a:r>
              <a:rPr lang="en-US" sz="1400" b="1" i="1" dirty="0" smtClean="0"/>
              <a:t>plate )</a:t>
            </a:r>
            <a:r>
              <a:rPr lang="en-US" sz="1400" dirty="0" smtClean="0"/>
              <a:t>.</a:t>
            </a:r>
            <a:endParaRPr lang="en-US" sz="1400" dirty="0"/>
          </a:p>
        </p:txBody>
      </p:sp>
    </p:spTree>
    <p:extLst>
      <p:ext uri="{BB962C8B-B14F-4D97-AF65-F5344CB8AC3E}">
        <p14:creationId xmlns:p14="http://schemas.microsoft.com/office/powerpoint/2010/main" val="1011350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625" y="190500"/>
            <a:ext cx="8077200" cy="341632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Spin out 1.5 ml of the five </a:t>
            </a:r>
            <a:r>
              <a:rPr lang="en-US" i="1" dirty="0">
                <a:latin typeface="Times New Roman" panose="02020603050405020304" pitchFamily="18" charset="0"/>
                <a:cs typeface="Times New Roman" panose="02020603050405020304" pitchFamily="18" charset="0"/>
              </a:rPr>
              <a:t>E. coli</a:t>
            </a:r>
            <a:r>
              <a:rPr lang="en-US" dirty="0">
                <a:latin typeface="Times New Roman" panose="02020603050405020304" pitchFamily="18" charset="0"/>
                <a:cs typeface="Times New Roman" panose="02020603050405020304" pitchFamily="18" charset="0"/>
              </a:rPr>
              <a:t> cultures (with the L4440 empty vector control twice – for a total of 6 tubes) in the microfuge.  </a:t>
            </a:r>
            <a:r>
              <a:rPr lang="en-US" strike="sngStrike" dirty="0">
                <a:latin typeface="Times New Roman" panose="02020603050405020304" pitchFamily="18" charset="0"/>
                <a:cs typeface="Times New Roman" panose="02020603050405020304" pitchFamily="18" charset="0"/>
              </a:rPr>
              <a:t>Remove the supernatant and re-fill the same tube with an additional 1.5 ml of the five </a:t>
            </a:r>
            <a:r>
              <a:rPr lang="en-US" i="1" strike="sngStrike" dirty="0">
                <a:latin typeface="Times New Roman" panose="02020603050405020304" pitchFamily="18" charset="0"/>
                <a:cs typeface="Times New Roman" panose="02020603050405020304" pitchFamily="18" charset="0"/>
              </a:rPr>
              <a:t>E. coli</a:t>
            </a:r>
            <a:r>
              <a:rPr lang="en-US" strike="sngStrike" dirty="0">
                <a:latin typeface="Times New Roman" panose="02020603050405020304" pitchFamily="18" charset="0"/>
                <a:cs typeface="Times New Roman" panose="02020603050405020304" pitchFamily="18" charset="0"/>
              </a:rPr>
              <a:t> cultures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Resuspend the cell pellet in 300 μl of fresh broth containing 1 mM IPTG  Incubate at room temperature for 20 minutes.  IPTG induces the lac promoter which drives expression of the T7 RNA polymerase gene needed to transcribe the C. elegans genes present in the L4440 vector.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Next, pipet the cells onto  plates NGM with 100 μg/ml ampicillin that were previously spread with 50 µl of fresh 100 mM IPTG.  Swirl to roughly spread the culture and incubate at 37C.</a:t>
            </a:r>
          </a:p>
        </p:txBody>
      </p:sp>
      <p:pic>
        <p:nvPicPr>
          <p:cNvPr id="2050" name="Picture 2" descr="\\as-phoenix1.ad.uky.edu\BioSci\rymond\Documents\My Pictures\Bio 510\L4440 RNAi plasmi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383280"/>
            <a:ext cx="4572000"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411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mun.ca/biology/scarr/Fg14_13.gif"/>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133600" y="228599"/>
            <a:ext cx="5403744" cy="4023360"/>
          </a:xfrm>
          <a:prstGeom prst="rect">
            <a:avLst/>
          </a:prstGeom>
          <a:noFill/>
          <a:ln>
            <a:noFill/>
          </a:ln>
        </p:spPr>
      </p:pic>
      <p:sp>
        <p:nvSpPr>
          <p:cNvPr id="3" name="Rectangle 2"/>
          <p:cNvSpPr/>
          <p:nvPr/>
        </p:nvSpPr>
        <p:spPr>
          <a:xfrm>
            <a:off x="228600" y="3940077"/>
            <a:ext cx="8610600"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Deamination: Nitrous Acid as a mutagen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Nitrous acid (HNO</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acts as a mutagen by deamination of the NH</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group of adenine and/or cytosine to an ether group, thus altering their base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pairing.  After replication, the chemically altered bases are replaced by the mutated residue (G/*C -&gt;A/</a:t>
            </a:r>
            <a:r>
              <a:rPr kumimoji="0" lang="en-US"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or A*/T-</a:t>
            </a:r>
            <a:r>
              <a:rPr kumimoji="0" lang="en-US"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1800" b="0"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https</a:t>
            </a:r>
            <a: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://www.mun.ca/biology/scarr/Nitrous_Acid_Mutagenesis.html</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Single-stranded DNA is much more sensitive to nitrous acid mutagenesis than double stranded DNA.  Hence, we will use non-recombinant pTZ18u, our original cloning vector, prepared as single-stranded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DNA as you did in class.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74639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330450" y="-5413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Rectangle 3"/>
          <p:cNvSpPr/>
          <p:nvPr/>
        </p:nvSpPr>
        <p:spPr>
          <a:xfrm>
            <a:off x="152400" y="152400"/>
            <a:ext cx="8839200" cy="64940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Random chemical mutagenesis of DNA, part 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 pTZ18u DNA was mutagenized, precipitated, dried and resuspended in 10 µl of sterile water.  Today we will begin a test the prediction that the number of ampicillin resistant, lacZ defective pTZ18u E. coli transformants will  </a:t>
            </a:r>
            <a:r>
              <a:rPr kumimoji="0" lang="en-US" sz="16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increase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with plasmid mutagenesis.</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First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will convert the mutagenized ssDNA into mutagenized dsDNA which transforms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 coli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much more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efficiently.</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Add your 10 µl of mutated DNA to 14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µl of the following mix in a PCR tube</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10.25</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µl of sterile water</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0.5 µl of complementary oligonucleotide primer</a:t>
            </a:r>
            <a:r>
              <a:rPr kumimoji="0" lang="en-US" sz="16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(0.5 µg of the reverse primer used for our inverse PCR experiment)</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  µl of NEB Taq 10X reaction buffer</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0.75 µl of 10 mM dNTP</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dd</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1.0 µl of NEB Taq polymerase (~5 units</a:t>
            </a:r>
            <a:r>
              <a:rPr kumimoji="0" lang="en-US" sz="1600" b="0" i="0" u="none" strike="noStrike" kern="1200" cap="none" spc="0" normalizeH="0" baseline="0" noProof="0" dirty="0" smtClean="0">
                <a:ln>
                  <a:noFill/>
                </a:ln>
                <a:solidFill>
                  <a:prstClr val="black"/>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 mix briefly, spin briefly (put in a regular microfuge tube with the cap cut off, spin at 2,000 rpm only</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Polymerization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(only one cycle used, this is </a:t>
            </a:r>
            <a:r>
              <a:rPr kumimoji="0" lang="en-US" sz="16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not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PCR, simply second strand synthesis):</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94C   	3 minutes</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45C	5 minutes</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65C	10 minutes</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Transfer the completed PCR reactions into fresh 1.5 ml tubes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Label the cap of the tube either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 or “20”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depending on the mutagenesis time.  Label the side of the tube with your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group number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your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initials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today’s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(11/12/14). Put these tubes in the rack at the front of the lab.</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1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1"/>
            <a:ext cx="8534400"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The </a:t>
            </a:r>
            <a:r>
              <a:rPr kumimoji="0" lang="en-US" sz="18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URA3</a:t>
            </a:r>
            <a:r>
              <a:rPr kumimoji="0" lang="en-US" sz="18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enzyme converts 5-FOA into the toxic metabolite 5-fluorouracil which kills yeast independent of whether uracil is present in the medium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Yeast with a functional URA3 gene die in the presence of 5-FOA.  In our case,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on a plasmid (N19)</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Cells that have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spontaneously lo</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 the N19 plasmid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lack the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 lack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orotidine-5'-phosphate decarboxylase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activity and grow on 5-FOA medium </a:t>
            </a:r>
            <a: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long as the essential nutrient uracil is present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prstClr val="black"/>
                </a:solidFill>
                <a:latin typeface="Times New Roman" panose="02020603050405020304" pitchFamily="18" charset="0"/>
                <a:cs typeface="Times New Roman" panose="02020603050405020304" pitchFamily="18" charset="0"/>
              </a:rPr>
              <a:t>Prediction: </a:t>
            </a:r>
            <a:r>
              <a:rPr lang="en-US" dirty="0" smtClean="0">
                <a:solidFill>
                  <a:prstClr val="black"/>
                </a:solidFill>
                <a:latin typeface="Times New Roman" panose="02020603050405020304" pitchFamily="18" charset="0"/>
                <a:cs typeface="Times New Roman" panose="02020603050405020304" pitchFamily="18" charset="0"/>
              </a:rPr>
              <a:t>FOA+ colonies will lack URA3 and therefore be unable to grow on medium without uracil. </a:t>
            </a: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028" y="4577804"/>
            <a:ext cx="2785588" cy="21031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 y="4669691"/>
            <a:ext cx="2011680" cy="2011680"/>
          </a:xfrm>
          <a:prstGeom prst="rect">
            <a:avLst/>
          </a:prstGeom>
        </p:spPr>
      </p:pic>
      <p:sp>
        <p:nvSpPr>
          <p:cNvPr id="3" name="TextBox 2"/>
          <p:cNvSpPr txBox="1"/>
          <p:nvPr/>
        </p:nvSpPr>
        <p:spPr>
          <a:xfrm>
            <a:off x="2590801" y="5029202"/>
            <a:ext cx="17707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5-fluoro-orotic acid (5-FOA) used for selection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3027171"/>
            <a:ext cx="4980330" cy="1554480"/>
          </a:xfrm>
          <a:prstGeom prst="rect">
            <a:avLst/>
          </a:prstGeom>
        </p:spPr>
      </p:pic>
      <p:sp>
        <p:nvSpPr>
          <p:cNvPr id="7" name="TextBox 6"/>
          <p:cNvSpPr txBox="1"/>
          <p:nvPr/>
        </p:nvSpPr>
        <p:spPr>
          <a:xfrm>
            <a:off x="6705600" y="3290234"/>
            <a:ext cx="2362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Natural substrate: orotidine-5'-phosphate </a:t>
            </a:r>
          </a:p>
        </p:txBody>
      </p:sp>
      <p:sp>
        <p:nvSpPr>
          <p:cNvPr id="8" name="TextBox 7"/>
          <p:cNvSpPr txBox="1"/>
          <p:nvPr/>
        </p:nvSpPr>
        <p:spPr>
          <a:xfrm>
            <a:off x="7166616" y="5105402"/>
            <a:ext cx="16725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5-fluorouracil – toxic metabolite of 5-FOA</a:t>
            </a:r>
          </a:p>
        </p:txBody>
      </p:sp>
    </p:spTree>
    <p:extLst>
      <p:ext uri="{BB962C8B-B14F-4D97-AF65-F5344CB8AC3E}">
        <p14:creationId xmlns:p14="http://schemas.microsoft.com/office/powerpoint/2010/main" val="3913799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067800" cy="6863417"/>
          </a:xfrm>
          <a:prstGeom prst="rect">
            <a:avLst/>
          </a:prstGeom>
        </p:spPr>
        <p:txBody>
          <a:bodyPr wrap="square">
            <a:spAutoFit/>
          </a:bodyPr>
          <a:lstStyle/>
          <a:p>
            <a:r>
              <a:rPr lang="en-US" sz="2200" b="1" u="sng" dirty="0"/>
              <a:t>Each Student </a:t>
            </a:r>
            <a:r>
              <a:rPr lang="en-US" sz="2200" b="1" u="sng" dirty="0">
                <a:solidFill>
                  <a:srgbClr val="FF0000"/>
                </a:solidFill>
              </a:rPr>
              <a:t>(groups 1-2 get pTZ18u and groups </a:t>
            </a:r>
            <a:r>
              <a:rPr lang="en-US" sz="2200" b="1" u="sng" dirty="0" smtClean="0">
                <a:solidFill>
                  <a:srgbClr val="FF0000"/>
                </a:solidFill>
              </a:rPr>
              <a:t>3-4 </a:t>
            </a:r>
            <a:r>
              <a:rPr lang="en-US" sz="2200" b="1" u="sng" dirty="0">
                <a:solidFill>
                  <a:srgbClr val="FF0000"/>
                </a:solidFill>
              </a:rPr>
              <a:t>get pTZ19u)</a:t>
            </a:r>
            <a:endParaRPr lang="en-US" sz="2200" dirty="0">
              <a:solidFill>
                <a:srgbClr val="FF0000"/>
              </a:solidFill>
            </a:endParaRPr>
          </a:p>
          <a:p>
            <a:r>
              <a:rPr lang="en-US" sz="2200" dirty="0"/>
              <a:t>Digest your pTZ vector (18u or 19u) with EcoRI in a final volume of 25 </a:t>
            </a:r>
            <a:r>
              <a:rPr lang="en-US" sz="2200" dirty="0" smtClean="0"/>
              <a:t>μl; assemble:</a:t>
            </a:r>
          </a:p>
          <a:p>
            <a:endParaRPr lang="en-US" sz="2200" dirty="0"/>
          </a:p>
          <a:p>
            <a:r>
              <a:rPr lang="en-US" sz="2200" dirty="0"/>
              <a:t>9.5 μl </a:t>
            </a:r>
            <a:r>
              <a:rPr lang="en-US" sz="2200" b="1" dirty="0"/>
              <a:t>sterile water</a:t>
            </a:r>
            <a:endParaRPr lang="en-US" sz="2200" dirty="0"/>
          </a:p>
          <a:p>
            <a:r>
              <a:rPr lang="en-US" sz="2200" dirty="0"/>
              <a:t>2.5 μl </a:t>
            </a:r>
            <a:r>
              <a:rPr lang="en-US" sz="2200" b="1" dirty="0"/>
              <a:t>10X CutSmart buffer</a:t>
            </a:r>
            <a:r>
              <a:rPr lang="en-US" sz="2200" dirty="0"/>
              <a:t> (1X = 50mM Potassium Acetate, 20mM Tris-acetate, </a:t>
            </a:r>
            <a:r>
              <a:rPr lang="en-US" sz="2200" dirty="0" smtClean="0"/>
              <a:t>10mM </a:t>
            </a:r>
            <a:r>
              <a:rPr lang="en-US" sz="2200" dirty="0"/>
              <a:t>Magnesium Acetate, 100μg/ml BSA , pH 7.9@25°C)</a:t>
            </a:r>
          </a:p>
          <a:p>
            <a:r>
              <a:rPr lang="en-US" sz="2200" dirty="0"/>
              <a:t>10  μl</a:t>
            </a:r>
            <a:r>
              <a:rPr lang="en-US" sz="2200" b="1" dirty="0"/>
              <a:t> DNA</a:t>
            </a:r>
            <a:r>
              <a:rPr lang="en-US" sz="2200" dirty="0"/>
              <a:t> (2 μg, ~ 1 </a:t>
            </a:r>
            <a:r>
              <a:rPr lang="en-US" sz="2200" dirty="0" err="1"/>
              <a:t>picomole</a:t>
            </a:r>
            <a:r>
              <a:rPr lang="en-US" sz="2200" dirty="0"/>
              <a:t> of 18u </a:t>
            </a:r>
            <a:r>
              <a:rPr lang="en-US" sz="2200" u="sng" dirty="0"/>
              <a:t>or</a:t>
            </a:r>
            <a:r>
              <a:rPr lang="en-US" sz="2200" dirty="0"/>
              <a:t> 19u </a:t>
            </a:r>
            <a:r>
              <a:rPr lang="en-US" sz="2200" u="sng" dirty="0"/>
              <a:t>but not both</a:t>
            </a:r>
            <a:r>
              <a:rPr lang="en-US" sz="2200" dirty="0"/>
              <a:t>) (</a:t>
            </a:r>
            <a:r>
              <a:rPr lang="en-US" sz="2200" b="1" dirty="0">
                <a:solidFill>
                  <a:srgbClr val="FF0000"/>
                </a:solidFill>
              </a:rPr>
              <a:t>Assemble reaction in this tube</a:t>
            </a:r>
            <a:r>
              <a:rPr lang="en-US" sz="2200" dirty="0"/>
              <a:t>)</a:t>
            </a:r>
          </a:p>
          <a:p>
            <a:r>
              <a:rPr lang="en-US" sz="2200" dirty="0"/>
              <a:t>1 μl</a:t>
            </a:r>
            <a:r>
              <a:rPr lang="en-US" sz="2200" b="1" dirty="0"/>
              <a:t> EcoRI</a:t>
            </a:r>
            <a:r>
              <a:rPr lang="en-US" sz="2200" dirty="0"/>
              <a:t> (or 10 units; excess units because our lab time is short &amp; you want to ensure a complete digestion)</a:t>
            </a:r>
          </a:p>
          <a:p>
            <a:r>
              <a:rPr lang="en-US" sz="2200" dirty="0"/>
              <a:t>1 μl </a:t>
            </a:r>
            <a:r>
              <a:rPr lang="en-US" sz="2200" b="1" dirty="0" err="1"/>
              <a:t>HinDIII</a:t>
            </a:r>
            <a:endParaRPr lang="en-US" sz="2200" dirty="0"/>
          </a:p>
          <a:p>
            <a:endParaRPr lang="en-US" sz="2200" dirty="0" smtClean="0"/>
          </a:p>
          <a:p>
            <a:r>
              <a:rPr lang="en-US" sz="2200" dirty="0" smtClean="0"/>
              <a:t>Vortex </a:t>
            </a:r>
            <a:r>
              <a:rPr lang="en-US" sz="2200" dirty="0"/>
              <a:t>the sample very briefly (~2 seconds) and then spin briefly (~5 seconds – push the button).  Note that the air/liquid interface (foaming) can denature proteins, so limit the amount of vortexing time and avoid conditions that cause foaming. </a:t>
            </a:r>
          </a:p>
          <a:p>
            <a:r>
              <a:rPr lang="en-US" sz="2200" dirty="0"/>
              <a:t>‑Incubate for 30min at 37</a:t>
            </a:r>
            <a:r>
              <a:rPr lang="en-US" sz="2200" baseline="30000" dirty="0"/>
              <a:t>o</a:t>
            </a:r>
            <a:r>
              <a:rPr lang="en-US" sz="2200" dirty="0"/>
              <a:t>C.</a:t>
            </a:r>
          </a:p>
          <a:p>
            <a:r>
              <a:rPr lang="en-US" sz="2200" dirty="0"/>
              <a:t>‑Next, add 1 μl (0.3 unit) of NEB </a:t>
            </a:r>
            <a:r>
              <a:rPr lang="en-US" sz="2200" b="1" dirty="0"/>
              <a:t>Quick CIP </a:t>
            </a:r>
            <a:r>
              <a:rPr lang="en-US" sz="2200" dirty="0"/>
              <a:t>(calf alkaline phosphatase).  Mix well then spin as before and then incubate at 37</a:t>
            </a:r>
            <a:r>
              <a:rPr lang="en-US" sz="2200" baseline="30000" dirty="0"/>
              <a:t>o</a:t>
            </a:r>
            <a:r>
              <a:rPr lang="en-US" sz="2200" dirty="0"/>
              <a:t>C for 15 min.  </a:t>
            </a:r>
          </a:p>
        </p:txBody>
      </p:sp>
    </p:spTree>
    <p:extLst>
      <p:ext uri="{BB962C8B-B14F-4D97-AF65-F5344CB8AC3E}">
        <p14:creationId xmlns:p14="http://schemas.microsoft.com/office/powerpoint/2010/main" val="56977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14400"/>
            <a:ext cx="7391400" cy="4801314"/>
          </a:xfrm>
          <a:prstGeom prst="rect">
            <a:avLst/>
          </a:prstGeom>
        </p:spPr>
        <p:txBody>
          <a:bodyPr wrap="square">
            <a:spAutoFit/>
          </a:bodyPr>
          <a:lstStyle/>
          <a:p>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To </a:t>
            </a:r>
            <a:r>
              <a:rPr lang="en-US" b="1" dirty="0">
                <a:latin typeface="Times New Roman" panose="02020603050405020304" pitchFamily="18" charset="0"/>
                <a:ea typeface="Times New Roman" panose="02020603050405020304" pitchFamily="18" charset="0"/>
                <a:cs typeface="Times New Roman" panose="02020603050405020304" pitchFamily="18" charset="0"/>
              </a:rPr>
              <a:t>test this prediction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take cells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from </a:t>
            </a:r>
            <a:r>
              <a:rPr lang="en-US" dirty="0">
                <a:latin typeface="Times New Roman" panose="02020603050405020304" pitchFamily="18" charset="0"/>
                <a:ea typeface="Times New Roman" panose="02020603050405020304" pitchFamily="18" charset="0"/>
                <a:cs typeface="Times New Roman" panose="02020603050405020304" pitchFamily="18" charset="0"/>
              </a:rPr>
              <a:t>each of the strains supporting growth the 5 FOA plates onto one plate that lacks uracil (-ura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–leu plate</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This means one colony form the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YCplac111-Spp382</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and one from the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YCplac111-Spp382-Sqs1</a:t>
            </a: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Include </a:t>
            </a:r>
            <a:r>
              <a:rPr lang="en-US" dirty="0">
                <a:latin typeface="Times New Roman" panose="02020603050405020304" pitchFamily="18" charset="0"/>
                <a:ea typeface="Times New Roman" panose="02020603050405020304" pitchFamily="18" charset="0"/>
                <a:cs typeface="Times New Roman" panose="02020603050405020304" pitchFamily="18" charset="0"/>
              </a:rPr>
              <a:t>as positive controls the original (that is, before FOA selection) </a:t>
            </a:r>
            <a:r>
              <a:rPr lang="en-US" i="1" dirty="0">
                <a:latin typeface="Times New Roman" panose="02020603050405020304" pitchFamily="18" charset="0"/>
                <a:ea typeface="Times New Roman" panose="02020603050405020304" pitchFamily="18" charset="0"/>
                <a:cs typeface="Times New Roman" panose="02020603050405020304" pitchFamily="18" charset="0"/>
              </a:rPr>
              <a:t>URA3-SPP382(N19), YCplac111 </a:t>
            </a: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LEU2, SPP382</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and </a:t>
            </a:r>
            <a:r>
              <a:rPr lang="en-US" dirty="0">
                <a:latin typeface="Times New Roman" panose="02020603050405020304" pitchFamily="18" charset="0"/>
                <a:ea typeface="Times New Roman" panose="02020603050405020304" pitchFamily="18" charset="0"/>
                <a:cs typeface="Times New Roman" panose="02020603050405020304" pitchFamily="18" charset="0"/>
              </a:rPr>
              <a:t>a negative control, BY4742 which lacks a functional </a:t>
            </a:r>
            <a:r>
              <a:rPr lang="en-US" i="1" dirty="0">
                <a:latin typeface="Times New Roman" panose="02020603050405020304" pitchFamily="18" charset="0"/>
                <a:ea typeface="Times New Roman" panose="02020603050405020304" pitchFamily="18" charset="0"/>
                <a:cs typeface="Times New Roman" panose="02020603050405020304" pitchFamily="18" charset="0"/>
              </a:rPr>
              <a:t>URA</a:t>
            </a:r>
            <a:r>
              <a:rPr lang="en-US" dirty="0">
                <a:latin typeface="Times New Roman" panose="02020603050405020304" pitchFamily="18" charset="0"/>
                <a:ea typeface="Times New Roman" panose="02020603050405020304" pitchFamily="18" charset="0"/>
                <a:cs typeface="Times New Roman" panose="02020603050405020304" pitchFamily="18" charset="0"/>
              </a:rPr>
              <a:t>3 gene (genotype:</a:t>
            </a:r>
            <a:r>
              <a:rPr lang="en-US" dirty="0">
                <a:solidFill>
                  <a:srgbClr val="222222"/>
                </a:solidFill>
                <a:latin typeface="inherit"/>
                <a:ea typeface="Times New Roman" panose="02020603050405020304" pitchFamily="18" charset="0"/>
                <a:cs typeface="Arial" panose="020B0604020202020204" pitchFamily="34" charset="0"/>
              </a:rPr>
              <a:t> </a:t>
            </a:r>
            <a:r>
              <a:rPr lang="en-US" dirty="0" smtClean="0">
                <a:solidFill>
                  <a:srgbClr val="222222"/>
                </a:solidFill>
                <a:latin typeface="inherit"/>
                <a:ea typeface="Times New Roman" panose="02020603050405020304" pitchFamily="18" charset="0"/>
                <a:cs typeface="Arial" panose="020B0604020202020204" pitchFamily="34" charset="0"/>
              </a:rPr>
              <a:t>MATα </a:t>
            </a:r>
            <a:r>
              <a:rPr lang="en-US" dirty="0">
                <a:solidFill>
                  <a:srgbClr val="222222"/>
                </a:solidFill>
                <a:latin typeface="inherit"/>
                <a:ea typeface="Times New Roman" panose="02020603050405020304" pitchFamily="18" charset="0"/>
                <a:cs typeface="Arial" panose="020B0604020202020204" pitchFamily="34" charset="0"/>
              </a:rPr>
              <a:t>his3Δ1 leu2Δ0 lys2Δ0 ura3Δ0)</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For </a:t>
            </a:r>
            <a:r>
              <a:rPr lang="en-US" dirty="0">
                <a:latin typeface="Times New Roman" panose="02020603050405020304" pitchFamily="18" charset="0"/>
                <a:ea typeface="Times New Roman" panose="02020603050405020304" pitchFamily="18" charset="0"/>
                <a:cs typeface="Times New Roman" panose="02020603050405020304" pitchFamily="18" charset="0"/>
              </a:rPr>
              <a:t>this assay to work well, you want to patch the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yeast lightly </a:t>
            </a:r>
            <a:r>
              <a:rPr lang="en-US" dirty="0">
                <a:latin typeface="Times New Roman" panose="02020603050405020304" pitchFamily="18" charset="0"/>
                <a:ea typeface="Times New Roman" panose="02020603050405020304" pitchFamily="18" charset="0"/>
                <a:cs typeface="Times New Roman" panose="02020603050405020304" pitchFamily="18" charset="0"/>
              </a:rPr>
              <a:t>(that is, transfer a small amount of the colony, not a big “gob</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and </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then streak the patch with a flamed loop for single colonies.</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Incubate </a:t>
            </a:r>
            <a:r>
              <a:rPr lang="en-US" dirty="0">
                <a:latin typeface="Times New Roman" panose="02020603050405020304" pitchFamily="18" charset="0"/>
                <a:ea typeface="Times New Roman" panose="02020603050405020304" pitchFamily="18" charset="0"/>
                <a:cs typeface="Times New Roman" panose="02020603050405020304" pitchFamily="18" charset="0"/>
              </a:rPr>
              <a:t>the plates at 30C.</a:t>
            </a:r>
            <a:endParaRPr lang="en-US"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369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5"/>
          <p:cNvSpPr txBox="1">
            <a:spLocks noChangeArrowheads="1"/>
          </p:cNvSpPr>
          <p:nvPr/>
        </p:nvSpPr>
        <p:spPr bwMode="auto">
          <a:xfrm>
            <a:off x="685800" y="990600"/>
            <a:ext cx="7543800" cy="558614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Illumina Sequencing</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Massively parallel fully automated DNA and RNA sequencing – rapid generation of 5-25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gbp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in 3 to 10 days.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Analysis requires extensive computational reconstruction (mapping short reads of 75 to 300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bp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back to the genome)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Sequencing new genomes and learning what the mRNA compositions are in different tissues, developmental stages, disease states etc.</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HiSeq</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MiSeq</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2"/>
              </a:rPr>
              <a:t>https://</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hlinkClick r:id="rId2"/>
              </a:rPr>
              <a:t>www.youtube.com/watch?v=fCd6B5HRaZ8</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36893165"/>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981200"/>
            <a:ext cx="8229600" cy="36933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Illumina</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1" i="0" u="sng" strike="noStrike" kern="1200" cap="none" spc="0" normalizeH="0" baseline="0" noProof="0" dirty="0">
                <a:ln>
                  <a:noFill/>
                </a:ln>
                <a:solidFill>
                  <a:prstClr val="black"/>
                </a:solidFill>
                <a:effectLst/>
                <a:uLnTx/>
                <a:uFillTx/>
                <a:latin typeface="Arial" charset="0"/>
                <a:ea typeface="+mn-ea"/>
                <a:cs typeface="+mn-cs"/>
              </a:rPr>
              <a:t>Isothermal</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bridge amplification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Template DNA fragments (green and pink) are ligated to oligonucleotide adaptor sequences (orange and red), denatured to form single stranded DNA, and allowed to hybridize to complementary capture oligonucleotides covalently linked to the surface of the flow cell. </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Using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capture oligonucleotides as a primer, the templates are copied, and then denatured once again. The newly synthesized DNA molecules can then bend to hybridize with an adjacent capture oligonucleotide primer, which serves as the next primer for DNA synthesis. </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This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process is repeated until </a:t>
            </a:r>
            <a:r>
              <a:rPr kumimoji="0" lang="en-US" sz="1800" b="0" i="0" u="sng" strike="noStrike" kern="1200" cap="none" spc="0" normalizeH="0" baseline="0" noProof="0" dirty="0">
                <a:ln>
                  <a:noFill/>
                </a:ln>
                <a:solidFill>
                  <a:prstClr val="black"/>
                </a:solidFill>
                <a:effectLst/>
                <a:uLnTx/>
                <a:uFillTx/>
                <a:latin typeface="Arial" charset="0"/>
                <a:ea typeface="+mn-ea"/>
                <a:cs typeface="+mn-cs"/>
              </a:rPr>
              <a:t>clusters of clonal copies of an identical template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are generated on the surface of the flow cell. </a:t>
            </a:r>
          </a:p>
        </p:txBody>
      </p:sp>
      <p:pic>
        <p:nvPicPr>
          <p:cNvPr id="3" name="Picture 2" descr="Illumina bridge chemistry.pn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89469" y="385093"/>
            <a:ext cx="5917461" cy="1231746"/>
          </a:xfrm>
          <a:prstGeom prst="rect">
            <a:avLst/>
          </a:prstGeom>
        </p:spPr>
      </p:pic>
      <p:sp>
        <p:nvSpPr>
          <p:cNvPr id="4" name="TextBox 3"/>
          <p:cNvSpPr txBox="1"/>
          <p:nvPr/>
        </p:nvSpPr>
        <p:spPr>
          <a:xfrm flipH="1">
            <a:off x="304800" y="5910322"/>
            <a:ext cx="81534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Matthew W. Anderson</a:t>
            </a:r>
            <a:r>
              <a:rPr kumimoji="0" lang="en-US" sz="1400" b="0" i="0" u="none" strike="noStrike" kern="1200" cap="none" spc="0" normalizeH="0" baseline="30000" noProof="0" dirty="0">
                <a:ln>
                  <a:noFill/>
                </a:ln>
                <a:solidFill>
                  <a:prstClr val="black"/>
                </a:solidFill>
                <a:effectLst/>
                <a:uLnTx/>
                <a:uFillTx/>
                <a:latin typeface="Arial" charset="0"/>
                <a:ea typeface="+mn-ea"/>
                <a:cs typeface="+mn-cs"/>
              </a:rPr>
              <a:t> </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and Iris </a:t>
            </a:r>
            <a:r>
              <a:rPr kumimoji="0" lang="en-US" sz="1400" b="0" i="0" u="none" strike="noStrike" kern="1200" cap="none" spc="0" normalizeH="0" baseline="0" noProof="0" dirty="0" err="1">
                <a:ln>
                  <a:noFill/>
                </a:ln>
                <a:solidFill>
                  <a:prstClr val="black"/>
                </a:solidFill>
                <a:effectLst/>
                <a:uLnTx/>
                <a:uFillTx/>
                <a:latin typeface="Arial" charset="0"/>
                <a:ea typeface="+mn-ea"/>
                <a:cs typeface="+mn-cs"/>
              </a:rPr>
              <a:t>Schrijver</a:t>
            </a:r>
            <a:r>
              <a:rPr kumimoji="0" lang="en-US" sz="1400" b="0" i="0" u="none" strike="noStrike" kern="1200" cap="none" spc="0" normalizeH="0" baseline="30000" noProof="0" dirty="0">
                <a:ln>
                  <a:noFill/>
                </a:ln>
                <a:solidFill>
                  <a:prstClr val="black"/>
                </a:solidFill>
                <a:effectLst/>
                <a:uLnTx/>
                <a:uFillTx/>
                <a:latin typeface="Arial" charset="0"/>
                <a:ea typeface="+mn-ea"/>
                <a:cs typeface="+mn-cs"/>
              </a:rPr>
              <a:t> </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,Next Generation DNA Sequencing and the Future of Genomic Medicine </a:t>
            </a:r>
            <a:r>
              <a:rPr kumimoji="0" lang="en-US" sz="1400" b="0" i="1" u="none" strike="noStrike" kern="1200" cap="none" spc="0" normalizeH="0" baseline="0" noProof="0" dirty="0">
                <a:ln>
                  <a:noFill/>
                </a:ln>
                <a:solidFill>
                  <a:prstClr val="black"/>
                </a:solidFill>
                <a:effectLst/>
                <a:uLnTx/>
                <a:uFillTx/>
                <a:latin typeface="Arial" charset="0"/>
                <a:ea typeface="+mn-ea"/>
                <a:cs typeface="+mn-cs"/>
              </a:rPr>
              <a:t>Genes 2010, 1, 38-69;</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 </a:t>
            </a:r>
          </a:p>
        </p:txBody>
      </p:sp>
    </p:spTree>
    <p:extLst>
      <p:ext uri="{BB962C8B-B14F-4D97-AF65-F5344CB8AC3E}">
        <p14:creationId xmlns:p14="http://schemas.microsoft.com/office/powerpoint/2010/main" val="264948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llumina sequencing chemistry.pn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600" y="690265"/>
            <a:ext cx="8305800" cy="2953512"/>
          </a:xfrm>
          <a:prstGeom prst="rect">
            <a:avLst/>
          </a:prstGeom>
        </p:spPr>
      </p:pic>
      <p:sp>
        <p:nvSpPr>
          <p:cNvPr id="4" name="TextBox 3"/>
          <p:cNvSpPr txBox="1"/>
          <p:nvPr/>
        </p:nvSpPr>
        <p:spPr>
          <a:xfrm>
            <a:off x="228600" y="3810000"/>
            <a:ext cx="8763000" cy="280076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Illumina</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sequencing chemistry</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sequencing primer (red) is annealed to the template molecules linked to the flow cell surface. </a:t>
            </a:r>
            <a:endPar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Next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DNA polymerase and a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mixture of fluorescently labeled nucleotides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are added to the flow cell. The nucleotides are modified with a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cleavable terminator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moiety such that only one nucleotide can be incorporated during each sequencing cycle. </a:t>
            </a:r>
            <a:endPar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After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nucleotide incorporation, the </a:t>
            </a: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fluorescent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signals are recorded for each cluster. </a:t>
            </a:r>
            <a:endPar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Finally, the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terminator moiety and fluorescent label are </a:t>
            </a: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chemically cleaved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off and removed, and fresh nucleotides and polymerase are added to begin the next sequencing cycle.</a:t>
            </a:r>
          </a:p>
        </p:txBody>
      </p:sp>
      <p:sp>
        <p:nvSpPr>
          <p:cNvPr id="5" name="TextBox 4"/>
          <p:cNvSpPr txBox="1"/>
          <p:nvPr/>
        </p:nvSpPr>
        <p:spPr>
          <a:xfrm>
            <a:off x="457200" y="228600"/>
            <a:ext cx="8229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Matthew W. Anderson</a:t>
            </a:r>
            <a:r>
              <a:rPr kumimoji="0" lang="en-US" sz="1200" b="0" i="0" u="none" strike="noStrike" kern="1200" cap="none" spc="0" normalizeH="0" baseline="30000" noProof="0" dirty="0">
                <a:ln>
                  <a:noFill/>
                </a:ln>
                <a:solidFill>
                  <a:prstClr val="black"/>
                </a:solidFill>
                <a:effectLst/>
                <a:uLnTx/>
                <a:uFillTx/>
                <a:latin typeface="Arial" charset="0"/>
                <a:ea typeface="+mn-ea"/>
                <a:cs typeface="+mn-cs"/>
              </a:rPr>
              <a:t> </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and Iris </a:t>
            </a:r>
            <a:r>
              <a:rPr kumimoji="0" lang="en-US" sz="1200" b="0" i="0" u="none" strike="noStrike" kern="1200" cap="none" spc="0" normalizeH="0" baseline="0" noProof="0" dirty="0" err="1">
                <a:ln>
                  <a:noFill/>
                </a:ln>
                <a:solidFill>
                  <a:prstClr val="black"/>
                </a:solidFill>
                <a:effectLst/>
                <a:uLnTx/>
                <a:uFillTx/>
                <a:latin typeface="Arial" charset="0"/>
                <a:ea typeface="+mn-ea"/>
                <a:cs typeface="+mn-cs"/>
              </a:rPr>
              <a:t>Schrijver</a:t>
            </a:r>
            <a:r>
              <a:rPr kumimoji="0" lang="en-US" sz="1200" b="0" i="0" u="none" strike="noStrike" kern="1200" cap="none" spc="0" normalizeH="0" baseline="30000" noProof="0" dirty="0">
                <a:ln>
                  <a:noFill/>
                </a:ln>
                <a:solidFill>
                  <a:prstClr val="black"/>
                </a:solidFill>
                <a:effectLst/>
                <a:uLnTx/>
                <a:uFillTx/>
                <a:latin typeface="Arial" charset="0"/>
                <a:ea typeface="+mn-ea"/>
                <a:cs typeface="+mn-cs"/>
              </a:rPr>
              <a:t> </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,Next Generation DNA Sequencing and the Future of Genomic Medicine </a:t>
            </a:r>
            <a:r>
              <a:rPr kumimoji="0" lang="en-US" sz="1200" b="0" i="1" u="none" strike="noStrike" kern="1200" cap="none" spc="0" normalizeH="0" baseline="0" noProof="0" dirty="0">
                <a:ln>
                  <a:noFill/>
                </a:ln>
                <a:solidFill>
                  <a:prstClr val="black"/>
                </a:solidFill>
                <a:effectLst/>
                <a:uLnTx/>
                <a:uFillTx/>
                <a:latin typeface="Arial" charset="0"/>
                <a:ea typeface="+mn-ea"/>
                <a:cs typeface="+mn-cs"/>
              </a:rPr>
              <a:t>Genes 2010, 1, 38-69</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626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6001" cy="5966460"/>
          </a:xfrm>
          <a:prstGeom prst="rect">
            <a:avLst/>
          </a:prstGeom>
        </p:spPr>
      </p:pic>
      <p:sp>
        <p:nvSpPr>
          <p:cNvPr id="5" name="Rectangle 4"/>
          <p:cNvSpPr/>
          <p:nvPr/>
        </p:nvSpPr>
        <p:spPr>
          <a:xfrm>
            <a:off x="6172200" y="2"/>
            <a:ext cx="2971800" cy="64017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Chrom</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Yeast chromosome where the gene is located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Start/end: </a:t>
            </a:r>
            <a:r>
              <a:rPr kumimoji="0" lang="en-US" sz="1400" b="0" i="0" u="none" strike="noStrike" kern="1200" cap="none" spc="0" normalizeH="0" baseline="0" noProof="0" dirty="0">
                <a:ln>
                  <a:noFill/>
                </a:ln>
                <a:solidFill>
                  <a:prstClr val="black"/>
                </a:solidFill>
                <a:effectLst/>
                <a:uLnTx/>
                <a:uFillTx/>
                <a:latin typeface="Calibri"/>
                <a:ea typeface="+mn-ea"/>
                <a:cs typeface="+mn-cs"/>
              </a:rPr>
              <a:t>beginning and end of the intron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ORF: </a:t>
            </a:r>
            <a:r>
              <a:rPr kumimoji="0" lang="en-US" sz="1400" b="0" i="0" u="none" strike="noStrike" kern="1200" cap="none" spc="0" normalizeH="0" baseline="0" noProof="0" dirty="0">
                <a:ln>
                  <a:noFill/>
                </a:ln>
                <a:solidFill>
                  <a:prstClr val="black"/>
                </a:solidFill>
                <a:effectLst/>
                <a:uLnTx/>
                <a:uFillTx/>
                <a:latin typeface="Calibri"/>
                <a:ea typeface="+mn-ea"/>
                <a:cs typeface="+mn-cs"/>
              </a:rPr>
              <a:t>Open reading frame designation (unique identifier for yeast genes; </a:t>
            </a:r>
            <a:r>
              <a:rPr kumimoji="0" lang="en-US" sz="1400" b="1" i="0" u="none" strike="noStrike" kern="1200" cap="none" spc="0" normalizeH="0" baseline="0" noProof="0" dirty="0">
                <a:ln>
                  <a:noFill/>
                </a:ln>
                <a:solidFill>
                  <a:prstClr val="black"/>
                </a:solidFill>
                <a:effectLst/>
                <a:uLnTx/>
                <a:uFillTx/>
                <a:latin typeface="Calibri"/>
                <a:ea typeface="+mn-ea"/>
                <a:cs typeface="+mn-cs"/>
              </a:rPr>
              <a:t>YBL093 = Yeast; 2nd chromosome; Left of the centromere; 93 ORF from the centromere</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Gene: </a:t>
            </a:r>
            <a:r>
              <a:rPr kumimoji="0" lang="en-US" sz="1400" b="0" i="0" u="none" strike="noStrike" kern="1200" cap="none" spc="0" normalizeH="0" baseline="0" noProof="0" dirty="0">
                <a:ln>
                  <a:noFill/>
                </a:ln>
                <a:solidFill>
                  <a:prstClr val="black"/>
                </a:solidFill>
                <a:effectLst/>
                <a:uLnTx/>
                <a:uFillTx/>
                <a:latin typeface="Calibri"/>
                <a:ea typeface="+mn-ea"/>
                <a:cs typeface="+mn-cs"/>
              </a:rPr>
              <a:t>common name of gene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mn-cs"/>
              </a:rPr>
              <a:t>Exp</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relative expression level (Low, Medium, High)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Alt. site: </a:t>
            </a:r>
            <a:r>
              <a:rPr kumimoji="0" lang="en-US" sz="1400" b="0" i="0" u="none" strike="noStrike" kern="1200" cap="none" spc="0" normalizeH="0" baseline="0" noProof="0" dirty="0">
                <a:ln>
                  <a:noFill/>
                </a:ln>
                <a:solidFill>
                  <a:prstClr val="black"/>
                </a:solidFill>
                <a:effectLst/>
                <a:uLnTx/>
                <a:uFillTx/>
                <a:latin typeface="Calibri"/>
                <a:ea typeface="+mn-ea"/>
                <a:cs typeface="+mn-cs"/>
              </a:rPr>
              <a:t>alternate 5’ splice site, 3’ splice site or both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Flank: </a:t>
            </a:r>
            <a:r>
              <a:rPr kumimoji="0" lang="en-US" sz="1400" b="0" i="0" u="none" strike="noStrike" kern="1200" cap="none" spc="0" normalizeH="0" baseline="0" noProof="0" dirty="0">
                <a:ln>
                  <a:noFill/>
                </a:ln>
                <a:solidFill>
                  <a:prstClr val="black"/>
                </a:solidFill>
                <a:effectLst/>
                <a:uLnTx/>
                <a:uFillTx/>
                <a:latin typeface="Calibri"/>
                <a:ea typeface="+mn-ea"/>
                <a:cs typeface="+mn-cs"/>
              </a:rPr>
              <a:t>2 nucleotides of exon sequence before and after intron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In SGD? </a:t>
            </a:r>
            <a:r>
              <a:rPr kumimoji="0" lang="en-US" sz="1400" b="0" i="0" u="none" strike="noStrike" kern="1200" cap="none" spc="0" normalizeH="0" baseline="0" noProof="0" dirty="0">
                <a:ln>
                  <a:noFill/>
                </a:ln>
                <a:solidFill>
                  <a:prstClr val="black"/>
                </a:solidFill>
                <a:effectLst/>
                <a:uLnTx/>
                <a:uFillTx/>
                <a:latin typeface="Calibri"/>
                <a:ea typeface="+mn-ea"/>
                <a:cs typeface="+mn-cs"/>
              </a:rPr>
              <a:t>Was this annotated in the Saccharomyces cerevisiae genome database at the time of the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Ares 4.1: </a:t>
            </a:r>
            <a:r>
              <a:rPr kumimoji="0" lang="en-US" sz="1400" b="0" i="0" u="none" strike="noStrike" kern="1200" cap="none" spc="0" normalizeH="0" baseline="0" noProof="0" dirty="0">
                <a:ln>
                  <a:noFill/>
                </a:ln>
                <a:solidFill>
                  <a:prstClr val="black"/>
                </a:solidFill>
                <a:effectLst/>
                <a:uLnTx/>
                <a:uFillTx/>
                <a:latin typeface="Calibri"/>
                <a:ea typeface="+mn-ea"/>
                <a:cs typeface="+mn-cs"/>
              </a:rPr>
              <a:t>Was this annotated in the Dr. Manny Ares database at the time of the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WT depth: </a:t>
            </a:r>
            <a:r>
              <a:rPr kumimoji="0" lang="en-US" sz="1400" b="0" i="0" u="none" strike="noStrike" kern="1200" cap="none" spc="0" normalizeH="0" baseline="0" noProof="0" dirty="0">
                <a:ln>
                  <a:noFill/>
                </a:ln>
                <a:solidFill>
                  <a:prstClr val="black"/>
                </a:solidFill>
                <a:effectLst/>
                <a:uLnTx/>
                <a:uFillTx/>
                <a:latin typeface="Calibri"/>
                <a:ea typeface="+mn-ea"/>
                <a:cs typeface="+mn-cs"/>
              </a:rPr>
              <a:t>Number of times the sequence occurs in the wildtype yeast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H218A depth</a:t>
            </a:r>
            <a:r>
              <a:rPr kumimoji="0" lang="en-US" sz="1400" b="0" i="0" u="none" strike="noStrike" kern="1200" cap="none" spc="0" normalizeH="0" baseline="0" noProof="0" dirty="0">
                <a:ln>
                  <a:noFill/>
                </a:ln>
                <a:solidFill>
                  <a:prstClr val="black"/>
                </a:solidFill>
                <a:effectLst/>
                <a:uLnTx/>
                <a:uFillTx/>
                <a:latin typeface="Calibri"/>
                <a:ea typeface="+mn-ea"/>
                <a:cs typeface="+mn-cs"/>
              </a:rPr>
              <a:t>: Number of times the sequence occurs in the </a:t>
            </a:r>
            <a:r>
              <a:rPr kumimoji="0" lang="en-US" sz="1400" b="0" i="1" u="none" strike="noStrike" kern="1200" cap="none" spc="0" normalizeH="0" baseline="0" noProof="0" dirty="0">
                <a:ln>
                  <a:noFill/>
                </a:ln>
                <a:solidFill>
                  <a:prstClr val="black"/>
                </a:solidFill>
                <a:effectLst/>
                <a:uLnTx/>
                <a:uFillTx/>
                <a:latin typeface="Calibri"/>
                <a:ea typeface="+mn-ea"/>
                <a:cs typeface="+mn-cs"/>
              </a:rPr>
              <a:t>prp43H218A </a:t>
            </a:r>
            <a:r>
              <a:rPr kumimoji="0" lang="en-US" sz="1400" b="0" i="0" u="none" strike="noStrike" kern="1200" cap="none" spc="0" normalizeH="0" baseline="0" noProof="0" dirty="0">
                <a:ln>
                  <a:noFill/>
                </a:ln>
                <a:solidFill>
                  <a:prstClr val="black"/>
                </a:solidFill>
                <a:effectLst/>
                <a:uLnTx/>
                <a:uFillTx/>
                <a:latin typeface="Calibri"/>
                <a:ea typeface="+mn-ea"/>
                <a:cs typeface="+mn-cs"/>
              </a:rPr>
              <a:t>mutant yeast </a:t>
            </a:r>
          </a:p>
        </p:txBody>
      </p:sp>
      <p:sp>
        <p:nvSpPr>
          <p:cNvPr id="6" name="TextBox 5"/>
          <p:cNvSpPr txBox="1"/>
          <p:nvPr/>
        </p:nvSpPr>
        <p:spPr>
          <a:xfrm>
            <a:off x="152400" y="6211670"/>
            <a:ext cx="8458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will score for the new intron in </a:t>
            </a:r>
            <a:r>
              <a:rPr kumimoji="0" lang="en-US" sz="1800" b="0" i="1" u="none" strike="noStrike" kern="1200" cap="none" spc="0" normalizeH="0" baseline="0" noProof="0" dirty="0">
                <a:ln>
                  <a:noFill/>
                </a:ln>
                <a:solidFill>
                  <a:srgbClr val="FF0000"/>
                </a:solidFill>
                <a:effectLst/>
                <a:uLnTx/>
                <a:uFillTx/>
                <a:latin typeface="Calibri"/>
                <a:ea typeface="+mn-ea"/>
                <a:cs typeface="+mn-cs"/>
              </a:rPr>
              <a:t>YMR147W</a:t>
            </a:r>
            <a:r>
              <a:rPr kumimoji="0" lang="en-US" sz="1800" b="0" i="0" u="none" strike="noStrike" kern="1200" cap="none" spc="0" normalizeH="0" baseline="0" noProof="0" dirty="0">
                <a:ln>
                  <a:noFill/>
                </a:ln>
                <a:solidFill>
                  <a:prstClr val="black"/>
                </a:solidFill>
                <a:effectLst/>
                <a:uLnTx/>
                <a:uFillTx/>
                <a:latin typeface="Calibri"/>
                <a:ea typeface="+mn-ea"/>
                <a:cs typeface="+mn-cs"/>
              </a:rPr>
              <a:t> and for the alternative 3’ splice site in </a:t>
            </a:r>
            <a:r>
              <a:rPr kumimoji="0" lang="en-US" sz="1800" b="0" i="1" u="none" strike="noStrike" kern="1200" cap="none" spc="0" normalizeH="0" baseline="0" noProof="0" dirty="0">
                <a:ln>
                  <a:noFill/>
                </a:ln>
                <a:solidFill>
                  <a:srgbClr val="FF0000"/>
                </a:solidFill>
                <a:effectLst/>
                <a:uLnTx/>
                <a:uFillTx/>
                <a:latin typeface="Calibri"/>
                <a:ea typeface="+mn-ea"/>
                <a:cs typeface="+mn-cs"/>
              </a:rPr>
              <a:t>IWR1</a:t>
            </a:r>
          </a:p>
        </p:txBody>
      </p:sp>
    </p:spTree>
    <p:extLst>
      <p:ext uri="{BB962C8B-B14F-4D97-AF65-F5344CB8AC3E}">
        <p14:creationId xmlns:p14="http://schemas.microsoft.com/office/powerpoint/2010/main" val="2353608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503239"/>
            <a:ext cx="7696199" cy="581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636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077200" cy="6701835"/>
          </a:xfrm>
          <a:prstGeom prst="rect">
            <a:avLst/>
          </a:prstGeom>
        </p:spPr>
        <p:txBody>
          <a:bodyPr wrap="square">
            <a:spAutoFit/>
          </a:bodyPr>
          <a:lstStyle/>
          <a:p>
            <a:pPr algn="ctr"/>
            <a:r>
              <a:rPr lang="en-US" b="1" dirty="0"/>
              <a:t>Running list of experiments </a:t>
            </a:r>
          </a:p>
          <a:p>
            <a:r>
              <a:rPr lang="en-US" sz="1200" dirty="0" smtClean="0"/>
              <a:t>1</a:t>
            </a:r>
            <a:r>
              <a:rPr lang="en-US" sz="1200" dirty="0"/>
              <a:t>. Identify gene variants.  Isolate genomic DNA from haploid yeast strains with 1) a wildtype </a:t>
            </a:r>
            <a:r>
              <a:rPr lang="en-US" sz="1200" i="1" dirty="0"/>
              <a:t>SQS1</a:t>
            </a:r>
            <a:r>
              <a:rPr lang="en-US" sz="1200" dirty="0"/>
              <a:t> gene 2) a </a:t>
            </a:r>
            <a:r>
              <a:rPr lang="en-US" sz="1200" i="1" dirty="0"/>
              <a:t>sqs1::KAN </a:t>
            </a:r>
            <a:r>
              <a:rPr lang="en-US" sz="1200" dirty="0"/>
              <a:t>gene disruption and from a diploid strain with both at </a:t>
            </a:r>
            <a:r>
              <a:rPr lang="en-US" sz="1200" i="1" dirty="0"/>
              <a:t>SQS1</a:t>
            </a:r>
            <a:r>
              <a:rPr lang="en-US" sz="1200" dirty="0"/>
              <a:t> and </a:t>
            </a:r>
            <a:r>
              <a:rPr lang="en-US" sz="1200" i="1" dirty="0"/>
              <a:t>sqs1::KAN </a:t>
            </a:r>
            <a:r>
              <a:rPr lang="en-US" sz="1200" dirty="0"/>
              <a:t>allele.  </a:t>
            </a:r>
          </a:p>
          <a:p>
            <a:pPr>
              <a:buAutoNum type="arabicPeriod" startAt="2"/>
            </a:pPr>
            <a:r>
              <a:rPr lang="en-US" sz="1200" dirty="0"/>
              <a:t> Use the polymerase chair reaction (PCR) to amplify the genomic DNA from a  haploid WT yeast (</a:t>
            </a:r>
            <a:r>
              <a:rPr lang="en-US" sz="1200" i="1" dirty="0"/>
              <a:t>SQS1</a:t>
            </a:r>
            <a:r>
              <a:rPr lang="en-US" sz="1200" dirty="0"/>
              <a:t>), a haploid </a:t>
            </a:r>
            <a:r>
              <a:rPr lang="en-US" sz="1200" i="1" dirty="0"/>
              <a:t>sqs1::KAN mutant </a:t>
            </a:r>
            <a:r>
              <a:rPr lang="en-US" sz="1200" dirty="0"/>
              <a:t>and heterozygous diploid made by mating each haploid parent </a:t>
            </a:r>
            <a:r>
              <a:rPr lang="en-US" sz="1200" i="1" dirty="0"/>
              <a:t>SQS1</a:t>
            </a:r>
            <a:r>
              <a:rPr lang="en-US" sz="1200" dirty="0"/>
              <a:t>/</a:t>
            </a:r>
            <a:r>
              <a:rPr lang="en-US" sz="1200" i="1" dirty="0"/>
              <a:t> sqs1::KAN.  </a:t>
            </a:r>
            <a:r>
              <a:rPr lang="en-US" sz="1200" dirty="0"/>
              <a:t>The predicted size PCR fragments are 2963 bp (</a:t>
            </a:r>
            <a:r>
              <a:rPr lang="en-US" sz="1200" i="1" dirty="0"/>
              <a:t>SQS1</a:t>
            </a:r>
            <a:r>
              <a:rPr lang="en-US" sz="1200" dirty="0"/>
              <a:t>) and 2243 bp (</a:t>
            </a:r>
            <a:r>
              <a:rPr lang="en-US" sz="1200" i="1" dirty="0"/>
              <a:t>sqs1::KAN</a:t>
            </a:r>
            <a:r>
              <a:rPr lang="en-US" sz="1200" dirty="0"/>
              <a:t>) which will be used to determine which of the coded yeast strains contain the wildtype and mutant </a:t>
            </a:r>
            <a:r>
              <a:rPr lang="en-US" sz="1200" i="1" dirty="0"/>
              <a:t>SQS1</a:t>
            </a:r>
            <a:r>
              <a:rPr lang="en-US" sz="1200" dirty="0"/>
              <a:t> alleles. </a:t>
            </a:r>
          </a:p>
          <a:p>
            <a:pPr>
              <a:buAutoNum type="arabicPeriod" startAt="2"/>
            </a:pPr>
            <a:r>
              <a:rPr lang="en-US" sz="1200" dirty="0"/>
              <a:t> Inverse PCR to generate a site-specific deletion (mutation) of plasmid pTZ18u.  We will remove the 307 bp F1 origin of ssDNA replication.  Consequently, the inverse PCR product will produce a DNA fragment of 2553 while the </a:t>
            </a:r>
            <a:r>
              <a:rPr lang="en-US" sz="1200" dirty="0" err="1"/>
              <a:t>orignal</a:t>
            </a:r>
            <a:r>
              <a:rPr lang="en-US" sz="1200" dirty="0"/>
              <a:t> vector is 2860 bp.</a:t>
            </a:r>
          </a:p>
          <a:p>
            <a:pPr>
              <a:buAutoNum type="arabicPeriod" startAt="2"/>
            </a:pPr>
            <a:r>
              <a:rPr lang="en-US" sz="1200" dirty="0"/>
              <a:t> Discussion of Yeast Two-Hybrid (Y2H) Experiment</a:t>
            </a:r>
          </a:p>
          <a:p>
            <a:r>
              <a:rPr lang="en-US" sz="1200" dirty="0"/>
              <a:t>5.  Agarose gel electrophoresis of your 1) coded yeast genomic DNA preparations and 2) deletion mutant of recombinant-pTZ18u created by inverse PCR</a:t>
            </a:r>
          </a:p>
          <a:p>
            <a:r>
              <a:rPr lang="en-US" sz="1200" dirty="0"/>
              <a:t>6.  Yeast Two-Hybrid Experiment – transformation of the PJ69-4A (pAS2-PRP43) host with 10 derivatives of the </a:t>
            </a:r>
            <a:r>
              <a:rPr lang="en-US" sz="1200" i="1" dirty="0"/>
              <a:t>PXR1 </a:t>
            </a:r>
            <a:r>
              <a:rPr lang="en-US" sz="1200" dirty="0"/>
              <a:t>gene as GAL4 (activation domain) protein fusions on plasmid pACT2.</a:t>
            </a:r>
          </a:p>
          <a:p>
            <a:r>
              <a:rPr lang="en-US" sz="1200" dirty="0"/>
              <a:t>7.  Analysis of the </a:t>
            </a:r>
            <a:r>
              <a:rPr lang="en-US" sz="1200" i="1" dirty="0"/>
              <a:t>prp38-1</a:t>
            </a:r>
            <a:r>
              <a:rPr lang="en-US" sz="1200" dirty="0"/>
              <a:t> genetic complementation experiment by wildtype </a:t>
            </a:r>
            <a:r>
              <a:rPr lang="en-US" sz="1200" i="1" dirty="0"/>
              <a:t>PRP38 </a:t>
            </a:r>
            <a:r>
              <a:rPr lang="en-US" sz="1200" dirty="0"/>
              <a:t>introduced by yeast transformation in strain ts192.  Questions related to Wednesday’s exam</a:t>
            </a:r>
          </a:p>
          <a:p>
            <a:r>
              <a:rPr lang="en-US" sz="1200" dirty="0"/>
              <a:t>8. Affinity purification of a recombinant protein: IPTG induction of the </a:t>
            </a:r>
            <a:r>
              <a:rPr lang="en-US" sz="1200" i="1" dirty="0"/>
              <a:t>SPP382(codons 1-121)-intein-chitin binding domain</a:t>
            </a:r>
            <a:r>
              <a:rPr lang="en-US" sz="1200" dirty="0"/>
              <a:t> gene on plasmid pTZB1</a:t>
            </a:r>
            <a:endParaRPr lang="en-US" sz="1200" i="1" dirty="0"/>
          </a:p>
          <a:p>
            <a:r>
              <a:rPr lang="en-US" sz="1200" dirty="0"/>
              <a:t>9. Yeast Two-Hybrid Analysis of protein-protein interaction: Patch transformants onto master –leu, -trp plates (selects only for the plasmids, not reporter gene activation) and subsequent Y2H interaction analysis.  Note how “red” the colonies are compared to that of other students.</a:t>
            </a:r>
          </a:p>
          <a:p>
            <a:pPr marL="228600" indent="-228600">
              <a:buAutoNum type="arabicPeriod" startAt="10"/>
            </a:pPr>
            <a:r>
              <a:rPr lang="en-US" sz="1050" dirty="0"/>
              <a:t>Measuring nucleic acid abundance by real time PCR</a:t>
            </a:r>
          </a:p>
          <a:p>
            <a:r>
              <a:rPr lang="en-US" sz="1050" dirty="0"/>
              <a:t>11. Analysis of the real time PCR results to measure the concentration of an unknown sample of DNA</a:t>
            </a:r>
          </a:p>
          <a:p>
            <a:pPr marL="228600" indent="-228600">
              <a:buAutoNum type="arabicPeriod" startAt="12"/>
            </a:pPr>
            <a:r>
              <a:rPr lang="en-US" sz="1050" dirty="0"/>
              <a:t>Validate mRNA deep sequencing results indicating novel splicing events– create cDNA library of yeast mRNA</a:t>
            </a:r>
          </a:p>
          <a:p>
            <a:pPr marL="228600" indent="-228600">
              <a:buAutoNum type="arabicPeriod" startAt="12"/>
            </a:pPr>
            <a:r>
              <a:rPr lang="en-US" sz="1050" dirty="0"/>
              <a:t>Use cDNA library as DNA template for analysis of YMR147W (new intron) and IWR1 (3' alternative splice site)</a:t>
            </a:r>
          </a:p>
          <a:p>
            <a:pPr algn="ctr"/>
            <a:r>
              <a:rPr lang="en-US" sz="1400" b="1" dirty="0">
                <a:solidFill>
                  <a:srgbClr val="FF0000"/>
                </a:solidFill>
              </a:rPr>
              <a:t>TODAY</a:t>
            </a:r>
          </a:p>
          <a:p>
            <a:r>
              <a:rPr lang="en-US" sz="1500" dirty="0" smtClean="0">
                <a:solidFill>
                  <a:srgbClr val="FF0000"/>
                </a:solidFill>
                <a:latin typeface="Times New Roman" panose="02020603050405020304" pitchFamily="18" charset="0"/>
                <a:cs typeface="Times New Roman" panose="02020603050405020304" pitchFamily="18" charset="0"/>
              </a:rPr>
              <a:t>14. RNA interference in C. elegans – part I, prepare </a:t>
            </a:r>
            <a:r>
              <a:rPr lang="en-US" sz="1500" dirty="0" err="1" smtClean="0">
                <a:solidFill>
                  <a:srgbClr val="FF0000"/>
                </a:solidFill>
                <a:latin typeface="Times New Roman" panose="02020603050405020304" pitchFamily="18" charset="0"/>
                <a:cs typeface="Times New Roman" panose="02020603050405020304" pitchFamily="18" charset="0"/>
              </a:rPr>
              <a:t>feeded</a:t>
            </a:r>
            <a:r>
              <a:rPr lang="en-US" sz="1500" dirty="0" smtClean="0">
                <a:solidFill>
                  <a:srgbClr val="FF0000"/>
                </a:solidFill>
                <a:latin typeface="Times New Roman" panose="02020603050405020304" pitchFamily="18" charset="0"/>
                <a:cs typeface="Times New Roman" panose="02020603050405020304" pitchFamily="18" charset="0"/>
              </a:rPr>
              <a:t> plates</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Preparation of ss-pTZ18u/19u – review recovery</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Nitrous acid mutagenesis of lacZ – convert chemically treated ssDNA into dsDNA</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Use of 5FOA in plasmid shuffle to score gene function – test hypothesis that FOA+ colonies are ura-</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Inspect rtPCR products resolved on a 5% polyacrylamide gel to score for novel splicing events</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Quiz</a:t>
            </a:r>
            <a:endParaRPr lang="en-US" sz="1050" dirty="0"/>
          </a:p>
        </p:txBody>
      </p:sp>
    </p:spTree>
    <p:extLst>
      <p:ext uri="{BB962C8B-B14F-4D97-AF65-F5344CB8AC3E}">
        <p14:creationId xmlns:p14="http://schemas.microsoft.com/office/powerpoint/2010/main" val="2786629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077200" cy="3139321"/>
          </a:xfrm>
          <a:prstGeom prst="rect">
            <a:avLst/>
          </a:prstGeom>
        </p:spPr>
        <p:txBody>
          <a:bodyPr wrap="square">
            <a:spAutoFit/>
          </a:bodyPr>
          <a:lstStyle/>
          <a:p>
            <a:pPr algn="ctr"/>
            <a:r>
              <a:rPr lang="en-US" sz="3200" b="1" dirty="0"/>
              <a:t>Running list of experiments </a:t>
            </a:r>
          </a:p>
          <a:p>
            <a:endParaRPr lang="en-US" sz="2400" dirty="0" smtClean="0">
              <a:latin typeface="Times New Roman" panose="02020603050405020304" pitchFamily="18" charset="0"/>
              <a:cs typeface="Times New Roman" panose="02020603050405020304" pitchFamily="18" charset="0"/>
            </a:endParaRPr>
          </a:p>
          <a:p>
            <a:endParaRPr lang="en-US" sz="2000" dirty="0" smtClean="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Nitrous acid mutagenesis of lacZ </a:t>
            </a:r>
            <a:r>
              <a:rPr lang="en-US" sz="2000" dirty="0" smtClean="0">
                <a:latin typeface="Times New Roman" panose="02020603050405020304" pitchFamily="18" charset="0"/>
                <a:cs typeface="Times New Roman" panose="02020603050405020304" pitchFamily="18" charset="0"/>
              </a:rPr>
              <a:t>– part II, convert chemically treated ssDNA into dsDNA; III, </a:t>
            </a:r>
            <a:r>
              <a:rPr lang="en-US" sz="2000" dirty="0" smtClean="0">
                <a:solidFill>
                  <a:srgbClr val="FF0000"/>
                </a:solidFill>
                <a:latin typeface="Times New Roman" panose="02020603050405020304" pitchFamily="18" charset="0"/>
                <a:cs typeface="Times New Roman" panose="02020603050405020304" pitchFamily="18" charset="0"/>
              </a:rPr>
              <a:t>transform TG1 and select on LB-amp + IPTG/X-gal</a:t>
            </a:r>
          </a:p>
          <a:p>
            <a:pPr marL="342900" indent="-342900">
              <a:buAutoNum type="arabicPeriod" startAt="15"/>
            </a:pPr>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RNA </a:t>
            </a:r>
            <a:r>
              <a:rPr lang="en-US" sz="2000" b="1" dirty="0">
                <a:latin typeface="Times New Roman" panose="02020603050405020304" pitchFamily="18" charset="0"/>
                <a:cs typeface="Times New Roman" panose="02020603050405020304" pitchFamily="18" charset="0"/>
              </a:rPr>
              <a:t>interference in </a:t>
            </a:r>
            <a:r>
              <a:rPr lang="en-US" sz="2000" b="1" i="1" dirty="0">
                <a:latin typeface="Times New Roman" panose="02020603050405020304" pitchFamily="18" charset="0"/>
                <a:cs typeface="Times New Roman" panose="02020603050405020304" pitchFamily="18" charset="0"/>
              </a:rPr>
              <a:t>C. elegans </a:t>
            </a:r>
            <a:r>
              <a:rPr lang="en-US" sz="2000" dirty="0">
                <a:latin typeface="Times New Roman" panose="02020603050405020304" pitchFamily="18" charset="0"/>
                <a:cs typeface="Times New Roman" panose="02020603050405020304" pitchFamily="18" charset="0"/>
              </a:rPr>
              <a:t>– part I, prepare feeder plates; </a:t>
            </a:r>
            <a:r>
              <a:rPr lang="en-US" sz="2000" dirty="0" smtClean="0">
                <a:latin typeface="Times New Roman" panose="02020603050405020304" pitchFamily="18" charset="0"/>
                <a:cs typeface="Times New Roman" panose="02020603050405020304" pitchFamily="18" charset="0"/>
              </a:rPr>
              <a:t>II, </a:t>
            </a:r>
            <a:r>
              <a:rPr lang="en-US" sz="2000" dirty="0" smtClean="0">
                <a:solidFill>
                  <a:srgbClr val="FF0000"/>
                </a:solidFill>
                <a:latin typeface="Times New Roman" panose="02020603050405020304" pitchFamily="18" charset="0"/>
                <a:cs typeface="Times New Roman" panose="02020603050405020304" pitchFamily="18" charset="0"/>
              </a:rPr>
              <a:t>add </a:t>
            </a:r>
            <a:r>
              <a:rPr lang="en-US" sz="2000" dirty="0">
                <a:solidFill>
                  <a:srgbClr val="FF0000"/>
                </a:solidFill>
                <a:latin typeface="Times New Roman" panose="02020603050405020304" pitchFamily="18" charset="0"/>
                <a:cs typeface="Times New Roman" panose="02020603050405020304" pitchFamily="18" charset="0"/>
              </a:rPr>
              <a:t>nematode worms</a:t>
            </a:r>
          </a:p>
          <a:p>
            <a:pPr marL="342900" indent="-342900">
              <a:buAutoNum type="arabicPeriod" startAt="15"/>
            </a:pPr>
            <a:endParaRPr lang="en-US" sz="20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6945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17693"/>
            <a:ext cx="8839200" cy="6463308"/>
          </a:xfrm>
          <a:prstGeom prst="rect">
            <a:avLst/>
          </a:prstGeom>
        </p:spPr>
        <p:txBody>
          <a:bodyPr wrap="square">
            <a:spAutoFit/>
          </a:bodyPr>
          <a:lstStyle/>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Random Chemical Mutagenesis of pTZ18u :</a:t>
            </a:r>
            <a:r>
              <a:rPr lang="en-US" b="1" i="1" dirty="0">
                <a:latin typeface="Times New Roman" panose="02020603050405020304" pitchFamily="18" charset="0"/>
                <a:cs typeface="Times New Roman" panose="02020603050405020304" pitchFamily="18" charset="0"/>
              </a:rPr>
              <a:t> E. coli</a:t>
            </a:r>
            <a:r>
              <a:rPr lang="en-US" b="1" dirty="0">
                <a:latin typeface="Times New Roman" panose="02020603050405020304" pitchFamily="18" charset="0"/>
                <a:cs typeface="Times New Roman" panose="02020603050405020304" pitchFamily="18" charset="0"/>
              </a:rPr>
              <a:t> Transformation</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‑Mix 500 μl of competent</a:t>
            </a:r>
            <a:r>
              <a:rPr lang="en-US" i="1" dirty="0">
                <a:latin typeface="Times New Roman" panose="02020603050405020304" pitchFamily="18" charset="0"/>
                <a:cs typeface="Times New Roman" panose="02020603050405020304" pitchFamily="18" charset="0"/>
              </a:rPr>
              <a:t> E. coli</a:t>
            </a:r>
            <a:r>
              <a:rPr lang="en-US" dirty="0">
                <a:latin typeface="Times New Roman" panose="02020603050405020304" pitchFamily="18" charset="0"/>
                <a:cs typeface="Times New Roman" panose="02020603050405020304" pitchFamily="18" charset="0"/>
              </a:rPr>
              <a:t> with 5 μl of your mutagenized DNA.  You do two transformation, one with the T= 5 min and the other with the T=20 min mutagenesis. The TAs will do the </a:t>
            </a:r>
            <a:r>
              <a:rPr lang="en-US" dirty="0" err="1">
                <a:latin typeface="Times New Roman" panose="02020603050405020304" pitchFamily="18" charset="0"/>
                <a:cs typeface="Times New Roman" panose="02020603050405020304" pitchFamily="18" charset="0"/>
              </a:rPr>
              <a:t>unmutagenized</a:t>
            </a:r>
            <a:r>
              <a:rPr lang="en-US" dirty="0">
                <a:latin typeface="Times New Roman" panose="02020603050405020304" pitchFamily="18" charset="0"/>
                <a:cs typeface="Times New Roman" panose="02020603050405020304" pitchFamily="18" charset="0"/>
              </a:rPr>
              <a:t> control pTZ18U.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‑Incubate the cell/DNA mixture on ice for 30 min</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‑Transfer the tube to the 42</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C water bath for 1 minute (timing </a:t>
            </a:r>
            <a:r>
              <a:rPr lang="en-US" u="sng" dirty="0">
                <a:latin typeface="Times New Roman" panose="02020603050405020304" pitchFamily="18" charset="0"/>
                <a:cs typeface="Times New Roman" panose="02020603050405020304" pitchFamily="18" charset="0"/>
              </a:rPr>
              <a:t>is</a:t>
            </a:r>
            <a:r>
              <a:rPr lang="en-US" dirty="0">
                <a:latin typeface="Times New Roman" panose="02020603050405020304" pitchFamily="18" charset="0"/>
                <a:cs typeface="Times New Roman" panose="02020603050405020304" pitchFamily="18" charset="0"/>
              </a:rPr>
              <a:t> important during this step).  </a:t>
            </a:r>
            <a:r>
              <a:rPr lang="en-US" u="sng" dirty="0">
                <a:latin typeface="Times New Roman" panose="02020603050405020304" pitchFamily="18" charset="0"/>
                <a:cs typeface="Times New Roman" panose="02020603050405020304" pitchFamily="18" charset="0"/>
              </a:rPr>
              <a:t>Be sure</a:t>
            </a:r>
            <a:r>
              <a:rPr lang="en-US" dirty="0">
                <a:latin typeface="Times New Roman" panose="02020603050405020304" pitchFamily="18" charset="0"/>
                <a:cs typeface="Times New Roman" panose="02020603050405020304" pitchFamily="18" charset="0"/>
              </a:rPr>
              <a:t> that the water bath is correctly set at 42</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C before incubating your cultures since 42C is close to the upper limit for </a:t>
            </a:r>
            <a:r>
              <a:rPr lang="en-US" i="1" dirty="0">
                <a:latin typeface="Times New Roman" panose="02020603050405020304" pitchFamily="18" charset="0"/>
                <a:cs typeface="Times New Roman" panose="02020603050405020304" pitchFamily="18" charset="0"/>
              </a:rPr>
              <a:t>E. coli</a:t>
            </a:r>
            <a:r>
              <a:rPr lang="en-US" dirty="0">
                <a:latin typeface="Times New Roman" panose="02020603050405020304" pitchFamily="18" charset="0"/>
                <a:cs typeface="Times New Roman" panose="02020603050405020304" pitchFamily="18" charset="0"/>
              </a:rPr>
              <a:t> cell viability</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‑Add 2 ml of 2XYT broth.  Incubate at 37</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C  with </a:t>
            </a:r>
            <a:r>
              <a:rPr lang="en-US" u="sng" dirty="0">
                <a:latin typeface="Times New Roman" panose="02020603050405020304" pitchFamily="18" charset="0"/>
                <a:cs typeface="Times New Roman" panose="02020603050405020304" pitchFamily="18" charset="0"/>
              </a:rPr>
              <a:t>vigorous shaking</a:t>
            </a:r>
            <a:r>
              <a:rPr lang="en-US" dirty="0">
                <a:latin typeface="Times New Roman" panose="02020603050405020304" pitchFamily="18" charset="0"/>
                <a:cs typeface="Times New Roman" panose="02020603050405020304" pitchFamily="18" charset="0"/>
              </a:rPr>
              <a:t> for 45 min </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After the 45 min incubation, plate </a:t>
            </a:r>
            <a:r>
              <a:rPr lang="en-US" b="1" dirty="0">
                <a:solidFill>
                  <a:srgbClr val="FF0000"/>
                </a:solidFill>
                <a:latin typeface="Times New Roman" panose="02020603050405020304" pitchFamily="18" charset="0"/>
                <a:cs typeface="Times New Roman" panose="02020603050405020304" pitchFamily="18" charset="0"/>
              </a:rPr>
              <a:t>100</a:t>
            </a:r>
            <a:r>
              <a:rPr lang="en-US" dirty="0">
                <a:latin typeface="Times New Roman" panose="02020603050405020304" pitchFamily="18" charset="0"/>
                <a:cs typeface="Times New Roman" panose="02020603050405020304" pitchFamily="18" charset="0"/>
              </a:rPr>
              <a:t> of each of the NA-treated samples on LB-amp plates containing </a:t>
            </a:r>
            <a:r>
              <a:rPr lang="en-US" b="1" dirty="0">
                <a:solidFill>
                  <a:srgbClr val="FF0000"/>
                </a:solidFill>
                <a:latin typeface="Times New Roman" panose="02020603050405020304" pitchFamily="18" charset="0"/>
                <a:cs typeface="Times New Roman" panose="02020603050405020304" pitchFamily="18" charset="0"/>
              </a:rPr>
              <a:t>20 μl of 100 mM IPTG and 50 μl 20 mg/ml X-gal.</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-Christen will </a:t>
            </a:r>
            <a:r>
              <a:rPr lang="en-US" dirty="0">
                <a:latin typeface="Times New Roman" panose="02020603050405020304" pitchFamily="18" charset="0"/>
                <a:cs typeface="Times New Roman" panose="02020603050405020304" pitchFamily="18" charset="0"/>
              </a:rPr>
              <a:t>plate 20 μl of the </a:t>
            </a:r>
            <a:r>
              <a:rPr lang="en-US" dirty="0" err="1">
                <a:latin typeface="Times New Roman" panose="02020603050405020304" pitchFamily="18" charset="0"/>
                <a:cs typeface="Times New Roman" panose="02020603050405020304" pitchFamily="18" charset="0"/>
              </a:rPr>
              <a:t>unmutagenized</a:t>
            </a:r>
            <a:r>
              <a:rPr lang="en-US" dirty="0">
                <a:latin typeface="Times New Roman" panose="02020603050405020304" pitchFamily="18" charset="0"/>
                <a:cs typeface="Times New Roman" panose="02020603050405020304" pitchFamily="18" charset="0"/>
              </a:rPr>
              <a:t> control samples on LB-amp/IPTG/X-Gal plates</a:t>
            </a:r>
            <a:r>
              <a:rPr lang="en-US" dirty="0" smtClean="0">
                <a:latin typeface="Times New Roman" panose="02020603050405020304" pitchFamily="18" charset="0"/>
                <a:cs typeface="Times New Roman" panose="02020603050405020304" pitchFamily="18" charset="0"/>
              </a:rPr>
              <a:t>.   Incubate all </a:t>
            </a:r>
            <a:r>
              <a:rPr lang="en-US" dirty="0">
                <a:latin typeface="Times New Roman" panose="02020603050405020304" pitchFamily="18" charset="0"/>
                <a:cs typeface="Times New Roman" panose="02020603050405020304" pitchFamily="18" charset="0"/>
              </a:rPr>
              <a:t>plates </a:t>
            </a:r>
            <a:r>
              <a:rPr lang="en-US" dirty="0" smtClean="0">
                <a:latin typeface="Times New Roman" panose="02020603050405020304" pitchFamily="18" charset="0"/>
                <a:cs typeface="Times New Roman" panose="02020603050405020304" pitchFamily="18" charset="0"/>
              </a:rPr>
              <a:t>inverted overnight </a:t>
            </a:r>
            <a:r>
              <a:rPr lang="en-US" dirty="0">
                <a:latin typeface="Times New Roman" panose="02020603050405020304" pitchFamily="18" charset="0"/>
                <a:cs typeface="Times New Roman" panose="02020603050405020304" pitchFamily="18" charset="0"/>
              </a:rPr>
              <a:t>at 37C</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b="1" dirty="0" smtClean="0">
                <a:solidFill>
                  <a:srgbClr val="FF0000"/>
                </a:solidFill>
                <a:latin typeface="Times New Roman" panose="02020603050405020304" pitchFamily="18" charset="0"/>
                <a:cs typeface="Times New Roman" panose="02020603050405020304" pitchFamily="18" charset="0"/>
              </a:rPr>
              <a:t>CRITICAL:  </a:t>
            </a:r>
            <a:r>
              <a:rPr lang="en-US" dirty="0" smtClean="0">
                <a:latin typeface="Times New Roman" panose="02020603050405020304" pitchFamily="18" charset="0"/>
                <a:cs typeface="Times New Roman" panose="02020603050405020304" pitchFamily="18" charset="0"/>
              </a:rPr>
              <a:t>Spread the IPTG/X-gal and the cells </a:t>
            </a:r>
            <a:r>
              <a:rPr lang="en-US" b="1" u="sng" dirty="0" smtClean="0">
                <a:latin typeface="Times New Roman" panose="02020603050405020304" pitchFamily="18" charset="0"/>
                <a:cs typeface="Times New Roman" panose="02020603050405020304" pitchFamily="18" charset="0"/>
              </a:rPr>
              <a:t>evenly</a:t>
            </a:r>
            <a:r>
              <a:rPr lang="en-US" dirty="0" smtClean="0">
                <a:latin typeface="Times New Roman" panose="02020603050405020304" pitchFamily="18" charset="0"/>
                <a:cs typeface="Times New Roman" panose="02020603050405020304" pitchFamily="18" charset="0"/>
              </a:rPr>
              <a:t> over the entire surface of the plate.  Spread the IPTG/X-gal and cells immediately after pipetting –do not allow these to dry on the plate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53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04800"/>
            <a:ext cx="9296400" cy="6678751"/>
          </a:xfrm>
          <a:prstGeom prst="rect">
            <a:avLst/>
          </a:prstGeom>
        </p:spPr>
        <p:txBody>
          <a:bodyPr wrap="square">
            <a:spAutoFit/>
          </a:bodyPr>
          <a:lstStyle/>
          <a:p>
            <a:r>
              <a:rPr lang="en-US" sz="1600" dirty="0">
                <a:latin typeface="Times New Roman" panose="02020603050405020304" pitchFamily="18" charset="0"/>
                <a:ea typeface="Calibri" panose="020F0502020204030204" pitchFamily="34" charset="0"/>
              </a:rPr>
              <a:t> </a:t>
            </a:r>
          </a:p>
          <a:p>
            <a:pPr marR="0" lvl="0">
              <a:spcBef>
                <a:spcPts val="0"/>
              </a:spcBef>
              <a:spcAft>
                <a:spcPts val="0"/>
              </a:spcAft>
            </a:pPr>
            <a:r>
              <a:rPr lang="en-US" sz="1400" dirty="0" smtClean="0">
                <a:latin typeface="Times New Roman" panose="02020603050405020304" pitchFamily="18" charset="0"/>
                <a:ea typeface="Calibri" panose="020F0502020204030204" pitchFamily="34" charset="0"/>
              </a:rPr>
              <a:t>1. (5 </a:t>
            </a:r>
            <a:r>
              <a:rPr lang="en-US" sz="1400" dirty="0">
                <a:latin typeface="Times New Roman" panose="02020603050405020304" pitchFamily="18" charset="0"/>
                <a:ea typeface="Calibri" panose="020F0502020204030204" pitchFamily="34" charset="0"/>
              </a:rPr>
              <a:t>pts) You add lithium to the water of mice and notice pronounced behavioral changes that you hypothesize result from transcriptional changes in the brains of the treated animals.  You can investigate this issue using either a whole genome microarray or by the </a:t>
            </a:r>
            <a:r>
              <a:rPr lang="en-US" sz="1400" dirty="0" err="1">
                <a:latin typeface="Times New Roman" panose="02020603050405020304" pitchFamily="18" charset="0"/>
                <a:ea typeface="Calibri" panose="020F0502020204030204" pitchFamily="34" charset="0"/>
              </a:rPr>
              <a:t>Nanostring</a:t>
            </a:r>
            <a:r>
              <a:rPr lang="en-US" sz="1400" dirty="0">
                <a:latin typeface="Times New Roman" panose="02020603050405020304" pitchFamily="18" charset="0"/>
                <a:ea typeface="Calibri" panose="020F0502020204030204" pitchFamily="34" charset="0"/>
              </a:rPr>
              <a:t> technology.  Which method would you choose?  Explain why you made this choice, specifically why this method is superior for this experiment.  </a:t>
            </a:r>
          </a:p>
          <a:p>
            <a:pPr marL="228600" marR="0">
              <a:spcBef>
                <a:spcPts val="0"/>
              </a:spcBef>
              <a:spcAft>
                <a:spcPts val="0"/>
              </a:spcAft>
            </a:pPr>
            <a:r>
              <a:rPr lang="en-US" sz="1600" b="1" dirty="0">
                <a:latin typeface="Times New Roman" panose="02020603050405020304" pitchFamily="18" charset="0"/>
                <a:ea typeface="Calibri" panose="020F0502020204030204" pitchFamily="34" charset="0"/>
              </a:rPr>
              <a:t> </a:t>
            </a:r>
            <a:endParaRPr lang="en-US" sz="1600" dirty="0" smtClean="0">
              <a:latin typeface="Times New Roman" panose="02020603050405020304" pitchFamily="18" charset="0"/>
              <a:ea typeface="Calibri" panose="020F0502020204030204" pitchFamily="34" charset="0"/>
            </a:endParaRPr>
          </a:p>
          <a:p>
            <a:pPr marL="228600"/>
            <a:r>
              <a:rPr lang="en-US" b="1" dirty="0" smtClean="0">
                <a:latin typeface="Times New Roman" panose="02020603050405020304" pitchFamily="18" charset="0"/>
                <a:ea typeface="Calibri" panose="020F0502020204030204" pitchFamily="34" charset="0"/>
              </a:rPr>
              <a:t>You </a:t>
            </a:r>
            <a:r>
              <a:rPr lang="en-US" b="1" dirty="0">
                <a:latin typeface="Times New Roman" panose="02020603050405020304" pitchFamily="18" charset="0"/>
                <a:ea typeface="Calibri" panose="020F0502020204030204" pitchFamily="34" charset="0"/>
              </a:rPr>
              <a:t>want to know which of the &gt;20,000 genes produce RNAs that change in abundance in response to lithium.  The whole gene array allows you to answer this question since all genes are represented on the Chip.  The </a:t>
            </a:r>
            <a:r>
              <a:rPr lang="en-US" b="1" dirty="0" err="1">
                <a:latin typeface="Times New Roman" panose="02020603050405020304" pitchFamily="18" charset="0"/>
                <a:ea typeface="Calibri" panose="020F0502020204030204" pitchFamily="34" charset="0"/>
              </a:rPr>
              <a:t>Nanostring</a:t>
            </a:r>
            <a:r>
              <a:rPr lang="en-US" b="1" dirty="0">
                <a:latin typeface="Times New Roman" panose="02020603050405020304" pitchFamily="18" charset="0"/>
                <a:ea typeface="Calibri" panose="020F0502020204030204" pitchFamily="34" charset="0"/>
              </a:rPr>
              <a:t> is useful only when you know </a:t>
            </a:r>
            <a:r>
              <a:rPr lang="en-US" b="1" u="sng" dirty="0">
                <a:latin typeface="Times New Roman" panose="02020603050405020304" pitchFamily="18" charset="0"/>
                <a:ea typeface="Calibri" panose="020F0502020204030204" pitchFamily="34" charset="0"/>
              </a:rPr>
              <a:t>in advance</a:t>
            </a:r>
            <a:r>
              <a:rPr lang="en-US" b="1" dirty="0">
                <a:latin typeface="Times New Roman" panose="02020603050405020304" pitchFamily="18" charset="0"/>
                <a:ea typeface="Calibri" panose="020F0502020204030204" pitchFamily="34" charset="0"/>
              </a:rPr>
              <a:t> which RNAs you want to measure since individual cassettes are limited to monitoring ~800 RNAs per experiment.</a:t>
            </a:r>
            <a:endParaRPr lang="en-US" dirty="0">
              <a:latin typeface="Times New Roman" panose="02020603050405020304" pitchFamily="18" charset="0"/>
              <a:ea typeface="Calibri" panose="020F0502020204030204" pitchFamily="34" charset="0"/>
            </a:endParaRPr>
          </a:p>
          <a:p>
            <a:r>
              <a:rPr lang="en-US" sz="1600" dirty="0">
                <a:latin typeface="Times New Roman" panose="02020603050405020304" pitchFamily="18" charset="0"/>
                <a:ea typeface="Calibri" panose="020F0502020204030204" pitchFamily="34" charset="0"/>
              </a:rPr>
              <a:t> </a:t>
            </a:r>
          </a:p>
          <a:p>
            <a:pPr marR="0" lvl="0">
              <a:spcBef>
                <a:spcPts val="0"/>
              </a:spcBef>
              <a:spcAft>
                <a:spcPts val="0"/>
              </a:spcAft>
            </a:pPr>
            <a:r>
              <a:rPr lang="en-US" sz="1400" dirty="0" smtClean="0">
                <a:latin typeface="Times New Roman" panose="02020603050405020304" pitchFamily="18" charset="0"/>
                <a:ea typeface="Calibri" panose="020F0502020204030204" pitchFamily="34" charset="0"/>
              </a:rPr>
              <a:t>2. (5 </a:t>
            </a:r>
            <a:r>
              <a:rPr lang="en-US" sz="1400" dirty="0">
                <a:latin typeface="Times New Roman" panose="02020603050405020304" pitchFamily="18" charset="0"/>
                <a:ea typeface="Calibri" panose="020F0502020204030204" pitchFamily="34" charset="0"/>
              </a:rPr>
              <a:t>pts) You want to use the </a:t>
            </a:r>
            <a:r>
              <a:rPr lang="en-US" sz="1400" dirty="0" err="1">
                <a:latin typeface="Times New Roman" panose="02020603050405020304" pitchFamily="18" charset="0"/>
                <a:ea typeface="Calibri" panose="020F0502020204030204" pitchFamily="34" charset="0"/>
              </a:rPr>
              <a:t>Nanostring</a:t>
            </a:r>
            <a:r>
              <a:rPr lang="en-US" sz="1400" dirty="0">
                <a:latin typeface="Times New Roman" panose="02020603050405020304" pitchFamily="18" charset="0"/>
                <a:ea typeface="Calibri" panose="020F0502020204030204" pitchFamily="34" charset="0"/>
              </a:rPr>
              <a:t> approach to determine whether the abundance of mRNA from 78 cell cycle regulated genes are changed in cultured human kidney cells after the addition of 1% ethanol. How would you use </a:t>
            </a:r>
            <a:r>
              <a:rPr lang="en-US" sz="1400" dirty="0" err="1">
                <a:latin typeface="Times New Roman" panose="02020603050405020304" pitchFamily="18" charset="0"/>
                <a:ea typeface="Calibri" panose="020F0502020204030204" pitchFamily="34" charset="0"/>
              </a:rPr>
              <a:t>Nanostring</a:t>
            </a:r>
            <a:r>
              <a:rPr lang="en-US" sz="1400" dirty="0">
                <a:latin typeface="Times New Roman" panose="02020603050405020304" pitchFamily="18" charset="0"/>
                <a:ea typeface="Calibri" panose="020F0502020204030204" pitchFamily="34" charset="0"/>
              </a:rPr>
              <a:t> technology to answer this question?  What experimental control would you add to your experiment? How does the </a:t>
            </a:r>
            <a:r>
              <a:rPr lang="en-US" sz="1400" dirty="0" err="1">
                <a:latin typeface="Times New Roman" panose="02020603050405020304" pitchFamily="18" charset="0"/>
                <a:ea typeface="Calibri" panose="020F0502020204030204" pitchFamily="34" charset="0"/>
              </a:rPr>
              <a:t>Nanostring</a:t>
            </a:r>
            <a:r>
              <a:rPr lang="en-US" sz="1400" dirty="0">
                <a:latin typeface="Times New Roman" panose="02020603050405020304" pitchFamily="18" charset="0"/>
                <a:ea typeface="Calibri" panose="020F0502020204030204" pitchFamily="34" charset="0"/>
              </a:rPr>
              <a:t> technology work?  That is, how are the transcript abundances actually measured and how does the machinery do this.</a:t>
            </a:r>
          </a:p>
          <a:p>
            <a:r>
              <a:rPr lang="en-US" sz="1600" dirty="0">
                <a:latin typeface="Times New Roman" panose="02020603050405020304" pitchFamily="18" charset="0"/>
                <a:ea typeface="Calibri" panose="020F0502020204030204" pitchFamily="34" charset="0"/>
              </a:rPr>
              <a:t> </a:t>
            </a:r>
          </a:p>
          <a:p>
            <a:r>
              <a:rPr lang="en-US" b="1" dirty="0">
                <a:latin typeface="Times New Roman" panose="02020603050405020304" pitchFamily="18" charset="0"/>
                <a:ea typeface="Calibri" panose="020F0502020204030204" pitchFamily="34" charset="0"/>
              </a:rPr>
              <a:t>RNA isolated from human kidney cells before and after ethanol treatment.  RNA hybridized to two different nucleic probes, each of which base pairs with different parts of the transcript.  A biotin-substituted capture probe base pairs with the target RNA and tethers the target to the slide via a biotin (capture probe) streptavidin (slide) interaction.  The detection probe also base pairs with the RNA but has a 5’ array of florescent  nucleotides arranged in a transcript-specific code.  The mRNA/probe complexes present on the slide surface are washed to remove unbound probe and then an electric field applied to uniformly align the complexes on the slide.  An imaging camera/computer software then counts the number of each detection probe present – revealing the amount of each corresponding mRNA.</a:t>
            </a:r>
            <a:endParaRPr lang="en-US"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781801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E11C8A-5C13-442F-BC82-DDA040909DF9}"/>
              </a:ext>
            </a:extLst>
          </p:cNvPr>
          <p:cNvSpPr/>
          <p:nvPr/>
        </p:nvSpPr>
        <p:spPr>
          <a:xfrm>
            <a:off x="228600" y="76200"/>
            <a:ext cx="8763000" cy="4832092"/>
          </a:xfrm>
          <a:prstGeom prst="rect">
            <a:avLst/>
          </a:prstGeom>
        </p:spPr>
        <p:txBody>
          <a:bodyPr wrap="square">
            <a:spAutoFit/>
          </a:bodyPr>
          <a:lstStyle/>
          <a:p>
            <a:pPr lvl="0"/>
            <a:r>
              <a:rPr lang="en-US" sz="2200" dirty="0">
                <a:solidFill>
                  <a:prstClr val="black"/>
                </a:solidFill>
              </a:rPr>
              <a:t>‑Add 150 μl of </a:t>
            </a:r>
            <a:r>
              <a:rPr lang="en-US" sz="2200" dirty="0" smtClean="0">
                <a:solidFill>
                  <a:prstClr val="black"/>
                </a:solidFill>
              </a:rPr>
              <a:t>TE (10 mM Tris-HCl, 1 mM EDTA, pH 8.0), </a:t>
            </a:r>
            <a:r>
              <a:rPr lang="en-US" sz="2200" dirty="0">
                <a:solidFill>
                  <a:prstClr val="black"/>
                </a:solidFill>
              </a:rPr>
              <a:t>extract 1X with 150 μl of</a:t>
            </a:r>
            <a:r>
              <a:rPr lang="en-US" sz="2200" b="1" dirty="0">
                <a:solidFill>
                  <a:prstClr val="black"/>
                </a:solidFill>
              </a:rPr>
              <a:t> PCI</a:t>
            </a:r>
            <a:r>
              <a:rPr lang="en-US" sz="2200" dirty="0">
                <a:solidFill>
                  <a:prstClr val="black"/>
                </a:solidFill>
              </a:rPr>
              <a:t> (phenol/CHCl</a:t>
            </a:r>
            <a:r>
              <a:rPr lang="en-US" sz="2200" baseline="-25000" dirty="0">
                <a:solidFill>
                  <a:prstClr val="black"/>
                </a:solidFill>
              </a:rPr>
              <a:t>3</a:t>
            </a:r>
            <a:r>
              <a:rPr lang="en-US" sz="2200" dirty="0">
                <a:solidFill>
                  <a:prstClr val="black"/>
                </a:solidFill>
              </a:rPr>
              <a:t>/isoamyl alcohol in a ratio of 50:49:1 with the organic antioxidant 10 mM 8-hydroxyquinoline) by </a:t>
            </a:r>
            <a:r>
              <a:rPr lang="en-US" sz="2200" b="1" i="1" dirty="0">
                <a:solidFill>
                  <a:srgbClr val="FF0000"/>
                </a:solidFill>
              </a:rPr>
              <a:t>repeated vortexing</a:t>
            </a:r>
            <a:r>
              <a:rPr lang="en-US" sz="2200" dirty="0">
                <a:solidFill>
                  <a:prstClr val="black"/>
                </a:solidFill>
              </a:rPr>
              <a:t> over a 5 minute period.  Spin the sample in the microfuge for 5 minutes at full speed.  </a:t>
            </a:r>
            <a:r>
              <a:rPr lang="en-US" sz="2200" b="1" i="1" u="sng" dirty="0">
                <a:solidFill>
                  <a:prstClr val="black"/>
                </a:solidFill>
              </a:rPr>
              <a:t>Be careful</a:t>
            </a:r>
            <a:r>
              <a:rPr lang="en-US" sz="2200" dirty="0">
                <a:solidFill>
                  <a:prstClr val="black"/>
                </a:solidFill>
              </a:rPr>
              <a:t>, this organic solvent mix can burn your skin.</a:t>
            </a:r>
          </a:p>
          <a:p>
            <a:pPr lvl="0"/>
            <a:r>
              <a:rPr lang="en-US" sz="2200" dirty="0">
                <a:solidFill>
                  <a:prstClr val="black"/>
                </a:solidFill>
              </a:rPr>
              <a:t>‑Remove upper phase (aqueous, includes DNA) place into fresh microfuge tube.</a:t>
            </a:r>
          </a:p>
          <a:p>
            <a:pPr lvl="0"/>
            <a:endParaRPr lang="en-US" sz="2200" dirty="0" smtClean="0">
              <a:solidFill>
                <a:prstClr val="black"/>
              </a:solidFill>
            </a:endParaRPr>
          </a:p>
          <a:p>
            <a:pPr lvl="0"/>
            <a:r>
              <a:rPr lang="en-US" sz="2200" dirty="0" smtClean="0">
                <a:solidFill>
                  <a:prstClr val="black"/>
                </a:solidFill>
              </a:rPr>
              <a:t>‑</a:t>
            </a:r>
            <a:r>
              <a:rPr lang="en-US" sz="2200" dirty="0">
                <a:solidFill>
                  <a:prstClr val="black"/>
                </a:solidFill>
              </a:rPr>
              <a:t>Add 100 μl of </a:t>
            </a:r>
            <a:r>
              <a:rPr lang="en-US" sz="2200" b="1" dirty="0">
                <a:solidFill>
                  <a:prstClr val="black"/>
                </a:solidFill>
              </a:rPr>
              <a:t>3M sodium acetate</a:t>
            </a:r>
            <a:r>
              <a:rPr lang="en-US" sz="2200" dirty="0">
                <a:solidFill>
                  <a:prstClr val="black"/>
                </a:solidFill>
              </a:rPr>
              <a:t> and 1 ml of </a:t>
            </a:r>
            <a:r>
              <a:rPr lang="en-US" sz="2200" b="1" dirty="0">
                <a:solidFill>
                  <a:prstClr val="black"/>
                </a:solidFill>
              </a:rPr>
              <a:t>100% ethanol</a:t>
            </a:r>
            <a:r>
              <a:rPr lang="en-US" sz="2200" dirty="0">
                <a:solidFill>
                  <a:prstClr val="black"/>
                </a:solidFill>
              </a:rPr>
              <a:t>, </a:t>
            </a:r>
            <a:r>
              <a:rPr lang="en-US" sz="2200" b="1" u="sng" dirty="0" smtClean="0">
                <a:solidFill>
                  <a:prstClr val="black"/>
                </a:solidFill>
                <a:highlight>
                  <a:srgbClr val="FFFF00"/>
                </a:highlight>
              </a:rPr>
              <a:t>vortex well</a:t>
            </a:r>
            <a:r>
              <a:rPr lang="en-US" sz="2200" dirty="0" smtClean="0">
                <a:solidFill>
                  <a:prstClr val="black"/>
                </a:solidFill>
              </a:rPr>
              <a:t>.  </a:t>
            </a:r>
            <a:r>
              <a:rPr lang="en-US" sz="2200" b="1" u="sng" dirty="0">
                <a:solidFill>
                  <a:prstClr val="black"/>
                </a:solidFill>
              </a:rPr>
              <a:t>Label your tube</a:t>
            </a:r>
            <a:r>
              <a:rPr lang="en-US" sz="2200" dirty="0">
                <a:solidFill>
                  <a:prstClr val="black"/>
                </a:solidFill>
              </a:rPr>
              <a:t> with the date, your initials</a:t>
            </a:r>
            <a:r>
              <a:rPr lang="en-US" sz="2200" i="1" dirty="0">
                <a:solidFill>
                  <a:prstClr val="black"/>
                </a:solidFill>
              </a:rPr>
              <a:t>, and the experiment</a:t>
            </a:r>
            <a:r>
              <a:rPr lang="en-US" sz="2200" dirty="0">
                <a:solidFill>
                  <a:prstClr val="black"/>
                </a:solidFill>
              </a:rPr>
              <a:t> (i.e., pTZ18u E/H-SAP).  Place in the -20 freezer until the next lab period.</a:t>
            </a:r>
          </a:p>
          <a:p>
            <a:pPr lvl="0"/>
            <a:r>
              <a:rPr lang="en-US" sz="2200" dirty="0">
                <a:solidFill>
                  <a:prstClr val="black"/>
                </a:solidFill>
              </a:rPr>
              <a:t> </a:t>
            </a:r>
          </a:p>
          <a:p>
            <a:pPr lvl="0"/>
            <a:r>
              <a:rPr lang="en-US" sz="2200" b="1" dirty="0">
                <a:solidFill>
                  <a:prstClr val="black"/>
                </a:solidFill>
                <a:highlight>
                  <a:srgbClr val="FFFF00"/>
                </a:highlight>
              </a:rPr>
              <a:t>NOTE</a:t>
            </a:r>
            <a:r>
              <a:rPr lang="en-US" sz="2200" dirty="0">
                <a:solidFill>
                  <a:prstClr val="black"/>
                </a:solidFill>
                <a:highlight>
                  <a:srgbClr val="FFFF00"/>
                </a:highlight>
              </a:rPr>
              <a:t>: In order for DNA or RNA precipitation to work, </a:t>
            </a:r>
            <a:r>
              <a:rPr lang="en-US" sz="2200" i="1" dirty="0">
                <a:solidFill>
                  <a:prstClr val="black"/>
                </a:solidFill>
                <a:highlight>
                  <a:srgbClr val="FFFF00"/>
                </a:highlight>
              </a:rPr>
              <a:t>the sodium acetate and ethanol must be </a:t>
            </a:r>
            <a:r>
              <a:rPr lang="en-US" sz="2200" b="1" i="1" dirty="0">
                <a:solidFill>
                  <a:prstClr val="black"/>
                </a:solidFill>
                <a:highlight>
                  <a:srgbClr val="FFFF00"/>
                </a:highlight>
              </a:rPr>
              <a:t>mixed well</a:t>
            </a:r>
            <a:r>
              <a:rPr lang="en-US" sz="2200" dirty="0">
                <a:solidFill>
                  <a:prstClr val="black"/>
                </a:solidFill>
                <a:highlight>
                  <a:srgbClr val="FFFF00"/>
                </a:highlight>
              </a:rPr>
              <a:t> with your sample. </a:t>
            </a:r>
          </a:p>
        </p:txBody>
      </p:sp>
      <p:pic>
        <p:nvPicPr>
          <p:cNvPr id="6" name="Picture 5">
            <a:extLst>
              <a:ext uri="{FF2B5EF4-FFF2-40B4-BE49-F238E27FC236}">
                <a16:creationId xmlns:a16="http://schemas.microsoft.com/office/drawing/2014/main" id="{0C4DD7F1-C189-4E26-8B59-E80EFD9A0040}"/>
              </a:ext>
            </a:extLst>
          </p:cNvPr>
          <p:cNvPicPr>
            <a:picLocks noChangeAspect="1"/>
          </p:cNvPicPr>
          <p:nvPr/>
        </p:nvPicPr>
        <p:blipFill>
          <a:blip r:embed="rId2"/>
          <a:stretch>
            <a:fillRect/>
          </a:stretch>
        </p:blipFill>
        <p:spPr>
          <a:xfrm>
            <a:off x="5906848" y="4744521"/>
            <a:ext cx="1813941" cy="1752600"/>
          </a:xfrm>
          <a:prstGeom prst="rect">
            <a:avLst/>
          </a:prstGeom>
        </p:spPr>
      </p:pic>
      <p:sp>
        <p:nvSpPr>
          <p:cNvPr id="7" name="Rectangle 6">
            <a:extLst>
              <a:ext uri="{FF2B5EF4-FFF2-40B4-BE49-F238E27FC236}">
                <a16:creationId xmlns:a16="http://schemas.microsoft.com/office/drawing/2014/main" id="{A84EB135-B60E-4F4A-A1F6-34ECC81C3D3D}"/>
              </a:ext>
            </a:extLst>
          </p:cNvPr>
          <p:cNvSpPr/>
          <p:nvPr/>
        </p:nvSpPr>
        <p:spPr>
          <a:xfrm>
            <a:off x="5906848" y="6422585"/>
            <a:ext cx="1990994" cy="369332"/>
          </a:xfrm>
          <a:prstGeom prst="rect">
            <a:avLst/>
          </a:prstGeom>
        </p:spPr>
        <p:txBody>
          <a:bodyPr wrap="none">
            <a:spAutoFit/>
          </a:bodyPr>
          <a:lstStyle/>
          <a:p>
            <a:r>
              <a:rPr lang="en-US" dirty="0">
                <a:solidFill>
                  <a:prstClr val="black"/>
                </a:solidFill>
              </a:rPr>
              <a:t>8-hydroxyquinoline</a:t>
            </a:r>
            <a:endParaRPr lang="en-US" dirty="0"/>
          </a:p>
        </p:txBody>
      </p:sp>
      <p:pic>
        <p:nvPicPr>
          <p:cNvPr id="1026" name="Picture 2" descr="Image result for phen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55" y="-10028238"/>
            <a:ext cx="1350338" cy="2468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phenol"/>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74" y="4935021"/>
            <a:ext cx="847725" cy="1562100"/>
          </a:xfrm>
          <a:prstGeom prst="rect">
            <a:avLst/>
          </a:prstGeom>
          <a:noFill/>
          <a:ln>
            <a:noFill/>
          </a:ln>
        </p:spPr>
      </p:pic>
      <p:sp>
        <p:nvSpPr>
          <p:cNvPr id="2" name="TextBox 1"/>
          <p:cNvSpPr txBox="1"/>
          <p:nvPr/>
        </p:nvSpPr>
        <p:spPr>
          <a:xfrm>
            <a:off x="861909" y="6339184"/>
            <a:ext cx="840295" cy="369332"/>
          </a:xfrm>
          <a:prstGeom prst="rect">
            <a:avLst/>
          </a:prstGeom>
          <a:noFill/>
        </p:spPr>
        <p:txBody>
          <a:bodyPr wrap="none" rtlCol="0">
            <a:spAutoFit/>
          </a:bodyPr>
          <a:lstStyle/>
          <a:p>
            <a:r>
              <a:rPr lang="en-US" dirty="0" smtClean="0"/>
              <a:t>phenol</a:t>
            </a:r>
            <a:endParaRPr lang="en-US" dirty="0"/>
          </a:p>
        </p:txBody>
      </p:sp>
      <p:pic>
        <p:nvPicPr>
          <p:cNvPr id="9" name="Picture 8" descr="Image result for chlorofor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2266" y="5196869"/>
            <a:ext cx="1252817" cy="1030724"/>
          </a:xfrm>
          <a:prstGeom prst="rect">
            <a:avLst/>
          </a:prstGeom>
          <a:noFill/>
          <a:ln>
            <a:noFill/>
          </a:ln>
        </p:spPr>
      </p:pic>
      <p:sp>
        <p:nvSpPr>
          <p:cNvPr id="4" name="TextBox 3"/>
          <p:cNvSpPr txBox="1"/>
          <p:nvPr/>
        </p:nvSpPr>
        <p:spPr>
          <a:xfrm>
            <a:off x="2632488" y="6412764"/>
            <a:ext cx="1569719" cy="369332"/>
          </a:xfrm>
          <a:prstGeom prst="rect">
            <a:avLst/>
          </a:prstGeom>
          <a:noFill/>
        </p:spPr>
        <p:txBody>
          <a:bodyPr wrap="square" rtlCol="0">
            <a:spAutoFit/>
          </a:bodyPr>
          <a:lstStyle/>
          <a:p>
            <a:r>
              <a:rPr lang="en-US" dirty="0" smtClean="0"/>
              <a:t>chloroform</a:t>
            </a:r>
            <a:endParaRPr lang="en-US" dirty="0"/>
          </a:p>
        </p:txBody>
      </p:sp>
    </p:spTree>
    <p:extLst>
      <p:ext uri="{BB962C8B-B14F-4D97-AF65-F5344CB8AC3E}">
        <p14:creationId xmlns:p14="http://schemas.microsoft.com/office/powerpoint/2010/main" val="2056041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s-phoenix1.ad.uky.edu\BioSci\rymond\Documents\private\510\General Information for Web site and yearly use\C elegans life 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48" y="0"/>
            <a:ext cx="893550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00801" y="304801"/>
            <a:ext cx="26389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~2.3 days from egg to reproducing adult</a:t>
            </a:r>
          </a:p>
        </p:txBody>
      </p:sp>
      <p:sp>
        <p:nvSpPr>
          <p:cNvPr id="3" name="TextBox 2"/>
          <p:cNvSpPr txBox="1"/>
          <p:nvPr/>
        </p:nvSpPr>
        <p:spPr>
          <a:xfrm>
            <a:off x="6096001" y="5943600"/>
            <a:ext cx="304800" cy="523220"/>
          </a:xfrm>
          <a:prstGeom prst="rect">
            <a:avLst/>
          </a:prstGeom>
          <a:noFill/>
        </p:spPr>
        <p:txBody>
          <a:bodyPr wrap="square" rtlCol="0">
            <a:spAutoFit/>
          </a:bodyPr>
          <a:lstStyle/>
          <a:p>
            <a:r>
              <a:rPr lang="en-US" sz="2800" b="1" dirty="0" smtClean="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4244451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295401"/>
            <a:ext cx="8610600" cy="5447645"/>
          </a:xfrm>
          <a:prstGeom prst="rect">
            <a:avLst/>
          </a:prstGeom>
          <a:noFill/>
        </p:spPr>
        <p:txBody>
          <a:bodyPr wrap="square" rtlCol="0">
            <a:spAutoFit/>
          </a:bodyPr>
          <a:lstStyle/>
          <a:p>
            <a:pPr algn="ctr"/>
            <a:r>
              <a:rPr lang="en-US" sz="2000" b="1" dirty="0">
                <a:solidFill>
                  <a:srgbClr val="FF0000"/>
                </a:solidFill>
              </a:rPr>
              <a:t>Today</a:t>
            </a:r>
          </a:p>
          <a:p>
            <a:r>
              <a:rPr lang="en-US" sz="2000" dirty="0">
                <a:solidFill>
                  <a:srgbClr val="FF0000"/>
                </a:solidFill>
              </a:rPr>
              <a:t>2) Apply KH1125 and NL0299 L1 larvae to the agar plates with RNAi feeder strains</a:t>
            </a:r>
            <a:r>
              <a:rPr lang="en-US" sz="2000" dirty="0" smtClean="0">
                <a:solidFill>
                  <a:srgbClr val="FF0000"/>
                </a:solidFill>
              </a:rPr>
              <a:t>.</a:t>
            </a:r>
            <a:endParaRPr lang="en-US" sz="2000" dirty="0">
              <a:solidFill>
                <a:srgbClr val="FF0000"/>
              </a:solidFill>
            </a:endParaRPr>
          </a:p>
          <a:p>
            <a:r>
              <a:rPr lang="en-US" dirty="0"/>
              <a:t>Use </a:t>
            </a:r>
            <a:r>
              <a:rPr lang="en-US" b="1" dirty="0">
                <a:solidFill>
                  <a:srgbClr val="FF0000"/>
                </a:solidFill>
              </a:rPr>
              <a:t>2</a:t>
            </a:r>
            <a:r>
              <a:rPr lang="en-US" b="1" dirty="0" smtClean="0">
                <a:solidFill>
                  <a:srgbClr val="FF0000"/>
                </a:solidFill>
              </a:rPr>
              <a:t>00</a:t>
            </a:r>
            <a:r>
              <a:rPr lang="en-US" dirty="0" smtClean="0"/>
              <a:t> </a:t>
            </a:r>
            <a:r>
              <a:rPr lang="en-US" dirty="0"/>
              <a:t>µl </a:t>
            </a:r>
            <a:r>
              <a:rPr lang="en-US" dirty="0" smtClean="0"/>
              <a:t>of worms </a:t>
            </a:r>
            <a:r>
              <a:rPr lang="en-US" dirty="0"/>
              <a:t>per plate.  </a:t>
            </a:r>
          </a:p>
          <a:p>
            <a:pPr marL="285750" indent="-285750">
              <a:buFont typeface="Arial" charset="0"/>
              <a:buChar char="•"/>
            </a:pPr>
            <a:r>
              <a:rPr lang="en-US" b="1" dirty="0"/>
              <a:t>IMPORTANT:</a:t>
            </a:r>
            <a:r>
              <a:rPr lang="en-US" dirty="0"/>
              <a:t> The worms sink to the bottom of the tube, mix the tube by inversion before every pipetting.  </a:t>
            </a:r>
          </a:p>
          <a:p>
            <a:pPr marL="285750" indent="-285750">
              <a:buFont typeface="Arial" charset="0"/>
              <a:buChar char="•"/>
            </a:pPr>
            <a:r>
              <a:rPr lang="en-US" dirty="0"/>
              <a:t>To avoid damaging the worms, pipet using the </a:t>
            </a:r>
            <a:r>
              <a:rPr lang="en-US" b="1" dirty="0"/>
              <a:t>P-1000</a:t>
            </a:r>
            <a:r>
              <a:rPr lang="en-US" dirty="0"/>
              <a:t> and the blue tips</a:t>
            </a:r>
          </a:p>
          <a:p>
            <a:pPr marL="285750" indent="-285750">
              <a:buFont typeface="Arial" charset="0"/>
              <a:buChar char="•"/>
            </a:pPr>
            <a:endParaRPr lang="en-US" dirty="0"/>
          </a:p>
          <a:p>
            <a:pPr marL="285750" indent="-285750">
              <a:buFont typeface="Arial" charset="0"/>
              <a:buChar char="•"/>
            </a:pPr>
            <a:r>
              <a:rPr lang="en-US" b="1" dirty="0"/>
              <a:t>KH1125 Plates</a:t>
            </a:r>
          </a:p>
          <a:p>
            <a:pPr marL="742950" lvl="1" indent="-285750">
              <a:buFont typeface="Arial" charset="0"/>
              <a:buChar char="•"/>
            </a:pPr>
            <a:r>
              <a:rPr lang="en-US" dirty="0"/>
              <a:t>HT115-L4440 empty vector control</a:t>
            </a:r>
          </a:p>
          <a:p>
            <a:pPr marL="742950" lvl="1" indent="-285750">
              <a:buFont typeface="Arial" charset="0"/>
              <a:buChar char="•"/>
            </a:pPr>
            <a:r>
              <a:rPr lang="en-US" dirty="0"/>
              <a:t>Sup-12 alternative splicing factor</a:t>
            </a:r>
          </a:p>
          <a:p>
            <a:pPr marL="742950" lvl="1" indent="-285750">
              <a:buFont typeface="Arial" charset="0"/>
              <a:buChar char="•"/>
            </a:pPr>
            <a:endParaRPr lang="en-US" b="1" dirty="0"/>
          </a:p>
          <a:p>
            <a:pPr marL="285750" indent="-285750">
              <a:buFont typeface="Arial" panose="020B0604020202020204" pitchFamily="34" charset="0"/>
              <a:buChar char="•"/>
            </a:pPr>
            <a:r>
              <a:rPr lang="en-US" b="1" dirty="0"/>
              <a:t>NL2099 (rrf-3) Plates</a:t>
            </a:r>
          </a:p>
          <a:p>
            <a:pPr marL="742950" lvl="1" indent="-285750">
              <a:buFont typeface="Arial" panose="020B0604020202020204" pitchFamily="34" charset="0"/>
              <a:buChar char="•"/>
            </a:pPr>
            <a:r>
              <a:rPr lang="en-US" dirty="0"/>
              <a:t>HT115-L4440 empty vector control</a:t>
            </a:r>
          </a:p>
          <a:p>
            <a:pPr marL="742950" lvl="1" indent="-285750">
              <a:buFont typeface="Arial" panose="020B0604020202020204" pitchFamily="34" charset="0"/>
              <a:buChar char="•"/>
            </a:pPr>
            <a:r>
              <a:rPr lang="en-US" dirty="0"/>
              <a:t>Unc-22: Uncoordinated 22</a:t>
            </a:r>
          </a:p>
          <a:p>
            <a:pPr marL="742950" lvl="1" indent="-285750">
              <a:buFont typeface="Arial" panose="020B0604020202020204" pitchFamily="34" charset="0"/>
              <a:buChar char="•"/>
            </a:pPr>
            <a:r>
              <a:rPr lang="en-US" dirty="0"/>
              <a:t>Dpy-1: </a:t>
            </a:r>
            <a:r>
              <a:rPr lang="en-US" dirty="0" err="1"/>
              <a:t>DumPY</a:t>
            </a:r>
            <a:r>
              <a:rPr lang="en-US" dirty="0"/>
              <a:t> -1</a:t>
            </a:r>
          </a:p>
          <a:p>
            <a:pPr marL="742950" lvl="1" indent="-285750">
              <a:buFont typeface="Arial" panose="020B0604020202020204" pitchFamily="34" charset="0"/>
              <a:buChar char="•"/>
            </a:pPr>
            <a:r>
              <a:rPr lang="en-US" dirty="0"/>
              <a:t>CLF1: Crooked neck-like factor 1</a:t>
            </a:r>
          </a:p>
          <a:p>
            <a:pPr marL="742950" lvl="1" indent="-285750">
              <a:buFont typeface="Arial" panose="020B0604020202020204" pitchFamily="34" charset="0"/>
              <a:buChar char="•"/>
            </a:pPr>
            <a:endParaRPr lang="en-US" dirty="0"/>
          </a:p>
          <a:p>
            <a:pPr algn="ctr"/>
            <a:r>
              <a:rPr lang="en-US" b="1" dirty="0"/>
              <a:t>Pipet the worms anywhere on the plate – on the bacteria is fine.  </a:t>
            </a:r>
          </a:p>
        </p:txBody>
      </p:sp>
      <p:sp>
        <p:nvSpPr>
          <p:cNvPr id="5" name="TextBox 4"/>
          <p:cNvSpPr txBox="1"/>
          <p:nvPr/>
        </p:nvSpPr>
        <p:spPr>
          <a:xfrm>
            <a:off x="228600" y="304800"/>
            <a:ext cx="8839200" cy="1107996"/>
          </a:xfrm>
          <a:prstGeom prst="rect">
            <a:avLst/>
          </a:prstGeom>
          <a:noFill/>
        </p:spPr>
        <p:txBody>
          <a:bodyPr wrap="square" rtlCol="0">
            <a:spAutoFit/>
          </a:bodyPr>
          <a:lstStyle/>
          <a:p>
            <a:r>
              <a:rPr lang="en-US" sz="2400" b="1" dirty="0">
                <a:solidFill>
                  <a:srgbClr val="FF0000"/>
                </a:solidFill>
              </a:rPr>
              <a:t>Use of RNA interference (RNAi) to investigate gene function in </a:t>
            </a:r>
            <a:r>
              <a:rPr lang="en-US" sz="2400" b="1" i="1" dirty="0">
                <a:solidFill>
                  <a:srgbClr val="FF0000"/>
                </a:solidFill>
              </a:rPr>
              <a:t>Caenorhabditis elegans (C. elegans)</a:t>
            </a:r>
            <a:r>
              <a:rPr lang="en-US" sz="2400" b="1" dirty="0">
                <a:solidFill>
                  <a:srgbClr val="FF0000"/>
                </a:solidFill>
              </a:rPr>
              <a:t>.</a:t>
            </a:r>
          </a:p>
          <a:p>
            <a:r>
              <a:rPr lang="en-US" dirty="0"/>
              <a:t>1) Plate RNAi feeder strains of E. coli on NGM medium</a:t>
            </a:r>
          </a:p>
        </p:txBody>
      </p:sp>
    </p:spTree>
    <p:extLst>
      <p:ext uri="{BB962C8B-B14F-4D97-AF65-F5344CB8AC3E}">
        <p14:creationId xmlns:p14="http://schemas.microsoft.com/office/powerpoint/2010/main" val="843897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382000" cy="5262979"/>
          </a:xfrm>
          <a:prstGeom prst="rect">
            <a:avLst/>
          </a:prstGeom>
        </p:spPr>
        <p:txBody>
          <a:bodyPr wrap="square">
            <a:spAutoFit/>
          </a:bodyPr>
          <a:lstStyle/>
          <a:p>
            <a:pPr algn="ctr"/>
            <a:r>
              <a:rPr lang="en-US" sz="3200" b="1" dirty="0"/>
              <a:t>Running list of experiments </a:t>
            </a:r>
          </a:p>
          <a:p>
            <a:endParaRPr lang="en-US" sz="2400"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1. Nitrous acid mutagenesis of lacZ </a:t>
            </a:r>
            <a:r>
              <a:rPr lang="en-US" sz="2000" dirty="0" smtClean="0">
                <a:latin typeface="Times New Roman" panose="02020603050405020304" pitchFamily="18" charset="0"/>
                <a:cs typeface="Times New Roman" panose="02020603050405020304" pitchFamily="18" charset="0"/>
              </a:rPr>
              <a:t>– part II, convert chemically treated ssDNA into dsDNA; III, transform TG1 and select on LB-amp + IPTG/X-gal; </a:t>
            </a:r>
            <a:r>
              <a:rPr lang="en-US" sz="2000" dirty="0" smtClean="0">
                <a:solidFill>
                  <a:srgbClr val="FF0000"/>
                </a:solidFill>
                <a:latin typeface="Times New Roman" panose="02020603050405020304" pitchFamily="18" charset="0"/>
                <a:cs typeface="Times New Roman" panose="02020603050405020304" pitchFamily="18" charset="0"/>
              </a:rPr>
              <a:t>score the % white/</a:t>
            </a:r>
            <a:r>
              <a:rPr lang="en-US" sz="2000" dirty="0" err="1" smtClean="0">
                <a:solidFill>
                  <a:srgbClr val="FF0000"/>
                </a:solidFill>
                <a:latin typeface="Times New Roman" panose="02020603050405020304" pitchFamily="18" charset="0"/>
                <a:cs typeface="Times New Roman" panose="02020603050405020304" pitchFamily="18" charset="0"/>
              </a:rPr>
              <a:t>amp</a:t>
            </a:r>
            <a:r>
              <a:rPr lang="en-US" sz="2000" baseline="30000" dirty="0" err="1" smtClean="0">
                <a:solidFill>
                  <a:srgbClr val="FF0000"/>
                </a:solidFill>
                <a:latin typeface="Times New Roman" panose="02020603050405020304" pitchFamily="18" charset="0"/>
                <a:cs typeface="Times New Roman" panose="02020603050405020304" pitchFamily="18" charset="0"/>
              </a:rPr>
              <a:t>R</a:t>
            </a:r>
            <a:r>
              <a:rPr lang="en-US" sz="2000" dirty="0" smtClean="0">
                <a:solidFill>
                  <a:srgbClr val="FF0000"/>
                </a:solidFill>
                <a:latin typeface="Times New Roman" panose="02020603050405020304" pitchFamily="18" charset="0"/>
                <a:cs typeface="Times New Roman" panose="02020603050405020304" pitchFamily="18" charset="0"/>
              </a:rPr>
              <a:t> colonies before and after mutagenesis</a:t>
            </a:r>
          </a:p>
          <a:p>
            <a:pPr marL="342900" indent="-342900">
              <a:buAutoNum type="arabicPeriod" startAt="15"/>
            </a:pPr>
            <a:endParaRPr lang="en-US" sz="2000" dirty="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2.  RNA </a:t>
            </a:r>
            <a:r>
              <a:rPr lang="en-US" sz="2000" b="1" dirty="0">
                <a:latin typeface="Times New Roman" panose="02020603050405020304" pitchFamily="18" charset="0"/>
                <a:cs typeface="Times New Roman" panose="02020603050405020304" pitchFamily="18" charset="0"/>
              </a:rPr>
              <a:t>interference in </a:t>
            </a:r>
            <a:r>
              <a:rPr lang="en-US" sz="2000" b="1" i="1" dirty="0">
                <a:latin typeface="Times New Roman" panose="02020603050405020304" pitchFamily="18" charset="0"/>
                <a:cs typeface="Times New Roman" panose="02020603050405020304" pitchFamily="18" charset="0"/>
              </a:rPr>
              <a:t>C. elegans </a:t>
            </a:r>
            <a:r>
              <a:rPr lang="en-US" sz="2000" dirty="0">
                <a:latin typeface="Times New Roman" panose="02020603050405020304" pitchFamily="18" charset="0"/>
                <a:cs typeface="Times New Roman" panose="02020603050405020304" pitchFamily="18" charset="0"/>
              </a:rPr>
              <a:t>– part I, prepare feeder plates; </a:t>
            </a:r>
            <a:r>
              <a:rPr lang="en-US" sz="2000" dirty="0" smtClean="0">
                <a:latin typeface="Times New Roman" panose="02020603050405020304" pitchFamily="18" charset="0"/>
                <a:cs typeface="Times New Roman" panose="02020603050405020304" pitchFamily="18" charset="0"/>
              </a:rPr>
              <a:t>II, add </a:t>
            </a:r>
            <a:r>
              <a:rPr lang="en-US" sz="2000" dirty="0">
                <a:latin typeface="Times New Roman" panose="02020603050405020304" pitchFamily="18" charset="0"/>
                <a:cs typeface="Times New Roman" panose="02020603050405020304" pitchFamily="18" charset="0"/>
              </a:rPr>
              <a:t>nematode </a:t>
            </a:r>
            <a:r>
              <a:rPr lang="en-US" sz="2000" dirty="0" smtClean="0">
                <a:latin typeface="Times New Roman" panose="02020603050405020304" pitchFamily="18" charset="0"/>
                <a:cs typeface="Times New Roman" panose="02020603050405020304" pitchFamily="18" charset="0"/>
              </a:rPr>
              <a:t>worms, </a:t>
            </a:r>
            <a:r>
              <a:rPr lang="en-US" sz="2000" dirty="0" smtClean="0">
                <a:solidFill>
                  <a:srgbClr val="FF0000"/>
                </a:solidFill>
                <a:latin typeface="Times New Roman" panose="02020603050405020304" pitchFamily="18" charset="0"/>
                <a:cs typeface="Times New Roman" panose="02020603050405020304" pitchFamily="18" charset="0"/>
              </a:rPr>
              <a:t>III observations – work size, shape, mobility, numbers</a:t>
            </a:r>
          </a:p>
          <a:p>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3. Use of TAP-epitope tagged yeast strains to compare relative protein abundance, </a:t>
            </a:r>
            <a:r>
              <a:rPr lang="en-US" sz="2000" dirty="0" smtClean="0">
                <a:solidFill>
                  <a:srgbClr val="FF0000"/>
                </a:solidFill>
                <a:latin typeface="Times New Roman" panose="02020603050405020304" pitchFamily="18" charset="0"/>
                <a:cs typeface="Times New Roman" panose="02020603050405020304" pitchFamily="18" charset="0"/>
              </a:rPr>
              <a:t>part I, protein preparation</a:t>
            </a:r>
          </a:p>
          <a:p>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4. Genome editing with CRISPR-Cas9, </a:t>
            </a:r>
            <a:r>
              <a:rPr lang="en-US" sz="2000" dirty="0" smtClean="0">
                <a:solidFill>
                  <a:srgbClr val="FF0000"/>
                </a:solidFill>
                <a:latin typeface="Times New Roman" panose="02020603050405020304" pitchFamily="18" charset="0"/>
                <a:cs typeface="Times New Roman" panose="02020603050405020304" pitchFamily="18" charset="0"/>
              </a:rPr>
              <a:t>part I transform Cas9-containing yeast with the guide RNA expressing plasmid or an empty vector control</a:t>
            </a:r>
            <a:endParaRPr lang="en-US" sz="2000"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startAt="15"/>
            </a:pPr>
            <a:endParaRPr lang="en-US" sz="20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8912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4293437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241381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79F09-A20C-46A1-83CD-2B4A3E62670F}"/>
              </a:ext>
            </a:extLst>
          </p:cNvPr>
          <p:cNvSpPr txBox="1"/>
          <p:nvPr/>
        </p:nvSpPr>
        <p:spPr>
          <a:xfrm>
            <a:off x="1676400" y="5867400"/>
            <a:ext cx="67818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2"/>
              </a:rPr>
              <a:t>https://www.youtube.com/watch?v=O3e2_Ctty_M</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4" name="Picture 3" descr="A picture containing text, map&#10;&#10;Description generated with very high confidence">
            <a:extLst>
              <a:ext uri="{FF2B5EF4-FFF2-40B4-BE49-F238E27FC236}">
                <a16:creationId xmlns:a16="http://schemas.microsoft.com/office/drawing/2014/main" id="{83FC4A1B-7004-45E8-A979-0D0BD5860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295400"/>
            <a:ext cx="3901440" cy="2185416"/>
          </a:xfrm>
          <a:prstGeom prst="rect">
            <a:avLst/>
          </a:prstGeom>
        </p:spPr>
      </p:pic>
      <p:sp>
        <p:nvSpPr>
          <p:cNvPr id="5" name="TextBox 4">
            <a:extLst>
              <a:ext uri="{FF2B5EF4-FFF2-40B4-BE49-F238E27FC236}">
                <a16:creationId xmlns:a16="http://schemas.microsoft.com/office/drawing/2014/main" id="{70A38B8C-5801-4CAE-AC43-FE8916BFA3D0}"/>
              </a:ext>
            </a:extLst>
          </p:cNvPr>
          <p:cNvSpPr txBox="1"/>
          <p:nvPr/>
        </p:nvSpPr>
        <p:spPr>
          <a:xfrm>
            <a:off x="533400" y="533400"/>
            <a:ext cx="8610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CRISPR-Cas9</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an efficient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means of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engineering genomes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D39E5322-757F-4F49-B1CA-D6DAB954B571}"/>
              </a:ext>
            </a:extLst>
          </p:cNvPr>
          <p:cNvSpPr txBox="1"/>
          <p:nvPr/>
        </p:nvSpPr>
        <p:spPr>
          <a:xfrm>
            <a:off x="228600" y="4244316"/>
            <a:ext cx="8001000"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Cas9 is an endonuclease that makes dsDNA</a:t>
            </a:r>
            <a:r>
              <a:rPr kumimoji="0" lang="en-US" sz="1800" b="0" i="0" u="none" strike="noStrike" kern="1200" cap="none" spc="0" normalizeH="0" noProof="0" dirty="0" smtClean="0">
                <a:ln>
                  <a:noFill/>
                </a:ln>
                <a:solidFill>
                  <a:prstClr val="black"/>
                </a:solidFill>
                <a:effectLst/>
                <a:uLnTx/>
                <a:uFillTx/>
                <a:latin typeface="Arial" charset="0"/>
                <a:ea typeface="+mn-ea"/>
                <a:cs typeface="+mn-cs"/>
              </a:rPr>
              <a:t> cuts at genomic DNA sequences.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noProof="0" dirty="0" smtClean="0">
                <a:ln>
                  <a:noFill/>
                </a:ln>
                <a:solidFill>
                  <a:prstClr val="black"/>
                </a:solidFill>
                <a:effectLst/>
                <a:uLnTx/>
                <a:uFillTx/>
                <a:latin typeface="Arial" charset="0"/>
                <a:ea typeface="+mn-ea"/>
                <a:cs typeface="+mn-cs"/>
              </a:rPr>
              <a:t>The guide RNA </a:t>
            </a:r>
            <a:r>
              <a:rPr lang="en-US" dirty="0" smtClean="0">
                <a:solidFill>
                  <a:prstClr val="black"/>
                </a:solidFill>
                <a:latin typeface="Arial" charset="0"/>
              </a:rPr>
              <a:t>is the specificity factor -  it </a:t>
            </a:r>
            <a:r>
              <a:rPr kumimoji="0" lang="en-US" sz="1800" b="0" i="0" u="none" strike="noStrike" kern="1200" cap="none" spc="0" normalizeH="0" noProof="0" dirty="0" smtClean="0">
                <a:ln>
                  <a:noFill/>
                </a:ln>
                <a:solidFill>
                  <a:prstClr val="black"/>
                </a:solidFill>
                <a:effectLst/>
                <a:uLnTx/>
                <a:uFillTx/>
                <a:latin typeface="Arial" charset="0"/>
                <a:ea typeface="+mn-ea"/>
                <a:cs typeface="+mn-cs"/>
              </a:rPr>
              <a:t>base pairs with the genomic DNA site to be cut and also binds the Cas9 endonuclease.  Cleavage happens here. </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 name="TextBox 2"/>
          <p:cNvSpPr txBox="1"/>
          <p:nvPr/>
        </p:nvSpPr>
        <p:spPr>
          <a:xfrm>
            <a:off x="5334000" y="1295400"/>
            <a:ext cx="3124200" cy="707886"/>
          </a:xfrm>
          <a:prstGeom prst="rect">
            <a:avLst/>
          </a:prstGeom>
          <a:noFill/>
        </p:spPr>
        <p:txBody>
          <a:bodyPr wrap="square" rtlCol="0">
            <a:spAutoFit/>
          </a:bodyPr>
          <a:lstStyle/>
          <a:p>
            <a:r>
              <a:rPr lang="en-US" sz="2000" dirty="0" smtClean="0"/>
              <a:t>In our experiment, the target gene is</a:t>
            </a:r>
            <a:endParaRPr lang="en-US" sz="2000" dirty="0"/>
          </a:p>
        </p:txBody>
      </p:sp>
      <p:sp>
        <p:nvSpPr>
          <p:cNvPr id="7" name="TextBox 6"/>
          <p:cNvSpPr txBox="1"/>
          <p:nvPr/>
        </p:nvSpPr>
        <p:spPr>
          <a:xfrm>
            <a:off x="2590800" y="1923436"/>
            <a:ext cx="1295400" cy="369332"/>
          </a:xfrm>
          <a:prstGeom prst="rect">
            <a:avLst/>
          </a:prstGeom>
          <a:noFill/>
        </p:spPr>
        <p:txBody>
          <a:bodyPr wrap="square" rtlCol="0">
            <a:spAutoFit/>
          </a:bodyPr>
          <a:lstStyle/>
          <a:p>
            <a:r>
              <a:rPr lang="en-US" b="1" i="1" dirty="0" smtClean="0">
                <a:solidFill>
                  <a:srgbClr val="FF0000"/>
                </a:solidFill>
              </a:rPr>
              <a:t>CAN1</a:t>
            </a:r>
            <a:endParaRPr lang="en-US" b="1" i="1" dirty="0">
              <a:solidFill>
                <a:srgbClr val="FF0000"/>
              </a:solidFill>
            </a:endParaRPr>
          </a:p>
        </p:txBody>
      </p:sp>
      <p:sp>
        <p:nvSpPr>
          <p:cNvPr id="8" name="TextBox 7"/>
          <p:cNvSpPr txBox="1"/>
          <p:nvPr/>
        </p:nvSpPr>
        <p:spPr>
          <a:xfrm>
            <a:off x="5334000" y="1981200"/>
            <a:ext cx="3657600" cy="2246769"/>
          </a:xfrm>
          <a:prstGeom prst="rect">
            <a:avLst/>
          </a:prstGeom>
          <a:noFill/>
        </p:spPr>
        <p:txBody>
          <a:bodyPr wrap="square" rtlCol="0">
            <a:spAutoFit/>
          </a:bodyPr>
          <a:lstStyle/>
          <a:p>
            <a:r>
              <a:rPr lang="en-US" sz="2000" dirty="0" smtClean="0"/>
              <a:t>When </a:t>
            </a:r>
            <a:r>
              <a:rPr lang="en-US" sz="2000" i="1" dirty="0" smtClean="0"/>
              <a:t>CAN1</a:t>
            </a:r>
            <a:r>
              <a:rPr lang="en-US" sz="2000" dirty="0" smtClean="0"/>
              <a:t> is functional, the amino acid canavanine kills the cells </a:t>
            </a:r>
          </a:p>
          <a:p>
            <a:endParaRPr lang="en-US" sz="2000" dirty="0"/>
          </a:p>
          <a:p>
            <a:r>
              <a:rPr lang="en-US" sz="2000" dirty="0" smtClean="0"/>
              <a:t>If </a:t>
            </a:r>
            <a:r>
              <a:rPr lang="en-US" sz="2000" i="1" dirty="0" smtClean="0"/>
              <a:t>CAN1 </a:t>
            </a:r>
            <a:r>
              <a:rPr lang="en-US" sz="2000" dirty="0" smtClean="0"/>
              <a:t>is mutated by CRISPR-Cas9 cleavage, the cells are </a:t>
            </a:r>
            <a:r>
              <a:rPr lang="en-US" sz="2000" u="sng" dirty="0" smtClean="0"/>
              <a:t>resistant</a:t>
            </a:r>
            <a:r>
              <a:rPr lang="en-US" sz="2000" dirty="0" smtClean="0"/>
              <a:t> to canavanine</a:t>
            </a:r>
            <a:endParaRPr lang="en-US" sz="2000" dirty="0"/>
          </a:p>
        </p:txBody>
      </p:sp>
    </p:spTree>
    <p:extLst>
      <p:ext uri="{BB962C8B-B14F-4D97-AF65-F5344CB8AC3E}">
        <p14:creationId xmlns:p14="http://schemas.microsoft.com/office/powerpoint/2010/main" val="129830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33400"/>
            <a:ext cx="8686800" cy="4893647"/>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rPr>
              <a:t>Today we will transform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yeast strain CL11-7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which as a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galactose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inducible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Cas9 double stranded DNA endonuclease gene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GAL-Cas9::LEU2</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integrated into its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genome.  </a:t>
            </a: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This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yeast will be transformed with two different plasmids, one by each member of a lab team.  One plasmid is an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empty vector</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pRS426</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which contains a yeast replication origin and the </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URA3</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gene (for complementation of the host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ura3Δ851</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mutation but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does </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not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express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 guide RNA. </a:t>
            </a: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second plasmid,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pRS426- SNR-gRNA.CAN1.Y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is equivalent but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constitutively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expresses the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guide RNA from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the </a:t>
            </a:r>
            <a:r>
              <a:rPr lang="en-US" sz="2400" i="1" dirty="0">
                <a:latin typeface="Times New Roman" panose="02020603050405020304" pitchFamily="18" charset="0"/>
                <a:cs typeface="Times New Roman" panose="02020603050405020304" pitchFamily="18" charset="0"/>
              </a:rPr>
              <a:t>SNR52</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small nucleolar RNA gene promoter.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228600" y="5867985"/>
            <a:ext cx="8305800" cy="630942"/>
          </a:xfrm>
          <a:prstGeom prst="rect">
            <a:avLst/>
          </a:prstGeom>
        </p:spPr>
        <p:txBody>
          <a:bodyPr wrap="square">
            <a:spAutoFit/>
          </a:bodyPr>
          <a:lstStyle/>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See the following paper for a full description of this system.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DiCarlo</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JE,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Norville</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JE, Mali P, Rios X,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Aach</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J, Church GM. Genome engineering in </a:t>
            </a:r>
            <a:r>
              <a:rPr lang="en-US" sz="1200" i="1" dirty="0">
                <a:latin typeface="Times New Roman" panose="02020603050405020304" pitchFamily="18" charset="0"/>
                <a:ea typeface="Times New Roman" panose="02020603050405020304" pitchFamily="18" charset="0"/>
                <a:cs typeface="Times New Roman" panose="02020603050405020304" pitchFamily="18" charset="0"/>
              </a:rPr>
              <a:t>Saccharomyces cerevisiae</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using CRISPR-</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Cas</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systems. </a:t>
            </a:r>
            <a:r>
              <a:rPr lang="en-US" sz="1200" i="1" dirty="0">
                <a:latin typeface="Times New Roman" panose="02020603050405020304" pitchFamily="18" charset="0"/>
                <a:ea typeface="Times New Roman" panose="02020603050405020304" pitchFamily="18" charset="0"/>
                <a:cs typeface="Times New Roman" panose="02020603050405020304" pitchFamily="18" charset="0"/>
              </a:rPr>
              <a:t>Nucleic Acids Research</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2013;41(7):4336-4343. doi:10.1093/</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nar</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/gkt135.</a:t>
            </a:r>
            <a:endParaRPr lang="en-US" sz="12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00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933993"/>
            <a:ext cx="7924800" cy="1631216"/>
          </a:xfrm>
          <a:prstGeom prst="rect">
            <a:avLst/>
          </a:prstGeom>
        </p:spPr>
        <p:txBody>
          <a:bodyPr wrap="square">
            <a:spAutoFit/>
          </a:bodyPr>
          <a:lstStyle/>
          <a:p>
            <a:pPr marL="457200" indent="-457200">
              <a:buAutoNum type="arabicPeriod"/>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Start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off with ~30 ml of a mid to late log culture of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yeast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(OD 600 between 2 and 4) grown in YPD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medium.</a:t>
            </a:r>
          </a:p>
          <a:p>
            <a:pPr marL="457200" indent="-457200">
              <a:buAutoNum type="arabicPeriod"/>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Wash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culture twice with 5 ml of Li buffer (100 mM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LiOAc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10 mM Tris pH 7.5, 1 mM EDTA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buAutoNum type="arabicPeriod"/>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Spin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as before and then resuspend in 2 ml of Li buffer.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152400" y="1828800"/>
            <a:ext cx="7543800" cy="523220"/>
          </a:xfrm>
          <a:prstGeom prst="rect">
            <a:avLst/>
          </a:prstGeom>
          <a:noFill/>
        </p:spPr>
        <p:txBody>
          <a:bodyPr wrap="square" rtlCol="0">
            <a:spAutoFit/>
          </a:bodyPr>
          <a:lstStyle/>
          <a:p>
            <a:r>
              <a:rPr lang="en-US" sz="2800" dirty="0" smtClean="0"/>
              <a:t>Already done for you</a:t>
            </a:r>
            <a:endParaRPr lang="en-US" sz="2800" dirty="0"/>
          </a:p>
        </p:txBody>
      </p:sp>
    </p:spTree>
    <p:extLst>
      <p:ext uri="{BB962C8B-B14F-4D97-AF65-F5344CB8AC3E}">
        <p14:creationId xmlns:p14="http://schemas.microsoft.com/office/powerpoint/2010/main" val="3759488937"/>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458200" cy="5940088"/>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cs typeface="Times New Roman" panose="02020603050405020304" pitchFamily="18" charset="0"/>
              </a:rPr>
              <a:t>4. Add 500 µl of the CL11-7 culture to each 13X100 mm (small) capped glass culture tube.  Prepare and label</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sng" dirty="0">
                <a:latin typeface="Times New Roman" panose="02020603050405020304" pitchFamily="18" charset="0"/>
                <a:ea typeface="Times New Roman" panose="02020603050405020304" pitchFamily="18" charset="0"/>
                <a:cs typeface="Times New Roman" panose="02020603050405020304" pitchFamily="18" charset="0"/>
              </a:rPr>
              <a:t>one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tube for each DNA to be tested.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Be sure to note the specific construct used</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5. Add plasmid DNA (1-3 µg in 10µl), incubate for 5 minutes at room temperature.  Student #1 should use pRS426 and student #2 use pRS426-SNR-gRNA.CAN1.Y.  </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6. Add 25 µl of 10 mg/ml salmon sperm DNA (heat denatured for 10 min. @100C then quick chilled on ice prior to use).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NOTE: Get the denaturation started during the yeast wash steps (#2, above), since it takes some time to complete.</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7. Add 25 µl of DMSO incubate 10 minutes at room temperature.</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8. Add 2.5 ml of 40% PEG 3000 in Li buffer.  Incubate for 30 minutes at 30C.</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9. Heat shock at 42C for 15 minutes.</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10. Spin out the culture, wash once in 1 ml of sterile (i.e., freshly autoclaved) water. You can vortex to mix the cells.  Spin the cells for 5 minutes at full speed in the clinical (tabletop) centrifuge.  Pour off the liquid.  Vortex what is left in the tube (usually ~ 150 µl of liquid remains) and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plate the yeast evenly on –uracil </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glucose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plates</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This medium selects for the plasmid and </a:t>
            </a:r>
            <a:r>
              <a:rPr lang="en-US" sz="2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inhibits</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transcription of all galactose-inducible genes (including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GAL-Cas9).  Incubate plates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30C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297803"/>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2"/>
            <a:ext cx="8305800" cy="4093428"/>
          </a:xfrm>
          <a:prstGeom prst="rect">
            <a:avLst/>
          </a:prstGeom>
        </p:spPr>
        <p:txBody>
          <a:bodyPr wrap="square">
            <a:spAutoFit/>
          </a:bodyPr>
          <a:lstStyle/>
          <a:p>
            <a:r>
              <a:rPr lang="en-US" sz="2000" b="1" i="1" dirty="0">
                <a:latin typeface="Times New Roman" panose="02020603050405020304" pitchFamily="18" charset="0"/>
                <a:cs typeface="Times New Roman" panose="02020603050405020304" pitchFamily="18" charset="0"/>
              </a:rPr>
              <a:t>Caenorhabditis elegans</a:t>
            </a:r>
            <a:r>
              <a:rPr lang="en-US" sz="2000" b="1" dirty="0">
                <a:latin typeface="Times New Roman" panose="02020603050405020304" pitchFamily="18" charset="0"/>
                <a:cs typeface="Times New Roman" panose="02020603050405020304" pitchFamily="18" charset="0"/>
              </a:rPr>
              <a:t> RNAi knockdown, part III.  </a:t>
            </a:r>
            <a:r>
              <a:rPr lang="en-US" sz="2000" dirty="0">
                <a:latin typeface="Times New Roman" panose="02020603050405020304" pitchFamily="18" charset="0"/>
                <a:cs typeface="Times New Roman" panose="02020603050405020304" pitchFamily="18" charset="0"/>
              </a:rPr>
              <a:t>Under the dissecting microscope, compare the </a:t>
            </a:r>
            <a:r>
              <a:rPr lang="en-US" sz="2000" b="1" dirty="0">
                <a:solidFill>
                  <a:srgbClr val="FF0000"/>
                </a:solidFill>
                <a:latin typeface="Times New Roman" panose="02020603050405020304" pitchFamily="18" charset="0"/>
                <a:cs typeface="Times New Roman" panose="02020603050405020304" pitchFamily="18" charset="0"/>
              </a:rPr>
              <a:t>sizes, shapes, numbers and movement </a:t>
            </a:r>
            <a:r>
              <a:rPr lang="en-US" sz="2000" dirty="0">
                <a:latin typeface="Times New Roman" panose="02020603050405020304" pitchFamily="18" charset="0"/>
                <a:cs typeface="Times New Roman" panose="02020603050405020304" pitchFamily="18" charset="0"/>
              </a:rPr>
              <a:t>of the RNAi knockdown animals with the empty vector control worms with that of those containing an RNAi selected to destroy a cellular mRNA.  </a:t>
            </a:r>
          </a:p>
          <a:p>
            <a:endParaRPr lang="en-US" sz="2000" u="sng" dirty="0">
              <a:latin typeface="Times New Roman" panose="02020603050405020304" pitchFamily="18" charset="0"/>
              <a:cs typeface="Times New Roman" panose="02020603050405020304" pitchFamily="18" charset="0"/>
            </a:endParaRPr>
          </a:p>
          <a:p>
            <a:r>
              <a:rPr lang="en-US" sz="2000" u="sng" dirty="0">
                <a:latin typeface="Times New Roman" panose="02020603050405020304" pitchFamily="18" charset="0"/>
                <a:cs typeface="Times New Roman" panose="02020603050405020304" pitchFamily="18" charset="0"/>
              </a:rPr>
              <a:t>Record these characteristics in your notebook – clearly describing the observed RNAi defects.</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We will view the worms again next Monday</a:t>
            </a:r>
          </a:p>
          <a:p>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We will also be using a florescence microscope on the 3</a:t>
            </a:r>
            <a:r>
              <a:rPr lang="en-US" sz="2000" baseline="30000" dirty="0">
                <a:latin typeface="Times New Roman" panose="02020603050405020304" pitchFamily="18" charset="0"/>
                <a:cs typeface="Times New Roman" panose="02020603050405020304" pitchFamily="18" charset="0"/>
              </a:rPr>
              <a:t>rd</a:t>
            </a:r>
            <a:r>
              <a:rPr lang="en-US" sz="2000" dirty="0">
                <a:latin typeface="Times New Roman" panose="02020603050405020304" pitchFamily="18" charset="0"/>
                <a:cs typeface="Times New Roman" panose="02020603050405020304" pitchFamily="18" charset="0"/>
              </a:rPr>
              <a:t> floor to monitor changes in alternative pre-mRNA splicing (discussed in class).</a:t>
            </a:r>
          </a:p>
        </p:txBody>
      </p:sp>
    </p:spTree>
    <p:extLst>
      <p:ext uri="{BB962C8B-B14F-4D97-AF65-F5344CB8AC3E}">
        <p14:creationId xmlns:p14="http://schemas.microsoft.com/office/powerpoint/2010/main" val="2707785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
            <a:ext cx="8305800" cy="6632585"/>
          </a:xfrm>
          <a:prstGeom prst="rect">
            <a:avLst/>
          </a:prstGeom>
          <a:noFill/>
        </p:spPr>
        <p:txBody>
          <a:bodyPr wrap="square" rtlCol="0">
            <a:spAutoFit/>
          </a:bodyPr>
          <a:lstStyle/>
          <a:p>
            <a:r>
              <a:rPr lang="en-US" sz="1700" b="1" dirty="0"/>
              <a:t>Actual lab work</a:t>
            </a:r>
          </a:p>
          <a:p>
            <a:r>
              <a:rPr lang="en-US" sz="1700" b="1" dirty="0"/>
              <a:t>DNA &amp; Gene Activity Assays</a:t>
            </a:r>
          </a:p>
          <a:p>
            <a:r>
              <a:rPr lang="en-US" sz="1700" b="1" dirty="0"/>
              <a:t>	In vivo: </a:t>
            </a:r>
            <a:r>
              <a:rPr lang="en-US" sz="1700" dirty="0"/>
              <a:t>Use CRISPR-Cas9 to target site-specific gene mutations; use RNAi to do specific mRNA knockdowns; use “plasmid shuffle” to score potentially lethal mutations</a:t>
            </a:r>
          </a:p>
          <a:p>
            <a:r>
              <a:rPr lang="en-US" sz="1700" b="1" dirty="0"/>
              <a:t>	In vitro: </a:t>
            </a:r>
            <a:r>
              <a:rPr lang="en-US" sz="1700" dirty="0"/>
              <a:t>use inverse PCR to create site specific deletions on cloned DNA; use chemical mutagenesis to create random mutations on cloned DNA</a:t>
            </a:r>
          </a:p>
          <a:p>
            <a:endParaRPr lang="en-US" sz="1700" dirty="0"/>
          </a:p>
          <a:p>
            <a:r>
              <a:rPr lang="en-US" sz="1700" b="1" dirty="0"/>
              <a:t>Protein Work</a:t>
            </a:r>
          </a:p>
          <a:p>
            <a:r>
              <a:rPr lang="en-US" sz="1700" dirty="0"/>
              <a:t>Define protein-protein interaction domains using the yeast two-hybrid assay (Y2H); use affinity chromatography to purify a recombinant protein to near homogeneity; score the expression of TAP epitope-tagged proteins by western blot</a:t>
            </a:r>
          </a:p>
          <a:p>
            <a:endParaRPr lang="en-US" sz="1700" dirty="0"/>
          </a:p>
          <a:p>
            <a:r>
              <a:rPr lang="en-US" sz="1700" b="1" dirty="0"/>
              <a:t>Other Assays</a:t>
            </a:r>
          </a:p>
          <a:p>
            <a:r>
              <a:rPr lang="en-US" sz="1700" dirty="0"/>
              <a:t>Clone a fragment of the yeast genome &amp; determine its sequence and the direction of transcription in vivo; create radioactive RNA riboprobes for northern blot assay; use reverse-transcriptase polymerase chain reaction (rtPCR) to confirm the existence of novel introns and rare alternative splice sites identified by deep sequence analysis; use of real time PCR to measure nucleic acid concentration in an unknown sample; transformation of DNA into </a:t>
            </a:r>
            <a:r>
              <a:rPr lang="en-US" sz="1700" i="1" dirty="0"/>
              <a:t>E. coli </a:t>
            </a:r>
            <a:r>
              <a:rPr lang="en-US" sz="1700" dirty="0"/>
              <a:t>and yeast;  use of bacterial, yeast and nematode model organisms </a:t>
            </a:r>
          </a:p>
          <a:p>
            <a:endParaRPr lang="en-US" sz="1700" dirty="0"/>
          </a:p>
          <a:p>
            <a:r>
              <a:rPr lang="en-US" sz="1700" b="1" dirty="0"/>
              <a:t>Visit UK Core Facilities </a:t>
            </a:r>
            <a:r>
              <a:rPr lang="en-US" sz="1700" dirty="0"/>
              <a:t>for 1) microarray and </a:t>
            </a:r>
            <a:r>
              <a:rPr lang="en-US" sz="1700" dirty="0" err="1"/>
              <a:t>Nanostring</a:t>
            </a:r>
            <a:r>
              <a:rPr lang="en-US" sz="1700" dirty="0"/>
              <a:t>  2) Next generation DNA sequencing, 3) proteomics, and 4) a visit by the VP for Research &amp; Development at Hera Biolabs</a:t>
            </a:r>
          </a:p>
          <a:p>
            <a:endParaRPr lang="en-US" sz="1700" dirty="0"/>
          </a:p>
          <a:p>
            <a:r>
              <a:rPr lang="en-US" sz="1700" b="1" dirty="0"/>
              <a:t>Emphasis</a:t>
            </a:r>
            <a:r>
              <a:rPr lang="en-US" sz="1700" dirty="0"/>
              <a:t> – Professional training, this is not a “typical” class</a:t>
            </a:r>
          </a:p>
        </p:txBody>
      </p:sp>
    </p:spTree>
    <p:extLst>
      <p:ext uri="{BB962C8B-B14F-4D97-AF65-F5344CB8AC3E}">
        <p14:creationId xmlns:p14="http://schemas.microsoft.com/office/powerpoint/2010/main" val="660803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8839200" cy="5940088"/>
          </a:xfrm>
          <a:prstGeom prst="rect">
            <a:avLst/>
          </a:prstGeom>
        </p:spPr>
        <p:txBody>
          <a:bodyPr wrap="square">
            <a:spAutoFit/>
          </a:bodyPr>
          <a:lstStyle/>
          <a:p>
            <a:r>
              <a:rPr lang="en-US" sz="2000" dirty="0"/>
              <a:t>With </a:t>
            </a:r>
            <a:r>
              <a:rPr lang="en-US" sz="2000" u="sng" dirty="0"/>
              <a:t>gloved hands</a:t>
            </a:r>
            <a:r>
              <a:rPr lang="en-US" sz="2000" dirty="0"/>
              <a:t> remove the gel by lifting the glass or plastic </a:t>
            </a:r>
            <a:r>
              <a:rPr lang="en-US" sz="2000" u="sng" dirty="0"/>
              <a:t>slide (not the gel)</a:t>
            </a:r>
            <a:r>
              <a:rPr lang="en-US" sz="2000" dirty="0"/>
              <a:t> on which it rests.  Place the gel in the 2.0 μg/ml ethidium bromide solution.  </a:t>
            </a:r>
            <a:r>
              <a:rPr lang="en-US" sz="2000" b="1" i="1" dirty="0"/>
              <a:t>Ethidium bromide is mutagenic and a suspected carcinogen</a:t>
            </a:r>
            <a:r>
              <a:rPr lang="en-US" sz="2000" dirty="0"/>
              <a:t>, take care not to get it on your skin. </a:t>
            </a:r>
            <a:r>
              <a:rPr lang="en-US" sz="2000" i="1" dirty="0"/>
              <a:t> Go to our class web</a:t>
            </a:r>
            <a:r>
              <a:rPr lang="en-US" sz="2000" dirty="0"/>
              <a:t> site to find information the structure of ethidium bromide and safe handling procedures.  Also, read </a:t>
            </a:r>
            <a:r>
              <a:rPr lang="en-US" sz="2000" dirty="0">
                <a:highlight>
                  <a:srgbClr val="FFFF00"/>
                </a:highlight>
              </a:rPr>
              <a:t>PGMG pages 16-17, 56.</a:t>
            </a:r>
          </a:p>
          <a:p>
            <a:r>
              <a:rPr lang="en-US" sz="2000" dirty="0"/>
              <a:t> </a:t>
            </a:r>
          </a:p>
          <a:p>
            <a:r>
              <a:rPr lang="en-US" sz="2000" b="1" dirty="0"/>
              <a:t>IMPORTANT NOTE</a:t>
            </a:r>
            <a:r>
              <a:rPr lang="en-US" sz="2000" dirty="0"/>
              <a:t>: To avoid microbial and nuclease contamination of your sample, close the lid of the pipet tip box </a:t>
            </a:r>
            <a:r>
              <a:rPr lang="en-US" sz="2000" u="sng" dirty="0"/>
              <a:t>after each use</a:t>
            </a:r>
            <a:r>
              <a:rPr lang="en-US" sz="2000" dirty="0"/>
              <a:t>. </a:t>
            </a:r>
          </a:p>
          <a:p>
            <a:r>
              <a:rPr lang="en-US" sz="2000" dirty="0"/>
              <a:t> </a:t>
            </a:r>
          </a:p>
          <a:p>
            <a:r>
              <a:rPr lang="en-US" sz="2000" dirty="0"/>
              <a:t>‑After 15 minutes in the EtBr stain remove the gel and rinse it briefly with water.</a:t>
            </a:r>
          </a:p>
          <a:p>
            <a:r>
              <a:rPr lang="en-US" sz="2000" dirty="0"/>
              <a:t>‑Place the gel on the UV transilluminator to visualize the DNA bands.  Two sharp bans should be visible (and perhaps a third, fuzzy one near the bottom of the gel).</a:t>
            </a:r>
            <a:r>
              <a:rPr lang="en-US" sz="2000" b="1" dirty="0"/>
              <a:t>  NOTE: To avoid a strong burn to skin and eyes, always wear a face shield when using the UV transilluminator.  </a:t>
            </a:r>
          </a:p>
          <a:p>
            <a:endParaRPr lang="en-US" sz="2000" dirty="0"/>
          </a:p>
          <a:p>
            <a:r>
              <a:rPr lang="en-US" sz="2000" dirty="0"/>
              <a:t>‑Excise </a:t>
            </a:r>
            <a:r>
              <a:rPr lang="en-US" sz="2000" b="1" dirty="0"/>
              <a:t>the </a:t>
            </a:r>
            <a:r>
              <a:rPr lang="en-US" sz="2000" b="1" u="sng" dirty="0"/>
              <a:t>second</a:t>
            </a:r>
            <a:r>
              <a:rPr lang="en-US" sz="2000" b="1" dirty="0"/>
              <a:t> band from the top </a:t>
            </a:r>
            <a:r>
              <a:rPr lang="en-US" sz="2000" dirty="0"/>
              <a:t>(i.e., well side) of the gel with the plastic knives.  </a:t>
            </a:r>
            <a:r>
              <a:rPr lang="en-US" sz="2000" b="1" dirty="0"/>
              <a:t>Work as quickly</a:t>
            </a:r>
            <a:r>
              <a:rPr lang="en-US" sz="2000" dirty="0"/>
              <a:t> possible since the UV light damages the DNA in your sample (and in your skin).  Limit the amount of excess gel (that is gel that borders but does not contain DNA) as excess gel reduces you DNA yield.  </a:t>
            </a:r>
          </a:p>
        </p:txBody>
      </p:sp>
    </p:spTree>
    <p:extLst>
      <p:ext uri="{BB962C8B-B14F-4D97-AF65-F5344CB8AC3E}">
        <p14:creationId xmlns:p14="http://schemas.microsoft.com/office/powerpoint/2010/main" val="927476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875" y="381001"/>
            <a:ext cx="8153400" cy="6309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Chemical Mutagenesis of pTZ18u  with Nitrous Acid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Nitrous acid treatment of naked single-stranded DNA &amp; DNA cleanup</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Conversion of NA-treaded ssDNA into dsDNA using primed DNA synthesis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Transformation of TG1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coli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mutagenized dsDNA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Determine the % blue and white colonies on the IPTG/X-gal plates for the 5 minute and 20 minute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timepoints</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TA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provide the values for the control plates</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Note – with extended incubation, white colonies sometimes develop a small blue center spot compared with the blue colonies which are uniformly blue – count these as “white”.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Before we report the blue/white totals, I will speak to each group about their particular plates.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Students with very low levels of colonies will “re-plate” there transformations with 100 µl of culture (rather than the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µl we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used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48334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
            <a:ext cx="8153400" cy="5478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Chemical Mutagenesis of pTZ18u  with Nitrous Acid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Nitrous acid treatment of naked single-stranded DNA &amp; DNA cleanup</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Conversion of NA-treaded ssDNA into dsDNA using primed DNA synthesis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Transformation of TG1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coli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mutagenized dsDNA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defRPr/>
            </a:pPr>
            <a:r>
              <a:rPr lang="en-US" b="1" dirty="0">
                <a:solidFill>
                  <a:srgbClr val="FF0000"/>
                </a:solidFill>
                <a:latin typeface="Times New Roman" panose="02020603050405020304" pitchFamily="18" charset="0"/>
                <a:cs typeface="Times New Roman" panose="02020603050405020304" pitchFamily="18" charset="0"/>
              </a:rPr>
              <a:t>4. Use of the TAP-tag to compare relative protein abundance – run 7.5% acrylamide gel, set up membrane transfer, block membrane with 5% non-fat dry milk.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5. Final</a:t>
            </a:r>
            <a:r>
              <a:rPr kumimoji="0" lang="en-US" sz="1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inspection of </a:t>
            </a:r>
            <a:r>
              <a:rPr kumimoji="0" lang="en-US" sz="1800" b="1"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 elegans </a:t>
            </a:r>
            <a:r>
              <a:rPr kumimoji="0" lang="en-US" sz="1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knockdown animals.  Record (relative to L4440 controls)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anose="02020603050405020304" pitchFamily="18" charset="0"/>
              <a:cs typeface="Times New Roman" panose="02020603050405020304" pitchFamily="18" charset="0"/>
            </a:endParaRPr>
          </a:p>
          <a:p>
            <a:pPr>
              <a:defRPr/>
            </a:pPr>
            <a:r>
              <a:rPr lang="en-US" b="1" dirty="0" smtClean="0">
                <a:solidFill>
                  <a:srgbClr val="FF0000"/>
                </a:solidFill>
                <a:latin typeface="Times New Roman" panose="02020603050405020304" pitchFamily="18" charset="0"/>
                <a:cs typeface="Times New Roman" panose="02020603050405020304" pitchFamily="18" charset="0"/>
              </a:rPr>
              <a:t>6</a:t>
            </a:r>
            <a:r>
              <a:rPr lang="en-US" b="1" dirty="0">
                <a:solidFill>
                  <a:srgbClr val="FF0000"/>
                </a:solidFill>
                <a:latin typeface="Times New Roman" panose="02020603050405020304" pitchFamily="18" charset="0"/>
                <a:cs typeface="Times New Roman" panose="02020603050405020304" pitchFamily="18" charset="0"/>
              </a:rPr>
              <a:t>. Finalize the % blue and white colonies on the IPTG/X-gal plates for the 5 minute and 20 minute </a:t>
            </a:r>
            <a:r>
              <a:rPr lang="en-US" b="1" dirty="0" err="1">
                <a:solidFill>
                  <a:srgbClr val="FF0000"/>
                </a:solidFill>
                <a:latin typeface="Times New Roman" panose="02020603050405020304" pitchFamily="18" charset="0"/>
                <a:cs typeface="Times New Roman" panose="02020603050405020304" pitchFamily="18" charset="0"/>
              </a:rPr>
              <a:t>timepoints</a:t>
            </a:r>
            <a:r>
              <a:rPr lang="en-US" b="1" dirty="0">
                <a:solidFill>
                  <a:srgbClr val="FF0000"/>
                </a:solidFill>
                <a:latin typeface="Times New Roman" panose="02020603050405020304" pitchFamily="18" charset="0"/>
                <a:cs typeface="Times New Roman" panose="02020603050405020304" pitchFamily="18" charset="0"/>
              </a:rPr>
              <a:t>.  The TA will provide the values for the control plates. </a:t>
            </a:r>
            <a:endParaRPr lang="en-US" b="1"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18254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382000" cy="5570756"/>
          </a:xfrm>
          <a:prstGeom prst="rect">
            <a:avLst/>
          </a:prstGeom>
        </p:spPr>
        <p:txBody>
          <a:bodyPr wrap="square">
            <a:spAutoFit/>
          </a:bodyPr>
          <a:lstStyle/>
          <a:p>
            <a:pPr algn="ctr"/>
            <a:r>
              <a:rPr lang="en-US" sz="3200" b="1" dirty="0"/>
              <a:t>Running list of experiments </a:t>
            </a:r>
          </a:p>
          <a:p>
            <a:endParaRPr lang="en-US" sz="2400"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3. Use of TAP-epitope tagged yeast strains to compare relative protein abundance, </a:t>
            </a:r>
            <a:r>
              <a:rPr lang="en-US" sz="2000" dirty="0" smtClean="0">
                <a:latin typeface="Times New Roman" panose="02020603050405020304" pitchFamily="18" charset="0"/>
                <a:cs typeface="Times New Roman" panose="02020603050405020304" pitchFamily="18" charset="0"/>
              </a:rPr>
              <a:t>protein preparation, PAGE separation of proteins and western transfer, blocking and PAP “primary” antibody incubation, </a:t>
            </a:r>
            <a:r>
              <a:rPr lang="en-US" sz="2000" dirty="0" smtClean="0">
                <a:solidFill>
                  <a:srgbClr val="FF0000"/>
                </a:solidFill>
                <a:latin typeface="Times New Roman" panose="02020603050405020304" pitchFamily="18" charset="0"/>
                <a:cs typeface="Times New Roman" panose="02020603050405020304" pitchFamily="18" charset="0"/>
              </a:rPr>
              <a:t>wash off PAP, incubate with mouse anti-rabbit-alkaline phosphatase antibody, develop blot with BCIP/NTB reagents</a:t>
            </a:r>
          </a:p>
          <a:p>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4. Genome editing with CRISPR-Cas9, </a:t>
            </a:r>
            <a:r>
              <a:rPr lang="en-US" sz="2000" dirty="0" smtClean="0">
                <a:latin typeface="Times New Roman" panose="02020603050405020304" pitchFamily="18" charset="0"/>
                <a:cs typeface="Times New Roman" panose="02020603050405020304" pitchFamily="18" charset="0"/>
              </a:rPr>
              <a:t>transform Cas9-containing yeast with the </a:t>
            </a:r>
            <a:r>
              <a:rPr lang="en-US" sz="2000" i="1" dirty="0" smtClean="0">
                <a:latin typeface="Times New Roman" panose="02020603050405020304" pitchFamily="18" charset="0"/>
                <a:cs typeface="Times New Roman" panose="02020603050405020304" pitchFamily="18" charset="0"/>
              </a:rPr>
              <a:t>CAN1 </a:t>
            </a:r>
            <a:r>
              <a:rPr lang="en-US" sz="2000" dirty="0" smtClean="0">
                <a:latin typeface="Times New Roman" panose="02020603050405020304" pitchFamily="18" charset="0"/>
                <a:cs typeface="Times New Roman" panose="02020603050405020304" pitchFamily="18" charset="0"/>
              </a:rPr>
              <a:t>guide RNA expressing plasmid or an empty vector control, patch to –ura galactose plates to induce chromosomal </a:t>
            </a:r>
            <a:r>
              <a:rPr lang="en-US" sz="2000" i="1" dirty="0" smtClean="0">
                <a:latin typeface="Times New Roman" panose="02020603050405020304" pitchFamily="18" charset="0"/>
                <a:cs typeface="Times New Roman" panose="02020603050405020304" pitchFamily="18" charset="0"/>
              </a:rPr>
              <a:t>GAL-Cas9</a:t>
            </a:r>
            <a:r>
              <a:rPr lang="en-US" sz="2000" dirty="0" smtClean="0">
                <a:latin typeface="Times New Roman" panose="02020603050405020304" pitchFamily="18" charset="0"/>
                <a:cs typeface="Times New Roman" panose="02020603050405020304" pitchFamily="18" charset="0"/>
              </a:rPr>
              <a:t> gene to stimulate CAN cleavage &amp; mutagenesis, </a:t>
            </a:r>
            <a:r>
              <a:rPr lang="en-US" sz="2000" dirty="0" smtClean="0">
                <a:solidFill>
                  <a:srgbClr val="FF0000"/>
                </a:solidFill>
                <a:latin typeface="Times New Roman" panose="02020603050405020304" pitchFamily="18" charset="0"/>
                <a:cs typeface="Times New Roman" panose="02020603050405020304" pitchFamily="18" charset="0"/>
              </a:rPr>
              <a:t>score experimental and control transformants on medium containing canavanine to learn if CAN1 gRNA directed Cas9 cleavage was effective</a:t>
            </a:r>
            <a:endParaRPr lang="en-US" sz="2000"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startAt="15"/>
            </a:pP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121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1"/>
            <a:ext cx="8915400" cy="4678204"/>
          </a:xfrm>
          <a:prstGeom prst="rect">
            <a:avLst/>
          </a:prstGeom>
        </p:spPr>
        <p:txBody>
          <a:bodyPr wrap="square">
            <a:spAutoFit/>
          </a:bodyPr>
          <a:lstStyle/>
          <a:p>
            <a:pPr algn="ctr"/>
            <a:r>
              <a:rPr lang="en-US" sz="2000" b="1" dirty="0" smtClean="0">
                <a:solidFill>
                  <a:srgbClr val="FF0000"/>
                </a:solidFill>
              </a:rPr>
              <a:t>NEXT WEEK </a:t>
            </a:r>
            <a:r>
              <a:rPr lang="en-US" sz="2000" b="1" dirty="0" smtClean="0"/>
              <a:t>- Combining </a:t>
            </a:r>
            <a:r>
              <a:rPr lang="en-US" sz="2000" b="1" dirty="0"/>
              <a:t>Genetics with Molecular Biology to Define Genes in a Biological Pathway: Identification of pre-mRNA splicing factors</a:t>
            </a:r>
          </a:p>
          <a:p>
            <a:pPr algn="ctr"/>
            <a:endParaRPr lang="en-US" sz="2000" b="1" dirty="0">
              <a:hlinkClick r:id="rId2"/>
            </a:endParaRPr>
          </a:p>
          <a:p>
            <a:pPr algn="ctr"/>
            <a:r>
              <a:rPr lang="en-US" sz="2000" b="1" dirty="0">
                <a:solidFill>
                  <a:srgbClr val="FF0000"/>
                </a:solidFill>
              </a:rPr>
              <a:t>Read each of these assigned papers (all on </a:t>
            </a:r>
            <a:r>
              <a:rPr lang="en-US" sz="2000" b="1" dirty="0" smtClean="0">
                <a:solidFill>
                  <a:srgbClr val="FF0000"/>
                </a:solidFill>
              </a:rPr>
              <a:t>Canvas under </a:t>
            </a:r>
            <a:r>
              <a:rPr lang="en-US" sz="2000" b="1" u="sng" dirty="0" smtClean="0">
                <a:solidFill>
                  <a:srgbClr val="FF0000"/>
                </a:solidFill>
              </a:rPr>
              <a:t>“Reading Assignments”)</a:t>
            </a:r>
            <a:endParaRPr lang="en-US" sz="2000" b="1" u="sng" dirty="0">
              <a:solidFill>
                <a:srgbClr val="FF0000"/>
              </a:solidFill>
              <a:hlinkClick r:id="rId2"/>
            </a:endParaRPr>
          </a:p>
          <a:p>
            <a:endParaRPr lang="en-US" sz="2000" b="1" dirty="0">
              <a:hlinkClick r:id="rId2"/>
            </a:endParaRPr>
          </a:p>
          <a:p>
            <a:r>
              <a:rPr lang="en-US" sz="2000" b="1" dirty="0">
                <a:hlinkClick r:id="rId2"/>
              </a:rPr>
              <a:t>Order of </a:t>
            </a:r>
            <a:r>
              <a:rPr lang="en-US" sz="2000" b="1" dirty="0" smtClean="0">
                <a:hlinkClick r:id="rId2"/>
              </a:rPr>
              <a:t>presentation – please have the first two read by Monday</a:t>
            </a:r>
            <a:endParaRPr lang="en-US" sz="2000" b="1" dirty="0">
              <a:hlinkClick r:id="rId2"/>
            </a:endParaRPr>
          </a:p>
          <a:p>
            <a:pPr marL="342900" indent="-342900">
              <a:buAutoNum type="arabicPeriod"/>
            </a:pPr>
            <a:r>
              <a:rPr lang="en-US" sz="2000" b="1" i="1" dirty="0">
                <a:solidFill>
                  <a:srgbClr val="FF0000"/>
                </a:solidFill>
              </a:rPr>
              <a:t>Forward genetics – ts mutant screen</a:t>
            </a:r>
            <a:r>
              <a:rPr lang="en-US" sz="2000" i="1" dirty="0">
                <a:solidFill>
                  <a:srgbClr val="FF0000"/>
                </a:solidFill>
              </a:rPr>
              <a:t> (Prp38, Prp39)</a:t>
            </a:r>
          </a:p>
          <a:p>
            <a:pPr marL="342900" indent="-342900">
              <a:buFontTx/>
              <a:buAutoNum type="arabicPeriod"/>
            </a:pPr>
            <a:r>
              <a:rPr lang="en-US" sz="2000" b="1" i="1" dirty="0">
                <a:solidFill>
                  <a:srgbClr val="FF0000"/>
                </a:solidFill>
              </a:rPr>
              <a:t>Dosage suppression  </a:t>
            </a:r>
            <a:r>
              <a:rPr lang="en-US" sz="2000" i="1" dirty="0">
                <a:solidFill>
                  <a:srgbClr val="FF0000"/>
                </a:solidFill>
              </a:rPr>
              <a:t>(Spp381)</a:t>
            </a:r>
          </a:p>
          <a:p>
            <a:pPr marL="342900" indent="-342900">
              <a:buFontTx/>
              <a:buAutoNum type="arabicPeriod"/>
            </a:pPr>
            <a:r>
              <a:rPr lang="en-US" sz="2000" b="1" dirty="0"/>
              <a:t>Extragenic suppression &amp; proteomics </a:t>
            </a:r>
            <a:r>
              <a:rPr lang="en-US" sz="2000" dirty="0"/>
              <a:t> (Spp382, also guilt by association, Cwc23)</a:t>
            </a:r>
          </a:p>
          <a:p>
            <a:pPr marL="342900" indent="-342900">
              <a:buFontTx/>
              <a:buAutoNum type="arabicPeriod"/>
            </a:pPr>
            <a:r>
              <a:rPr lang="en-US" sz="2000" b="1" dirty="0"/>
              <a:t>Bioinformatics</a:t>
            </a:r>
            <a:r>
              <a:rPr lang="en-US" sz="2000" dirty="0"/>
              <a:t>: Guilt by sequence similarity (Smd1, Prp42, Clf1)</a:t>
            </a:r>
          </a:p>
          <a:p>
            <a:pPr marL="342900" indent="-342900">
              <a:buFontTx/>
              <a:buAutoNum type="arabicPeriod"/>
            </a:pPr>
            <a:r>
              <a:rPr lang="en-US" sz="2000" b="1" dirty="0"/>
              <a:t>Synthetic lethality </a:t>
            </a:r>
            <a:r>
              <a:rPr lang="en-US" sz="2000" dirty="0"/>
              <a:t>(Bud13, Cet1, Cwc2, and Rds3</a:t>
            </a:r>
            <a:r>
              <a:rPr lang="en-US" sz="2000" dirty="0" smtClean="0"/>
              <a:t>)</a:t>
            </a:r>
          </a:p>
          <a:p>
            <a:pPr marL="342900" indent="-342900">
              <a:buFontTx/>
              <a:buAutoNum type="arabicPeriod"/>
            </a:pPr>
            <a:endParaRPr lang="en-US" sz="2000" dirty="0"/>
          </a:p>
          <a:p>
            <a:pPr marL="342900" indent="-342900">
              <a:buFontTx/>
              <a:buAutoNum type="arabicPeriod"/>
            </a:pPr>
            <a:endParaRPr lang="en-US" sz="2000" dirty="0" smtClean="0"/>
          </a:p>
          <a:p>
            <a:r>
              <a:rPr lang="en-US" sz="2000" b="1" dirty="0" smtClean="0"/>
              <a:t>Next Friday – visit to the Mass Spectrometry facility (Dr. Bert Lynn)</a:t>
            </a:r>
            <a:endParaRPr lang="en-US" sz="2000" b="1" dirty="0"/>
          </a:p>
          <a:p>
            <a:endParaRPr lang="en-US" dirty="0"/>
          </a:p>
        </p:txBody>
      </p:sp>
    </p:spTree>
    <p:extLst>
      <p:ext uri="{BB962C8B-B14F-4D97-AF65-F5344CB8AC3E}">
        <p14:creationId xmlns:p14="http://schemas.microsoft.com/office/powerpoint/2010/main" val="4005790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91600" cy="6740307"/>
          </a:xfrm>
          <a:prstGeom prst="rect">
            <a:avLst/>
          </a:prstGeom>
        </p:spPr>
        <p:txBody>
          <a:bodyPr wrap="square">
            <a:spAutoFit/>
          </a:bodyPr>
          <a:lstStyle/>
          <a:p>
            <a:r>
              <a:rPr lang="en-US" sz="1600" dirty="0">
                <a:latin typeface="Times New Roman" panose="02020603050405020304" pitchFamily="18" charset="0"/>
                <a:ea typeface="Times New Roman" panose="02020603050405020304" pitchFamily="18" charset="0"/>
                <a:cs typeface="Times New Roman" panose="02020603050405020304" pitchFamily="18" charset="0"/>
              </a:rPr>
              <a:t>5. Load the gel with 15 μl of sample on a 7.5% polyacrylamide gels (29:1 acrylamide: bisacrylamide) in the following order</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NEB Pre-stained Broad Range Protein Molecular Weight Markers </a:t>
            </a:r>
            <a:endParaRPr lang="en-US" sz="1600" dirty="0" smtClean="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Sup35-TAP</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Tda1-TAP</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Pgk1-TAP</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BY4743 no TAP (repeat loading as needed for all student samples).</a:t>
            </a:r>
          </a:p>
          <a:p>
            <a:r>
              <a:rPr lang="en-US" sz="1600" b="1" dirty="0">
                <a:latin typeface="Times New Roman" panose="02020603050405020304" pitchFamily="18" charset="0"/>
                <a:ea typeface="Times New Roman" panose="02020603050405020304" pitchFamily="18" charset="0"/>
                <a:cs typeface="Times New Roman" panose="02020603050405020304" pitchFamily="18" charset="0"/>
              </a:rPr>
              <a:t>IN YOUR NOTEBOOK – add the predicted molecular weight for each protein - use SGD to find this information.  NOTE: The TAP tag adds approximately 20 kDa more mass to each protein.</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6. Run the gel with 650 ml of running buffer at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100V for 10 minutes then at 150 volts for 50 minutes</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While the gel is running, soak the Immobilon P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polyvinylidene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fluoride; PVDF) hydrophobic membrane in 100 ml of: 100% methanol (5 minutes), distilled water (5 minutes), protein transfer buffer (15 minutes).  Be absolutely certain that the membrane stays under the liquid at all times.  If it dries out, the proteins will not transfer.</a:t>
            </a:r>
          </a:p>
          <a:p>
            <a:pPr marL="457200" marR="0">
              <a:spcBef>
                <a:spcPts val="0"/>
              </a:spcBef>
              <a:spcAft>
                <a:spcPts val="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7. At the end of the 1 hour run, remove the gel to a vat of transfer buffer.  Assemble the transfer "sandwich" from top to bottom (</a:t>
            </a:r>
            <a:r>
              <a:rPr lang="en-US" sz="1600" dirty="0" err="1" smtClean="0">
                <a:latin typeface="Times New Roman" panose="02020603050405020304" pitchFamily="18" charset="0"/>
                <a:ea typeface="Times New Roman" panose="02020603050405020304" pitchFamily="18" charset="0"/>
                <a:cs typeface="Times New Roman" panose="02020603050405020304" pitchFamily="18" charset="0"/>
              </a:rPr>
              <a:t>scotchbrite</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pad, filter paper, gel, membrane, filter paper, </a:t>
            </a:r>
            <a:r>
              <a:rPr lang="en-US" sz="1600" dirty="0" err="1" smtClean="0">
                <a:latin typeface="Times New Roman" panose="02020603050405020304" pitchFamily="18" charset="0"/>
                <a:ea typeface="Times New Roman" panose="02020603050405020304" pitchFamily="18" charset="0"/>
                <a:cs typeface="Times New Roman" panose="02020603050405020304" pitchFamily="18" charset="0"/>
              </a:rPr>
              <a:t>scotchbrite</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pad).  Transfer at 150 volts for one hour in 1L of transfer buffer.</a:t>
            </a:r>
          </a:p>
          <a:p>
            <a:pPr marL="457200" marR="0">
              <a:spcBef>
                <a:spcPts val="0"/>
              </a:spcBef>
              <a:spcAft>
                <a:spcPts val="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8. Remove the gel, place the filter "protein side up" in a staining tray.  Remove the markers by cutting off the strip.  Briefly stain </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the membrane with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Ponceau S to image &amp; record (photograph) total protein transfer</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9. Incubate the membrane in the blocking agent (i.e., 5% nonfat dry milk in phosphate buffered saline -PBS-milk) for 15 minutes.  Pour off the milk and incubate the membrane overnight (with shaking) in PBS-milk containing a 1:2000 dilution of anti-peroxidase antibody conjugated to the enzyme horse radish peroxidase (PAP</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863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534400" cy="5909310"/>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3. Your </a:t>
            </a:r>
            <a:r>
              <a:rPr lang="en-US" dirty="0">
                <a:latin typeface="Times New Roman" panose="02020603050405020304" pitchFamily="18" charset="0"/>
                <a:ea typeface="Times New Roman" panose="02020603050405020304" pitchFamily="18" charset="0"/>
                <a:cs typeface="Times New Roman" panose="02020603050405020304" pitchFamily="18" charset="0"/>
              </a:rPr>
              <a:t>lab head proposes that that the low-level splicing of the YMR147W intron is essential for cell survival.  Design an experiment to definitively test this hypothesis whether or not the minor spliced product is essential (for the purposes of this exercise assume that the major unspliced product of YMR147W is essential and that changing even one amino acid of the unspliced product is lethal). </a:t>
            </a: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Set up a plasmid shuffle experiment in which a </a:t>
            </a:r>
            <a:r>
              <a:rPr lang="en-US" b="1" i="1" dirty="0" smtClean="0">
                <a:latin typeface="Times New Roman" panose="02020603050405020304" pitchFamily="18" charset="0"/>
                <a:ea typeface="Times New Roman" panose="02020603050405020304" pitchFamily="18" charset="0"/>
                <a:cs typeface="Times New Roman" panose="02020603050405020304" pitchFamily="18" charset="0"/>
              </a:rPr>
              <a:t>URA3</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-marked plasmid carries a fully wildtype version of the YMR147W gene (produces spliced and unspliced) and another plasmid (marked, for instance with </a:t>
            </a:r>
            <a:r>
              <a:rPr lang="en-US" b="1" i="1" dirty="0" smtClean="0">
                <a:latin typeface="Times New Roman" panose="02020603050405020304" pitchFamily="18" charset="0"/>
                <a:ea typeface="Times New Roman" panose="02020603050405020304" pitchFamily="18" charset="0"/>
                <a:cs typeface="Times New Roman" panose="02020603050405020304" pitchFamily="18" charset="0"/>
              </a:rPr>
              <a:t>LUE2</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 carries the a mutant YMR147W that is unable to splice the mRNA.  If FOA+ colonies are found, then the spliced mRNA cannot be essential for cell survival.</a:t>
            </a:r>
          </a:p>
          <a:p>
            <a:endParaRPr lang="en-US"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The mutation introduced needs to be a base change that 1) blocks splicing and 2) does not change the coding capacity of the unspliced mRNA  (for instance if GUAUGU formed codons </a:t>
            </a:r>
            <a:r>
              <a:rPr lang="en-US" b="1" dirty="0">
                <a:solidFill>
                  <a:srgbClr val="FF0000"/>
                </a:solidFill>
                <a:latin typeface="Times New Roman" panose="02020603050405020304" pitchFamily="18" charset="0"/>
                <a:cs typeface="Times New Roman" panose="02020603050405020304" pitchFamily="18" charset="0"/>
              </a:rPr>
              <a:t>GUA</a:t>
            </a:r>
            <a:r>
              <a:rPr lang="en-US" b="1" dirty="0">
                <a:solidFill>
                  <a:srgbClr val="00B050"/>
                </a:solidFill>
                <a:latin typeface="Times New Roman" panose="02020603050405020304" pitchFamily="18" charset="0"/>
                <a:cs typeface="Times New Roman" panose="02020603050405020304" pitchFamily="18" charset="0"/>
              </a:rPr>
              <a:t>UGU</a:t>
            </a:r>
            <a:r>
              <a:rPr lang="en-US" b="1" dirty="0" smtClean="0">
                <a:latin typeface="Times New Roman" panose="02020603050405020304" pitchFamily="18" charset="0"/>
                <a:cs typeface="Times New Roman" panose="02020603050405020304" pitchFamily="18" charset="0"/>
              </a:rPr>
              <a:t> (valine-cysteine) then GU</a:t>
            </a:r>
            <a:r>
              <a:rPr lang="en-US" b="1" dirty="0" smtClean="0">
                <a:solidFill>
                  <a:srgbClr val="FF0000"/>
                </a:solidFill>
                <a:latin typeface="Times New Roman" panose="02020603050405020304" pitchFamily="18" charset="0"/>
                <a:cs typeface="Times New Roman" panose="02020603050405020304" pitchFamily="18" charset="0"/>
              </a:rPr>
              <a:t>U</a:t>
            </a:r>
            <a:r>
              <a:rPr lang="en-US" b="1" dirty="0" smtClean="0">
                <a:latin typeface="Times New Roman" panose="02020603050405020304" pitchFamily="18" charset="0"/>
                <a:cs typeface="Times New Roman" panose="02020603050405020304" pitchFamily="18" charset="0"/>
              </a:rPr>
              <a:t>UGA will inhibit splicing but still code for valine-cysteine (that is, GUA and GUU are both valine codons.</a:t>
            </a:r>
          </a:p>
          <a:p>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Note: you also need to note the host genotype as: </a:t>
            </a:r>
            <a:r>
              <a:rPr lang="en-US" b="1" i="1" dirty="0" smtClean="0">
                <a:latin typeface="Times New Roman" panose="02020603050405020304" pitchFamily="18" charset="0"/>
                <a:ea typeface="Times New Roman" panose="02020603050405020304" pitchFamily="18" charset="0"/>
                <a:cs typeface="Times New Roman" panose="02020603050405020304" pitchFamily="18" charset="0"/>
              </a:rPr>
              <a:t>YMR147w::KAN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(or another null mutations), </a:t>
            </a:r>
            <a:r>
              <a:rPr lang="en-US" b="1" i="1" dirty="0" smtClean="0">
                <a:latin typeface="Times New Roman" panose="02020603050405020304" pitchFamily="18" charset="0"/>
                <a:ea typeface="Times New Roman" panose="02020603050405020304" pitchFamily="18" charset="0"/>
                <a:cs typeface="Times New Roman" panose="02020603050405020304" pitchFamily="18" charset="0"/>
              </a:rPr>
              <a:t>leu2, ura3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for this experiment to work</a:t>
            </a:r>
          </a:p>
          <a:p>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959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82341"/>
            <a:ext cx="8229600" cy="4154984"/>
          </a:xfrm>
          <a:prstGeom prst="rect">
            <a:avLst/>
          </a:prstGeom>
        </p:spPr>
        <p:txBody>
          <a:bodyPr wrap="square">
            <a:spAutoFit/>
          </a:bodyPr>
          <a:lstStyle/>
          <a:p>
            <a:pPr lvl="0">
              <a:defRPr/>
            </a:pPr>
            <a:r>
              <a:rPr lang="en-US" sz="2400" dirty="0">
                <a:solidFill>
                  <a:srgbClr val="FF0000"/>
                </a:solidFill>
                <a:latin typeface="Times New Roman" panose="02020603050405020304" pitchFamily="18" charset="0"/>
                <a:cs typeface="Times New Roman" panose="02020603050405020304" pitchFamily="18" charset="0"/>
              </a:rPr>
              <a:t>5. Final inspection of </a:t>
            </a:r>
            <a:r>
              <a:rPr lang="en-US" sz="2400" i="1" dirty="0">
                <a:solidFill>
                  <a:srgbClr val="FF0000"/>
                </a:solidFill>
                <a:latin typeface="Times New Roman" panose="02020603050405020304" pitchFamily="18" charset="0"/>
                <a:cs typeface="Times New Roman" panose="02020603050405020304" pitchFamily="18" charset="0"/>
              </a:rPr>
              <a:t>C. elegans </a:t>
            </a:r>
            <a:r>
              <a:rPr lang="en-US" sz="2400" dirty="0">
                <a:solidFill>
                  <a:srgbClr val="FF0000"/>
                </a:solidFill>
                <a:latin typeface="Times New Roman" panose="02020603050405020304" pitchFamily="18" charset="0"/>
                <a:cs typeface="Times New Roman" panose="02020603050405020304" pitchFamily="18" charset="0"/>
              </a:rPr>
              <a:t>knockdown results.  Record </a:t>
            </a:r>
            <a:r>
              <a:rPr lang="en-US" sz="2400" b="1" dirty="0">
                <a:solidFill>
                  <a:srgbClr val="FF0000"/>
                </a:solidFill>
                <a:latin typeface="Times New Roman" panose="02020603050405020304" pitchFamily="18" charset="0"/>
                <a:cs typeface="Times New Roman" panose="02020603050405020304" pitchFamily="18" charset="0"/>
              </a:rPr>
              <a:t>(relative to L4440 controls</a:t>
            </a:r>
            <a:r>
              <a:rPr lang="en-US" sz="2400" dirty="0">
                <a:solidFill>
                  <a:srgbClr val="FF0000"/>
                </a:solidFill>
                <a:latin typeface="Times New Roman" panose="02020603050405020304" pitchFamily="18" charset="0"/>
                <a:cs typeface="Times New Roman" panose="02020603050405020304" pitchFamily="18" charset="0"/>
              </a:rPr>
              <a:t>):</a:t>
            </a:r>
          </a:p>
          <a:p>
            <a:pPr lvl="0">
              <a:defRPr/>
            </a:pPr>
            <a:r>
              <a:rPr lang="en-US" sz="2400" dirty="0">
                <a:solidFill>
                  <a:prstClr val="black"/>
                </a:solidFill>
                <a:latin typeface="Times New Roman" panose="02020603050405020304" pitchFamily="18" charset="0"/>
                <a:cs typeface="Times New Roman" panose="02020603050405020304" pitchFamily="18" charset="0"/>
              </a:rPr>
              <a:t>	a. relative numbers of animals</a:t>
            </a:r>
          </a:p>
          <a:p>
            <a:pPr lvl="0">
              <a:defRPr/>
            </a:pPr>
            <a:r>
              <a:rPr lang="en-US" sz="2400" dirty="0">
                <a:solidFill>
                  <a:prstClr val="black"/>
                </a:solidFill>
                <a:latin typeface="Times New Roman" panose="02020603050405020304" pitchFamily="18" charset="0"/>
                <a:cs typeface="Times New Roman" panose="02020603050405020304" pitchFamily="18" charset="0"/>
              </a:rPr>
              <a:t>	b. sizes of animals (are multiple larval forms present? Unhatched eggs/embryos?</a:t>
            </a:r>
          </a:p>
          <a:p>
            <a:pPr lvl="0">
              <a:defRPr/>
            </a:pPr>
            <a:r>
              <a:rPr lang="en-US" sz="2400" dirty="0">
                <a:solidFill>
                  <a:prstClr val="black"/>
                </a:solidFill>
                <a:latin typeface="Times New Roman" panose="02020603050405020304" pitchFamily="18" charset="0"/>
                <a:cs typeface="Times New Roman" panose="02020603050405020304" pitchFamily="18" charset="0"/>
              </a:rPr>
              <a:t>	c. shapes of animals (long and slender? short an stout?)	c. movement of animals (smooth even sliding? Lots of “back &amp; forth” movement? Animals that appear to be paralyzed or stuck together</a:t>
            </a:r>
            <a:r>
              <a:rPr lang="en-US" sz="2400" dirty="0" smtClean="0">
                <a:solidFill>
                  <a:prstClr val="black"/>
                </a:solidFill>
                <a:latin typeface="Times New Roman" panose="02020603050405020304" pitchFamily="18" charset="0"/>
                <a:cs typeface="Times New Roman" panose="02020603050405020304" pitchFamily="18" charset="0"/>
              </a:rPr>
              <a:t>?</a:t>
            </a:r>
          </a:p>
          <a:p>
            <a:pPr lvl="0">
              <a:defRPr/>
            </a:pPr>
            <a:endParaRPr lang="en-US" sz="2400" dirty="0">
              <a:solidFill>
                <a:prstClr val="black"/>
              </a:solidFill>
              <a:latin typeface="Times New Roman" panose="02020603050405020304" pitchFamily="18" charset="0"/>
              <a:cs typeface="Times New Roman" panose="02020603050405020304" pitchFamily="18" charset="0"/>
            </a:endParaRPr>
          </a:p>
          <a:p>
            <a:pPr lvl="0">
              <a:defRPr/>
            </a:pPr>
            <a:r>
              <a:rPr lang="en-US" sz="2400" dirty="0">
                <a:solidFill>
                  <a:prstClr val="black"/>
                </a:solidFill>
                <a:latin typeface="Times New Roman" panose="02020603050405020304" pitchFamily="18" charset="0"/>
                <a:cs typeface="Times New Roman" panose="02020603050405020304" pitchFamily="18" charset="0"/>
              </a:rPr>
              <a:t>Do your observations match the predictions in your lab manual?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5112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853440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Group - time			# blue + white		#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 – 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1- 20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 </a:t>
            </a:r>
            <a:r>
              <a:rPr kumimoji="0" lang="en-US" sz="1800" b="0" i="0" u="none" strike="noStrike" kern="1200" cap="none" spc="0" normalizeH="0" baseline="0" noProof="0" dirty="0">
                <a:ln>
                  <a:noFill/>
                </a:ln>
                <a:solidFill>
                  <a:prstClr val="black"/>
                </a:solidFill>
                <a:effectLst/>
                <a:uLnTx/>
                <a:uFillTx/>
                <a:latin typeface="Calibri"/>
                <a:ea typeface="+mn-ea"/>
                <a:cs typeface="+mn-cs"/>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 </a:t>
            </a:r>
            <a:r>
              <a:rPr kumimoji="0" lang="en-US" sz="1800" b="0" i="0" u="none" strike="noStrike" kern="1200" cap="none" spc="0" normalizeH="0" baseline="0" noProof="0" dirty="0">
                <a:ln>
                  <a:noFill/>
                </a:ln>
                <a:solidFill>
                  <a:prstClr val="black"/>
                </a:solidFill>
                <a:effectLst/>
                <a:uLnTx/>
                <a:uFillTx/>
                <a:latin typeface="Calibri"/>
                <a:ea typeface="+mn-ea"/>
                <a:cs typeface="+mn-cs"/>
              </a:rPr>
              <a:t>20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3- </a:t>
            </a:r>
            <a:r>
              <a:rPr kumimoji="0" lang="en-US" sz="1800" b="0" i="0" u="none" strike="noStrike" kern="1200" cap="none" spc="0" normalizeH="0" baseline="0" noProof="0" dirty="0">
                <a:ln>
                  <a:noFill/>
                </a:ln>
                <a:solidFill>
                  <a:prstClr val="black"/>
                </a:solidFill>
                <a:effectLst/>
                <a:uLnTx/>
                <a:uFillTx/>
                <a:latin typeface="Calibri"/>
                <a:ea typeface="+mn-ea"/>
                <a:cs typeface="+mn-cs"/>
              </a:rPr>
              <a:t>20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4</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4- </a:t>
            </a:r>
            <a:r>
              <a:rPr kumimoji="0" lang="en-US" sz="1800" b="0" i="0" u="none" strike="noStrike" kern="1200" cap="none" spc="0" normalizeH="0" baseline="0" noProof="0" dirty="0">
                <a:ln>
                  <a:noFill/>
                </a:ln>
                <a:solidFill>
                  <a:prstClr val="black"/>
                </a:solidFill>
                <a:effectLst/>
                <a:uLnTx/>
                <a:uFillTx/>
                <a:latin typeface="Calibri"/>
                <a:ea typeface="+mn-ea"/>
                <a:cs typeface="+mn-cs"/>
              </a:rPr>
              <a:t>20 minutes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 </a:t>
            </a:r>
            <a:r>
              <a:rPr kumimoji="0" lang="en-US" sz="1800" b="0" i="0" u="none" strike="noStrike" kern="1200" cap="none" spc="0" normalizeH="0" baseline="0" noProof="0" dirty="0">
                <a:ln>
                  <a:noFill/>
                </a:ln>
                <a:solidFill>
                  <a:prstClr val="black"/>
                </a:solidFill>
                <a:effectLst/>
                <a:uLnTx/>
                <a:uFillTx/>
                <a:latin typeface="Calibri"/>
                <a:ea typeface="+mn-ea"/>
                <a:cs typeface="+mn-cs"/>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 </a:t>
            </a:r>
            <a:r>
              <a:rPr kumimoji="0" lang="en-US" sz="1800" b="0" i="0" u="none" strike="noStrike" kern="1200" cap="none" spc="0" normalizeH="0" baseline="0" noProof="0" dirty="0">
                <a:ln>
                  <a:noFill/>
                </a:ln>
                <a:solidFill>
                  <a:prstClr val="black"/>
                </a:solidFill>
                <a:effectLst/>
                <a:uLnTx/>
                <a:uFillTx/>
                <a:latin typeface="Calibri"/>
                <a:ea typeface="+mn-ea"/>
                <a:cs typeface="+mn-cs"/>
              </a:rPr>
              <a:t>20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NEG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 </a:t>
            </a:r>
            <a:r>
              <a:rPr kumimoji="0" lang="en-US" sz="1800" b="0" i="0" u="none" strike="noStrike" kern="1200" cap="none" spc="0" normalizeH="0" baseline="0" noProof="0" dirty="0">
                <a:ln>
                  <a:noFill/>
                </a:ln>
                <a:solidFill>
                  <a:prstClr val="black"/>
                </a:solidFill>
                <a:effectLst/>
                <a:uLnTx/>
                <a:uFillTx/>
                <a:latin typeface="Calibri"/>
                <a:ea typeface="+mn-ea"/>
                <a:cs typeface="+mn-cs"/>
              </a:rPr>
              <a:t>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20 minutes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798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382000" cy="55707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Running list of experiments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 Use of TAP-epitope tagged yeast strains to compare relative protein abundance,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protein preparation, PAGE separation of proteins and western transfer, blocking and PAP “primary” antibody incubation, </a:t>
            </a:r>
            <a:r>
              <a:rPr kumimoji="0" lang="en-US"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wash off PAP, incubate with goat anti-rabbit-alkaline phosphatase antibody, develop blot with BCIP/NTB reagents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 Genome editing with CRISPR-Cas9,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transform Cas9-containing yeast with the </a:t>
            </a:r>
            <a:r>
              <a:rPr kumimoji="0" lang="en-US"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CAN1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guide RNA expressing plasmid or an empty vector control, patch to –ura galactose plates to induce chromosomal </a:t>
            </a:r>
            <a:r>
              <a:rPr kumimoji="0" lang="en-US"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GAL-Cas9</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gene to stimulate CAN cleavage &amp; mutagenesis, </a:t>
            </a:r>
            <a:r>
              <a:rPr kumimoji="0" lang="en-US"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score experimental and control transformants on medium containing canavanine to learn if </a:t>
            </a:r>
            <a:r>
              <a:rPr kumimoji="0" lang="en-US" sz="20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CAN1</a:t>
            </a:r>
            <a:r>
              <a:rPr kumimoji="0" lang="en-US"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gRNA directed Cas9 cleavage was effective</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startAt="15"/>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78624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243.JPG"/>
          <p:cNvPicPr/>
          <p:nvPr/>
        </p:nvPicPr>
        <p:blipFill>
          <a:blip r:embed="rId2">
            <a:lum contrast="40000"/>
          </a:blip>
          <a:srcRect l="31170" t="2991" r="20353" b="2030"/>
          <a:stretch>
            <a:fillRect/>
          </a:stretch>
        </p:blipFill>
        <p:spPr>
          <a:xfrm rot="5400000">
            <a:off x="1024890" y="2931796"/>
            <a:ext cx="2741295" cy="4029075"/>
          </a:xfrm>
          <a:prstGeom prst="rect">
            <a:avLst/>
          </a:prstGeom>
        </p:spPr>
      </p:pic>
      <p:pic>
        <p:nvPicPr>
          <p:cNvPr id="3" name="Picture 2" descr="IMG_1245.JPG"/>
          <p:cNvPicPr/>
          <p:nvPr/>
        </p:nvPicPr>
        <p:blipFill>
          <a:blip r:embed="rId3"/>
          <a:srcRect l="25401" t="214" r="23077"/>
          <a:stretch>
            <a:fillRect/>
          </a:stretch>
        </p:blipFill>
        <p:spPr>
          <a:xfrm rot="5400000">
            <a:off x="1163320" y="-248920"/>
            <a:ext cx="2778760" cy="4038600"/>
          </a:xfrm>
          <a:prstGeom prst="rect">
            <a:avLst/>
          </a:prstGeom>
        </p:spPr>
      </p:pic>
      <p:pic>
        <p:nvPicPr>
          <p:cNvPr id="4" name="Picture 3" descr="IMG_1241.JPG"/>
          <p:cNvPicPr/>
          <p:nvPr/>
        </p:nvPicPr>
        <p:blipFill>
          <a:blip r:embed="rId4"/>
          <a:srcRect l="26134" t="6429" r="23718"/>
          <a:stretch>
            <a:fillRect/>
          </a:stretch>
        </p:blipFill>
        <p:spPr>
          <a:xfrm rot="5400000">
            <a:off x="5371147" y="3005139"/>
            <a:ext cx="2878455" cy="4019550"/>
          </a:xfrm>
          <a:prstGeom prst="rect">
            <a:avLst/>
          </a:prstGeom>
        </p:spPr>
      </p:pic>
      <p:sp>
        <p:nvSpPr>
          <p:cNvPr id="5" name="TextBox 4"/>
          <p:cNvSpPr txBox="1"/>
          <p:nvPr/>
        </p:nvSpPr>
        <p:spPr>
          <a:xfrm>
            <a:off x="4800600" y="838200"/>
            <a:ext cx="3200400" cy="369332"/>
          </a:xfrm>
          <a:prstGeom prst="rect">
            <a:avLst/>
          </a:prstGeom>
          <a:noFill/>
        </p:spPr>
        <p:txBody>
          <a:bodyPr wrap="square" rtlCol="0">
            <a:spAutoFit/>
          </a:bodyPr>
          <a:lstStyle/>
          <a:p>
            <a:r>
              <a:rPr lang="en-US" dirty="0" smtClean="0"/>
              <a:t>Ponceau S red groups 1 +2</a:t>
            </a:r>
            <a:endParaRPr lang="en-US" dirty="0"/>
          </a:p>
        </p:txBody>
      </p:sp>
      <p:sp>
        <p:nvSpPr>
          <p:cNvPr id="6" name="TextBox 5"/>
          <p:cNvSpPr txBox="1"/>
          <p:nvPr/>
        </p:nvSpPr>
        <p:spPr>
          <a:xfrm>
            <a:off x="685800" y="6429375"/>
            <a:ext cx="3200400" cy="369332"/>
          </a:xfrm>
          <a:prstGeom prst="rect">
            <a:avLst/>
          </a:prstGeom>
          <a:noFill/>
        </p:spPr>
        <p:txBody>
          <a:bodyPr wrap="square" rtlCol="0">
            <a:spAutoFit/>
          </a:bodyPr>
          <a:lstStyle/>
          <a:p>
            <a:r>
              <a:rPr lang="en-US" dirty="0" smtClean="0"/>
              <a:t>Ponceau S red groups 3+5</a:t>
            </a:r>
            <a:endParaRPr lang="en-US" dirty="0"/>
          </a:p>
        </p:txBody>
      </p:sp>
      <p:sp>
        <p:nvSpPr>
          <p:cNvPr id="7" name="TextBox 6"/>
          <p:cNvSpPr txBox="1"/>
          <p:nvPr/>
        </p:nvSpPr>
        <p:spPr>
          <a:xfrm>
            <a:off x="5410200" y="2975094"/>
            <a:ext cx="3200400" cy="369332"/>
          </a:xfrm>
          <a:prstGeom prst="rect">
            <a:avLst/>
          </a:prstGeom>
          <a:noFill/>
        </p:spPr>
        <p:txBody>
          <a:bodyPr wrap="square" rtlCol="0">
            <a:spAutoFit/>
          </a:bodyPr>
          <a:lstStyle/>
          <a:p>
            <a:r>
              <a:rPr lang="en-US" dirty="0" smtClean="0"/>
              <a:t>Ponceau S red group 5</a:t>
            </a:r>
            <a:endParaRPr lang="en-US" dirty="0"/>
          </a:p>
        </p:txBody>
      </p:sp>
      <p:sp>
        <p:nvSpPr>
          <p:cNvPr id="8" name="TextBox 7"/>
          <p:cNvSpPr txBox="1"/>
          <p:nvPr/>
        </p:nvSpPr>
        <p:spPr>
          <a:xfrm>
            <a:off x="5029200" y="1600200"/>
            <a:ext cx="3657600" cy="381000"/>
          </a:xfrm>
          <a:prstGeom prst="rect">
            <a:avLst/>
          </a:prstGeom>
          <a:noFill/>
        </p:spPr>
        <p:txBody>
          <a:bodyPr wrap="square" rtlCol="0">
            <a:spAutoFit/>
          </a:bodyPr>
          <a:lstStyle/>
          <a:p>
            <a:r>
              <a:rPr lang="en-US" dirty="0" smtClean="0"/>
              <a:t>What can we conclude?</a:t>
            </a:r>
            <a:endParaRPr lang="en-US" dirty="0"/>
          </a:p>
        </p:txBody>
      </p:sp>
    </p:spTree>
    <p:extLst>
      <p:ext uri="{BB962C8B-B14F-4D97-AF65-F5344CB8AC3E}">
        <p14:creationId xmlns:p14="http://schemas.microsoft.com/office/powerpoint/2010/main" val="2753795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971800"/>
            <a:ext cx="7696200" cy="3693319"/>
          </a:xfrm>
          <a:prstGeom prst="rect">
            <a:avLst/>
          </a:prstGeom>
          <a:noFill/>
        </p:spPr>
        <p:txBody>
          <a:bodyPr wrap="square" rtlCol="0">
            <a:spAutoFit/>
          </a:bodyPr>
          <a:lstStyle/>
          <a:p>
            <a:r>
              <a:rPr lang="en-US" sz="2400" dirty="0"/>
              <a:t>This dye intercalates into ds DNA – what does this mean?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400" dirty="0"/>
              <a:t>What happens to the properties of ethidium bromide after it intercalates?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810000"/>
            <a:ext cx="3175000" cy="1879600"/>
          </a:xfrm>
          <a:prstGeom prst="rect">
            <a:avLst/>
          </a:prstGeom>
        </p:spPr>
      </p:pic>
      <p:grpSp>
        <p:nvGrpSpPr>
          <p:cNvPr id="5" name="Group 6"/>
          <p:cNvGrpSpPr>
            <a:grpSpLocks noChangeAspect="1"/>
          </p:cNvGrpSpPr>
          <p:nvPr/>
        </p:nvGrpSpPr>
        <p:grpSpPr bwMode="auto">
          <a:xfrm>
            <a:off x="1587500" y="1143000"/>
            <a:ext cx="5969000" cy="1568450"/>
            <a:chOff x="1000" y="720"/>
            <a:chExt cx="3760" cy="988"/>
          </a:xfrm>
        </p:grpSpPr>
        <p:sp>
          <p:nvSpPr>
            <p:cNvPr id="6" name="AutoShape 5"/>
            <p:cNvSpPr>
              <a:spLocks noChangeAspect="1" noChangeArrowheads="1" noTextEdit="1"/>
            </p:cNvSpPr>
            <p:nvPr/>
          </p:nvSpPr>
          <p:spPr bwMode="auto">
            <a:xfrm>
              <a:off x="1000" y="720"/>
              <a:ext cx="3760"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1996" y="1605"/>
              <a:ext cx="52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ourier New" pitchFamily="49" charset="0"/>
                  <a:cs typeface="Arial" pitchFamily="34" charset="0"/>
                </a:rPr>
                <a:t>Ethidium</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8"/>
            <p:cNvSpPr>
              <a:spLocks noChangeArrowheads="1"/>
            </p:cNvSpPr>
            <p:nvPr/>
          </p:nvSpPr>
          <p:spPr bwMode="auto">
            <a:xfrm>
              <a:off x="2456"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ourier New" pitchFamily="49"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9"/>
            <p:cNvSpPr>
              <a:spLocks noChangeArrowheads="1"/>
            </p:cNvSpPr>
            <p:nvPr/>
          </p:nvSpPr>
          <p:spPr bwMode="auto">
            <a:xfrm>
              <a:off x="2514" y="1605"/>
              <a:ext cx="46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ourier New" pitchFamily="49" charset="0"/>
                  <a:cs typeface="Arial" pitchFamily="34" charset="0"/>
                </a:rPr>
                <a:t>bromide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10"/>
            <p:cNvSpPr>
              <a:spLocks noChangeArrowheads="1"/>
            </p:cNvSpPr>
            <p:nvPr/>
          </p:nvSpPr>
          <p:spPr bwMode="auto">
            <a:xfrm>
              <a:off x="2917"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ourier New" pitchFamily="49" charset="0"/>
                  <a:cs typeface="Arial" pitchFamily="34" charset="0"/>
                </a:rPr>
                <a:t>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13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p:cNvPicPr>
              <a:picLocks noChangeAspect="1" noChangeArrowheads="1"/>
            </p:cNvPicPr>
            <p:nvPr/>
          </p:nvPicPr>
          <p:blipFill>
            <a:blip r:embed="rId4" cstate="print">
              <a:lum bright="-40000" contrast="-40000"/>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04173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applichem.com/uploads/RTEmagicC_Antigen-antibody_01.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572000"/>
            <a:ext cx="5189648" cy="21945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476310"/>
            <a:ext cx="845820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 a typical western blot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the protein transferred to the membrane is incubated with a </a:t>
            </a: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primary antibody</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that is specific for the protein of interest.  For example, you might use an antibody raised in rabbits against the yeast actin protein (mouse anti-yeast actin primary).  </a:t>
            </a:r>
            <a:endPar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After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removing unbound primary antibody, a </a:t>
            </a: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secondary antibody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raised in a different organism and directed against the </a:t>
            </a:r>
            <a:r>
              <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constant</a:t>
            </a:r>
            <a:r>
              <a:rPr kumimoji="0" lang="en-US"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region of the </a:t>
            </a:r>
            <a:r>
              <a:rPr kumimoji="0" lang="en-US" b="0" i="0" u="sng"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primary </a:t>
            </a:r>
            <a:r>
              <a:rPr kumimoji="0" lang="en-US"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antibody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not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the protein of interest) is added.  </a:t>
            </a:r>
            <a:endPar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This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secondary antibody is either directly florescent or is covalently joined (conjugated) to an enzyme for which an assay exists to allow </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detection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(for example, goat anti-mouse IgG-horse radish peroxidase [HRP]).  </a:t>
            </a:r>
            <a:endPar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Light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emitted from the HRP chemistry (</a:t>
            </a:r>
            <a:r>
              <a:rPr kumimoji="0" lang="en-US"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hlinkClick r:id="rId3"/>
              </a:rPr>
              <a:t>chemiluminescence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can be captured on X-ray film or a light sensitive imaging system (in essence, a sensitive camera</a:t>
            </a:r>
            <a:r>
              <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We will use detection of </a:t>
            </a:r>
            <a:r>
              <a:rPr kumimoji="0" lang="en-US"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alkaline phosphatase</a:t>
            </a:r>
            <a:r>
              <a:rPr kumimoji="0" lang="en-US"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with a </a:t>
            </a:r>
            <a:r>
              <a:rPr kumimoji="0" lang="en-US"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chromogenic</a:t>
            </a:r>
            <a:r>
              <a:rPr kumimoji="0" lang="en-US"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substrate (one that changes color with enzyme action.</a:t>
            </a: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346924" y="76200"/>
            <a:ext cx="84582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Use of TAP-tag to detect protein and monitor relative protein abundance</a:t>
            </a:r>
          </a:p>
        </p:txBody>
      </p:sp>
      <p:sp>
        <p:nvSpPr>
          <p:cNvPr id="4" name="TextBox 3"/>
          <p:cNvSpPr txBox="1"/>
          <p:nvPr/>
        </p:nvSpPr>
        <p:spPr>
          <a:xfrm>
            <a:off x="4114800" y="4876800"/>
            <a:ext cx="1066800" cy="307777"/>
          </a:xfrm>
          <a:prstGeom prst="rect">
            <a:avLst/>
          </a:prstGeom>
          <a:noFill/>
        </p:spPr>
        <p:txBody>
          <a:bodyPr wrap="square" rtlCol="0">
            <a:spAutoFit/>
          </a:bodyPr>
          <a:lstStyle/>
          <a:p>
            <a:r>
              <a:rPr lang="en-US" sz="1400" dirty="0"/>
              <a:t>P</a:t>
            </a:r>
            <a:r>
              <a:rPr lang="en-US" sz="1400" dirty="0" smtClean="0"/>
              <a:t>rimary</a:t>
            </a:r>
            <a:endParaRPr lang="en-US" sz="1400" dirty="0"/>
          </a:p>
        </p:txBody>
      </p:sp>
      <p:sp>
        <p:nvSpPr>
          <p:cNvPr id="7" name="TextBox 6"/>
          <p:cNvSpPr txBox="1"/>
          <p:nvPr/>
        </p:nvSpPr>
        <p:spPr>
          <a:xfrm>
            <a:off x="5181600" y="5254823"/>
            <a:ext cx="1066800" cy="307777"/>
          </a:xfrm>
          <a:prstGeom prst="rect">
            <a:avLst/>
          </a:prstGeom>
          <a:noFill/>
        </p:spPr>
        <p:txBody>
          <a:bodyPr wrap="square" rtlCol="0">
            <a:spAutoFit/>
          </a:bodyPr>
          <a:lstStyle/>
          <a:p>
            <a:r>
              <a:rPr lang="en-US" sz="1400" dirty="0"/>
              <a:t>S</a:t>
            </a:r>
            <a:r>
              <a:rPr lang="en-US" sz="1400" dirty="0" smtClean="0"/>
              <a:t>econdary</a:t>
            </a:r>
            <a:endParaRPr lang="en-US" sz="1400" dirty="0"/>
          </a:p>
        </p:txBody>
      </p:sp>
      <p:sp>
        <p:nvSpPr>
          <p:cNvPr id="6" name="TextBox 5"/>
          <p:cNvSpPr txBox="1"/>
          <p:nvPr/>
        </p:nvSpPr>
        <p:spPr>
          <a:xfrm>
            <a:off x="7467600" y="5334000"/>
            <a:ext cx="1219200" cy="523220"/>
          </a:xfrm>
          <a:prstGeom prst="rect">
            <a:avLst/>
          </a:prstGeom>
          <a:noFill/>
        </p:spPr>
        <p:txBody>
          <a:bodyPr wrap="square" rtlCol="0">
            <a:spAutoFit/>
          </a:bodyPr>
          <a:lstStyle/>
          <a:p>
            <a:r>
              <a:rPr lang="en-US" sz="1400" dirty="0" smtClean="0"/>
              <a:t>Development/detection</a:t>
            </a:r>
            <a:endParaRPr lang="en-US" sz="1400" dirty="0"/>
          </a:p>
        </p:txBody>
      </p:sp>
    </p:spTree>
    <p:extLst>
      <p:ext uri="{BB962C8B-B14F-4D97-AF65-F5344CB8AC3E}">
        <p14:creationId xmlns:p14="http://schemas.microsoft.com/office/powerpoint/2010/main" val="516528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7346"/>
            <a:ext cx="9144000" cy="6801862"/>
          </a:xfrm>
          <a:prstGeom prst="rect">
            <a:avLst/>
          </a:prstGeom>
        </p:spPr>
        <p:txBody>
          <a:bodyPr wrap="square">
            <a:spAutoFit/>
          </a:bodyPr>
          <a:lstStyle/>
          <a:p>
            <a:endParaRPr lang="en-US" b="1" dirty="0" smtClean="0"/>
          </a:p>
          <a:p>
            <a:r>
              <a:rPr lang="en-US" sz="2000" b="1" dirty="0">
                <a:latin typeface="Times New Roman" panose="02020603050405020304" pitchFamily="18" charset="0"/>
                <a:ea typeface="Times New Roman" panose="02020603050405020304" pitchFamily="18" charset="0"/>
                <a:cs typeface="Times New Roman" panose="02020603050405020304" pitchFamily="18" charset="0"/>
              </a:rPr>
              <a:t>Lab 23 Western Blot of an Epitope-tagged Protein (part II).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membranes have been incubated in a solution of PBS-5% nonfat dry milk containing the rabbit anti-horse radish peroxidase antibody conjugated to the enzyme horse radish peroxidase (used at a </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1:1500</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stock dilution;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NOTE: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the class web site has the PDF describing this </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PAP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antibody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This antibody will bind to the </a:t>
            </a:r>
            <a:r>
              <a:rPr lang="en-US" sz="2000" u="sng" dirty="0">
                <a:latin typeface="Times New Roman" panose="02020603050405020304" pitchFamily="18" charset="0"/>
                <a:ea typeface="Times New Roman" panose="02020603050405020304" pitchFamily="18" charset="0"/>
                <a:cs typeface="Times New Roman" panose="02020603050405020304" pitchFamily="18" charset="0"/>
              </a:rPr>
              <a:t>protein A sequence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of the TAP epitope through the </a:t>
            </a:r>
            <a:r>
              <a:rPr lang="en-US" sz="2000" u="sng" dirty="0">
                <a:latin typeface="Times New Roman" panose="02020603050405020304" pitchFamily="18" charset="0"/>
                <a:ea typeface="Times New Roman" panose="02020603050405020304" pitchFamily="18" charset="0"/>
                <a:cs typeface="Times New Roman" panose="02020603050405020304" pitchFamily="18" charset="0"/>
              </a:rPr>
              <a:t>antibody constant region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fact that the antibody is directed against horseradish peroxidase allows more than one antibody to be recruited to the TAP tagged protein (that is, one against the protein A segment and then others against the horse radish peroxidase covalently joined to the first antibody).  This results in considerable enhancement of the signal.  </a:t>
            </a:r>
            <a:r>
              <a:rPr lang="en-US" sz="2000" i="1" strike="sngStrike" dirty="0">
                <a:latin typeface="Times New Roman" panose="02020603050405020304" pitchFamily="18" charset="0"/>
                <a:ea typeface="Times New Roman" panose="02020603050405020304" pitchFamily="18" charset="0"/>
                <a:cs typeface="Times New Roman" panose="02020603050405020304" pitchFamily="18" charset="0"/>
              </a:rPr>
              <a:t>Today, we will detect the TAP-tagged protein using the Pierce </a:t>
            </a:r>
            <a:r>
              <a:rPr lang="en-US" sz="2000" i="1" strike="sngStrike" dirty="0" err="1">
                <a:latin typeface="Times New Roman" panose="02020603050405020304" pitchFamily="18" charset="0"/>
                <a:ea typeface="Times New Roman" panose="02020603050405020304" pitchFamily="18" charset="0"/>
                <a:cs typeface="Times New Roman" panose="02020603050405020304" pitchFamily="18" charset="0"/>
              </a:rPr>
              <a:t>Supersignal</a:t>
            </a:r>
            <a:r>
              <a:rPr lang="en-US" sz="2000" i="1" strike="sngStrike"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strike="sngStrike" dirty="0" err="1">
                <a:latin typeface="Times New Roman" panose="02020603050405020304" pitchFamily="18" charset="0"/>
                <a:ea typeface="Times New Roman" panose="02020603050405020304" pitchFamily="18" charset="0"/>
                <a:cs typeface="Times New Roman" panose="02020603050405020304" pitchFamily="18" charset="0"/>
              </a:rPr>
              <a:t>chemiluminescent</a:t>
            </a:r>
            <a:r>
              <a:rPr lang="en-US" sz="2000" i="1" strike="sngStrike" dirty="0">
                <a:latin typeface="Times New Roman" panose="02020603050405020304" pitchFamily="18" charset="0"/>
                <a:ea typeface="Times New Roman" panose="02020603050405020304" pitchFamily="18" charset="0"/>
                <a:cs typeface="Times New Roman" panose="02020603050405020304" pitchFamily="18" charset="0"/>
              </a:rPr>
              <a:t> substra</a:t>
            </a:r>
            <a:r>
              <a:rPr lang="en-US" sz="2000" strike="sngStrike" dirty="0">
                <a:latin typeface="Times New Roman" panose="02020603050405020304" pitchFamily="18" charset="0"/>
                <a:ea typeface="Times New Roman" panose="02020603050405020304" pitchFamily="18" charset="0"/>
                <a:cs typeface="Times New Roman" panose="02020603050405020304" pitchFamily="18" charset="0"/>
              </a:rPr>
              <a:t>te.</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Was the membrane 3 times 5 minutes each with 25 ml TBST buffer and a final time with PBS buffer (recipes on board).  Be sure to remove all of the liquid during each wash but do not let your membrane dry.</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Add </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10 </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ml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of PBS-5% nonfat dry milk containing goat anti-rabbit alkaline phosphatase (1:1500 dilution).  Incubate 1 hour with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shaking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be sure your membrane is fully submerged in the milk solution.</a:t>
            </a:r>
            <a:endParaRPr lang="en-US" sz="2000" b="1" dirty="0" smtClean="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61401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382000" cy="4524315"/>
          </a:xfrm>
          <a:prstGeom prst="rect">
            <a:avLst/>
          </a:prstGeom>
        </p:spPr>
        <p:txBody>
          <a:bodyPr wrap="square">
            <a:spAutoFit/>
          </a:bodyPr>
          <a:lstStyle/>
          <a:p>
            <a:pPr lvl="0"/>
            <a:r>
              <a:rPr lang="en-US" sz="2400" b="1" dirty="0">
                <a:solidFill>
                  <a:prstClr val="black"/>
                </a:solidFill>
                <a:latin typeface="Times New Roman" panose="02020603050405020304" pitchFamily="18" charset="0"/>
                <a:cs typeface="Times New Roman" panose="02020603050405020304" pitchFamily="18" charset="0"/>
              </a:rPr>
              <a:t>Western Blot of an Epitope-tagged Protein, Imaging with Alkaline Phosphatase. </a:t>
            </a:r>
            <a:r>
              <a:rPr lang="en-US" sz="2400" dirty="0">
                <a:solidFill>
                  <a:prstClr val="black"/>
                </a:solidFill>
                <a:latin typeface="Times New Roman" panose="02020603050405020304" pitchFamily="18" charset="0"/>
                <a:cs typeface="Times New Roman" panose="02020603050405020304" pitchFamily="18" charset="0"/>
              </a:rPr>
              <a:t>Pour off the goat-anti-rabbit-AP antibody and wash 3 times 5 minutes each with </a:t>
            </a:r>
            <a:r>
              <a:rPr lang="en-US" sz="2400" dirty="0" smtClean="0">
                <a:solidFill>
                  <a:srgbClr val="FF0000"/>
                </a:solidFill>
                <a:latin typeface="Times New Roman" panose="02020603050405020304" pitchFamily="18" charset="0"/>
                <a:cs typeface="Times New Roman" panose="02020603050405020304" pitchFamily="18" charset="0"/>
              </a:rPr>
              <a:t>25 </a:t>
            </a:r>
            <a:r>
              <a:rPr lang="en-US" sz="2400" dirty="0">
                <a:solidFill>
                  <a:prstClr val="black"/>
                </a:solidFill>
                <a:latin typeface="Times New Roman" panose="02020603050405020304" pitchFamily="18" charset="0"/>
                <a:cs typeface="Times New Roman" panose="02020603050405020304" pitchFamily="18" charset="0"/>
              </a:rPr>
              <a:t>ml TBST buffer and 1 time in </a:t>
            </a:r>
            <a:r>
              <a:rPr lang="en-US" sz="2400" dirty="0" smtClean="0">
                <a:solidFill>
                  <a:prstClr val="black"/>
                </a:solidFill>
                <a:latin typeface="Times New Roman" panose="02020603050405020304" pitchFamily="18" charset="0"/>
                <a:cs typeface="Times New Roman" panose="02020603050405020304" pitchFamily="18" charset="0"/>
              </a:rPr>
              <a:t>25 ml </a:t>
            </a:r>
            <a:r>
              <a:rPr lang="en-US" sz="2400" dirty="0">
                <a:solidFill>
                  <a:prstClr val="black"/>
                </a:solidFill>
                <a:latin typeface="Times New Roman" panose="02020603050405020304" pitchFamily="18" charset="0"/>
                <a:cs typeface="Times New Roman" panose="02020603050405020304" pitchFamily="18" charset="0"/>
              </a:rPr>
              <a:t>alkaline phosphatase (AP) buffer.  </a:t>
            </a:r>
          </a:p>
          <a:p>
            <a:pPr lvl="0"/>
            <a:r>
              <a:rPr lang="en-US" sz="2400" dirty="0">
                <a:solidFill>
                  <a:prstClr val="black"/>
                </a:solidFill>
                <a:latin typeface="Times New Roman" panose="02020603050405020304" pitchFamily="18" charset="0"/>
                <a:cs typeface="Times New Roman" panose="02020603050405020304" pitchFamily="18" charset="0"/>
              </a:rPr>
              <a:t> </a:t>
            </a:r>
          </a:p>
          <a:p>
            <a:pPr lvl="0"/>
            <a:r>
              <a:rPr lang="en-US" sz="2400" dirty="0">
                <a:solidFill>
                  <a:prstClr val="black"/>
                </a:solidFill>
                <a:latin typeface="Times New Roman" panose="02020603050405020304" pitchFamily="18" charset="0"/>
                <a:cs typeface="Times New Roman" panose="02020603050405020304" pitchFamily="18" charset="0"/>
              </a:rPr>
              <a:t>Finally, pour off the 1X AP buffer and add </a:t>
            </a:r>
            <a:r>
              <a:rPr lang="en-US" sz="2400" dirty="0" smtClean="0">
                <a:solidFill>
                  <a:srgbClr val="FF0000"/>
                </a:solidFill>
                <a:latin typeface="Times New Roman" panose="02020603050405020304" pitchFamily="18" charset="0"/>
                <a:cs typeface="Times New Roman" panose="02020603050405020304" pitchFamily="18" charset="0"/>
              </a:rPr>
              <a:t>10 </a:t>
            </a:r>
            <a:r>
              <a:rPr lang="en-US" sz="2400" dirty="0">
                <a:solidFill>
                  <a:srgbClr val="FF0000"/>
                </a:solidFill>
                <a:latin typeface="Times New Roman" panose="02020603050405020304" pitchFamily="18" charset="0"/>
                <a:cs typeface="Times New Roman" panose="02020603050405020304" pitchFamily="18" charset="0"/>
              </a:rPr>
              <a:t>ml </a:t>
            </a:r>
            <a:r>
              <a:rPr lang="en-US" sz="2400" dirty="0">
                <a:solidFill>
                  <a:prstClr val="black"/>
                </a:solidFill>
                <a:latin typeface="Times New Roman" panose="02020603050405020304" pitchFamily="18" charset="0"/>
                <a:cs typeface="Times New Roman" panose="02020603050405020304" pitchFamily="18" charset="0"/>
              </a:rPr>
              <a:t>of the chromogenic substrate (</a:t>
            </a:r>
            <a:r>
              <a:rPr lang="en-US" sz="2400" dirty="0" err="1">
                <a:solidFill>
                  <a:prstClr val="black"/>
                </a:solidFill>
                <a:latin typeface="Times New Roman" panose="02020603050405020304" pitchFamily="18" charset="0"/>
                <a:cs typeface="Times New Roman" panose="02020603050405020304" pitchFamily="18" charset="0"/>
              </a:rPr>
              <a:t>Gibco</a:t>
            </a:r>
            <a:r>
              <a:rPr lang="en-US" sz="2400" dirty="0">
                <a:solidFill>
                  <a:prstClr val="black"/>
                </a:solidFill>
                <a:latin typeface="Times New Roman" panose="02020603050405020304" pitchFamily="18" charset="0"/>
                <a:cs typeface="Times New Roman" panose="02020603050405020304" pitchFamily="18" charset="0"/>
              </a:rPr>
              <a:t>/BRL BCIP/NBT - 5-bromo-4-chloro-3-indoyl-phosphate/</a:t>
            </a:r>
            <a:r>
              <a:rPr lang="en-US" sz="2400" dirty="0" err="1">
                <a:solidFill>
                  <a:prstClr val="black"/>
                </a:solidFill>
                <a:latin typeface="Times New Roman" panose="02020603050405020304" pitchFamily="18" charset="0"/>
                <a:cs typeface="Times New Roman" panose="02020603050405020304" pitchFamily="18" charset="0"/>
              </a:rPr>
              <a:t>nitroblue</a:t>
            </a:r>
            <a:r>
              <a:rPr lang="en-US" sz="2400" dirty="0">
                <a:solidFill>
                  <a:prstClr val="black"/>
                </a:solidFill>
                <a:latin typeface="Times New Roman" panose="02020603050405020304" pitchFamily="18" charset="0"/>
                <a:cs typeface="Times New Roman" panose="02020603050405020304" pitchFamily="18" charset="0"/>
              </a:rPr>
              <a:t> tetrazolium</a:t>
            </a:r>
            <a:r>
              <a:rPr lang="en-US" sz="2400" dirty="0" smtClean="0">
                <a:solidFill>
                  <a:prstClr val="black"/>
                </a:solidFill>
                <a:latin typeface="Times New Roman" panose="02020603050405020304" pitchFamily="18" charset="0"/>
                <a:cs typeface="Times New Roman" panose="02020603050405020304" pitchFamily="18" charset="0"/>
              </a:rPr>
              <a:t>).   </a:t>
            </a:r>
          </a:p>
          <a:p>
            <a:pPr lvl="0"/>
            <a:endParaRPr lang="en-US" sz="2400" dirty="0">
              <a:solidFill>
                <a:prstClr val="black"/>
              </a:solidFill>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Times New Roman" panose="02020603050405020304" pitchFamily="18" charset="0"/>
                <a:cs typeface="Times New Roman" panose="02020603050405020304" pitchFamily="18" charset="0"/>
              </a:rPr>
              <a:t>Take a photo of the image for your notebook when the bands can be easily imaged (usually after ~ 10 minutes of development in the BCIP/NBT).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9505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3400" y="152400"/>
            <a:ext cx="7715062" cy="3749040"/>
          </a:xfrm>
          <a:prstGeom prst="rect">
            <a:avLst/>
          </a:prstGeom>
        </p:spPr>
      </p:pic>
      <p:sp>
        <p:nvSpPr>
          <p:cNvPr id="3" name="TextBox 2"/>
          <p:cNvSpPr txBox="1"/>
          <p:nvPr/>
        </p:nvSpPr>
        <p:spPr>
          <a:xfrm>
            <a:off x="228600" y="4343400"/>
            <a:ext cx="8839199" cy="2246769"/>
          </a:xfrm>
          <a:prstGeom prst="rect">
            <a:avLst/>
          </a:prstGeom>
          <a:noFill/>
        </p:spPr>
        <p:txBody>
          <a:bodyPr wrap="square" rtlCol="0">
            <a:spAutoFit/>
          </a:bodyPr>
          <a:lstStyle/>
          <a:p>
            <a:r>
              <a:rPr lang="en-US" sz="2000" b="1" dirty="0"/>
              <a:t>BCIP/NBT chemistry </a:t>
            </a:r>
            <a:r>
              <a:rPr lang="en-US" sz="2000" dirty="0"/>
              <a:t>– alkaline phosphatase conjugated to the secondary antibody dephosphorylates BCIP resulting it its dimerization with the loss of a hydrogen ion which </a:t>
            </a:r>
            <a:r>
              <a:rPr lang="en-US" sz="2000" dirty="0" smtClean="0"/>
              <a:t>initially oxidizes NBT which upon subsequent spontaneous reduction forms </a:t>
            </a:r>
            <a:r>
              <a:rPr lang="en-US" sz="2000" dirty="0"/>
              <a:t>a blue/brown precipitate </a:t>
            </a:r>
            <a:r>
              <a:rPr lang="en-US" sz="2000" dirty="0" smtClean="0"/>
              <a:t>which </a:t>
            </a:r>
            <a:r>
              <a:rPr lang="en-US" sz="2000" dirty="0"/>
              <a:t>stains the membrane where the antibody-bound complex is found.  </a:t>
            </a:r>
          </a:p>
          <a:p>
            <a:endParaRPr lang="en-US" sz="2000" dirty="0"/>
          </a:p>
          <a:p>
            <a:r>
              <a:rPr lang="en-US" sz="2000" b="1" dirty="0"/>
              <a:t>BCIP:</a:t>
            </a:r>
            <a:r>
              <a:rPr lang="en-US" sz="2000" dirty="0"/>
              <a:t>5-bromo-4-chloro-3-indolyl-phosphate; </a:t>
            </a:r>
            <a:r>
              <a:rPr lang="en-US" sz="2000" b="1" dirty="0"/>
              <a:t>NBT: </a:t>
            </a:r>
            <a:r>
              <a:rPr lang="en-US" sz="2000" dirty="0"/>
              <a:t>Nitro blue tetrazolium </a:t>
            </a:r>
          </a:p>
        </p:txBody>
      </p:sp>
    </p:spTree>
    <p:extLst>
      <p:ext uri="{BB962C8B-B14F-4D97-AF65-F5344CB8AC3E}">
        <p14:creationId xmlns:p14="http://schemas.microsoft.com/office/powerpoint/2010/main" val="571954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001000" cy="4955203"/>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Questions to answer in your notebook</a:t>
            </a:r>
          </a:p>
          <a:p>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Do you detect proteins of the </a:t>
            </a:r>
            <a:r>
              <a:rPr lang="en-US" sz="2000" b="1" dirty="0" smtClean="0">
                <a:latin typeface="Times New Roman" panose="02020603050405020304" pitchFamily="18" charset="0"/>
                <a:cs typeface="Times New Roman" panose="02020603050405020304" pitchFamily="18" charset="0"/>
              </a:rPr>
              <a:t>predicted sizes</a:t>
            </a:r>
            <a:r>
              <a:rPr lang="en-US" sz="2000" dirty="0" smtClean="0">
                <a:latin typeface="Times New Roman" panose="02020603050405020304" pitchFamily="18" charset="0"/>
                <a:cs typeface="Times New Roman" panose="02020603050405020304" pitchFamily="18" charset="0"/>
              </a:rPr>
              <a:t>?  Go to the </a:t>
            </a:r>
            <a:r>
              <a:rPr lang="en-US" sz="2000" b="1" i="1" dirty="0" smtClean="0">
                <a:latin typeface="Times New Roman" panose="02020603050405020304" pitchFamily="18" charset="0"/>
                <a:cs typeface="Times New Roman" panose="02020603050405020304" pitchFamily="18" charset="0"/>
              </a:rPr>
              <a:t>Saccharomyces </a:t>
            </a:r>
            <a:r>
              <a:rPr lang="en-US" sz="2000" b="1" dirty="0" smtClean="0">
                <a:latin typeface="Times New Roman" panose="02020603050405020304" pitchFamily="18" charset="0"/>
                <a:cs typeface="Times New Roman" panose="02020603050405020304" pitchFamily="18" charset="0"/>
              </a:rPr>
              <a:t>Genome Database (SGD)</a:t>
            </a:r>
            <a:r>
              <a:rPr lang="en-US" sz="2000" dirty="0" smtClean="0">
                <a:latin typeface="Times New Roman" panose="02020603050405020304" pitchFamily="18" charset="0"/>
                <a:cs typeface="Times New Roman" panose="02020603050405020304" pitchFamily="18" charset="0"/>
              </a:rPr>
              <a:t> to find the sizes of the untagged proteins then add 20 kDa?  Use the molecular weight markers as a guide for sizes.</a:t>
            </a:r>
          </a:p>
          <a:p>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Do the AP signal intensities reflect the </a:t>
            </a:r>
            <a:r>
              <a:rPr lang="en-US" sz="2000" b="1" dirty="0" smtClean="0">
                <a:latin typeface="Times New Roman" panose="02020603050405020304" pitchFamily="18" charset="0"/>
                <a:cs typeface="Times New Roman" panose="02020603050405020304" pitchFamily="18" charset="0"/>
              </a:rPr>
              <a:t>relative abundance </a:t>
            </a:r>
            <a:r>
              <a:rPr lang="en-US" sz="2000" dirty="0" smtClean="0">
                <a:latin typeface="Times New Roman" panose="02020603050405020304" pitchFamily="18" charset="0"/>
                <a:cs typeface="Times New Roman" panose="02020603050405020304" pitchFamily="18" charset="0"/>
              </a:rPr>
              <a:t>of each protein predicted by the SGD?  That is, does the protein with predicted highest abundance (molecules per cell) show the brightest band and the protein predicted to have the lowest abundance of the three show the lightest AP signal?</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934698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9600" y="533402"/>
            <a:ext cx="4329934" cy="6020077"/>
          </a:xfrm>
          <a:prstGeom prst="rect">
            <a:avLst/>
          </a:prstGeom>
        </p:spPr>
      </p:pic>
      <p:sp>
        <p:nvSpPr>
          <p:cNvPr id="3" name="Rectangle 2"/>
          <p:cNvSpPr/>
          <p:nvPr/>
        </p:nvSpPr>
        <p:spPr>
          <a:xfrm>
            <a:off x="5257800" y="76201"/>
            <a:ext cx="3733800" cy="6463308"/>
          </a:xfrm>
          <a:prstGeom prst="rect">
            <a:avLst/>
          </a:prstGeom>
        </p:spPr>
        <p:txBody>
          <a:bodyPr wrap="square">
            <a:spAutoFit/>
          </a:bodyPr>
          <a:lstStyle/>
          <a:p>
            <a:r>
              <a:rPr lang="en-US" b="1" i="1" dirty="0"/>
              <a:t>Caenorhabditis elegans (Nature Methods, 2006) </a:t>
            </a:r>
            <a:r>
              <a:rPr lang="en-US" b="1" dirty="0"/>
              <a:t>KH1125 reporter strain. </a:t>
            </a:r>
            <a:endParaRPr lang="en-US" i="1" dirty="0"/>
          </a:p>
          <a:p>
            <a:r>
              <a:rPr lang="en-US" i="1" dirty="0"/>
              <a:t>Use of an alternative splicing reporter with RNAi to characterize the function of specific splice site regulators.</a:t>
            </a:r>
          </a:p>
          <a:p>
            <a:endParaRPr lang="en-US" i="1" dirty="0"/>
          </a:p>
          <a:p>
            <a:r>
              <a:rPr lang="en-US" i="1" dirty="0"/>
              <a:t>The reporter transcripts can be spliced to either produce GFP (green exon inclusion) or RFP (purple exon inclusion) due to </a:t>
            </a:r>
            <a:r>
              <a:rPr lang="en-US" b="1" i="1" dirty="0"/>
              <a:t>E5A or E5B exon inclusion.  </a:t>
            </a:r>
          </a:p>
          <a:p>
            <a:endParaRPr lang="en-US" i="1" dirty="0"/>
          </a:p>
          <a:p>
            <a:r>
              <a:rPr lang="en-US" i="1" dirty="0"/>
              <a:t>The splicing event used depends on the tissue where the gene is expressed.  </a:t>
            </a:r>
          </a:p>
          <a:p>
            <a:endParaRPr lang="en-US" i="1" dirty="0"/>
          </a:p>
          <a:p>
            <a:r>
              <a:rPr lang="en-US" i="1" dirty="0"/>
              <a:t>There are many splicing regulators &amp; these are mRNA-specific. RNAi knockdown of certain splicing regulators may alter the RNA processing of our GFP/RFP reporter transcript.  </a:t>
            </a:r>
            <a:r>
              <a:rPr lang="en-US" b="1" i="1" dirty="0"/>
              <a:t>Is sup-12 one of these?</a:t>
            </a:r>
            <a:endParaRPr lang="en-US" b="1" dirty="0"/>
          </a:p>
        </p:txBody>
      </p:sp>
    </p:spTree>
    <p:extLst>
      <p:ext uri="{BB962C8B-B14F-4D97-AF65-F5344CB8AC3E}">
        <p14:creationId xmlns:p14="http://schemas.microsoft.com/office/powerpoint/2010/main" val="1211045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0125222057140.jpg"/>
          <p:cNvPicPr/>
          <p:nvPr/>
        </p:nvPicPr>
        <p:blipFill>
          <a:blip r:embed="rId2" cstate="print"/>
          <a:srcRect/>
          <a:stretch>
            <a:fillRect/>
          </a:stretch>
        </p:blipFill>
        <p:spPr bwMode="auto">
          <a:xfrm>
            <a:off x="457200" y="381000"/>
            <a:ext cx="3524250" cy="2505075"/>
          </a:xfrm>
          <a:prstGeom prst="rect">
            <a:avLst/>
          </a:prstGeom>
          <a:noFill/>
          <a:ln w="9525">
            <a:noFill/>
            <a:miter lim="800000"/>
            <a:headEnd/>
            <a:tailEnd/>
          </a:ln>
        </p:spPr>
      </p:pic>
      <p:pic>
        <p:nvPicPr>
          <p:cNvPr id="3" name="Picture 2" descr="E:\0125222105751.jpg"/>
          <p:cNvPicPr/>
          <p:nvPr/>
        </p:nvPicPr>
        <p:blipFill>
          <a:blip r:embed="rId3" cstate="print"/>
          <a:srcRect/>
          <a:stretch>
            <a:fillRect/>
          </a:stretch>
        </p:blipFill>
        <p:spPr bwMode="auto">
          <a:xfrm>
            <a:off x="469265" y="2886075"/>
            <a:ext cx="3512185" cy="2495550"/>
          </a:xfrm>
          <a:prstGeom prst="rect">
            <a:avLst/>
          </a:prstGeom>
          <a:noFill/>
          <a:ln w="9525">
            <a:noFill/>
            <a:miter lim="800000"/>
            <a:headEnd/>
            <a:tailEnd/>
          </a:ln>
        </p:spPr>
      </p:pic>
      <p:pic>
        <p:nvPicPr>
          <p:cNvPr id="4" name="Picture 3" descr="E:\0125222118243.jpg"/>
          <p:cNvPicPr/>
          <p:nvPr/>
        </p:nvPicPr>
        <p:blipFill>
          <a:blip r:embed="rId4" cstate="print"/>
          <a:srcRect/>
          <a:stretch>
            <a:fillRect/>
          </a:stretch>
        </p:blipFill>
        <p:spPr bwMode="auto">
          <a:xfrm>
            <a:off x="4648200" y="1828800"/>
            <a:ext cx="3514725" cy="2495550"/>
          </a:xfrm>
          <a:prstGeom prst="rect">
            <a:avLst/>
          </a:prstGeom>
          <a:noFill/>
          <a:ln w="9525">
            <a:noFill/>
            <a:miter lim="800000"/>
            <a:headEnd/>
            <a:tailEnd/>
          </a:ln>
        </p:spPr>
      </p:pic>
      <p:sp>
        <p:nvSpPr>
          <p:cNvPr id="5" name="TextBox 4"/>
          <p:cNvSpPr txBox="1"/>
          <p:nvPr/>
        </p:nvSpPr>
        <p:spPr>
          <a:xfrm>
            <a:off x="4419600" y="381000"/>
            <a:ext cx="4114800" cy="646331"/>
          </a:xfrm>
          <a:prstGeom prst="rect">
            <a:avLst/>
          </a:prstGeom>
          <a:noFill/>
        </p:spPr>
        <p:txBody>
          <a:bodyPr wrap="square" rtlCol="0">
            <a:spAutoFit/>
          </a:bodyPr>
          <a:lstStyle/>
          <a:p>
            <a:r>
              <a:rPr lang="en-US" dirty="0" smtClean="0"/>
              <a:t>L4440 negative control – RFP and GFP both in muscle tissue</a:t>
            </a:r>
            <a:endParaRPr lang="en-US" dirty="0"/>
          </a:p>
        </p:txBody>
      </p:sp>
    </p:spTree>
    <p:extLst>
      <p:ext uri="{BB962C8B-B14F-4D97-AF65-F5344CB8AC3E}">
        <p14:creationId xmlns:p14="http://schemas.microsoft.com/office/powerpoint/2010/main" val="3748893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experiments\0125220150922.jpg"/>
          <p:cNvPicPr/>
          <p:nvPr/>
        </p:nvPicPr>
        <p:blipFill>
          <a:blip r:embed="rId2" cstate="print">
            <a:extLst>
              <a:ext uri="{BEBA8EAE-BF5A-486C-A8C5-ECC9F3942E4B}">
                <a14:imgProps xmlns:a14="http://schemas.microsoft.com/office/drawing/2010/main">
                  <a14:imgLayer r:embed="rId3">
                    <a14:imgEffect>
                      <a14:sharpenSoften amount="-4000"/>
                    </a14:imgEffect>
                    <a14:imgEffect>
                      <a14:brightnessContrast bright="-44000"/>
                    </a14:imgEffect>
                  </a14:imgLayer>
                </a14:imgProps>
              </a:ext>
            </a:extLst>
          </a:blip>
          <a:srcRect/>
          <a:stretch>
            <a:fillRect/>
          </a:stretch>
        </p:blipFill>
        <p:spPr bwMode="auto">
          <a:xfrm>
            <a:off x="609600" y="3500267"/>
            <a:ext cx="3620135" cy="2571750"/>
          </a:xfrm>
          <a:prstGeom prst="rect">
            <a:avLst/>
          </a:prstGeom>
          <a:noFill/>
          <a:ln w="9525">
            <a:noFill/>
            <a:miter lim="800000"/>
            <a:headEnd/>
            <a:tailEnd/>
          </a:ln>
          <a:effectLst>
            <a:softEdge rad="0"/>
          </a:effectLst>
        </p:spPr>
      </p:pic>
      <p:pic>
        <p:nvPicPr>
          <p:cNvPr id="3" name="Picture 2" descr="E:\experiments\0125220204720.jpg"/>
          <p:cNvPicPr/>
          <p:nvPr/>
        </p:nvPicPr>
        <p:blipFill>
          <a:blip r:embed="rId4" cstate="print"/>
          <a:srcRect/>
          <a:stretch>
            <a:fillRect/>
          </a:stretch>
        </p:blipFill>
        <p:spPr bwMode="auto">
          <a:xfrm>
            <a:off x="609600" y="914400"/>
            <a:ext cx="3638550" cy="2580005"/>
          </a:xfrm>
          <a:prstGeom prst="rect">
            <a:avLst/>
          </a:prstGeom>
          <a:noFill/>
          <a:ln w="9525">
            <a:noFill/>
            <a:miter lim="800000"/>
            <a:headEnd/>
            <a:tailEnd/>
          </a:ln>
        </p:spPr>
      </p:pic>
      <p:pic>
        <p:nvPicPr>
          <p:cNvPr id="4" name="Picture 3" descr="E:\experiments\0125220130296.jpg"/>
          <p:cNvPicPr/>
          <p:nvPr/>
        </p:nvPicPr>
        <p:blipFill>
          <a:blip r:embed="rId5" cstate="print">
            <a:extLst>
              <a:ext uri="{BEBA8EAE-BF5A-486C-A8C5-ECC9F3942E4B}">
                <a14:imgProps xmlns:a14="http://schemas.microsoft.com/office/drawing/2010/main">
                  <a14:imgLayer r:embed="rId6">
                    <a14:imgEffect>
                      <a14:brightnessContrast bright="-4000"/>
                    </a14:imgEffect>
                  </a14:imgLayer>
                </a14:imgProps>
              </a:ext>
            </a:extLst>
          </a:blip>
          <a:srcRect/>
          <a:stretch>
            <a:fillRect/>
          </a:stretch>
        </p:blipFill>
        <p:spPr bwMode="auto">
          <a:xfrm>
            <a:off x="4572000" y="2221987"/>
            <a:ext cx="3672205" cy="2609850"/>
          </a:xfrm>
          <a:prstGeom prst="rect">
            <a:avLst/>
          </a:prstGeom>
          <a:noFill/>
          <a:ln w="9525">
            <a:noFill/>
            <a:miter lim="800000"/>
            <a:headEnd/>
            <a:tailEnd/>
          </a:ln>
        </p:spPr>
      </p:pic>
    </p:spTree>
    <p:extLst>
      <p:ext uri="{BB962C8B-B14F-4D97-AF65-F5344CB8AC3E}">
        <p14:creationId xmlns:p14="http://schemas.microsoft.com/office/powerpoint/2010/main" val="3863658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0125222057140.jpg"/>
          <p:cNvPicPr/>
          <p:nvPr/>
        </p:nvPicPr>
        <p:blipFill>
          <a:blip r:embed="rId2" cstate="print"/>
          <a:srcRect/>
          <a:stretch>
            <a:fillRect/>
          </a:stretch>
        </p:blipFill>
        <p:spPr bwMode="auto">
          <a:xfrm>
            <a:off x="457200" y="381000"/>
            <a:ext cx="3524250" cy="2505075"/>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457200" y="2898107"/>
            <a:ext cx="3511600" cy="2634460"/>
          </a:xfrm>
          <a:prstGeom prst="rect">
            <a:avLst/>
          </a:prstGeom>
        </p:spPr>
      </p:pic>
      <p:pic>
        <p:nvPicPr>
          <p:cNvPr id="4" name="Picture 3"/>
          <p:cNvPicPr>
            <a:picLocks noChangeAspect="1"/>
          </p:cNvPicPr>
          <p:nvPr/>
        </p:nvPicPr>
        <p:blipFill>
          <a:blip r:embed="rId4"/>
          <a:stretch>
            <a:fillRect/>
          </a:stretch>
        </p:blipFill>
        <p:spPr>
          <a:xfrm>
            <a:off x="4132773" y="320842"/>
            <a:ext cx="3639627" cy="2562790"/>
          </a:xfrm>
          <a:prstGeom prst="rect">
            <a:avLst/>
          </a:prstGeom>
        </p:spPr>
      </p:pic>
      <p:pic>
        <p:nvPicPr>
          <p:cNvPr id="5" name="Picture 4"/>
          <p:cNvPicPr>
            <a:picLocks noChangeAspect="1"/>
          </p:cNvPicPr>
          <p:nvPr/>
        </p:nvPicPr>
        <p:blipFill>
          <a:blip r:embed="rId5"/>
          <a:stretch>
            <a:fillRect/>
          </a:stretch>
        </p:blipFill>
        <p:spPr>
          <a:xfrm>
            <a:off x="4151062" y="2959832"/>
            <a:ext cx="3621338" cy="2572735"/>
          </a:xfrm>
          <a:prstGeom prst="rect">
            <a:avLst/>
          </a:prstGeom>
        </p:spPr>
      </p:pic>
      <p:sp>
        <p:nvSpPr>
          <p:cNvPr id="6" name="TextBox 5"/>
          <p:cNvSpPr txBox="1"/>
          <p:nvPr/>
        </p:nvSpPr>
        <p:spPr>
          <a:xfrm>
            <a:off x="762000" y="5867400"/>
            <a:ext cx="7391400" cy="461665"/>
          </a:xfrm>
          <a:prstGeom prst="rect">
            <a:avLst/>
          </a:prstGeom>
          <a:noFill/>
        </p:spPr>
        <p:txBody>
          <a:bodyPr wrap="square" rtlCol="0">
            <a:spAutoFit/>
          </a:bodyPr>
          <a:lstStyle/>
          <a:p>
            <a:r>
              <a:rPr lang="en-US" sz="2400" b="1" dirty="0" smtClean="0"/>
              <a:t>SUP-12 present		SUP-12 knockdown</a:t>
            </a:r>
            <a:endParaRPr lang="en-US" sz="2400" b="1" dirty="0"/>
          </a:p>
        </p:txBody>
      </p:sp>
    </p:spTree>
    <p:extLst>
      <p:ext uri="{BB962C8B-B14F-4D97-AF65-F5344CB8AC3E}">
        <p14:creationId xmlns:p14="http://schemas.microsoft.com/office/powerpoint/2010/main" val="1831629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457200"/>
            <a:ext cx="4328535" cy="6017274"/>
          </a:xfrm>
          <a:prstGeom prst="rect">
            <a:avLst/>
          </a:prstGeom>
        </p:spPr>
      </p:pic>
      <p:sp>
        <p:nvSpPr>
          <p:cNvPr id="4" name="Left Arrow 3"/>
          <p:cNvSpPr/>
          <p:nvPr/>
        </p:nvSpPr>
        <p:spPr>
          <a:xfrm>
            <a:off x="4359015" y="2209800"/>
            <a:ext cx="548640" cy="1828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29200" y="2209800"/>
            <a:ext cx="2743200" cy="1631216"/>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SUP-12 knockdown blocks the E4-5A splicing event favoring inclusion of the GFP exon (E4-5B)</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748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E56DB6-974B-44DD-ADA7-D375A8638433}"/>
              </a:ext>
            </a:extLst>
          </p:cNvPr>
          <p:cNvSpPr/>
          <p:nvPr/>
        </p:nvSpPr>
        <p:spPr>
          <a:xfrm>
            <a:off x="457200" y="457200"/>
            <a:ext cx="8077200" cy="2308324"/>
          </a:xfrm>
          <a:prstGeom prst="rect">
            <a:avLst/>
          </a:prstGeom>
        </p:spPr>
        <p:txBody>
          <a:bodyPr wrap="square">
            <a:spAutoFit/>
          </a:bodyPr>
          <a:lstStyle/>
          <a:p>
            <a:pPr marL="342900" marR="0" lvl="0" indent="-342900">
              <a:spcBef>
                <a:spcPts val="0"/>
              </a:spcBef>
              <a:spcAft>
                <a:spcPts val="0"/>
              </a:spcAft>
              <a:buSzPts val="1000"/>
              <a:buFont typeface="Wingdings" panose="05000000000000000000" pitchFamily="2" charset="2"/>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Weigh the gel slice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on pan balance after using an empty tube to TARE (that is, set to zero) the scale – as this is mostly water, assume 100 mg is roughly 100 µl of gel volume.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Wingdings" panose="05000000000000000000" pitchFamily="2" charset="2"/>
              <a:tabLst>
                <a:tab pos="457200" algn="l"/>
              </a:tabLst>
            </a:pP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STOP HERE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we will complete the recovery on WEDNESDAY</a:t>
            </a:r>
          </a:p>
          <a:p>
            <a:pPr marL="342900" marR="0" lvl="0" indent="-342900">
              <a:spcBef>
                <a:spcPts val="0"/>
              </a:spcBef>
              <a:spcAft>
                <a:spcPts val="0"/>
              </a:spcAft>
              <a:buSzPts val="1000"/>
              <a:buFont typeface="Wingdings" panose="05000000000000000000" pitchFamily="2" charset="2"/>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152400" y="2971800"/>
            <a:ext cx="8686800" cy="2800767"/>
          </a:xfrm>
          <a:prstGeom prst="rect">
            <a:avLst/>
          </a:prstGeom>
        </p:spPr>
        <p:txBody>
          <a:bodyPr wrap="square">
            <a:spAutoFit/>
          </a:bodyPr>
          <a:lstStyle/>
          <a:p>
            <a:pPr marL="342900" lvl="0" indent="-342900">
              <a:buFont typeface="Times New Roman" panose="02020603050405020304" pitchFamily="18" charset="0"/>
              <a:buChar char="-"/>
              <a:tabLst>
                <a:tab pos="457200" algn="l"/>
              </a:tabLst>
            </a:pPr>
            <a:r>
              <a:rPr lang="en-US" sz="2200" b="1" dirty="0">
                <a:solidFill>
                  <a:prstClr val="black"/>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VERY IMPORTANT: </a:t>
            </a:r>
            <a:r>
              <a:rPr lang="en-US" sz="2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Label your tube with: </a:t>
            </a:r>
          </a:p>
          <a:p>
            <a:pPr marL="342900" lvl="0" indent="-342900">
              <a:buFont typeface="Times New Roman" panose="02020603050405020304" pitchFamily="18" charset="0"/>
              <a:buChar char="-"/>
              <a:tabLst>
                <a:tab pos="457200" algn="l"/>
              </a:tabLst>
            </a:pPr>
            <a:endParaRPr lang="en-US" sz="2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buFont typeface="Times New Roman" panose="02020603050405020304" pitchFamily="18" charset="0"/>
              <a:buChar char="-"/>
              <a:tabLst>
                <a:tab pos="457200" algn="l"/>
              </a:tabLst>
            </a:pPr>
            <a:r>
              <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Today’s </a:t>
            </a:r>
            <a:r>
              <a:rPr 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date</a:t>
            </a:r>
            <a:r>
              <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8/27/18) </a:t>
            </a:r>
            <a:endPar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buFont typeface="Times New Roman" panose="02020603050405020304" pitchFamily="18" charset="0"/>
              <a:buChar char="-"/>
              <a:tabLst>
                <a:tab pos="457200" algn="l"/>
              </a:tabLst>
            </a:pPr>
            <a:endPar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buFont typeface="Times New Roman" panose="02020603050405020304" pitchFamily="18" charset="0"/>
              <a:buChar char="-"/>
              <a:tabLst>
                <a:tab pos="457200" algn="l"/>
              </a:tabLst>
            </a:pP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your group number &amp; your initials</a:t>
            </a:r>
            <a:r>
              <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and </a:t>
            </a:r>
          </a:p>
          <a:p>
            <a:pPr marL="800100" lvl="1" indent="-342900">
              <a:buFont typeface="Times New Roman" panose="02020603050405020304" pitchFamily="18" charset="0"/>
              <a:buChar char="-"/>
              <a:tabLst>
                <a:tab pos="457200" algn="l"/>
              </a:tabLst>
            </a:pPr>
            <a:endPar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buFont typeface="Times New Roman" panose="02020603050405020304" pitchFamily="18" charset="0"/>
              <a:buChar char="-"/>
              <a:tabLst>
                <a:tab pos="457200" algn="l"/>
              </a:tabLst>
            </a:pPr>
            <a:r>
              <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description of its contents </a:t>
            </a:r>
            <a:r>
              <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(e.g., 8/28/17, Gp1- BR, “insert” DNA).  </a:t>
            </a:r>
          </a:p>
          <a:p>
            <a:pPr marL="800100" lvl="1" indent="-342900">
              <a:buFont typeface="Times New Roman" panose="02020603050405020304" pitchFamily="18" charset="0"/>
              <a:buChar char="-"/>
              <a:tabLst>
                <a:tab pos="457200" algn="l"/>
              </a:tabLst>
            </a:pPr>
            <a:endParaRPr lang="en-US" sz="2200"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518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79F09-A20C-46A1-83CD-2B4A3E62670F}"/>
              </a:ext>
            </a:extLst>
          </p:cNvPr>
          <p:cNvSpPr txBox="1"/>
          <p:nvPr/>
        </p:nvSpPr>
        <p:spPr>
          <a:xfrm>
            <a:off x="1676400" y="6115811"/>
            <a:ext cx="67818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2"/>
              </a:rPr>
              <a:t>https://www.youtube.com/watch?v=O3e2_Ctty_M</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4" name="Picture 3" descr="A picture containing text, map&#10;&#10;Description generated with very high confidence">
            <a:extLst>
              <a:ext uri="{FF2B5EF4-FFF2-40B4-BE49-F238E27FC236}">
                <a16:creationId xmlns:a16="http://schemas.microsoft.com/office/drawing/2014/main" id="{83FC4A1B-7004-45E8-A979-0D0BD5860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295400"/>
            <a:ext cx="3901440" cy="2185416"/>
          </a:xfrm>
          <a:prstGeom prst="rect">
            <a:avLst/>
          </a:prstGeom>
        </p:spPr>
      </p:pic>
      <p:sp>
        <p:nvSpPr>
          <p:cNvPr id="5" name="TextBox 4">
            <a:extLst>
              <a:ext uri="{FF2B5EF4-FFF2-40B4-BE49-F238E27FC236}">
                <a16:creationId xmlns:a16="http://schemas.microsoft.com/office/drawing/2014/main" id="{70A38B8C-5801-4CAE-AC43-FE8916BFA3D0}"/>
              </a:ext>
            </a:extLst>
          </p:cNvPr>
          <p:cNvSpPr txBox="1"/>
          <p:nvPr/>
        </p:nvSpPr>
        <p:spPr>
          <a:xfrm>
            <a:off x="533400" y="533400"/>
            <a:ext cx="8610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CRISPR-Cas9</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an efficient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means of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engineering genomes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D39E5322-757F-4F49-B1CA-D6DAB954B571}"/>
              </a:ext>
            </a:extLst>
          </p:cNvPr>
          <p:cNvSpPr txBox="1"/>
          <p:nvPr/>
        </p:nvSpPr>
        <p:spPr>
          <a:xfrm>
            <a:off x="228600" y="4244316"/>
            <a:ext cx="8686800" cy="1754326"/>
          </a:xfrm>
          <a:prstGeom prst="rect">
            <a:avLst/>
          </a:prstGeom>
          <a:noFill/>
        </p:spPr>
        <p:txBody>
          <a:bodyPr wrap="square" rtlCol="0">
            <a:spAutoFit/>
          </a:bodyPr>
          <a:lstStyle/>
          <a:p>
            <a:pPr lvl="0" fontAlgn="base">
              <a:spcBef>
                <a:spcPct val="0"/>
              </a:spcBef>
              <a:spcAft>
                <a:spcPct val="0"/>
              </a:spcAft>
              <a:defRPr/>
            </a:pPr>
            <a:r>
              <a:rPr kumimoji="0" lang="en-US" sz="1800" b="0" i="1" u="none" strike="noStrike" kern="1200" cap="none" spc="0" normalizeH="0" baseline="0" noProof="0" dirty="0" smtClean="0">
                <a:ln>
                  <a:noFill/>
                </a:ln>
                <a:solidFill>
                  <a:prstClr val="black"/>
                </a:solidFill>
                <a:effectLst/>
                <a:uLnTx/>
                <a:uFillTx/>
                <a:latin typeface="Arial" charset="0"/>
                <a:ea typeface="+mn-ea"/>
                <a:cs typeface="+mn-cs"/>
              </a:rPr>
              <a:t>Cas9</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is an endonuclease makes dsDNA</a:t>
            </a:r>
            <a:r>
              <a:rPr kumimoji="0" lang="en-US" sz="1800" b="0" i="0" u="none" strike="noStrike" kern="1200" cap="none" spc="0" normalizeH="0" noProof="0" dirty="0" smtClean="0">
                <a:ln>
                  <a:noFill/>
                </a:ln>
                <a:solidFill>
                  <a:prstClr val="black"/>
                </a:solidFill>
                <a:effectLst/>
                <a:uLnTx/>
                <a:uFillTx/>
                <a:latin typeface="Arial" charset="0"/>
                <a:ea typeface="+mn-ea"/>
                <a:cs typeface="+mn-cs"/>
              </a:rPr>
              <a:t> cuts at genomic DNA sequences.  In our yeast host strain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CL11-7)</a:t>
            </a:r>
            <a:r>
              <a:rPr kumimoji="0" lang="en-US" sz="1800" b="0" i="0" u="none" strike="noStrike" kern="1200" cap="none" spc="0" normalizeH="0" noProof="0" dirty="0" smtClean="0">
                <a:ln>
                  <a:noFill/>
                </a:ln>
                <a:solidFill>
                  <a:prstClr val="black"/>
                </a:solidFill>
                <a:effectLst/>
                <a:uLnTx/>
                <a:uFillTx/>
                <a:latin typeface="Arial" charset="0"/>
                <a:ea typeface="+mn-ea"/>
                <a:cs typeface="+mn-cs"/>
              </a:rPr>
              <a:t>, </a:t>
            </a:r>
            <a:r>
              <a:rPr kumimoji="0" lang="en-US" sz="1800" b="0" i="1" u="none" strike="noStrike" kern="1200" cap="none" spc="0" normalizeH="0" noProof="0" dirty="0" smtClean="0">
                <a:ln>
                  <a:noFill/>
                </a:ln>
                <a:solidFill>
                  <a:prstClr val="black"/>
                </a:solidFill>
                <a:effectLst/>
                <a:uLnTx/>
                <a:uFillTx/>
                <a:latin typeface="Arial" charset="0"/>
                <a:ea typeface="+mn-ea"/>
                <a:cs typeface="+mn-cs"/>
              </a:rPr>
              <a:t>Cas9 </a:t>
            </a:r>
            <a:r>
              <a:rPr kumimoji="0" lang="en-US" sz="1800" b="0" u="none" strike="noStrike" kern="1200" cap="none" spc="0" normalizeH="0" noProof="0" dirty="0" smtClean="0">
                <a:ln>
                  <a:noFill/>
                </a:ln>
                <a:solidFill>
                  <a:prstClr val="black"/>
                </a:solidFill>
                <a:effectLst/>
                <a:uLnTx/>
                <a:uFillTx/>
                <a:latin typeface="Arial" charset="0"/>
                <a:ea typeface="+mn-ea"/>
                <a:cs typeface="+mn-cs"/>
              </a:rPr>
              <a:t>is expressed under the transcriptional control of a galactose dependent promoter (</a:t>
            </a:r>
            <a:r>
              <a:rPr kumimoji="0" lang="en-US" sz="1800" b="0" i="1" u="none" strike="noStrike" kern="1200" cap="none" spc="0" normalizeH="0" noProof="0" dirty="0" smtClean="0">
                <a:ln>
                  <a:noFill/>
                </a:ln>
                <a:solidFill>
                  <a:prstClr val="black"/>
                </a:solidFill>
                <a:effectLst/>
                <a:uLnTx/>
                <a:uFillTx/>
                <a:latin typeface="Arial" charset="0"/>
                <a:ea typeface="+mn-ea"/>
                <a:cs typeface="+mn-cs"/>
              </a:rPr>
              <a:t>GAL</a:t>
            </a:r>
            <a:r>
              <a:rPr kumimoji="0" lang="en-US" sz="1800" b="0" u="none" strike="noStrike" kern="1200" cap="none" spc="0" normalizeH="0" noProof="0" dirty="0" smtClean="0">
                <a:ln>
                  <a:noFill/>
                </a:ln>
                <a:solidFill>
                  <a:prstClr val="black"/>
                </a:solidFill>
                <a:effectLst/>
                <a:uLnTx/>
                <a:uFillTx/>
                <a:latin typeface="Arial" charset="0"/>
                <a:ea typeface="+mn-ea"/>
                <a:cs typeface="+mn-cs"/>
              </a:rPr>
              <a:t>) – the endonuclease will be made when galactose is used as the sugar source for culture.  </a:t>
            </a:r>
          </a:p>
          <a:p>
            <a:pPr lvl="0" fontAlgn="base">
              <a:spcBef>
                <a:spcPct val="0"/>
              </a:spcBef>
              <a:spcAft>
                <a:spcPct val="0"/>
              </a:spcAft>
              <a:defRPr/>
            </a:pPr>
            <a:r>
              <a:rPr lang="en-US" dirty="0" smtClean="0">
                <a:solidFill>
                  <a:prstClr val="black"/>
                </a:solidFill>
                <a:latin typeface="Arial" charset="0"/>
                <a:hlinkClick r:id="rId4"/>
              </a:rPr>
              <a:t>https</a:t>
            </a:r>
            <a:r>
              <a:rPr lang="en-US" dirty="0">
                <a:solidFill>
                  <a:prstClr val="black"/>
                </a:solidFill>
                <a:latin typeface="Arial" charset="0"/>
                <a:hlinkClick r:id="rId4"/>
              </a:rPr>
              <a:t>://</a:t>
            </a:r>
            <a:r>
              <a:rPr lang="en-US" dirty="0" smtClean="0">
                <a:solidFill>
                  <a:prstClr val="black"/>
                </a:solidFill>
                <a:latin typeface="Arial" charset="0"/>
                <a:hlinkClick r:id="rId4"/>
              </a:rPr>
              <a:t>www.youtube.com/watch?v=4YKFw2KZA5o</a:t>
            </a:r>
            <a:endParaRPr lang="en-US" dirty="0" smtClean="0">
              <a:solidFill>
                <a:prstClr val="black"/>
              </a:solidFill>
              <a:latin typeface="Arial" charset="0"/>
            </a:endParaRPr>
          </a:p>
          <a:p>
            <a:pPr lvl="0" fontAlgn="base">
              <a:spcBef>
                <a:spcPct val="0"/>
              </a:spcBef>
              <a:spcAft>
                <a:spcPct val="0"/>
              </a:spcAft>
              <a:defRPr/>
            </a:pPr>
            <a:endParaRPr kumimoji="0" lang="en-US" sz="1800" b="0" u="none" strike="noStrike" kern="1200" cap="none" spc="0" normalizeH="0" noProof="0" dirty="0" smtClean="0">
              <a:ln>
                <a:noFill/>
              </a:ln>
              <a:solidFill>
                <a:prstClr val="black"/>
              </a:solidFill>
              <a:effectLst/>
              <a:uLnTx/>
              <a:uFillTx/>
              <a:latin typeface="Arial" charset="0"/>
              <a:ea typeface="+mn-ea"/>
              <a:cs typeface="+mn-cs"/>
            </a:endParaRPr>
          </a:p>
        </p:txBody>
      </p:sp>
      <p:sp>
        <p:nvSpPr>
          <p:cNvPr id="3" name="TextBox 2"/>
          <p:cNvSpPr txBox="1"/>
          <p:nvPr/>
        </p:nvSpPr>
        <p:spPr>
          <a:xfrm>
            <a:off x="5334000" y="1295400"/>
            <a:ext cx="3124200" cy="1631216"/>
          </a:xfrm>
          <a:prstGeom prst="rect">
            <a:avLst/>
          </a:prstGeom>
          <a:noFill/>
        </p:spPr>
        <p:txBody>
          <a:bodyPr wrap="square" rtlCol="0">
            <a:spAutoFit/>
          </a:bodyPr>
          <a:lstStyle/>
          <a:p>
            <a:r>
              <a:rPr lang="en-US" sz="2000" dirty="0" smtClean="0"/>
              <a:t>In our experiment, the guide RNA expressed from plasmid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pRS426-SNR-gRNA.CAN1.Y. </a:t>
            </a:r>
            <a:r>
              <a:rPr lang="en-US" sz="2000" dirty="0" smtClean="0"/>
              <a:t>targets the </a:t>
            </a:r>
            <a:r>
              <a:rPr lang="en-US" sz="2000" i="1" dirty="0" smtClean="0"/>
              <a:t>CAN1 </a:t>
            </a:r>
            <a:r>
              <a:rPr lang="en-US" sz="2000" dirty="0" smtClean="0"/>
              <a:t>gene of yeast. </a:t>
            </a:r>
            <a:endParaRPr lang="en-US" sz="2000" dirty="0"/>
          </a:p>
        </p:txBody>
      </p:sp>
      <p:sp>
        <p:nvSpPr>
          <p:cNvPr id="7" name="TextBox 6"/>
          <p:cNvSpPr txBox="1"/>
          <p:nvPr/>
        </p:nvSpPr>
        <p:spPr>
          <a:xfrm>
            <a:off x="2590800" y="1923436"/>
            <a:ext cx="1295400" cy="369332"/>
          </a:xfrm>
          <a:prstGeom prst="rect">
            <a:avLst/>
          </a:prstGeom>
          <a:noFill/>
        </p:spPr>
        <p:txBody>
          <a:bodyPr wrap="square" rtlCol="0">
            <a:spAutoFit/>
          </a:bodyPr>
          <a:lstStyle/>
          <a:p>
            <a:r>
              <a:rPr lang="en-US" b="1" i="1" dirty="0" smtClean="0">
                <a:solidFill>
                  <a:srgbClr val="FF0000"/>
                </a:solidFill>
              </a:rPr>
              <a:t>CAN1</a:t>
            </a:r>
            <a:endParaRPr lang="en-US" b="1" i="1" dirty="0">
              <a:solidFill>
                <a:srgbClr val="FF0000"/>
              </a:solidFill>
            </a:endParaRPr>
          </a:p>
        </p:txBody>
      </p:sp>
    </p:spTree>
    <p:extLst>
      <p:ext uri="{BB962C8B-B14F-4D97-AF65-F5344CB8AC3E}">
        <p14:creationId xmlns:p14="http://schemas.microsoft.com/office/powerpoint/2010/main" val="2341062679"/>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4267200" cy="5647700"/>
          </a:xfrm>
          <a:prstGeom prst="rect">
            <a:avLst/>
          </a:prstGeom>
        </p:spPr>
        <p:txBody>
          <a:bodyPr wrap="square">
            <a:spAutoFit/>
          </a:bodyPr>
          <a:lstStyle/>
          <a:p>
            <a:r>
              <a:rPr lang="en-US" sz="19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 encodes an </a:t>
            </a:r>
            <a:r>
              <a:rPr lang="en-US" sz="1900" b="1" dirty="0" smtClean="0">
                <a:latin typeface="Times New Roman" panose="02020603050405020304" pitchFamily="18" charset="0"/>
                <a:ea typeface="Times New Roman" panose="02020603050405020304" pitchFamily="18" charset="0"/>
                <a:cs typeface="Times New Roman" panose="02020603050405020304" pitchFamily="18" charset="0"/>
              </a:rPr>
              <a:t>arginine </a:t>
            </a:r>
            <a:r>
              <a:rPr lang="en-US" sz="1900" b="1" dirty="0" err="1" smtClean="0">
                <a:latin typeface="Times New Roman" panose="02020603050405020304" pitchFamily="18" charset="0"/>
                <a:ea typeface="Times New Roman" panose="02020603050405020304" pitchFamily="18" charset="0"/>
                <a:cs typeface="Times New Roman" panose="02020603050405020304" pitchFamily="18" charset="0"/>
              </a:rPr>
              <a:t>permease</a:t>
            </a:r>
            <a:r>
              <a:rPr lang="en-US" sz="19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smtClean="0">
                <a:latin typeface="Times New Roman" panose="02020603050405020304" pitchFamily="18" charset="0"/>
                <a:ea typeface="Times New Roman" panose="02020603050405020304" pitchFamily="18" charset="0"/>
                <a:cs typeface="Times New Roman" panose="02020603050405020304" pitchFamily="18" charset="0"/>
              </a:rPr>
              <a:t>gene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and its </a:t>
            </a:r>
            <a:r>
              <a:rPr lang="en-US" sz="1900" dirty="0" smtClean="0">
                <a:latin typeface="Times New Roman" panose="02020603050405020304" pitchFamily="18" charset="0"/>
                <a:ea typeface="Times New Roman" panose="02020603050405020304" pitchFamily="18" charset="0"/>
                <a:cs typeface="Times New Roman" panose="02020603050405020304" pitchFamily="18" charset="0"/>
              </a:rPr>
              <a:t>expression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permits the cell to import the toxic amino acid, L-</a:t>
            </a:r>
            <a:r>
              <a:rPr lang="en-US" sz="19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canavanine found naturally in plants (alfalfa sprouts, fava beans, jack beans).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L-</a:t>
            </a:r>
            <a:r>
              <a:rPr lang="en-US" sz="19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canavanine can be incorporated instead of arginine in growing protein chains but, due to its different structure, produces non-functional proteins – resulting in cell death.  </a:t>
            </a:r>
            <a:endParaRPr lang="en-US" sz="19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9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1900" dirty="0" smtClean="0">
                <a:latin typeface="Times New Roman" panose="02020603050405020304" pitchFamily="18" charset="0"/>
                <a:ea typeface="Times New Roman" panose="02020603050405020304" pitchFamily="18" charset="0"/>
                <a:cs typeface="Times New Roman" panose="02020603050405020304" pitchFamily="18" charset="0"/>
              </a:rPr>
              <a:t>When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Cas9 is expressed together with the </a:t>
            </a:r>
            <a:r>
              <a:rPr lang="en-US" sz="19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 guide RNA, the </a:t>
            </a:r>
            <a:r>
              <a:rPr lang="en-US" sz="19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 gene cut by the endonuclease – the error prone DNA repair of this dsDNA cut gives rise to lots of local mutations that destroy </a:t>
            </a:r>
            <a:r>
              <a:rPr lang="en-US" sz="19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 function.  Since </a:t>
            </a:r>
            <a:r>
              <a:rPr lang="en-US" sz="19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 mutants cannot import L-canavanine, these are </a:t>
            </a:r>
            <a:r>
              <a:rPr lang="en-US" sz="1900" u="sng" dirty="0">
                <a:latin typeface="Times New Roman" panose="02020603050405020304" pitchFamily="18" charset="0"/>
                <a:ea typeface="Times New Roman" panose="02020603050405020304" pitchFamily="18" charset="0"/>
                <a:cs typeface="Times New Roman" panose="02020603050405020304" pitchFamily="18" charset="0"/>
              </a:rPr>
              <a:t>resistant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to the toxic effects of this drug.  </a:t>
            </a:r>
            <a:endParaRPr lang="en-US" sz="19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751210"/>
            <a:ext cx="3637044" cy="4297680"/>
          </a:xfrm>
          <a:prstGeom prst="rect">
            <a:avLst/>
          </a:prstGeom>
        </p:spPr>
      </p:pic>
    </p:spTree>
    <p:extLst>
      <p:ext uri="{BB962C8B-B14F-4D97-AF65-F5344CB8AC3E}">
        <p14:creationId xmlns:p14="http://schemas.microsoft.com/office/powerpoint/2010/main" val="3869317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6463308"/>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CRISPR-Cas9 directed CAN1 gene disruption - part III</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You now have patches of the CL11-7 strain transformed with either an empty vector plasmid (pRS426) or the CAN1 targeting plasmid, pRS426-SNR-gRNA.CAN1.Y.  Since you’ve selected your transformants on galactose medium, the GAL-Cas9 is active in both sets of plates.  However, only the pRS426-SNR-gRNA.CAN1.Y expresses the RNA targeting gene directly CAN disruption.  You will now score your yeast transformants for the effectiveness of CAN disruption.</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Using the </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wide end </a:t>
            </a:r>
            <a:r>
              <a:rPr lang="en-US" dirty="0">
                <a:latin typeface="Times New Roman" panose="02020603050405020304" pitchFamily="18" charset="0"/>
                <a:ea typeface="Times New Roman" panose="02020603050405020304" pitchFamily="18" charset="0"/>
                <a:cs typeface="Times New Roman" panose="02020603050405020304" pitchFamily="18" charset="0"/>
              </a:rPr>
              <a:t>of toothpick and the grid provided, patch a colony to yeast media in the following order:</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	1) minus uracil glucose (expect all to live since the yeast are coming from a minus uracil plate)	</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	2) minus adenine glucose plate (control for off-target mutagenesis; CL11-7 is able to produce its own adenine [it is an adenine prototroph], expect all to live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UNLESS </a:t>
            </a:r>
            <a:r>
              <a:rPr lang="en-US" dirty="0">
                <a:latin typeface="Times New Roman" panose="02020603050405020304" pitchFamily="18" charset="0"/>
                <a:ea typeface="Times New Roman" panose="02020603050405020304" pitchFamily="18" charset="0"/>
                <a:cs typeface="Times New Roman" panose="02020603050405020304" pitchFamily="18" charset="0"/>
              </a:rPr>
              <a:t>CRISP-Cas9 mutagenesis results in high generalized mutagenesis (that is mutagenesis outside of the CAN gene).  Any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ade</a:t>
            </a:r>
            <a:r>
              <a:rPr lang="en-US" dirty="0">
                <a:latin typeface="Times New Roman" panose="02020603050405020304" pitchFamily="18" charset="0"/>
                <a:ea typeface="Times New Roman" panose="02020603050405020304" pitchFamily="18" charset="0"/>
                <a:cs typeface="Times New Roman" panose="02020603050405020304" pitchFamily="18" charset="0"/>
              </a:rPr>
              <a:t>- colonies would suggest off target hits to one of seven genes in yeast required for adenine biogenesis)</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	3) + 60µg/ml  L-canavanine – arginine glucose plates (expect yeast to die on this medium unless these is a mutation to CAN1 – if the experiment works properly, we anticipate a high rate of canavanine resistant colonies with the pRS426-SNR-gRNA.CAN1.Y transformant and few or none with the control, pRS426 empty vector transformant.  To avoid confusion in our analysis patch to the canavanine plate last.  </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	4) Repeat this for a total of 15 colonies – we will pool class data for analysis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1200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78486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Last day for lab coats….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http://www.drodd.com/images12/happy-face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43025"/>
            <a:ext cx="5212080" cy="5212080"/>
          </a:xfrm>
          <a:prstGeom prst="rect">
            <a:avLst/>
          </a:prstGeom>
          <a:noFill/>
          <a:ln>
            <a:noFill/>
          </a:ln>
        </p:spPr>
      </p:pic>
    </p:spTree>
    <p:extLst>
      <p:ext uri="{BB962C8B-B14F-4D97-AF65-F5344CB8AC3E}">
        <p14:creationId xmlns:p14="http://schemas.microsoft.com/office/powerpoint/2010/main" val="3038911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8305800" cy="7109639"/>
          </a:xfrm>
          <a:prstGeom prst="rect">
            <a:avLst/>
          </a:prstGeom>
        </p:spPr>
        <p:txBody>
          <a:bodyPr wrap="square">
            <a:spAutoFit/>
          </a:bodyPr>
          <a:lstStyle/>
          <a:p>
            <a:pPr lvl="0">
              <a:defRPr/>
            </a:pPr>
            <a:endParaRPr lang="en-US" sz="2000" b="1" dirty="0">
              <a:solidFill>
                <a:prstClr val="black"/>
              </a:solidFill>
              <a:latin typeface="Times New Roman" panose="02020603050405020304" pitchFamily="18" charset="0"/>
              <a:cs typeface="Times New Roman" panose="02020603050405020304" pitchFamily="18" charset="0"/>
            </a:endParaRPr>
          </a:p>
          <a:p>
            <a:pPr algn="ctr">
              <a:defRPr/>
            </a:pPr>
            <a:r>
              <a:rPr lang="en-US" sz="2000" b="1" dirty="0">
                <a:solidFill>
                  <a:prstClr val="black"/>
                </a:solidFill>
              </a:rPr>
              <a:t>Running list of experiments </a:t>
            </a:r>
          </a:p>
          <a:p>
            <a:pPr lvl="0">
              <a:defRPr/>
            </a:pPr>
            <a:endParaRPr lang="en-US" sz="2000" b="1" dirty="0" smtClean="0">
              <a:solidFill>
                <a:prstClr val="black"/>
              </a:solidFill>
              <a:latin typeface="Times New Roman" panose="02020603050405020304" pitchFamily="18" charset="0"/>
              <a:cs typeface="Times New Roman" panose="02020603050405020304" pitchFamily="18" charset="0"/>
            </a:endParaRPr>
          </a:p>
          <a:p>
            <a:pPr lvl="0">
              <a:defRPr/>
            </a:pPr>
            <a:r>
              <a:rPr lang="en-US" sz="2000" b="1" dirty="0" smtClean="0">
                <a:solidFill>
                  <a:prstClr val="black"/>
                </a:solidFill>
                <a:latin typeface="Times New Roman" panose="02020603050405020304" pitchFamily="18" charset="0"/>
                <a:cs typeface="Times New Roman" panose="02020603050405020304" pitchFamily="18" charset="0"/>
              </a:rPr>
              <a:t>1. Use </a:t>
            </a:r>
            <a:r>
              <a:rPr lang="en-US" sz="2000" b="1" dirty="0">
                <a:solidFill>
                  <a:prstClr val="black"/>
                </a:solidFill>
                <a:latin typeface="Times New Roman" panose="02020603050405020304" pitchFamily="18" charset="0"/>
                <a:cs typeface="Times New Roman" panose="02020603050405020304" pitchFamily="18" charset="0"/>
              </a:rPr>
              <a:t>of TAP-epitope tagged yeast strains to compare relative protein abundance, </a:t>
            </a:r>
            <a:r>
              <a:rPr lang="en-US" sz="2000" dirty="0">
                <a:solidFill>
                  <a:prstClr val="black"/>
                </a:solidFill>
                <a:latin typeface="Times New Roman" panose="02020603050405020304" pitchFamily="18" charset="0"/>
                <a:cs typeface="Times New Roman" panose="02020603050405020304" pitchFamily="18" charset="0"/>
              </a:rPr>
              <a:t>protein preparation, PAGE separation of proteins and western transfer, blocking and PAP “primary” antibody incubation, </a:t>
            </a:r>
            <a:r>
              <a:rPr lang="en-US" sz="2000" dirty="0">
                <a:latin typeface="Times New Roman" panose="02020603050405020304" pitchFamily="18" charset="0"/>
                <a:cs typeface="Times New Roman" panose="02020603050405020304" pitchFamily="18" charset="0"/>
              </a:rPr>
              <a:t>wash off PAP, incubate with goat anti-rabbit-alkaline phosphatase antibody, develop blot with BCIP/NTB </a:t>
            </a:r>
            <a:r>
              <a:rPr lang="en-US" sz="2000" dirty="0" smtClean="0">
                <a:latin typeface="Times New Roman" panose="02020603050405020304" pitchFamily="18" charset="0"/>
                <a:cs typeface="Times New Roman" panose="02020603050405020304" pitchFamily="18" charset="0"/>
              </a:rPr>
              <a:t>reagents; </a:t>
            </a:r>
            <a:r>
              <a:rPr lang="en-US" sz="2000" dirty="0" smtClean="0">
                <a:solidFill>
                  <a:srgbClr val="FF0000"/>
                </a:solidFill>
                <a:latin typeface="Times New Roman" panose="02020603050405020304" pitchFamily="18" charset="0"/>
                <a:cs typeface="Times New Roman" panose="02020603050405020304" pitchFamily="18" charset="0"/>
              </a:rPr>
              <a:t>review &amp; interpret results</a:t>
            </a:r>
            <a:endParaRPr lang="en-US" sz="2000" dirty="0">
              <a:solidFill>
                <a:srgbClr val="FF0000"/>
              </a:solidFill>
              <a:latin typeface="Times New Roman" panose="02020603050405020304" pitchFamily="18" charset="0"/>
              <a:cs typeface="Times New Roman" panose="02020603050405020304" pitchFamily="18" charset="0"/>
            </a:endParaRPr>
          </a:p>
          <a:p>
            <a:pPr lvl="0">
              <a:defRPr/>
            </a:pPr>
            <a:endParaRPr lang="en-US" sz="2000" dirty="0" smtClean="0">
              <a:solidFill>
                <a:srgbClr val="FF0000"/>
              </a:solidFill>
              <a:latin typeface="Times New Roman" panose="02020603050405020304" pitchFamily="18" charset="0"/>
              <a:cs typeface="Times New Roman" panose="02020603050405020304" pitchFamily="18" charset="0"/>
            </a:endParaRPr>
          </a:p>
          <a:p>
            <a:pPr lvl="0">
              <a:defRPr/>
            </a:pPr>
            <a:r>
              <a:rPr lang="en-US" sz="2000" b="1" dirty="0" smtClean="0">
                <a:solidFill>
                  <a:prstClr val="black"/>
                </a:solidFill>
                <a:latin typeface="Times New Roman" panose="02020603050405020304" pitchFamily="18" charset="0"/>
                <a:cs typeface="Times New Roman" panose="02020603050405020304" pitchFamily="18" charset="0"/>
              </a:rPr>
              <a:t>2. Genome </a:t>
            </a:r>
            <a:r>
              <a:rPr lang="en-US" sz="2000" b="1" dirty="0">
                <a:solidFill>
                  <a:prstClr val="black"/>
                </a:solidFill>
                <a:latin typeface="Times New Roman" panose="02020603050405020304" pitchFamily="18" charset="0"/>
                <a:cs typeface="Times New Roman" panose="02020603050405020304" pitchFamily="18" charset="0"/>
              </a:rPr>
              <a:t>editing with CRISPR-Cas9, </a:t>
            </a:r>
            <a:r>
              <a:rPr lang="en-US" sz="2000" dirty="0">
                <a:solidFill>
                  <a:prstClr val="black"/>
                </a:solidFill>
                <a:latin typeface="Times New Roman" panose="02020603050405020304" pitchFamily="18" charset="0"/>
                <a:cs typeface="Times New Roman" panose="02020603050405020304" pitchFamily="18" charset="0"/>
              </a:rPr>
              <a:t>transform Cas9-containing yeast with the </a:t>
            </a:r>
            <a:r>
              <a:rPr lang="en-US" sz="2000" i="1" dirty="0">
                <a:solidFill>
                  <a:prstClr val="black"/>
                </a:solidFill>
                <a:latin typeface="Times New Roman" panose="02020603050405020304" pitchFamily="18" charset="0"/>
                <a:cs typeface="Times New Roman" panose="02020603050405020304" pitchFamily="18" charset="0"/>
              </a:rPr>
              <a:t>CAN1 </a:t>
            </a:r>
            <a:r>
              <a:rPr lang="en-US" sz="2000" dirty="0">
                <a:solidFill>
                  <a:prstClr val="black"/>
                </a:solidFill>
                <a:latin typeface="Times New Roman" panose="02020603050405020304" pitchFamily="18" charset="0"/>
                <a:cs typeface="Times New Roman" panose="02020603050405020304" pitchFamily="18" charset="0"/>
              </a:rPr>
              <a:t>guide RNA expressing plasmid or an empty vector control, patch to –ura galactose plates to induce chromosomal </a:t>
            </a:r>
            <a:r>
              <a:rPr lang="en-US" sz="2000" i="1" dirty="0">
                <a:solidFill>
                  <a:prstClr val="black"/>
                </a:solidFill>
                <a:latin typeface="Times New Roman" panose="02020603050405020304" pitchFamily="18" charset="0"/>
                <a:cs typeface="Times New Roman" panose="02020603050405020304" pitchFamily="18" charset="0"/>
              </a:rPr>
              <a:t>GAL-Cas9</a:t>
            </a:r>
            <a:r>
              <a:rPr lang="en-US" sz="2000" dirty="0">
                <a:solidFill>
                  <a:prstClr val="black"/>
                </a:solidFill>
                <a:latin typeface="Times New Roman" panose="02020603050405020304" pitchFamily="18" charset="0"/>
                <a:cs typeface="Times New Roman" panose="02020603050405020304" pitchFamily="18" charset="0"/>
              </a:rPr>
              <a:t> gene to stimulate CAN cleavage &amp; mutagenesis</a:t>
            </a:r>
            <a:r>
              <a:rPr lang="en-US" sz="2000" dirty="0">
                <a:latin typeface="Times New Roman" panose="02020603050405020304" pitchFamily="18" charset="0"/>
                <a:cs typeface="Times New Roman" panose="02020603050405020304" pitchFamily="18" charset="0"/>
              </a:rPr>
              <a:t>, score experimental and control transformants on medium containing canavanine to learn if </a:t>
            </a:r>
            <a:r>
              <a:rPr lang="en-US" sz="2000" i="1" dirty="0">
                <a:latin typeface="Times New Roman" panose="02020603050405020304" pitchFamily="18" charset="0"/>
                <a:cs typeface="Times New Roman" panose="02020603050405020304" pitchFamily="18" charset="0"/>
              </a:rPr>
              <a:t>CAN1</a:t>
            </a:r>
            <a:r>
              <a:rPr lang="en-US" sz="2000" dirty="0">
                <a:latin typeface="Times New Roman" panose="02020603050405020304" pitchFamily="18" charset="0"/>
                <a:cs typeface="Times New Roman" panose="02020603050405020304" pitchFamily="18" charset="0"/>
              </a:rPr>
              <a:t> gRNA directed Cas9 cleavage was </a:t>
            </a:r>
            <a:r>
              <a:rPr lang="en-US" sz="2000" dirty="0" smtClean="0">
                <a:latin typeface="Times New Roman" panose="02020603050405020304" pitchFamily="18" charset="0"/>
                <a:cs typeface="Times New Roman" panose="02020603050405020304" pitchFamily="18" charset="0"/>
              </a:rPr>
              <a:t>effective; </a:t>
            </a:r>
            <a:r>
              <a:rPr lang="en-US" sz="2000" dirty="0">
                <a:solidFill>
                  <a:srgbClr val="FF0000"/>
                </a:solidFill>
                <a:latin typeface="Times New Roman" panose="02020603050405020304" pitchFamily="18" charset="0"/>
                <a:cs typeface="Times New Roman" panose="02020603050405020304" pitchFamily="18" charset="0"/>
              </a:rPr>
              <a:t>review &amp; interpret </a:t>
            </a:r>
            <a:r>
              <a:rPr lang="en-US" sz="2000" dirty="0" smtClean="0">
                <a:solidFill>
                  <a:srgbClr val="FF0000"/>
                </a:solidFill>
                <a:latin typeface="Times New Roman" panose="02020603050405020304" pitchFamily="18" charset="0"/>
                <a:cs typeface="Times New Roman" panose="02020603050405020304" pitchFamily="18" charset="0"/>
              </a:rPr>
              <a:t>results</a:t>
            </a:r>
          </a:p>
          <a:p>
            <a:pPr lvl="0">
              <a:defRPr/>
            </a:pPr>
            <a:endParaRPr lang="en-US" sz="2000" dirty="0">
              <a:solidFill>
                <a:srgbClr val="FF0000"/>
              </a:solidFill>
              <a:latin typeface="Times New Roman" panose="02020603050405020304" pitchFamily="18" charset="0"/>
              <a:cs typeface="Times New Roman" panose="02020603050405020304" pitchFamily="18" charset="0"/>
            </a:endParaRPr>
          </a:p>
          <a:p>
            <a:pPr lvl="0">
              <a:defRPr/>
            </a:pPr>
            <a:r>
              <a:rPr lang="en-US" sz="2000" b="1" dirty="0" smtClean="0">
                <a:latin typeface="Times New Roman" panose="02020603050405020304" pitchFamily="18" charset="0"/>
                <a:cs typeface="Times New Roman" panose="02020603050405020304" pitchFamily="18" charset="0"/>
              </a:rPr>
              <a:t>3. Overview of mass spectrometry – </a:t>
            </a:r>
            <a:r>
              <a:rPr lang="en-US" sz="2000" dirty="0" err="1" smtClean="0">
                <a:solidFill>
                  <a:srgbClr val="FF0000"/>
                </a:solidFill>
                <a:latin typeface="Times New Roman" panose="02020603050405020304" pitchFamily="18" charset="0"/>
                <a:cs typeface="Times New Roman" panose="02020603050405020304" pitchFamily="18" charset="0"/>
              </a:rPr>
              <a:t>Maldi-TOFand</a:t>
            </a:r>
            <a:r>
              <a:rPr lang="en-US" sz="2000" dirty="0" smtClean="0">
                <a:solidFill>
                  <a:srgbClr val="FF0000"/>
                </a:solidFill>
                <a:latin typeface="Times New Roman" panose="02020603050405020304" pitchFamily="18" charset="0"/>
                <a:cs typeface="Times New Roman" panose="02020603050405020304" pitchFamily="18" charset="0"/>
              </a:rPr>
              <a:t> ESI-MS/MS methods</a:t>
            </a:r>
          </a:p>
          <a:p>
            <a:pPr lvl="0">
              <a:defRPr/>
            </a:pPr>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4.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Molecular and Genetic Approaches to Identify Genes of Related </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Function - </a:t>
            </a:r>
            <a:r>
              <a:rPr lang="en-US" dirty="0"/>
              <a:t> </a:t>
            </a:r>
            <a:r>
              <a:rPr lang="en-US" b="1" dirty="0" smtClean="0">
                <a:solidFill>
                  <a:srgbClr val="FF0000"/>
                </a:solidFill>
              </a:rPr>
              <a:t>Brute </a:t>
            </a:r>
            <a:r>
              <a:rPr lang="en-US" b="1" dirty="0">
                <a:solidFill>
                  <a:srgbClr val="FF0000"/>
                </a:solidFill>
              </a:rPr>
              <a:t>force mutant screens &amp; functional complementation; dosage suppression; </a:t>
            </a:r>
            <a:r>
              <a:rPr lang="en-US" b="1" dirty="0"/>
              <a:t>extragenic suppression; synthetic lethality; </a:t>
            </a:r>
            <a:r>
              <a:rPr lang="en-US" dirty="0">
                <a:solidFill>
                  <a:srgbClr val="FF33CC"/>
                </a:solidFill>
              </a:rPr>
              <a:t>Y2H</a:t>
            </a:r>
            <a:r>
              <a:rPr lang="en-US" b="1" dirty="0"/>
              <a:t>, enhancer trap, </a:t>
            </a:r>
            <a:r>
              <a:rPr lang="en-US" dirty="0" err="1" smtClean="0">
                <a:solidFill>
                  <a:srgbClr val="FF33CC"/>
                </a:solidFill>
              </a:rPr>
              <a:t>transcriptomics</a:t>
            </a:r>
            <a:r>
              <a:rPr lang="en-US" dirty="0" smtClean="0">
                <a:solidFill>
                  <a:srgbClr val="FF33CC"/>
                </a:solidFill>
              </a:rPr>
              <a:t>, proteomics</a:t>
            </a:r>
            <a:endParaRPr lang="en-US" dirty="0">
              <a:solidFill>
                <a:srgbClr val="FF33CC"/>
              </a:solidFill>
            </a:endParaRPr>
          </a:p>
          <a:p>
            <a:pPr lvl="0" fontAlgn="base">
              <a:spcBef>
                <a:spcPct val="0"/>
              </a:spcBef>
              <a:spcAft>
                <a:spcPct val="0"/>
              </a:spcAft>
              <a:tabLst>
                <a:tab pos="228600" algn="l"/>
              </a:tabLst>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3286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686800" cy="5632311"/>
          </a:xfrm>
          <a:prstGeom prst="rect">
            <a:avLst/>
          </a:prstGeom>
        </p:spPr>
        <p:txBody>
          <a:bodyPr wrap="square">
            <a:spAutoFit/>
          </a:bodyPr>
          <a:lstStyle/>
          <a:p>
            <a:r>
              <a:rPr lang="en-US" sz="2000" b="1" dirty="0" smtClean="0">
                <a:latin typeface="Times New Roman" panose="02020603050405020304" pitchFamily="18" charset="0"/>
                <a:ea typeface="Calibri" panose="020F0502020204030204" pitchFamily="34" charset="0"/>
              </a:rPr>
              <a:t>Course goal – to introduce students to a wide variety of fundamental techniques in molecular biology by direct experimentation</a:t>
            </a:r>
          </a:p>
          <a:p>
            <a:endParaRPr lang="en-US" sz="2000" b="1" dirty="0" smtClean="0">
              <a:latin typeface="Times New Roman" panose="02020603050405020304" pitchFamily="18" charset="0"/>
              <a:ea typeface="Calibri" panose="020F0502020204030204" pitchFamily="34" charset="0"/>
            </a:endParaRPr>
          </a:p>
          <a:p>
            <a:r>
              <a:rPr lang="en-US" sz="2000" b="1" dirty="0" smtClean="0">
                <a:latin typeface="Times New Roman" panose="02020603050405020304" pitchFamily="18" charset="0"/>
                <a:ea typeface="Calibri" panose="020F0502020204030204" pitchFamily="34" charset="0"/>
              </a:rPr>
              <a:t>So, what </a:t>
            </a:r>
            <a:r>
              <a:rPr lang="en-US" sz="2000" b="1" dirty="0">
                <a:latin typeface="Times New Roman" panose="02020603050405020304" pitchFamily="18" charset="0"/>
                <a:ea typeface="Calibri" panose="020F0502020204030204" pitchFamily="34" charset="0"/>
              </a:rPr>
              <a:t>have we </a:t>
            </a:r>
            <a:r>
              <a:rPr lang="en-US" sz="2000" b="1" dirty="0" smtClean="0">
                <a:latin typeface="Times New Roman" panose="02020603050405020304" pitchFamily="18" charset="0"/>
                <a:ea typeface="Calibri" panose="020F0502020204030204" pitchFamily="34" charset="0"/>
              </a:rPr>
              <a:t>actually learned (in theory </a:t>
            </a:r>
            <a:r>
              <a:rPr lang="en-US" sz="2000" b="1" dirty="0">
                <a:latin typeface="Times New Roman" panose="02020603050405020304" pitchFamily="18" charset="0"/>
                <a:ea typeface="Calibri" panose="020F0502020204030204" pitchFamily="34" charset="0"/>
              </a:rPr>
              <a:t>and practice)?</a:t>
            </a:r>
            <a:endParaRPr lang="en-US" sz="20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To size select DNA by </a:t>
            </a:r>
            <a:r>
              <a:rPr lang="en-US" sz="2000" u="sng" dirty="0" smtClean="0">
                <a:latin typeface="Times New Roman" panose="02020603050405020304" pitchFamily="18" charset="0"/>
                <a:ea typeface="Calibri" panose="020F0502020204030204" pitchFamily="34" charset="0"/>
              </a:rPr>
              <a:t>native agarose </a:t>
            </a:r>
            <a:r>
              <a:rPr lang="en-US" sz="2000" u="sng" dirty="0">
                <a:latin typeface="Times New Roman" panose="02020603050405020304" pitchFamily="18" charset="0"/>
                <a:ea typeface="Calibri" panose="020F0502020204030204" pitchFamily="34" charset="0"/>
              </a:rPr>
              <a:t>gel electrophoresis </a:t>
            </a:r>
            <a:r>
              <a:rPr lang="en-US" sz="2000" dirty="0">
                <a:latin typeface="Times New Roman" panose="02020603050405020304" pitchFamily="18" charset="0"/>
                <a:ea typeface="Calibri" panose="020F0502020204030204" pitchFamily="34" charset="0"/>
              </a:rPr>
              <a:t>and purify this DNA in a state suitable for cloning.</a:t>
            </a: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To prepare a plasmid vector for </a:t>
            </a:r>
            <a:r>
              <a:rPr lang="en-US" sz="2000" u="sng" dirty="0">
                <a:latin typeface="Times New Roman" panose="02020603050405020304" pitchFamily="18" charset="0"/>
                <a:ea typeface="Calibri" panose="020F0502020204030204" pitchFamily="34" charset="0"/>
              </a:rPr>
              <a:t>directional DNA cloning </a:t>
            </a:r>
            <a:r>
              <a:rPr lang="en-US" sz="2000" dirty="0">
                <a:latin typeface="Times New Roman" panose="02020603050405020304" pitchFamily="18" charset="0"/>
                <a:ea typeface="Calibri" panose="020F0502020204030204" pitchFamily="34" charset="0"/>
              </a:rPr>
              <a:t>using restriction enzymes and alkaline </a:t>
            </a:r>
            <a:r>
              <a:rPr lang="en-US" sz="2000" dirty="0" smtClean="0">
                <a:latin typeface="Times New Roman" panose="02020603050405020304" pitchFamily="18" charset="0"/>
                <a:ea typeface="Calibri" panose="020F0502020204030204" pitchFamily="34" charset="0"/>
              </a:rPr>
              <a:t>phosphatase &amp; DNA ligase</a:t>
            </a:r>
            <a:endParaRPr lang="en-US" sz="20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To successfully recover recombinant </a:t>
            </a:r>
            <a:r>
              <a:rPr lang="en-US" sz="2000" dirty="0" smtClean="0">
                <a:latin typeface="Times New Roman" panose="02020603050405020304" pitchFamily="18" charset="0"/>
                <a:ea typeface="Calibri" panose="020F0502020204030204" pitchFamily="34" charset="0"/>
              </a:rPr>
              <a:t>clones from</a:t>
            </a:r>
            <a:r>
              <a:rPr lang="en-US" sz="2000" i="1" dirty="0" smtClean="0">
                <a:latin typeface="Times New Roman" panose="02020603050405020304" pitchFamily="18" charset="0"/>
                <a:ea typeface="Calibri" panose="020F0502020204030204" pitchFamily="34" charset="0"/>
              </a:rPr>
              <a:t> </a:t>
            </a:r>
            <a:r>
              <a:rPr lang="en-US" sz="2000" i="1" dirty="0">
                <a:latin typeface="Times New Roman" panose="02020603050405020304" pitchFamily="18" charset="0"/>
                <a:ea typeface="Calibri" panose="020F0502020204030204" pitchFamily="34" charset="0"/>
              </a:rPr>
              <a:t>E. col</a:t>
            </a:r>
            <a:r>
              <a:rPr lang="en-US" sz="2000" dirty="0">
                <a:latin typeface="Times New Roman" panose="02020603050405020304" pitchFamily="18" charset="0"/>
                <a:ea typeface="Calibri" panose="020F0502020204030204" pitchFamily="34" charset="0"/>
              </a:rPr>
              <a:t>i transformants </a:t>
            </a:r>
            <a:r>
              <a:rPr lang="en-US" sz="2000" dirty="0" smtClean="0">
                <a:latin typeface="Times New Roman" panose="02020603050405020304" pitchFamily="18" charset="0"/>
                <a:ea typeface="Calibri" panose="020F0502020204030204" pitchFamily="34" charset="0"/>
              </a:rPr>
              <a:t>by </a:t>
            </a:r>
            <a:r>
              <a:rPr lang="en-US" sz="2000" u="sng" dirty="0" smtClean="0">
                <a:latin typeface="Times New Roman" panose="02020603050405020304" pitchFamily="18" charset="0"/>
                <a:ea typeface="Calibri" panose="020F0502020204030204" pitchFamily="34" charset="0"/>
              </a:rPr>
              <a:t>competent cell preparation, transformation &amp; using </a:t>
            </a:r>
            <a:r>
              <a:rPr lang="en-US" sz="2000" u="sng" dirty="0">
                <a:latin typeface="Times New Roman" panose="02020603050405020304" pitchFamily="18" charset="0"/>
                <a:ea typeface="Calibri" panose="020F0502020204030204" pitchFamily="34" charset="0"/>
              </a:rPr>
              <a:t>a blue/white screening </a:t>
            </a:r>
            <a:r>
              <a:rPr lang="en-US" sz="2000" dirty="0">
                <a:latin typeface="Times New Roman" panose="02020603050405020304" pitchFamily="18" charset="0"/>
                <a:ea typeface="Calibri" panose="020F0502020204030204" pitchFamily="34" charset="0"/>
              </a:rPr>
              <a:t>assay </a:t>
            </a:r>
            <a:endParaRPr lang="en-US" sz="2000" dirty="0" smtClean="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To </a:t>
            </a:r>
            <a:r>
              <a:rPr lang="en-US" sz="2000" u="sng" dirty="0">
                <a:latin typeface="Times New Roman" panose="02020603050405020304" pitchFamily="18" charset="0"/>
                <a:ea typeface="Calibri" panose="020F0502020204030204" pitchFamily="34" charset="0"/>
              </a:rPr>
              <a:t>purify plasmid DNA suitable for DNA sequence </a:t>
            </a:r>
            <a:r>
              <a:rPr lang="en-US" sz="2000" u="sng" dirty="0" smtClean="0">
                <a:latin typeface="Times New Roman" panose="02020603050405020304" pitchFamily="18" charset="0"/>
                <a:ea typeface="Calibri" panose="020F0502020204030204" pitchFamily="34" charset="0"/>
              </a:rPr>
              <a:t>analysis  (Qiagen prep) </a:t>
            </a:r>
            <a:r>
              <a:rPr lang="en-US" sz="2000" dirty="0" smtClean="0">
                <a:latin typeface="Times New Roman" panose="02020603050405020304" pitchFamily="18" charset="0"/>
                <a:ea typeface="Calibri" panose="020F0502020204030204" pitchFamily="34" charset="0"/>
              </a:rPr>
              <a:t>and </a:t>
            </a:r>
            <a:r>
              <a:rPr lang="en-US" sz="2000" dirty="0">
                <a:latin typeface="Times New Roman" panose="02020603050405020304" pitchFamily="18" charset="0"/>
                <a:ea typeface="Calibri" panose="020F0502020204030204" pitchFamily="34" charset="0"/>
              </a:rPr>
              <a:t>use the returned sequence to identify the cloned </a:t>
            </a:r>
            <a:r>
              <a:rPr lang="en-US" sz="2000" dirty="0" smtClean="0">
                <a:latin typeface="Times New Roman" panose="02020603050405020304" pitchFamily="18" charset="0"/>
                <a:ea typeface="Calibri" panose="020F0502020204030204" pitchFamily="34" charset="0"/>
              </a:rPr>
              <a:t>DNA by </a:t>
            </a:r>
            <a:r>
              <a:rPr lang="en-US" sz="2000" u="sng" dirty="0" smtClean="0">
                <a:latin typeface="Times New Roman" panose="02020603050405020304" pitchFamily="18" charset="0"/>
                <a:ea typeface="Calibri" panose="020F0502020204030204" pitchFamily="34" charset="0"/>
              </a:rPr>
              <a:t>BLAST database analysis</a:t>
            </a:r>
            <a:r>
              <a:rPr lang="en-US" sz="2000" dirty="0" smtClean="0">
                <a:latin typeface="Times New Roman" panose="02020603050405020304" pitchFamily="18" charset="0"/>
                <a:ea typeface="Calibri" panose="020F0502020204030204" pitchFamily="34" charset="0"/>
              </a:rPr>
              <a:t>.  </a:t>
            </a:r>
            <a:endParaRPr lang="en-US" sz="20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To prepare synthetic + and – strand RNA probes by in </a:t>
            </a:r>
            <a:r>
              <a:rPr lang="en-US" sz="2000" u="sng" dirty="0">
                <a:latin typeface="Times New Roman" panose="02020603050405020304" pitchFamily="18" charset="0"/>
                <a:ea typeface="Calibri" panose="020F0502020204030204" pitchFamily="34" charset="0"/>
              </a:rPr>
              <a:t>vitro </a:t>
            </a:r>
            <a:r>
              <a:rPr lang="en-US" sz="2000" u="sng" dirty="0" smtClean="0">
                <a:latin typeface="Times New Roman" panose="02020603050405020304" pitchFamily="18" charset="0"/>
                <a:ea typeface="Calibri" panose="020F0502020204030204" pitchFamily="34" charset="0"/>
              </a:rPr>
              <a:t>transcription</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23877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62000"/>
            <a:ext cx="8534400" cy="5632311"/>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rPr>
              <a:t>To use </a:t>
            </a:r>
            <a:r>
              <a:rPr lang="en-US" sz="2000" u="sng" dirty="0">
                <a:latin typeface="Times New Roman" panose="02020603050405020304" pitchFamily="18" charset="0"/>
                <a:ea typeface="Calibri" panose="020F0502020204030204" pitchFamily="34" charset="0"/>
              </a:rPr>
              <a:t>size exclusion chromatography </a:t>
            </a:r>
            <a:r>
              <a:rPr lang="en-US" sz="2000" dirty="0">
                <a:latin typeface="Times New Roman" panose="02020603050405020304" pitchFamily="18" charset="0"/>
                <a:ea typeface="Calibri" panose="020F0502020204030204" pitchFamily="34" charset="0"/>
              </a:rPr>
              <a:t>to purify synthetic RNA from unincorporated nucleotides</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a:t>
            </a:r>
            <a:r>
              <a:rPr lang="en-US" sz="2000" dirty="0" smtClean="0">
                <a:latin typeface="Times New Roman" panose="02020603050405020304" pitchFamily="18" charset="0"/>
                <a:ea typeface="Calibri" panose="020F0502020204030204" pitchFamily="34" charset="0"/>
              </a:rPr>
              <a:t>successfully quantify and </a:t>
            </a:r>
            <a:r>
              <a:rPr lang="en-US" sz="2000" u="sng" dirty="0">
                <a:latin typeface="Times New Roman" panose="02020603050405020304" pitchFamily="18" charset="0"/>
                <a:ea typeface="Calibri" panose="020F0502020204030204" pitchFamily="34" charset="0"/>
              </a:rPr>
              <a:t>use radioisotopes for </a:t>
            </a:r>
            <a:r>
              <a:rPr lang="en-US" sz="2000" u="sng" dirty="0" smtClean="0">
                <a:latin typeface="Times New Roman" panose="02020603050405020304" pitchFamily="18" charset="0"/>
                <a:ea typeface="Calibri" panose="020F0502020204030204" pitchFamily="34" charset="0"/>
              </a:rPr>
              <a:t>transcript </a:t>
            </a:r>
            <a:r>
              <a:rPr lang="en-US" sz="2000" u="sng" dirty="0">
                <a:latin typeface="Times New Roman" panose="02020603050405020304" pitchFamily="18" charset="0"/>
                <a:ea typeface="Calibri" panose="020F0502020204030204" pitchFamily="34" charset="0"/>
              </a:rPr>
              <a:t>detection </a:t>
            </a:r>
            <a:r>
              <a:rPr lang="en-US" sz="2000" dirty="0">
                <a:latin typeface="Times New Roman" panose="02020603050405020304" pitchFamily="18" charset="0"/>
                <a:ea typeface="Calibri" panose="020F0502020204030204" pitchFamily="34" charset="0"/>
              </a:rPr>
              <a:t>on </a:t>
            </a:r>
            <a:r>
              <a:rPr lang="en-US" sz="2000" dirty="0" smtClean="0">
                <a:latin typeface="Times New Roman" panose="02020603050405020304" pitchFamily="18" charset="0"/>
                <a:ea typeface="Calibri" panose="020F0502020204030204" pitchFamily="34" charset="0"/>
              </a:rPr>
              <a:t>cellular RNAs </a:t>
            </a:r>
            <a:r>
              <a:rPr lang="en-US" sz="2000" dirty="0">
                <a:latin typeface="Times New Roman" panose="02020603050405020304" pitchFamily="18" charset="0"/>
                <a:ea typeface="Calibri" panose="020F0502020204030204" pitchFamily="34" charset="0"/>
              </a:rPr>
              <a:t>separated by </a:t>
            </a:r>
            <a:r>
              <a:rPr lang="en-US" sz="2000" u="sng" dirty="0">
                <a:latin typeface="Times New Roman" panose="02020603050405020304" pitchFamily="18" charset="0"/>
                <a:ea typeface="Calibri" panose="020F0502020204030204" pitchFamily="34" charset="0"/>
              </a:rPr>
              <a:t>denaturing </a:t>
            </a:r>
            <a:r>
              <a:rPr lang="en-US" sz="2000" u="sng" dirty="0" smtClean="0">
                <a:latin typeface="Times New Roman" panose="02020603050405020304" pitchFamily="18" charset="0"/>
                <a:ea typeface="Calibri" panose="020F0502020204030204" pitchFamily="34" charset="0"/>
              </a:rPr>
              <a:t>agarose gel </a:t>
            </a:r>
            <a:r>
              <a:rPr lang="en-US" sz="2000" u="sng" dirty="0">
                <a:latin typeface="Times New Roman" panose="02020603050405020304" pitchFamily="18" charset="0"/>
                <a:ea typeface="Calibri" panose="020F0502020204030204" pitchFamily="34" charset="0"/>
              </a:rPr>
              <a:t>electrophoresis</a:t>
            </a:r>
            <a:endParaRPr lang="en-US" sz="1200" u="sng"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a:t>
            </a:r>
            <a:r>
              <a:rPr lang="en-US" sz="2000" dirty="0" smtClean="0">
                <a:latin typeface="Times New Roman" panose="02020603050405020304" pitchFamily="18" charset="0"/>
                <a:ea typeface="Calibri" panose="020F0502020204030204" pitchFamily="34" charset="0"/>
              </a:rPr>
              <a:t>successfully </a:t>
            </a:r>
            <a:r>
              <a:rPr lang="en-US" sz="2000" u="sng" dirty="0" smtClean="0">
                <a:latin typeface="Times New Roman" panose="02020603050405020304" pitchFamily="18" charset="0"/>
                <a:ea typeface="Calibri" panose="020F0502020204030204" pitchFamily="34" charset="0"/>
              </a:rPr>
              <a:t>isolate genomic DNA and intact total </a:t>
            </a:r>
            <a:r>
              <a:rPr lang="en-US" sz="2000" u="sng" dirty="0">
                <a:latin typeface="Times New Roman" panose="02020603050405020304" pitchFamily="18" charset="0"/>
                <a:ea typeface="Calibri" panose="020F0502020204030204" pitchFamily="34" charset="0"/>
              </a:rPr>
              <a:t>cellular RNA </a:t>
            </a:r>
            <a:r>
              <a:rPr lang="en-US" sz="2000" dirty="0">
                <a:latin typeface="Times New Roman" panose="02020603050405020304" pitchFamily="18" charset="0"/>
                <a:ea typeface="Calibri" panose="020F0502020204030204" pitchFamily="34" charset="0"/>
              </a:rPr>
              <a:t>from a true eukaryote (baker’s yeast</a:t>
            </a:r>
            <a:r>
              <a:rPr lang="en-US" sz="2000" dirty="0" smtClean="0">
                <a:latin typeface="Times New Roman" panose="02020603050405020304" pitchFamily="18" charset="0"/>
                <a:ea typeface="Calibri" panose="020F0502020204030204" pitchFamily="34" charset="0"/>
              </a:rPr>
              <a:t>)</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a:t>
            </a:r>
            <a:r>
              <a:rPr lang="en-US" sz="2000" u="sng" dirty="0">
                <a:latin typeface="Times New Roman" panose="02020603050405020304" pitchFamily="18" charset="0"/>
                <a:ea typeface="Calibri" panose="020F0502020204030204" pitchFamily="34" charset="0"/>
              </a:rPr>
              <a:t>prepare a cDNA library </a:t>
            </a:r>
            <a:r>
              <a:rPr lang="en-US" sz="2000" u="sng" dirty="0" smtClean="0">
                <a:latin typeface="Times New Roman" panose="02020603050405020304" pitchFamily="18" charset="0"/>
                <a:ea typeface="Calibri" panose="020F0502020204030204" pitchFamily="34" charset="0"/>
              </a:rPr>
              <a:t>from total RNA </a:t>
            </a:r>
            <a:r>
              <a:rPr lang="en-US" sz="2000" dirty="0" smtClean="0">
                <a:latin typeface="Times New Roman" panose="02020603050405020304" pitchFamily="18" charset="0"/>
                <a:ea typeface="Calibri" panose="020F0502020204030204" pitchFamily="34" charset="0"/>
              </a:rPr>
              <a:t>with </a:t>
            </a:r>
            <a:r>
              <a:rPr lang="en-US" sz="2000" dirty="0">
                <a:latin typeface="Times New Roman" panose="02020603050405020304" pitchFamily="18" charset="0"/>
                <a:ea typeface="Calibri" panose="020F0502020204030204" pitchFamily="34" charset="0"/>
              </a:rPr>
              <a:t>reverse transcriptase</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the </a:t>
            </a:r>
            <a:r>
              <a:rPr lang="en-US" sz="2000" u="sng" dirty="0">
                <a:latin typeface="Times New Roman" panose="02020603050405020304" pitchFamily="18" charset="0"/>
                <a:ea typeface="Calibri" panose="020F0502020204030204" pitchFamily="34" charset="0"/>
              </a:rPr>
              <a:t>polymerase chain reaction </a:t>
            </a:r>
            <a:r>
              <a:rPr lang="en-US" sz="2000" dirty="0">
                <a:latin typeface="Times New Roman" panose="02020603050405020304" pitchFamily="18" charset="0"/>
                <a:ea typeface="Calibri" panose="020F0502020204030204" pitchFamily="34" charset="0"/>
              </a:rPr>
              <a:t>(PCR) to:</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arenR"/>
            </a:pPr>
            <a:r>
              <a:rPr lang="en-US" sz="2000" dirty="0">
                <a:latin typeface="Times New Roman" panose="02020603050405020304" pitchFamily="18" charset="0"/>
                <a:ea typeface="Calibri" panose="020F0502020204030204" pitchFamily="34" charset="0"/>
              </a:rPr>
              <a:t>Identify wildtype and mutant alleles in yeast genomic DNA</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arenR"/>
            </a:pPr>
            <a:r>
              <a:rPr lang="en-US" sz="2000" dirty="0">
                <a:latin typeface="Times New Roman" panose="02020603050405020304" pitchFamily="18" charset="0"/>
                <a:ea typeface="Calibri" panose="020F0502020204030204" pitchFamily="34" charset="0"/>
              </a:rPr>
              <a:t>To </a:t>
            </a:r>
            <a:r>
              <a:rPr lang="en-US" sz="2000" dirty="0" smtClean="0">
                <a:latin typeface="Times New Roman" panose="02020603050405020304" pitchFamily="18" charset="0"/>
                <a:ea typeface="Calibri" panose="020F0502020204030204" pitchFamily="34" charset="0"/>
              </a:rPr>
              <a:t>create a </a:t>
            </a:r>
            <a:r>
              <a:rPr lang="en-US" sz="2000" dirty="0">
                <a:latin typeface="Times New Roman" panose="02020603050405020304" pitchFamily="18" charset="0"/>
                <a:ea typeface="Calibri" panose="020F0502020204030204" pitchFamily="34" charset="0"/>
              </a:rPr>
              <a:t>site specific deletion by inverse </a:t>
            </a:r>
            <a:r>
              <a:rPr lang="en-US" sz="2000" dirty="0" smtClean="0">
                <a:latin typeface="Times New Roman" panose="02020603050405020304" pitchFamily="18" charset="0"/>
                <a:ea typeface="Calibri" panose="020F0502020204030204" pitchFamily="34" charset="0"/>
              </a:rPr>
              <a:t>PCR on plasmid DNA</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arenR"/>
            </a:pPr>
            <a:r>
              <a:rPr lang="en-US" sz="2000" dirty="0">
                <a:latin typeface="Times New Roman" panose="02020603050405020304" pitchFamily="18" charset="0"/>
                <a:ea typeface="Calibri" panose="020F0502020204030204" pitchFamily="34" charset="0"/>
              </a:rPr>
              <a:t>Quantify a nucleic acid by real time PCR</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arenR"/>
            </a:pPr>
            <a:r>
              <a:rPr lang="en-US" sz="2000" dirty="0">
                <a:latin typeface="Times New Roman" panose="02020603050405020304" pitchFamily="18" charset="0"/>
                <a:ea typeface="Calibri" panose="020F0502020204030204" pitchFamily="34" charset="0"/>
              </a:rPr>
              <a:t>Identify splice variants in total mRNA </a:t>
            </a:r>
            <a:r>
              <a:rPr lang="en-US" sz="2000" dirty="0" smtClean="0">
                <a:latin typeface="Times New Roman" panose="02020603050405020304" pitchFamily="18" charset="0"/>
                <a:ea typeface="Calibri" panose="020F0502020204030204" pitchFamily="34" charset="0"/>
              </a:rPr>
              <a:t>population</a:t>
            </a:r>
          </a:p>
          <a:p>
            <a:pPr marL="342900" marR="0" lvl="0" indent="-342900">
              <a:spcBef>
                <a:spcPts val="0"/>
              </a:spcBef>
              <a:spcAft>
                <a:spcPts val="0"/>
              </a:spcAft>
              <a:buFont typeface="+mj-lt"/>
              <a:buAutoNum type="arabicParenR"/>
            </a:pPr>
            <a:endParaRPr lang="en-US" sz="2000" dirty="0">
              <a:effectLst/>
              <a:latin typeface="Times New Roman" panose="02020603050405020304" pitchFamily="18" charset="0"/>
              <a:ea typeface="Calibri" panose="020F0502020204030204" pitchFamily="34" charset="0"/>
            </a:endParaRPr>
          </a:p>
          <a:p>
            <a:pPr marR="0" lvl="0">
              <a:spcBef>
                <a:spcPts val="0"/>
              </a:spcBef>
              <a:spcAft>
                <a:spcPts val="0"/>
              </a:spcAft>
            </a:pPr>
            <a:r>
              <a:rPr lang="en-US" sz="2000" dirty="0" smtClean="0">
                <a:latin typeface="Times New Roman" panose="02020603050405020304" pitchFamily="18" charset="0"/>
                <a:ea typeface="Calibri" panose="020F0502020204030204" pitchFamily="34" charset="0"/>
              </a:rPr>
              <a:t>To use nitrous acid for </a:t>
            </a:r>
            <a:r>
              <a:rPr lang="en-US" sz="2000" u="sng" dirty="0" smtClean="0">
                <a:latin typeface="Times New Roman" panose="02020603050405020304" pitchFamily="18" charset="0"/>
                <a:ea typeface="Calibri" panose="020F0502020204030204" pitchFamily="34" charset="0"/>
              </a:rPr>
              <a:t>random chemical mutagenesis </a:t>
            </a:r>
            <a:r>
              <a:rPr lang="en-US" sz="2000" dirty="0" smtClean="0">
                <a:latin typeface="Times New Roman" panose="02020603050405020304" pitchFamily="18" charset="0"/>
                <a:ea typeface="Calibri" panose="020F0502020204030204" pitchFamily="34" charset="0"/>
              </a:rPr>
              <a:t>of a target gene (lacZ)</a:t>
            </a:r>
            <a:endParaRPr lang="en-US" sz="1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34974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09600"/>
            <a:ext cx="8915400" cy="5940088"/>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rPr>
              <a:t>To </a:t>
            </a:r>
            <a:r>
              <a:rPr lang="en-US" sz="2000" u="sng" dirty="0">
                <a:latin typeface="Times New Roman" panose="02020603050405020304" pitchFamily="18" charset="0"/>
                <a:ea typeface="Calibri" panose="020F0502020204030204" pitchFamily="34" charset="0"/>
              </a:rPr>
              <a:t>identify sites of protein-protein interaction in vivo </a:t>
            </a:r>
            <a:r>
              <a:rPr lang="en-US" sz="2000" dirty="0">
                <a:latin typeface="Times New Roman" panose="02020603050405020304" pitchFamily="18" charset="0"/>
                <a:ea typeface="Calibri" panose="020F0502020204030204" pitchFamily="34" charset="0"/>
              </a:rPr>
              <a:t>using the Yeast 2-Hybrid approach</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a:t>
            </a:r>
            <a:r>
              <a:rPr lang="en-US" sz="2000" u="sng" dirty="0" smtClean="0">
                <a:latin typeface="Times New Roman" panose="02020603050405020304" pitchFamily="18" charset="0"/>
                <a:ea typeface="Calibri" panose="020F0502020204030204" pitchFamily="34" charset="0"/>
              </a:rPr>
              <a:t>clone a gene </a:t>
            </a:r>
            <a:r>
              <a:rPr lang="en-US" sz="2000" u="sng" dirty="0">
                <a:latin typeface="Times New Roman" panose="02020603050405020304" pitchFamily="18" charset="0"/>
                <a:ea typeface="Calibri" panose="020F0502020204030204" pitchFamily="34" charset="0"/>
              </a:rPr>
              <a:t>by direct complementation </a:t>
            </a:r>
            <a:r>
              <a:rPr lang="en-US" sz="2000" dirty="0">
                <a:latin typeface="Times New Roman" panose="02020603050405020304" pitchFamily="18" charset="0"/>
                <a:ea typeface="Calibri" panose="020F0502020204030204" pitchFamily="34" charset="0"/>
              </a:rPr>
              <a:t>of </a:t>
            </a:r>
            <a:r>
              <a:rPr lang="en-US" sz="2000" dirty="0" smtClean="0">
                <a:latin typeface="Times New Roman" panose="02020603050405020304" pitchFamily="18" charset="0"/>
                <a:ea typeface="Calibri" panose="020F0502020204030204" pitchFamily="34" charset="0"/>
              </a:rPr>
              <a:t>a genetic defect (PRP38/ts192)</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the </a:t>
            </a:r>
            <a:r>
              <a:rPr lang="en-US" sz="2000" u="sng" dirty="0">
                <a:latin typeface="Times New Roman" panose="02020603050405020304" pitchFamily="18" charset="0"/>
                <a:ea typeface="Calibri" panose="020F0502020204030204" pitchFamily="34" charset="0"/>
              </a:rPr>
              <a:t>plasmid shuffle with anti-metabolite 5-FOA </a:t>
            </a:r>
            <a:r>
              <a:rPr lang="en-US" sz="2000" dirty="0">
                <a:latin typeface="Times New Roman" panose="02020603050405020304" pitchFamily="18" charset="0"/>
                <a:ea typeface="Calibri" panose="020F0502020204030204" pitchFamily="34" charset="0"/>
              </a:rPr>
              <a:t>as means of testing for gene function in a mutant set</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an epitope tag for </a:t>
            </a:r>
            <a:r>
              <a:rPr lang="en-US" sz="2000" u="sng" dirty="0">
                <a:latin typeface="Times New Roman" panose="02020603050405020304" pitchFamily="18" charset="0"/>
                <a:ea typeface="Calibri" panose="020F0502020204030204" pitchFamily="34" charset="0"/>
              </a:rPr>
              <a:t>protein purification via affinity chromatography </a:t>
            </a:r>
            <a:r>
              <a:rPr lang="en-US" sz="2000" dirty="0">
                <a:latin typeface="Times New Roman" panose="02020603050405020304" pitchFamily="18" charset="0"/>
                <a:ea typeface="Calibri" panose="020F0502020204030204" pitchFamily="34" charset="0"/>
              </a:rPr>
              <a:t>(Prp43(1-121)-CBD/chitin-agarose)</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a:t>
            </a:r>
            <a:r>
              <a:rPr lang="en-US" sz="2000" u="sng" dirty="0">
                <a:latin typeface="Times New Roman" panose="02020603050405020304" pitchFamily="18" charset="0"/>
                <a:ea typeface="Calibri" panose="020F0502020204030204" pitchFamily="34" charset="0"/>
              </a:rPr>
              <a:t>denaturing polyacrylamide gel electrophoresis </a:t>
            </a:r>
            <a:r>
              <a:rPr lang="en-US" sz="2000" dirty="0">
                <a:latin typeface="Times New Roman" panose="02020603050405020304" pitchFamily="18" charset="0"/>
                <a:ea typeface="Calibri" panose="020F0502020204030204" pitchFamily="34" charset="0"/>
              </a:rPr>
              <a:t>to size fractionate proteins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a:t>
            </a:r>
            <a:r>
              <a:rPr lang="en-US" sz="2000" u="sng" dirty="0">
                <a:latin typeface="Times New Roman" panose="02020603050405020304" pitchFamily="18" charset="0"/>
                <a:ea typeface="Calibri" panose="020F0502020204030204" pitchFamily="34" charset="0"/>
              </a:rPr>
              <a:t>western blot </a:t>
            </a:r>
            <a:r>
              <a:rPr lang="en-US" sz="2000" dirty="0">
                <a:latin typeface="Times New Roman" panose="02020603050405020304" pitchFamily="18" charset="0"/>
                <a:ea typeface="Calibri" panose="020F0502020204030204" pitchFamily="34" charset="0"/>
              </a:rPr>
              <a:t>transfer and antibodies against a common TAP epitope tag to quantify the relative abundance of 3 proteins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a:t>
            </a:r>
            <a:r>
              <a:rPr lang="en-US" sz="2000" u="sng" dirty="0">
                <a:latin typeface="Times New Roman" panose="02020603050405020304" pitchFamily="18" charset="0"/>
                <a:ea typeface="Calibri" panose="020F0502020204030204" pitchFamily="34" charset="0"/>
              </a:rPr>
              <a:t>RNA interference </a:t>
            </a:r>
            <a:r>
              <a:rPr lang="en-US" sz="2000" dirty="0">
                <a:latin typeface="Times New Roman" panose="02020603050405020304" pitchFamily="18" charset="0"/>
                <a:ea typeface="Calibri" panose="020F0502020204030204" pitchFamily="34" charset="0"/>
              </a:rPr>
              <a:t>in </a:t>
            </a:r>
            <a:r>
              <a:rPr lang="en-US" sz="2000" i="1" dirty="0">
                <a:latin typeface="Times New Roman" panose="02020603050405020304" pitchFamily="18" charset="0"/>
                <a:ea typeface="Calibri" panose="020F0502020204030204" pitchFamily="34" charset="0"/>
              </a:rPr>
              <a:t>C. elegans </a:t>
            </a:r>
            <a:r>
              <a:rPr lang="en-US" sz="2000" dirty="0">
                <a:latin typeface="Times New Roman" panose="02020603050405020304" pitchFamily="18" charset="0"/>
                <a:ea typeface="Calibri" panose="020F0502020204030204" pitchFamily="34" charset="0"/>
              </a:rPr>
              <a:t>to successfully score gene function</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a:t>
            </a:r>
            <a:r>
              <a:rPr lang="en-US" sz="2000" u="sng" dirty="0">
                <a:latin typeface="Times New Roman" panose="02020603050405020304" pitchFamily="18" charset="0"/>
                <a:ea typeface="Calibri" panose="020F0502020204030204" pitchFamily="34" charset="0"/>
              </a:rPr>
              <a:t>CRISPR-Cas9</a:t>
            </a:r>
            <a:r>
              <a:rPr lang="en-US" sz="2000" dirty="0">
                <a:latin typeface="Times New Roman" panose="02020603050405020304" pitchFamily="18" charset="0"/>
                <a:ea typeface="Calibri" panose="020F0502020204030204" pitchFamily="34" charset="0"/>
              </a:rPr>
              <a:t> to successfully target a gene for inactivation</a:t>
            </a:r>
            <a:endParaRPr lang="en-US" sz="1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29410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0"/>
            <a:ext cx="8077200" cy="2215991"/>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To review the applications and meet the professional staff in the UK DNA sequencing, microarray and mass spectrometry </a:t>
            </a:r>
            <a:r>
              <a:rPr lang="en-US" sz="2000" u="sng" dirty="0" smtClean="0">
                <a:latin typeface="Times New Roman" panose="02020603050405020304" pitchFamily="18" charset="0"/>
                <a:cs typeface="Times New Roman" panose="02020603050405020304" pitchFamily="18" charset="0"/>
              </a:rPr>
              <a:t>core facilities </a:t>
            </a:r>
            <a:r>
              <a:rPr lang="en-US" sz="2000" dirty="0" smtClean="0">
                <a:latin typeface="Times New Roman" panose="02020603050405020304" pitchFamily="18" charset="0"/>
                <a:cs typeface="Times New Roman" panose="02020603050405020304" pitchFamily="18" charset="0"/>
              </a:rPr>
              <a:t>and learn from a VP for research at a local successful biotech firm (Dr. Yeshi/Hera)</a:t>
            </a:r>
          </a:p>
          <a:p>
            <a:endParaRPr lang="en-US" sz="2000" dirty="0">
              <a:latin typeface="Times New Roman" panose="02020603050405020304" pitchFamily="18" charset="0"/>
              <a:cs typeface="Times New Roman" panose="02020603050405020304" pitchFamily="18" charset="0"/>
            </a:endParaRPr>
          </a:p>
          <a:p>
            <a:r>
              <a:rPr lang="en-US" sz="2000" b="1" i="1" u="sng" dirty="0" smtClean="0">
                <a:latin typeface="Times New Roman" panose="02020603050405020304" pitchFamily="18" charset="0"/>
                <a:cs typeface="Times New Roman" panose="02020603050405020304" pitchFamily="18" charset="0"/>
              </a:rPr>
              <a:t>To work together as a team to successfully complete this set of very challenging experiments.  </a:t>
            </a:r>
          </a:p>
          <a:p>
            <a:endParaRPr lang="en-US" dirty="0"/>
          </a:p>
        </p:txBody>
      </p:sp>
    </p:spTree>
    <p:extLst>
      <p:ext uri="{BB962C8B-B14F-4D97-AF65-F5344CB8AC3E}">
        <p14:creationId xmlns:p14="http://schemas.microsoft.com/office/powerpoint/2010/main" val="940494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rot="10800000">
            <a:off x="1219199" y="1524000"/>
            <a:ext cx="6134735" cy="3200400"/>
          </a:xfrm>
          <a:prstGeom prst="rect">
            <a:avLst/>
          </a:prstGeom>
        </p:spPr>
      </p:pic>
      <p:sp>
        <p:nvSpPr>
          <p:cNvPr id="3" name="Rectangle 2"/>
          <p:cNvSpPr/>
          <p:nvPr/>
        </p:nvSpPr>
        <p:spPr>
          <a:xfrm>
            <a:off x="3276600" y="478274"/>
            <a:ext cx="4572000" cy="1185581"/>
          </a:xfrm>
          <a:prstGeom prst="rect">
            <a:avLst/>
          </a:prstGeom>
        </p:spPr>
        <p:txBody>
          <a:bodyPr>
            <a:spAutoFit/>
          </a:bodyPr>
          <a:lstStyle/>
          <a:p>
            <a:pPr marL="228600" indent="-228600">
              <a:lnSpc>
                <a:spcPts val="1440"/>
              </a:lnSpc>
              <a:buFontTx/>
              <a:buAutoNum type="arabicPeriod"/>
            </a:pPr>
            <a:r>
              <a:rPr lang="en-US" sz="1400" dirty="0">
                <a:latin typeface="Times New Roman" panose="02020603050405020304" pitchFamily="18" charset="0"/>
                <a:ea typeface="Times New Roman" panose="02020603050405020304" pitchFamily="18" charset="0"/>
              </a:rPr>
              <a:t>BY4746 – no TAP tagged protein present</a:t>
            </a:r>
          </a:p>
          <a:p>
            <a:pPr marL="228600" indent="-228600">
              <a:lnSpc>
                <a:spcPts val="1440"/>
              </a:lnSpc>
              <a:buFontTx/>
              <a:buAutoNum type="arabicPeriod"/>
            </a:pPr>
            <a:r>
              <a:rPr lang="en-US" sz="1400" dirty="0">
                <a:latin typeface="Times New Roman" panose="02020603050405020304" pitchFamily="18" charset="0"/>
                <a:ea typeface="Times New Roman" panose="02020603050405020304" pitchFamily="18" charset="0"/>
              </a:rPr>
              <a:t>Pgk1-TAP</a:t>
            </a:r>
          </a:p>
          <a:p>
            <a:pPr marL="228600" indent="-228600">
              <a:lnSpc>
                <a:spcPts val="1440"/>
              </a:lnSpc>
              <a:buFontTx/>
              <a:buAutoNum type="arabicPeriod"/>
            </a:pPr>
            <a:r>
              <a:rPr lang="en-US" sz="1400" dirty="0" smtClean="0">
                <a:latin typeface="Times New Roman" panose="02020603050405020304" pitchFamily="18" charset="0"/>
                <a:ea typeface="Times New Roman" panose="02020603050405020304" pitchFamily="18" charset="0"/>
              </a:rPr>
              <a:t>Tda1-Tap</a:t>
            </a:r>
            <a:endParaRPr lang="en-US" sz="1400" dirty="0">
              <a:latin typeface="Times New Roman" panose="02020603050405020304" pitchFamily="18" charset="0"/>
              <a:ea typeface="Times New Roman" panose="02020603050405020304" pitchFamily="18" charset="0"/>
            </a:endParaRPr>
          </a:p>
          <a:p>
            <a:pPr marL="228600" indent="-228600">
              <a:lnSpc>
                <a:spcPts val="1440"/>
              </a:lnSpc>
              <a:buFontTx/>
              <a:buAutoNum type="arabicPeriod"/>
            </a:pPr>
            <a:r>
              <a:rPr lang="en-US" sz="1400" dirty="0" smtClean="0">
                <a:latin typeface="Times New Roman" panose="02020603050405020304" pitchFamily="18" charset="0"/>
                <a:ea typeface="Times New Roman" panose="02020603050405020304" pitchFamily="18" charset="0"/>
              </a:rPr>
              <a:t>Sup35-TAP</a:t>
            </a:r>
            <a:endParaRPr lang="en-US" sz="1400" dirty="0">
              <a:latin typeface="Times New Roman" panose="02020603050405020304" pitchFamily="18" charset="0"/>
              <a:ea typeface="Times New Roman" panose="02020603050405020304" pitchFamily="18" charset="0"/>
            </a:endParaRPr>
          </a:p>
          <a:p>
            <a:pPr marL="228600" indent="-228600">
              <a:lnSpc>
                <a:spcPts val="1440"/>
              </a:lnSpc>
              <a:buAutoNum type="arabicPeriod"/>
            </a:pPr>
            <a:r>
              <a:rPr lang="en-US" sz="1400" dirty="0" smtClean="0">
                <a:latin typeface="Times New Roman" panose="02020603050405020304" pitchFamily="18" charset="0"/>
                <a:ea typeface="Times New Roman" panose="02020603050405020304" pitchFamily="18" charset="0"/>
              </a:rPr>
              <a:t>NEB Broad Range Protein Markers</a:t>
            </a:r>
          </a:p>
          <a:p>
            <a:pPr>
              <a:lnSpc>
                <a:spcPts val="1440"/>
              </a:lnSpc>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250" y="1219200"/>
            <a:ext cx="1428750" cy="4210050"/>
          </a:xfrm>
          <a:prstGeom prst="rect">
            <a:avLst/>
          </a:prstGeom>
        </p:spPr>
      </p:pic>
      <p:sp>
        <p:nvSpPr>
          <p:cNvPr id="5" name="TextBox 4"/>
          <p:cNvSpPr txBox="1"/>
          <p:nvPr/>
        </p:nvSpPr>
        <p:spPr>
          <a:xfrm>
            <a:off x="228600" y="5031463"/>
            <a:ext cx="8458200" cy="1754326"/>
          </a:xfrm>
          <a:prstGeom prst="rect">
            <a:avLst/>
          </a:prstGeom>
          <a:noFill/>
        </p:spPr>
        <p:txBody>
          <a:bodyPr wrap="square" rtlCol="0">
            <a:spAutoFit/>
          </a:bodyPr>
          <a:lstStyle/>
          <a:p>
            <a:r>
              <a:rPr lang="en-US" dirty="0" smtClean="0"/>
              <a:t>Do the band migration reflect the </a:t>
            </a:r>
            <a:r>
              <a:rPr lang="en-US" u="sng" dirty="0" smtClean="0"/>
              <a:t>relative sizes </a:t>
            </a:r>
            <a:r>
              <a:rPr lang="en-US" dirty="0" smtClean="0"/>
              <a:t>of these 3 proteins?</a:t>
            </a:r>
          </a:p>
          <a:p>
            <a:r>
              <a:rPr lang="en-US" dirty="0"/>
              <a:t>Do the band migration reflect the </a:t>
            </a:r>
            <a:r>
              <a:rPr lang="en-US" u="sng" dirty="0" smtClean="0"/>
              <a:t>actual lengths </a:t>
            </a:r>
            <a:r>
              <a:rPr lang="en-US" dirty="0" smtClean="0"/>
              <a:t>of </a:t>
            </a:r>
            <a:r>
              <a:rPr lang="en-US" dirty="0"/>
              <a:t>these 3 </a:t>
            </a:r>
            <a:r>
              <a:rPr lang="en-US" dirty="0" smtClean="0"/>
              <a:t>proteins as estimated using the molecular weight markers? </a:t>
            </a:r>
          </a:p>
          <a:p>
            <a:r>
              <a:rPr lang="en-US" dirty="0" smtClean="0"/>
              <a:t>Are the </a:t>
            </a:r>
            <a:r>
              <a:rPr lang="en-US" u="sng" dirty="0" smtClean="0"/>
              <a:t>relative abundances </a:t>
            </a:r>
            <a:r>
              <a:rPr lang="en-US" dirty="0" smtClean="0"/>
              <a:t>of Pgk1, Tda1 and Sup35 as predicted by SGD?</a:t>
            </a:r>
            <a:endParaRPr lang="en-US" dirty="0"/>
          </a:p>
          <a:p>
            <a:r>
              <a:rPr lang="en-US" dirty="0" smtClean="0"/>
              <a:t> </a:t>
            </a:r>
            <a:r>
              <a:rPr lang="en-US" dirty="0"/>
              <a:t>Do the band migration reflect </a:t>
            </a:r>
            <a:r>
              <a:rPr lang="en-US" dirty="0" smtClean="0"/>
              <a:t>the predicted differences in amounts of these 3 </a:t>
            </a:r>
            <a:r>
              <a:rPr lang="en-US" dirty="0"/>
              <a:t>proteins as estimated using </a:t>
            </a:r>
            <a:r>
              <a:rPr lang="en-US" dirty="0" smtClean="0"/>
              <a:t>SGD? </a:t>
            </a:r>
            <a:endParaRPr lang="en-US" dirty="0"/>
          </a:p>
        </p:txBody>
      </p:sp>
    </p:spTree>
    <p:extLst>
      <p:ext uri="{BB962C8B-B14F-4D97-AF65-F5344CB8AC3E}">
        <p14:creationId xmlns:p14="http://schemas.microsoft.com/office/powerpoint/2010/main" val="2481937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486572-DC9E-49B2-A08B-8339E19FC0EF}"/>
              </a:ext>
            </a:extLst>
          </p:cNvPr>
          <p:cNvSpPr/>
          <p:nvPr/>
        </p:nvSpPr>
        <p:spPr>
          <a:xfrm>
            <a:off x="381000" y="457200"/>
            <a:ext cx="8305800" cy="4524315"/>
          </a:xfrm>
          <a:prstGeom prst="rect">
            <a:avLst/>
          </a:prstGeom>
        </p:spPr>
        <p:txBody>
          <a:bodyPr wrap="square">
            <a:spAutoFit/>
          </a:bodyPr>
          <a:lstStyle/>
          <a:p>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Aug. 29: LAB 2.</a:t>
            </a:r>
          </a:p>
          <a:p>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smtClean="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Reading assignments (completed before lab meets):</a:t>
            </a:r>
            <a:r>
              <a:rPr lang="en-US" sz="2400" dirty="0" smtClean="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sz="2400" dirty="0" smtClean="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PDF files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on pTZ19u map (print out for your notebook); SYBR safe (posted);</a:t>
            </a: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p>
          <a:p>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NEB</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302-303 (Online Interactive Tools); 304-307 (basic restriction enzyme use); 275 &amp; 347 (methylation); </a:t>
            </a:r>
          </a:p>
          <a:p>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Principles of Gene Manipulation &amp; Genomics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(PGMG) chapters 1-3 and Box 15.1 on pages 310-311</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9277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0"/>
            <a:ext cx="6240452" cy="4114800"/>
          </a:xfrm>
          <a:prstGeom prst="rect">
            <a:avLst/>
          </a:prstGeom>
        </p:spPr>
      </p:pic>
      <p:sp>
        <p:nvSpPr>
          <p:cNvPr id="3" name="TextBox 2"/>
          <p:cNvSpPr txBox="1"/>
          <p:nvPr/>
        </p:nvSpPr>
        <p:spPr>
          <a:xfrm>
            <a:off x="1295400" y="304800"/>
            <a:ext cx="6781800" cy="523220"/>
          </a:xfrm>
          <a:prstGeom prst="rect">
            <a:avLst/>
          </a:prstGeom>
          <a:noFill/>
        </p:spPr>
        <p:txBody>
          <a:bodyPr wrap="square" rtlCol="0">
            <a:spAutoFit/>
          </a:bodyPr>
          <a:lstStyle/>
          <a:p>
            <a:r>
              <a:rPr lang="en-US" sz="2800" dirty="0" smtClean="0"/>
              <a:t>-uracil		-adenine	+canavanine</a:t>
            </a:r>
            <a:endParaRPr lang="en-US" sz="2800" dirty="0"/>
          </a:p>
        </p:txBody>
      </p:sp>
      <p:sp>
        <p:nvSpPr>
          <p:cNvPr id="4" name="TextBox 3"/>
          <p:cNvSpPr txBox="1"/>
          <p:nvPr/>
        </p:nvSpPr>
        <p:spPr>
          <a:xfrm>
            <a:off x="7391400" y="1143000"/>
            <a:ext cx="1524000" cy="3785652"/>
          </a:xfrm>
          <a:prstGeom prst="rect">
            <a:avLst/>
          </a:prstGeom>
          <a:noFill/>
        </p:spPr>
        <p:txBody>
          <a:bodyPr wrap="square" rtlCol="0">
            <a:spAutoFit/>
          </a:bodyPr>
          <a:lstStyle/>
          <a:p>
            <a:r>
              <a:rPr lang="en-US" sz="2400" dirty="0"/>
              <a:t> pRS426- </a:t>
            </a:r>
            <a:r>
              <a:rPr lang="en-US" sz="2400" dirty="0" smtClean="0"/>
              <a:t>empty vector</a:t>
            </a:r>
            <a:endParaRPr lang="en-US" sz="2400" dirty="0"/>
          </a:p>
          <a:p>
            <a:endParaRPr lang="en-US" sz="2400" dirty="0"/>
          </a:p>
          <a:p>
            <a:endParaRPr lang="en-US" sz="2400" dirty="0"/>
          </a:p>
          <a:p>
            <a:endParaRPr lang="en-US" sz="2400" dirty="0"/>
          </a:p>
          <a:p>
            <a:endParaRPr lang="en-US" sz="2400" dirty="0" smtClean="0"/>
          </a:p>
          <a:p>
            <a:r>
              <a:rPr lang="en-US" sz="2400" dirty="0" smtClean="0"/>
              <a:t>pRS426-CAN1 guide RNA</a:t>
            </a:r>
            <a:endParaRPr lang="en-US" sz="2400" dirty="0"/>
          </a:p>
        </p:txBody>
      </p:sp>
      <p:sp>
        <p:nvSpPr>
          <p:cNvPr id="5" name="TextBox 4"/>
          <p:cNvSpPr txBox="1"/>
          <p:nvPr/>
        </p:nvSpPr>
        <p:spPr>
          <a:xfrm>
            <a:off x="76200" y="4953000"/>
            <a:ext cx="8991600" cy="1200329"/>
          </a:xfrm>
          <a:prstGeom prst="rect">
            <a:avLst/>
          </a:prstGeom>
          <a:noFill/>
        </p:spPr>
        <p:txBody>
          <a:bodyPr wrap="square" rtlCol="0">
            <a:spAutoFit/>
          </a:bodyPr>
          <a:lstStyle/>
          <a:p>
            <a:r>
              <a:rPr lang="en-US" dirty="0" smtClean="0"/>
              <a:t>Did the CRISPR-Cas9 gene targeting of </a:t>
            </a:r>
            <a:r>
              <a:rPr lang="en-US" i="1" dirty="0" smtClean="0"/>
              <a:t>CAN1 </a:t>
            </a:r>
            <a:r>
              <a:rPr lang="en-US" dirty="0" smtClean="0"/>
              <a:t>work?</a:t>
            </a:r>
          </a:p>
          <a:p>
            <a:r>
              <a:rPr lang="en-US" dirty="0" smtClean="0"/>
              <a:t>How efficient was this process (% of patches that grew on +Can plate with gRNA expression)?</a:t>
            </a:r>
          </a:p>
          <a:p>
            <a:r>
              <a:rPr lang="en-US" dirty="0" smtClean="0"/>
              <a:t>Any evidence for “off target” inactivation of the dozen genes needed for adenine biosynthesis?</a:t>
            </a:r>
          </a:p>
          <a:p>
            <a:r>
              <a:rPr lang="en-US" dirty="0" smtClean="0"/>
              <a:t>Any evidence for “spontaneous” canavanine resistance?  </a:t>
            </a:r>
            <a:endParaRPr lang="en-US" dirty="0"/>
          </a:p>
        </p:txBody>
      </p:sp>
    </p:spTree>
    <p:extLst>
      <p:ext uri="{BB962C8B-B14F-4D97-AF65-F5344CB8AC3E}">
        <p14:creationId xmlns:p14="http://schemas.microsoft.com/office/powerpoint/2010/main" val="2564704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7868" y="1676400"/>
            <a:ext cx="8458200" cy="46782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What can you learn using </a:t>
            </a: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mass spectrometry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with protein samples?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The information gathered depends in part on the specific technology used and the questions asked.  Here are some of the questions that may be answered: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The identities of proteins residing within an organelle (e.g. mitochondria) or other complex protein mixtures (serum; large enzyme complexes; co-Immune precipitation studies) </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Clinical typing of disease states based on protein composition and relative protein abundance in patient sera or other clinical samples </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Identification of drug targets</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The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location and types of post-translational modifications on specific proteins</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The sequence of an unknown protein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 name="TextBox 2"/>
          <p:cNvSpPr txBox="1"/>
          <p:nvPr/>
        </p:nvSpPr>
        <p:spPr>
          <a:xfrm>
            <a:off x="304800" y="228600"/>
            <a:ext cx="8458200"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Proteomics: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identification of proteins present in complex mixtures (tissues, organelles) to investigate the composition and characteristics of native and disease complexes. </a:t>
            </a:r>
          </a:p>
        </p:txBody>
      </p:sp>
    </p:spTree>
    <p:extLst>
      <p:ext uri="{BB962C8B-B14F-4D97-AF65-F5344CB8AC3E}">
        <p14:creationId xmlns:p14="http://schemas.microsoft.com/office/powerpoint/2010/main" val="28580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verview of MS.gif"/>
          <p:cNvPicPr>
            <a:picLocks noChangeAspect="1"/>
          </p:cNvPicPr>
          <p:nvPr/>
        </p:nvPicPr>
        <p:blipFill>
          <a:blip r:embed="rId2" cstate="print"/>
          <a:stretch>
            <a:fillRect/>
          </a:stretch>
        </p:blipFill>
        <p:spPr>
          <a:xfrm>
            <a:off x="1752600" y="1295400"/>
            <a:ext cx="5715000" cy="2352675"/>
          </a:xfrm>
          <a:prstGeom prst="rect">
            <a:avLst/>
          </a:prstGeom>
        </p:spPr>
      </p:pic>
      <p:sp>
        <p:nvSpPr>
          <p:cNvPr id="3" name="Rectangle 2"/>
          <p:cNvSpPr/>
          <p:nvPr/>
        </p:nvSpPr>
        <p:spPr>
          <a:xfrm>
            <a:off x="0" y="3619381"/>
            <a:ext cx="8382000" cy="80021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hlinkClick r:id="rId3" action="ppaction://hlinkfile"/>
              </a:rPr>
              <a:t>The basics of mass spectrometry in the twenty-first century</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Gary L. </a:t>
            </a:r>
            <a:r>
              <a:rPr kumimoji="0" lang="en-US" sz="1400" b="0" i="0" u="none" strike="noStrike" kern="1200" cap="none" spc="0" normalizeH="0" baseline="0" noProof="0" dirty="0" err="1">
                <a:ln>
                  <a:noFill/>
                </a:ln>
                <a:solidFill>
                  <a:prstClr val="black"/>
                </a:solidFill>
                <a:effectLst/>
                <a:uLnTx/>
                <a:uFillTx/>
                <a:latin typeface="Arial" charset="0"/>
                <a:ea typeface="+mn-ea"/>
                <a:cs typeface="+mn-cs"/>
              </a:rPr>
              <a:t>Glish</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 &amp; Richard W. </a:t>
            </a:r>
            <a:r>
              <a:rPr kumimoji="0" lang="en-US" sz="1400" b="0" i="0" u="none" strike="noStrike" kern="1200" cap="none" spc="0" normalizeH="0" baseline="0" noProof="0" dirty="0" err="1">
                <a:ln>
                  <a:noFill/>
                </a:ln>
                <a:solidFill>
                  <a:prstClr val="black"/>
                </a:solidFill>
                <a:effectLst/>
                <a:uLnTx/>
                <a:uFillTx/>
                <a:latin typeface="Arial" charset="0"/>
                <a:ea typeface="+mn-ea"/>
                <a:cs typeface="+mn-cs"/>
              </a:rPr>
              <a:t>Vachet</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charset="0"/>
                <a:ea typeface="+mn-ea"/>
                <a:cs typeface="+mn-cs"/>
              </a:rPr>
              <a:t>Nature Reviews Drug Discovery </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2</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 140-150 (February 2003</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t>
            </a:r>
          </a:p>
        </p:txBody>
      </p:sp>
      <p:sp>
        <p:nvSpPr>
          <p:cNvPr id="4" name="TextBox 3"/>
          <p:cNvSpPr txBox="1"/>
          <p:nvPr/>
        </p:nvSpPr>
        <p:spPr>
          <a:xfrm>
            <a:off x="228600" y="4791670"/>
            <a:ext cx="85344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Matrix Assisted Laser Desorption/Ionization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MADLI)</a:t>
            </a:r>
            <a:r>
              <a:rPr kumimoji="0" lang="en-US" sz="1800" b="1" i="0" u="none" strike="noStrike" kern="1200" cap="none" spc="0" normalizeH="0" noProof="0" dirty="0" smtClean="0">
                <a:ln>
                  <a:noFill/>
                </a:ln>
                <a:solidFill>
                  <a:prstClr val="black"/>
                </a:solidFill>
                <a:effectLst/>
                <a:uLnTx/>
                <a:uFillTx/>
                <a:latin typeface="Arial" charset="0"/>
                <a:ea typeface="+mn-ea"/>
                <a:cs typeface="+mn-cs"/>
              </a:rPr>
              <a:t> ion formation and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Time of Flight (TOF) detection</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Electrospray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Ionization (ESI</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 and Quadrupole</a:t>
            </a:r>
            <a:r>
              <a:rPr kumimoji="0" lang="en-US" sz="1800" b="1" i="0" u="none" strike="noStrike" kern="1200" cap="none" spc="0" normalizeH="0" noProof="0" dirty="0" smtClean="0">
                <a:ln>
                  <a:noFill/>
                </a:ln>
                <a:solidFill>
                  <a:prstClr val="black"/>
                </a:solidFill>
                <a:effectLst/>
                <a:uLnTx/>
                <a:uFillTx/>
                <a:latin typeface="Arial" charset="0"/>
                <a:ea typeface="+mn-ea"/>
                <a:cs typeface="+mn-cs"/>
              </a:rPr>
              <a:t> detection</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p:cNvSpPr txBox="1"/>
          <p:nvPr/>
        </p:nvSpPr>
        <p:spPr>
          <a:xfrm>
            <a:off x="685800" y="228600"/>
            <a:ext cx="80772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Two mass spectrometry approaches we will discuss: MALDI-TOF, ESI-Quadrupole ion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trap – differ in ionization method and analyzer used</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55845656"/>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D gel electro.jpg"/>
          <p:cNvPicPr>
            <a:picLocks noChangeAspect="1"/>
          </p:cNvPicPr>
          <p:nvPr/>
        </p:nvPicPr>
        <p:blipFill>
          <a:blip r:embed="rId2" cstate="print"/>
          <a:stretch>
            <a:fillRect/>
          </a:stretch>
        </p:blipFill>
        <p:spPr>
          <a:xfrm>
            <a:off x="3886200" y="3048000"/>
            <a:ext cx="4876800" cy="2514600"/>
          </a:xfrm>
          <a:prstGeom prst="rect">
            <a:avLst/>
          </a:prstGeom>
        </p:spPr>
      </p:pic>
      <p:sp>
        <p:nvSpPr>
          <p:cNvPr id="3" name="Rectangle 2"/>
          <p:cNvSpPr/>
          <p:nvPr/>
        </p:nvSpPr>
        <p:spPr>
          <a:xfrm>
            <a:off x="0" y="5749913"/>
            <a:ext cx="9172074"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What is the advantage of 2-D</a:t>
            </a:r>
            <a:r>
              <a:rPr kumimoji="0" lang="en-US" sz="1800" b="0" i="0" u="none" strike="noStrike" kern="1200" cap="none" spc="0" normalizeH="0" noProof="0" dirty="0" smtClean="0">
                <a:ln>
                  <a:noFill/>
                </a:ln>
                <a:solidFill>
                  <a:prstClr val="black"/>
                </a:solidFill>
                <a:effectLst/>
                <a:uLnTx/>
                <a:uFillTx/>
                <a:latin typeface="Arial" charset="0"/>
                <a:ea typeface="+mn-ea"/>
                <a:cs typeface="+mn-cs"/>
              </a:rPr>
              <a:t> electrophoresis over 1-D PAGE?</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hlinkClick r:id="rId3"/>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hlinkClick r:id="rId3"/>
              </a:rPr>
              <a:t>http</a:t>
            </a: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3"/>
              </a:rPr>
              <a:t>://</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hlinkClick r:id="rId3"/>
              </a:rPr>
              <a:t>biol.lf1.cuni.cz/ucebnice/en/proteomics.htm</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4"/>
              </a:rPr>
              <a:t>https://www.youtube.com/watch?v=NuIH9-6Fm6U</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(mass spectrometry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video)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p:cNvSpPr txBox="1"/>
          <p:nvPr/>
        </p:nvSpPr>
        <p:spPr>
          <a:xfrm>
            <a:off x="152400" y="152400"/>
            <a:ext cx="8839200" cy="31393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Proteomics &amp; Mass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Spectrometry: </a:t>
            </a:r>
            <a:r>
              <a:rPr kumimoji="0" lang="en-US" sz="1800" i="0" u="none" strike="noStrike" kern="1200" cap="none" spc="0" normalizeH="0" baseline="0" noProof="0" dirty="0" smtClean="0">
                <a:ln>
                  <a:noFill/>
                </a:ln>
                <a:solidFill>
                  <a:prstClr val="black"/>
                </a:solidFill>
                <a:effectLst/>
                <a:uLnTx/>
                <a:uFillTx/>
                <a:latin typeface="Arial" charset="0"/>
                <a:ea typeface="+mn-ea"/>
                <a:cs typeface="+mn-cs"/>
              </a:rPr>
              <a:t>Often</a:t>
            </a:r>
            <a:r>
              <a:rPr kumimoji="0" lang="en-US" sz="1800" i="0" u="none" strike="noStrike" kern="1200" cap="none" spc="0" normalizeH="0" noProof="0" dirty="0" smtClean="0">
                <a:ln>
                  <a:noFill/>
                </a:ln>
                <a:solidFill>
                  <a:prstClr val="black"/>
                </a:solidFill>
                <a:effectLst/>
                <a:uLnTx/>
                <a:uFillTx/>
                <a:latin typeface="Arial" charset="0"/>
                <a:ea typeface="+mn-ea"/>
                <a:cs typeface="+mn-cs"/>
              </a:rPr>
              <a:t> c</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omplex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mixtures of proteins from organelle preparations, secreted proteins, serum, immune precipitations, affinity purification, etc. can be compared by 2-dimensional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electrophoresis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to define differences in pattern (due to changes in protein abundance or modification state).  Individual proteins can be excised,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digested with trypsin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and then identified by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mass spectrometry</a:t>
            </a:r>
            <a:r>
              <a:rPr lang="en-US" dirty="0">
                <a:solidFill>
                  <a:prstClr val="black"/>
                </a:solidFill>
                <a:latin typeface="Arial" charset="0"/>
              </a:rPr>
              <a:t>.</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2-dimensional gels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used for fractionation – first dimension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electrofocusing</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that separates based on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isoelectric point</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second dimension standard SDS-PAGE that separates based largely on mass</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6" name="Picture 5" descr="2d-description.gif"/>
          <p:cNvPicPr>
            <a:picLocks noChangeAspect="1"/>
          </p:cNvPicPr>
          <p:nvPr/>
        </p:nvPicPr>
        <p:blipFill>
          <a:blip r:embed="rId5" cstate="print"/>
          <a:stretch>
            <a:fillRect/>
          </a:stretch>
        </p:blipFill>
        <p:spPr>
          <a:xfrm>
            <a:off x="304800" y="3048000"/>
            <a:ext cx="3581400" cy="2514600"/>
          </a:xfrm>
          <a:prstGeom prst="rect">
            <a:avLst/>
          </a:prstGeom>
        </p:spPr>
      </p:pic>
    </p:spTree>
    <p:extLst>
      <p:ext uri="{BB962C8B-B14F-4D97-AF65-F5344CB8AC3E}">
        <p14:creationId xmlns:p14="http://schemas.microsoft.com/office/powerpoint/2010/main" val="337850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ying-a-proteome-by-2-D-gel-electrophoresis-followed-by-MALDI-TOF-6111158.png"/>
          <p:cNvPicPr>
            <a:picLocks noChangeAspect="1"/>
          </p:cNvPicPr>
          <p:nvPr/>
        </p:nvPicPr>
        <p:blipFill>
          <a:blip r:embed="rId2" cstate="print"/>
          <a:stretch>
            <a:fillRect/>
          </a:stretch>
        </p:blipFill>
        <p:spPr>
          <a:xfrm>
            <a:off x="553771" y="533400"/>
            <a:ext cx="7467599" cy="4648200"/>
          </a:xfrm>
          <a:prstGeom prst="rect">
            <a:avLst/>
          </a:prstGeom>
        </p:spPr>
      </p:pic>
      <p:sp>
        <p:nvSpPr>
          <p:cNvPr id="3" name="Rectangle 2"/>
          <p:cNvSpPr/>
          <p:nvPr/>
        </p:nvSpPr>
        <p:spPr>
          <a:xfrm>
            <a:off x="228600" y="76200"/>
            <a:ext cx="3259034"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hlinkClick r:id="rId3"/>
              </a:rPr>
              <a:t>http://www.motifolio.com/6111158.html</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4" name="TextBox 3"/>
          <p:cNvSpPr txBox="1"/>
          <p:nvPr/>
        </p:nvSpPr>
        <p:spPr>
          <a:xfrm>
            <a:off x="152400" y="5105400"/>
            <a:ext cx="891540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Matrix-assisted laser desorption ionization (MALDI) –Time of Flight (TOF)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analysis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MALDI-TOF</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Embed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tryptic peptide mix in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matrix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compound on a solid support,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target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the matrix with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laser</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to bring peptides into gas phase &amp;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ionize</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the peptides.  Focus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ions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in a high voltage electric field toward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 detector to score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mass/charge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ratio based on </a:t>
            </a:r>
            <a:r>
              <a:rPr kumimoji="0" lang="en-US" sz="1800" b="1" i="0" u="sng" strike="noStrike" kern="1200" cap="none" spc="0" normalizeH="0" baseline="0" noProof="0" dirty="0" smtClean="0">
                <a:ln>
                  <a:noFill/>
                </a:ln>
                <a:solidFill>
                  <a:prstClr val="black"/>
                </a:solidFill>
                <a:effectLst/>
                <a:uLnTx/>
                <a:uFillTx/>
                <a:latin typeface="Arial" charset="0"/>
                <a:ea typeface="+mn-ea"/>
                <a:cs typeface="+mn-cs"/>
              </a:rPr>
              <a:t>t</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ime </a:t>
            </a:r>
            <a:r>
              <a:rPr kumimoji="0" lang="en-US" sz="1800" b="1" i="0" u="sng" strike="noStrike" kern="1200" cap="none" spc="0" normalizeH="0" baseline="0" noProof="0" dirty="0" smtClean="0">
                <a:ln>
                  <a:noFill/>
                </a:ln>
                <a:solidFill>
                  <a:prstClr val="black"/>
                </a:solidFill>
                <a:effectLst/>
                <a:uLnTx/>
                <a:uFillTx/>
                <a:latin typeface="Arial" charset="0"/>
                <a:ea typeface="+mn-ea"/>
                <a:cs typeface="+mn-cs"/>
              </a:rPr>
              <a:t>o</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f </a:t>
            </a:r>
            <a:r>
              <a:rPr kumimoji="0" lang="en-US" sz="1800" b="1" i="0" u="sng" strike="noStrike" kern="1200" cap="none" spc="0" normalizeH="0" baseline="0" noProof="0" dirty="0" smtClean="0">
                <a:ln>
                  <a:noFill/>
                </a:ln>
                <a:solidFill>
                  <a:prstClr val="black"/>
                </a:solidFill>
                <a:effectLst/>
                <a:uLnTx/>
                <a:uFillTx/>
                <a:latin typeface="Arial" charset="0"/>
                <a:ea typeface="+mn-ea"/>
                <a:cs typeface="+mn-cs"/>
              </a:rPr>
              <a:t>f</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light</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Compare these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values to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conceptual proteome to identify specific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protein(s)  in the mix.</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p:cNvSpPr txBox="1"/>
          <p:nvPr/>
        </p:nvSpPr>
        <p:spPr>
          <a:xfrm>
            <a:off x="3581400" y="59322"/>
            <a:ext cx="5128404" cy="615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hlinkClick r:id="rId4"/>
              </a:rPr>
              <a:t>https://www.youtube.com/watch?v=8R1Oyqx5KfE</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1370" y="2514601"/>
            <a:ext cx="1046430" cy="83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558738"/>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news.princeton.edu/uploads/296/image/Research%20Spotlight/rs12_large.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914400" y="1447800"/>
            <a:ext cx="7543800" cy="5267326"/>
          </a:xfrm>
          <a:prstGeom prst="rect">
            <a:avLst/>
          </a:prstGeom>
          <a:noFill/>
        </p:spPr>
      </p:pic>
      <p:sp>
        <p:nvSpPr>
          <p:cNvPr id="3" name="TextBox 2"/>
          <p:cNvSpPr txBox="1"/>
          <p:nvPr/>
        </p:nvSpPr>
        <p:spPr>
          <a:xfrm>
            <a:off x="0" y="0"/>
            <a:ext cx="9144000" cy="14850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Electrospray Ionization (ESI</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in which peptides heated &amp;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forced through a capillary tube in an strong electric field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to emerge from a tiny orifice as a fine spay of charged droplets that enter the 4-pole (quadrupole) mass analyzer(s)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under</a:t>
            </a:r>
            <a:r>
              <a:rPr kumimoji="0" lang="en-US" sz="1600" b="0" i="0" u="none" strike="noStrike" kern="1200" cap="none" spc="0" normalizeH="0" noProof="0" dirty="0" smtClean="0">
                <a:ln>
                  <a:noFill/>
                </a:ln>
                <a:solidFill>
                  <a:prstClr val="black"/>
                </a:solidFill>
                <a:effectLst/>
                <a:uLnTx/>
                <a:uFillTx/>
                <a:latin typeface="Arial" charset="0"/>
                <a:ea typeface="+mn-ea"/>
                <a:cs typeface="+mn-cs"/>
              </a:rPr>
              <a:t> </a:t>
            </a:r>
            <a:r>
              <a:rPr lang="en-US" sz="1600" noProof="0" dirty="0" smtClean="0">
                <a:solidFill>
                  <a:prstClr val="black"/>
                </a:solidFill>
                <a:latin typeface="Arial" charset="0"/>
              </a:rPr>
              <a:t>vacuum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to focus/select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specific ions by alternating radio frequency (AC) and direct current (DC)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electric fields</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Peaks which are identified with Pilot or Pilot Sequel computer algorithms. </a:t>
            </a:r>
            <a:r>
              <a:rPr kumimoji="0" lang="en-US" sz="1050" b="0" i="0" u="none" strike="noStrike" kern="1200" cap="none" spc="0" normalizeH="0" baseline="0" noProof="0" dirty="0">
                <a:ln>
                  <a:noFill/>
                </a:ln>
                <a:solidFill>
                  <a:prstClr val="black"/>
                </a:solidFill>
                <a:effectLst/>
                <a:uLnTx/>
                <a:uFillTx/>
                <a:latin typeface="Arial" charset="0"/>
                <a:ea typeface="+mn-ea"/>
                <a:cs typeface="+mn-cs"/>
                <a:hlinkClick r:id="rId4"/>
              </a:rPr>
              <a:t>ttp://www.princeton.edu/cbe/news/archive/?id=2361</a:t>
            </a:r>
            <a:endParaRPr kumimoji="0" lang="en-US" sz="105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Rectangle 1"/>
          <p:cNvSpPr/>
          <p:nvPr/>
        </p:nvSpPr>
        <p:spPr>
          <a:xfrm>
            <a:off x="38100" y="1981200"/>
            <a:ext cx="800100" cy="707886"/>
          </a:xfrm>
          <a:prstGeom prst="rect">
            <a:avLst/>
          </a:prstGeom>
        </p:spPr>
        <p:txBody>
          <a:bodyPr wrap="square">
            <a:spAutoFit/>
          </a:bodyPr>
          <a:lstStyle/>
          <a:p>
            <a:r>
              <a:rPr lang="en-US" sz="800" dirty="0">
                <a:hlinkClick r:id="rId5"/>
              </a:rPr>
              <a:t>https://</a:t>
            </a:r>
            <a:r>
              <a:rPr lang="en-US" sz="800" dirty="0" smtClean="0">
                <a:hlinkClick r:id="rId5"/>
              </a:rPr>
              <a:t>www.youtube.com/watch?v=PFOodSbH9IY</a:t>
            </a:r>
            <a:endParaRPr lang="en-US" sz="800" dirty="0" smtClean="0"/>
          </a:p>
          <a:p>
            <a:endParaRPr lang="en-US" sz="800" dirty="0"/>
          </a:p>
        </p:txBody>
      </p:sp>
    </p:spTree>
    <p:extLst>
      <p:ext uri="{BB962C8B-B14F-4D97-AF65-F5344CB8AC3E}">
        <p14:creationId xmlns:p14="http://schemas.microsoft.com/office/powerpoint/2010/main" val="27263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MS.gif"/>
          <p:cNvPicPr>
            <a:picLocks noChangeAspect="1"/>
          </p:cNvPicPr>
          <p:nvPr/>
        </p:nvPicPr>
        <p:blipFill>
          <a:blip r:embed="rId2" cstate="print"/>
          <a:stretch>
            <a:fillRect/>
          </a:stretch>
        </p:blipFill>
        <p:spPr>
          <a:xfrm>
            <a:off x="533400" y="1590675"/>
            <a:ext cx="7924800" cy="2447925"/>
          </a:xfrm>
          <a:prstGeom prst="rect">
            <a:avLst/>
          </a:prstGeom>
        </p:spPr>
      </p:pic>
      <p:sp>
        <p:nvSpPr>
          <p:cNvPr id="4" name="Rectangle 3"/>
          <p:cNvSpPr/>
          <p:nvPr/>
        </p:nvSpPr>
        <p:spPr>
          <a:xfrm>
            <a:off x="152400" y="228600"/>
            <a:ext cx="8991600"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In tandem mass spectrometry (or MS/MS)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ions with the mass-to-charge (</a:t>
            </a:r>
            <a:r>
              <a:rPr kumimoji="0" lang="en-US" sz="1800" b="0" i="1" u="none" strike="noStrike" kern="1200" cap="none" spc="0" normalizeH="0" baseline="0" noProof="0" dirty="0">
                <a:ln>
                  <a:noFill/>
                </a:ln>
                <a:solidFill>
                  <a:prstClr val="black"/>
                </a:solidFill>
                <a:effectLst/>
                <a:uLnTx/>
                <a:uFillTx/>
                <a:latin typeface="Arial" charset="0"/>
                <a:ea typeface="+mn-ea"/>
                <a:cs typeface="+mn-cs"/>
              </a:rPr>
              <a:t>m/z</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ratio of interest (that is, parent or precursor ion) are selectively reacted to generate a mass spectrum of product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ions by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CID, collision-induced dissociation.</a:t>
            </a:r>
            <a:r>
              <a:rPr kumimoji="0" lang="en-US" sz="1800" b="0" i="1" u="none" strike="noStrike" kern="1200" cap="none" spc="0" normalizeH="0" baseline="0" noProof="0" dirty="0">
                <a:ln>
                  <a:noFill/>
                </a:ln>
                <a:solidFill>
                  <a:prstClr val="black"/>
                </a:solidFill>
                <a:effectLst/>
                <a:uLnTx/>
                <a:uFillTx/>
                <a:latin typeface="Arial" charset="0"/>
                <a:ea typeface="+mn-ea"/>
                <a:cs typeface="+mn-cs"/>
              </a:rPr>
              <a:t> Nature Reviews Drug Discovery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2</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140-150 (February 2003)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a:xfrm>
            <a:off x="152400" y="4114800"/>
            <a:ext cx="8915400"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With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CID, the parent ion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collides with a neutral target (collision</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This results in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fragmentation of the parent ion peptide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providing more detailed mass spectra to facilitate identification.  </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MS/MS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can be used for detailed peptide identification or de novo protein sequencing.</a:t>
            </a:r>
          </a:p>
        </p:txBody>
      </p:sp>
    </p:spTree>
    <p:extLst>
      <p:ext uri="{BB962C8B-B14F-4D97-AF65-F5344CB8AC3E}">
        <p14:creationId xmlns:p14="http://schemas.microsoft.com/office/powerpoint/2010/main" val="369419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nature.com/nbt/journal/v28/n7/images/nbt.1661-F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22" y="1175603"/>
            <a:ext cx="9010650" cy="5295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66" y="355923"/>
            <a:ext cx="885370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Electrospray Ionization (ESI</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MS/MS – multiple ionization events per sample</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4" name="Rectangle 3"/>
          <p:cNvSpPr/>
          <p:nvPr/>
        </p:nvSpPr>
        <p:spPr>
          <a:xfrm>
            <a:off x="685800" y="762000"/>
            <a:ext cx="73914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hlinkClick r:id="rId3"/>
              </a:rPr>
              <a:t>https://www.youtube.com/watch?v=mBT73Pesiog&amp;list=PLTLnMhSbhobJuje8OIqjFa1YOOEgN1xCx</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42104643"/>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1143000" y="900113"/>
            <a:ext cx="6813550" cy="5653087"/>
          </a:xfrm>
          <a:prstGeom prst="rect">
            <a:avLst/>
          </a:prstGeom>
          <a:noFill/>
          <a:ln w="9525">
            <a:noFill/>
            <a:miter lim="800000"/>
            <a:headEnd/>
            <a:tailEnd/>
          </a:ln>
        </p:spPr>
      </p:pic>
      <p:sp>
        <p:nvSpPr>
          <p:cNvPr id="59395" name="AutoShape 3"/>
          <p:cNvSpPr>
            <a:spLocks noChangeArrowheads="1"/>
          </p:cNvSpPr>
          <p:nvPr/>
        </p:nvSpPr>
        <p:spPr bwMode="auto">
          <a:xfrm>
            <a:off x="7391400" y="3505200"/>
            <a:ext cx="484188" cy="100013"/>
          </a:xfrm>
          <a:prstGeom prst="leftArrow">
            <a:avLst>
              <a:gd name="adj1" fmla="val 50000"/>
              <a:gd name="adj2" fmla="val 121031"/>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396" name="Text Box 4"/>
          <p:cNvSpPr txBox="1">
            <a:spLocks noChangeArrowheads="1"/>
          </p:cNvSpPr>
          <p:nvPr/>
        </p:nvSpPr>
        <p:spPr bwMode="auto">
          <a:xfrm>
            <a:off x="5562600" y="6491287"/>
            <a:ext cx="18288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AD1F1F"/>
                </a:solidFill>
                <a:effectLst/>
                <a:uLnTx/>
                <a:uFillTx/>
                <a:latin typeface="Arial" charset="0"/>
                <a:ea typeface="+mn-ea"/>
                <a:cs typeface="+mn-cs"/>
              </a:rPr>
              <a:t>Spliceosome</a:t>
            </a:r>
          </a:p>
        </p:txBody>
      </p:sp>
      <p:sp>
        <p:nvSpPr>
          <p:cNvPr id="59397" name="Text Box 5"/>
          <p:cNvSpPr txBox="1">
            <a:spLocks noChangeArrowheads="1"/>
          </p:cNvSpPr>
          <p:nvPr/>
        </p:nvSpPr>
        <p:spPr bwMode="auto">
          <a:xfrm>
            <a:off x="4343400" y="6262688"/>
            <a:ext cx="13716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AD1F1F"/>
                </a:solidFill>
                <a:effectLst/>
                <a:uLnTx/>
                <a:uFillTx/>
                <a:latin typeface="Arial" charset="0"/>
                <a:ea typeface="+mn-ea"/>
                <a:cs typeface="+mn-cs"/>
              </a:rPr>
              <a:t>NTC proteins</a:t>
            </a:r>
          </a:p>
        </p:txBody>
      </p:sp>
      <p:sp>
        <p:nvSpPr>
          <p:cNvPr id="6" name="TextBox 5"/>
          <p:cNvSpPr txBox="1"/>
          <p:nvPr/>
        </p:nvSpPr>
        <p:spPr>
          <a:xfrm>
            <a:off x="457200" y="234766"/>
            <a:ext cx="83820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We used TAP selection </a:t>
            </a:r>
            <a:r>
              <a:rPr lang="en-US" b="1" dirty="0" smtClean="0">
                <a:solidFill>
                  <a:prstClr val="black"/>
                </a:solidFill>
                <a:latin typeface="Arial" charset="0"/>
              </a:rPr>
              <a:t>MS/MS-ESI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to identify</a:t>
            </a:r>
            <a:r>
              <a:rPr kumimoji="0" lang="en-US" sz="1800" b="1" i="0" u="none" strike="noStrike" kern="1200" cap="none" spc="0" normalizeH="0" noProof="0" dirty="0" smtClean="0">
                <a:ln>
                  <a:noFill/>
                </a:ln>
                <a:solidFill>
                  <a:prstClr val="black"/>
                </a:solidFill>
                <a:effectLst/>
                <a:uLnTx/>
                <a:uFillTx/>
                <a:latin typeface="Arial" charset="0"/>
                <a:ea typeface="+mn-ea"/>
                <a:cs typeface="+mn-cs"/>
              </a:rPr>
              <a:t> proteins in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the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native spliceosome. </a:t>
            </a:r>
            <a:r>
              <a:rPr kumimoji="0" lang="pt-BR" sz="1400" b="0" i="0" u="none" strike="noStrike" kern="1200" cap="none" spc="0" normalizeH="0" baseline="0" noProof="0" dirty="0">
                <a:ln>
                  <a:noFill/>
                </a:ln>
                <a:solidFill>
                  <a:prstClr val="black"/>
                </a:solidFill>
                <a:effectLst/>
                <a:uLnTx/>
                <a:uFillTx/>
                <a:latin typeface="Arial" charset="0"/>
                <a:ea typeface="+mn-ea"/>
                <a:cs typeface="+mn-cs"/>
              </a:rPr>
              <a:t>J Biol Chem. 2003 Mar 7;278(10):7875-83</a:t>
            </a:r>
            <a:endParaRPr kumimoji="0" lang="en-US" sz="1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36493084"/>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I vs maldi.gif"/>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14400" y="304800"/>
            <a:ext cx="7010400" cy="3048000"/>
          </a:xfrm>
          <a:prstGeom prst="rect">
            <a:avLst/>
          </a:prstGeom>
        </p:spPr>
      </p:pic>
      <p:sp>
        <p:nvSpPr>
          <p:cNvPr id="4" name="Rectangle 3"/>
          <p:cNvSpPr/>
          <p:nvPr/>
        </p:nvSpPr>
        <p:spPr>
          <a:xfrm>
            <a:off x="152400" y="3429000"/>
            <a:ext cx="883920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a</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Electrospray ionization (ESI)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mass spectrum of the 12 kDa cytochrome </a:t>
            </a:r>
            <a:r>
              <a:rPr kumimoji="0" lang="en-US" sz="1600" b="0" i="1" u="none" strike="noStrike" kern="1200" cap="none" spc="0" normalizeH="0" baseline="0" noProof="0" dirty="0">
                <a:ln>
                  <a:noFill/>
                </a:ln>
                <a:solidFill>
                  <a:prstClr val="black"/>
                </a:solidFill>
                <a:effectLst/>
                <a:uLnTx/>
                <a:uFillTx/>
                <a:latin typeface="Arial" charset="0"/>
                <a:ea typeface="+mn-ea"/>
                <a:cs typeface="+mn-cs"/>
              </a:rPr>
              <a:t>c</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multiple peaks are observed due to the different charge states that arise from varying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degrees of protonation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within a peptide (basic residues most readily charged).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b</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 Matrix-assisted laser desorption/ionization (MALDI)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mass spectrum of cytochrome </a:t>
            </a:r>
            <a:r>
              <a:rPr kumimoji="0" lang="en-US" sz="1600" b="0" i="1" u="none" strike="noStrike" kern="1200" cap="none" spc="0" normalizeH="0" baseline="0" noProof="0" dirty="0">
                <a:ln>
                  <a:noFill/>
                </a:ln>
                <a:solidFill>
                  <a:prstClr val="black"/>
                </a:solidFill>
                <a:effectLst/>
                <a:uLnTx/>
                <a:uFillTx/>
                <a:latin typeface="Arial" charset="0"/>
                <a:ea typeface="+mn-ea"/>
                <a:cs typeface="+mn-cs"/>
              </a:rPr>
              <a:t>c</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only a single peak is observed for the analyte because ionization in MALDI generally occurs by the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addition of a single proton</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600" b="0" i="0" u="sng" strike="noStrike" kern="1200" cap="none" spc="0" normalizeH="0" baseline="0" noProof="0" dirty="0">
                <a:ln>
                  <a:noFill/>
                </a:ln>
                <a:solidFill>
                  <a:prstClr val="black"/>
                </a:solidFill>
                <a:effectLst/>
                <a:uLnTx/>
                <a:uFillTx/>
                <a:latin typeface="Arial" charset="0"/>
                <a:ea typeface="+mn-ea"/>
                <a:cs typeface="+mn-cs"/>
              </a:rPr>
              <a:t>Note the different mass-to-charge (</a:t>
            </a:r>
            <a:r>
              <a:rPr kumimoji="0" lang="en-US" sz="1600" b="0" i="1" u="sng" strike="noStrike" kern="1200" cap="none" spc="0" normalizeH="0" baseline="0" noProof="0" dirty="0">
                <a:ln>
                  <a:noFill/>
                </a:ln>
                <a:solidFill>
                  <a:prstClr val="black"/>
                </a:solidFill>
                <a:effectLst/>
                <a:uLnTx/>
                <a:uFillTx/>
                <a:latin typeface="Arial" charset="0"/>
                <a:ea typeface="+mn-ea"/>
                <a:cs typeface="+mn-cs"/>
              </a:rPr>
              <a:t>m/z</a:t>
            </a:r>
            <a:r>
              <a:rPr kumimoji="0" lang="en-US" sz="1600" b="0" i="0" u="sng" strike="noStrike" kern="1200" cap="none" spc="0" normalizeH="0" baseline="0" noProof="0" dirty="0">
                <a:ln>
                  <a:noFill/>
                </a:ln>
                <a:solidFill>
                  <a:prstClr val="black"/>
                </a:solidFill>
                <a:effectLst/>
                <a:uLnTx/>
                <a:uFillTx/>
                <a:latin typeface="Arial" charset="0"/>
                <a:ea typeface="+mn-ea"/>
                <a:cs typeface="+mn-cs"/>
              </a:rPr>
              <a:t>) scales</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a:t>
            </a:r>
            <a:r>
              <a:rPr kumimoji="0" lang="en-US" sz="1600" b="0" i="1" u="none" strike="noStrike" kern="1200" cap="none" spc="0" normalizeH="0" baseline="0" noProof="0" dirty="0">
                <a:ln>
                  <a:noFill/>
                </a:ln>
                <a:solidFill>
                  <a:prstClr val="black"/>
                </a:solidFill>
                <a:effectLst/>
                <a:uLnTx/>
                <a:uFillTx/>
                <a:latin typeface="Arial" charset="0"/>
                <a:ea typeface="+mn-ea"/>
                <a:cs typeface="+mn-cs"/>
              </a:rPr>
              <a:t> Nature Reviews Drug Discovery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2</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140-150 (February 2003)</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charset="0"/>
                <a:ea typeface="+mn-ea"/>
                <a:cs typeface="+mn-cs"/>
              </a:rPr>
              <a:t>Atmospheric </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pressure chemical ionization is a soft ionization technique but not as soft as ESI. Because charged ions are not generated in APCI and it operates at high temperatures (350-550 °C) this technique is used to analyze smaller, thermally stable polar and non-polar compounds https://sites.google.com/site/masonaco/Home/mass-spectrometry/sample-introduction-and-ionization/esi-apci.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757037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6832640"/>
          </a:xfrm>
          <a:prstGeom prst="rect">
            <a:avLst/>
          </a:prstGeom>
          <a:noFill/>
        </p:spPr>
        <p:txBody>
          <a:bodyPr wrap="square" rtlCol="0">
            <a:spAutoFit/>
          </a:bodyPr>
          <a:lstStyle/>
          <a:p>
            <a:pPr algn="ctr"/>
            <a:r>
              <a:rPr lang="en-US" sz="2000" b="1" dirty="0"/>
              <a:t>Running list of experiments </a:t>
            </a:r>
          </a:p>
          <a:p>
            <a:r>
              <a:rPr lang="en-US" sz="2000" b="1" dirty="0"/>
              <a:t>Goal: </a:t>
            </a:r>
            <a:r>
              <a:rPr lang="en-US" sz="2000" dirty="0"/>
              <a:t>Characterization of a Eukaryotic Gene</a:t>
            </a:r>
          </a:p>
          <a:p>
            <a:endParaRPr lang="en-US" sz="2000" b="1" dirty="0"/>
          </a:p>
          <a:p>
            <a:r>
              <a:rPr lang="en-US" sz="2000" b="1" dirty="0"/>
              <a:t>Steps: </a:t>
            </a:r>
            <a:r>
              <a:rPr lang="en-US" sz="2000" dirty="0"/>
              <a:t>Cloning a segment of Saccharomyces cerevisiae (baker’s yeast) DNA into</a:t>
            </a:r>
          </a:p>
          <a:p>
            <a:r>
              <a:rPr lang="en-US" sz="2000" dirty="0"/>
              <a:t>a pair of convenient plasmid vectors, specifically, pTZ18u and pTZ19u.</a:t>
            </a:r>
          </a:p>
          <a:p>
            <a:r>
              <a:rPr lang="en-US" sz="2000" dirty="0"/>
              <a:t>	</a:t>
            </a:r>
          </a:p>
          <a:p>
            <a:r>
              <a:rPr lang="en-US" sz="2000" b="1" dirty="0" smtClean="0">
                <a:solidFill>
                  <a:srgbClr val="FF0000"/>
                </a:solidFill>
              </a:rPr>
              <a:t>TODAY</a:t>
            </a:r>
            <a:endParaRPr lang="en-US" sz="2000" b="1" dirty="0">
              <a:solidFill>
                <a:srgbClr val="FF0000"/>
              </a:solidFill>
            </a:endParaRPr>
          </a:p>
          <a:p>
            <a:r>
              <a:rPr lang="en-US" sz="2000" dirty="0"/>
              <a:t>3) Recover EcoRI/HindIII cut &amp; CIP-treated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r>
              <a:rPr lang="en-US" sz="2000" dirty="0" smtClean="0"/>
              <a:t>.</a:t>
            </a:r>
          </a:p>
          <a:p>
            <a:endParaRPr lang="en-US" sz="2000" dirty="0"/>
          </a:p>
          <a:p>
            <a:r>
              <a:rPr lang="en-US" sz="2000" dirty="0" smtClean="0"/>
              <a:t>2) Recover gel-fractionated yeast genomic DNA fragment from agarose using Qiagen kit</a:t>
            </a:r>
            <a:endParaRPr lang="en-US" sz="2000" dirty="0"/>
          </a:p>
          <a:p>
            <a:endParaRPr lang="en-US" sz="2000" dirty="0"/>
          </a:p>
          <a:p>
            <a:r>
              <a:rPr lang="en-US" sz="2000" dirty="0"/>
              <a:t>4) Prepare </a:t>
            </a:r>
            <a:r>
              <a:rPr lang="en-US" sz="2000" i="1" dirty="0"/>
              <a:t>E. coli </a:t>
            </a:r>
            <a:r>
              <a:rPr lang="en-US" sz="2000" dirty="0"/>
              <a:t>cells competent for DNA transformation by CaCl</a:t>
            </a:r>
            <a:r>
              <a:rPr lang="en-US" sz="2000" baseline="-25000" dirty="0"/>
              <a:t>2</a:t>
            </a:r>
            <a:r>
              <a:rPr lang="en-US" sz="2000" dirty="0"/>
              <a:t> treatment; cryopreserve the competent cells (</a:t>
            </a:r>
            <a:r>
              <a:rPr lang="en-US" sz="2000" b="1" dirty="0"/>
              <a:t>we will do this first</a:t>
            </a:r>
            <a:r>
              <a:rPr lang="en-US" sz="2000" dirty="0"/>
              <a:t>)</a:t>
            </a:r>
          </a:p>
          <a:p>
            <a:endParaRPr lang="en-US" sz="2000" dirty="0"/>
          </a:p>
          <a:p>
            <a:r>
              <a:rPr lang="en-US" sz="2000" b="1" dirty="0"/>
              <a:t>Bonus: </a:t>
            </a:r>
            <a:r>
              <a:rPr lang="en-US" sz="2000" dirty="0"/>
              <a:t>Comparing the sensitivity of EtBr and SYBR Safe for staining DNA in gels (assisted demonstration)</a:t>
            </a:r>
          </a:p>
          <a:p>
            <a:endParaRPr lang="en-US" dirty="0"/>
          </a:p>
        </p:txBody>
      </p:sp>
    </p:spTree>
    <p:extLst>
      <p:ext uri="{BB962C8B-B14F-4D97-AF65-F5344CB8AC3E}">
        <p14:creationId xmlns:p14="http://schemas.microsoft.com/office/powerpoint/2010/main" val="3760198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AT.bmp"/>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 y="2400838"/>
            <a:ext cx="7619048" cy="4304762"/>
          </a:xfrm>
          <a:prstGeom prst="rect">
            <a:avLst/>
          </a:prstGeom>
        </p:spPr>
      </p:pic>
      <p:sp>
        <p:nvSpPr>
          <p:cNvPr id="3" name="TextBox 2"/>
          <p:cNvSpPr txBox="1"/>
          <p:nvPr/>
        </p:nvSpPr>
        <p:spPr>
          <a:xfrm>
            <a:off x="152400" y="264216"/>
            <a:ext cx="8991600"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smtClean="0">
                <a:ln>
                  <a:noFill/>
                </a:ln>
                <a:effectLst/>
                <a:uLnTx/>
                <a:uFillTx/>
                <a:latin typeface="Arial" charset="0"/>
                <a:ea typeface="+mn-ea"/>
                <a:cs typeface="+mn-cs"/>
              </a:rPr>
              <a:t>Making Proteomics Quantitative - </a:t>
            </a:r>
            <a:r>
              <a:rPr kumimoji="0" lang="en-US" sz="2000" b="1" i="1" u="none" strike="noStrike" kern="1200" cap="none" spc="0" normalizeH="0" baseline="0" noProof="0" dirty="0" smtClean="0">
                <a:ln>
                  <a:noFill/>
                </a:ln>
                <a:solidFill>
                  <a:srgbClr val="FF0000"/>
                </a:solidFill>
                <a:effectLst/>
                <a:uLnTx/>
                <a:uFillTx/>
                <a:latin typeface="Arial" charset="0"/>
                <a:ea typeface="+mn-ea"/>
                <a:cs typeface="+mn-cs"/>
              </a:rPr>
              <a:t>Post-labeling</a:t>
            </a:r>
            <a:r>
              <a:rPr kumimoji="0" lang="en-US" sz="2000" b="1" i="0" u="none" strike="noStrike" kern="1200" cap="none" spc="0" normalizeH="0" baseline="0" noProof="0" dirty="0" smtClean="0">
                <a:ln>
                  <a:noFill/>
                </a:ln>
                <a:solidFill>
                  <a:srgbClr val="FF0000"/>
                </a:solidFill>
                <a:effectLst/>
                <a:uLnTx/>
                <a:uFillTx/>
                <a:latin typeface="Arial" charset="0"/>
                <a:ea typeface="+mn-ea"/>
                <a:cs typeface="+mn-cs"/>
              </a:rPr>
              <a:t> </a:t>
            </a:r>
            <a:r>
              <a:rPr kumimoji="0" lang="en-US" sz="2000" b="1" i="0" u="none" strike="noStrike" kern="1200" cap="none" spc="0" normalizeH="0" baseline="0" noProof="0" dirty="0">
                <a:ln>
                  <a:noFill/>
                </a:ln>
                <a:effectLst/>
                <a:uLnTx/>
                <a:uFillTx/>
                <a:latin typeface="Arial" charset="0"/>
                <a:ea typeface="+mn-ea"/>
                <a:cs typeface="+mn-cs"/>
              </a:rPr>
              <a:t>peptides to </a:t>
            </a:r>
            <a:r>
              <a:rPr kumimoji="0" lang="en-US" sz="2000" b="1" i="0" u="none" strike="noStrike" kern="1200" cap="none" spc="0" normalizeH="0" baseline="0" noProof="0" dirty="0" smtClean="0">
                <a:ln>
                  <a:noFill/>
                </a:ln>
                <a:effectLst/>
                <a:uLnTx/>
                <a:uFillTx/>
                <a:latin typeface="Arial" charset="0"/>
                <a:ea typeface="+mn-ea"/>
                <a:cs typeface="+mn-cs"/>
              </a:rPr>
              <a:t>determine</a:t>
            </a:r>
            <a:r>
              <a:rPr kumimoji="0" lang="en-US" sz="2000" b="1" i="0" u="sng" strike="noStrike" kern="1200" cap="none" spc="0" normalizeH="0" baseline="0" noProof="0" dirty="0" smtClean="0">
                <a:ln>
                  <a:noFill/>
                </a:ln>
                <a:effectLst/>
                <a:uLnTx/>
                <a:uFillTx/>
                <a:latin typeface="Arial" charset="0"/>
                <a:ea typeface="+mn-ea"/>
                <a:cs typeface="+mn-cs"/>
              </a:rPr>
              <a:t> </a:t>
            </a:r>
            <a:r>
              <a:rPr kumimoji="0" lang="en-US" sz="2000" b="1" i="0" u="none" strike="noStrike" kern="1200" cap="none" spc="0" normalizeH="0" baseline="0" noProof="0" dirty="0" smtClean="0">
                <a:ln>
                  <a:noFill/>
                </a:ln>
                <a:effectLst/>
                <a:uLnTx/>
                <a:uFillTx/>
                <a:latin typeface="Arial" charset="0"/>
                <a:ea typeface="+mn-ea"/>
                <a:cs typeface="+mn-cs"/>
              </a:rPr>
              <a:t>relative </a:t>
            </a:r>
            <a:r>
              <a:rPr kumimoji="0" lang="en-US" sz="2000" b="1" i="0" u="none" strike="noStrike" kern="1200" cap="none" spc="0" normalizeH="0" baseline="0" noProof="0" dirty="0">
                <a:ln>
                  <a:noFill/>
                </a:ln>
                <a:effectLst/>
                <a:uLnTx/>
                <a:uFillTx/>
                <a:latin typeface="Arial" charset="0"/>
                <a:ea typeface="+mn-ea"/>
                <a:cs typeface="+mn-cs"/>
              </a:rPr>
              <a:t>protein abundance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Isotope-coded affinity tags (ICAT)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can be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covalently added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to protein mixtures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isolated from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different sources (e.g., cancer &amp; healthy)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to quantify changes in specific protein abundance</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The principle is based on the fact that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hydrogen</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(one proton) and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deuterium</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(one proton plus one neutron) can be distinguished by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mass spectrometry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hence a protein with modified with deuterium can be distinguished from the same protein containing only hydrogen.</a:t>
            </a:r>
          </a:p>
        </p:txBody>
      </p:sp>
      <p:sp>
        <p:nvSpPr>
          <p:cNvPr id="4" name="TextBox 3"/>
          <p:cNvSpPr txBox="1"/>
          <p:nvPr/>
        </p:nvSpPr>
        <p:spPr>
          <a:xfrm>
            <a:off x="7848600" y="1981200"/>
            <a:ext cx="1295400" cy="477053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Two different ICATs used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one with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hydrogen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only the other with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deuterium</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Each sample gets modified with one of these alternative reagents then the samples mixed and analyzed. </a:t>
            </a:r>
          </a:p>
        </p:txBody>
      </p:sp>
    </p:spTree>
    <p:extLst>
      <p:ext uri="{BB962C8B-B14F-4D97-AF65-F5344CB8AC3E}">
        <p14:creationId xmlns:p14="http://schemas.microsoft.com/office/powerpoint/2010/main" val="357296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lac.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733675" y="704850"/>
            <a:ext cx="3524250" cy="2495550"/>
          </a:xfrm>
          <a:prstGeom prst="rect">
            <a:avLst/>
          </a:prstGeom>
        </p:spPr>
      </p:pic>
      <p:sp>
        <p:nvSpPr>
          <p:cNvPr id="3" name="TextBox 2"/>
          <p:cNvSpPr txBox="1"/>
          <p:nvPr/>
        </p:nvSpPr>
        <p:spPr>
          <a:xfrm>
            <a:off x="533400" y="3429000"/>
            <a:ext cx="8458200" cy="31393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FF0000"/>
                </a:solidFill>
                <a:effectLst/>
                <a:uLnTx/>
                <a:uFillTx/>
                <a:latin typeface="Arial" charset="0"/>
                <a:ea typeface="+mn-ea"/>
                <a:cs typeface="+mn-cs"/>
              </a:rPr>
              <a:t>S</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table-</a:t>
            </a:r>
            <a:r>
              <a:rPr kumimoji="0" lang="en-US" sz="1800" b="1" i="0" u="sng" strike="noStrike" kern="1200" cap="none" spc="0" normalizeH="0" baseline="0" noProof="0" dirty="0">
                <a:ln>
                  <a:noFill/>
                </a:ln>
                <a:solidFill>
                  <a:srgbClr val="FF0000"/>
                </a:solidFill>
                <a:effectLst/>
                <a:uLnTx/>
                <a:uFillTx/>
                <a:latin typeface="Arial" charset="0"/>
                <a:ea typeface="+mn-ea"/>
                <a:cs typeface="+mn-cs"/>
              </a:rPr>
              <a:t>i</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sotope </a:t>
            </a:r>
            <a:r>
              <a:rPr kumimoji="0" lang="en-US" sz="1800" b="1" i="0" u="sng" strike="noStrike" kern="1200" cap="none" spc="0" normalizeH="0" baseline="0" noProof="0" dirty="0">
                <a:ln>
                  <a:noFill/>
                </a:ln>
                <a:solidFill>
                  <a:srgbClr val="FF0000"/>
                </a:solidFill>
                <a:effectLst/>
                <a:uLnTx/>
                <a:uFillTx/>
                <a:latin typeface="Arial" charset="0"/>
                <a:ea typeface="+mn-ea"/>
                <a:cs typeface="+mn-cs"/>
              </a:rPr>
              <a:t>l</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abeling with </a:t>
            </a:r>
            <a:r>
              <a:rPr kumimoji="0" lang="en-US" sz="1800" b="1" i="0" u="sng" strike="noStrike" kern="1200" cap="none" spc="0" normalizeH="0" baseline="0" noProof="0" dirty="0">
                <a:ln>
                  <a:noFill/>
                </a:ln>
                <a:solidFill>
                  <a:srgbClr val="FF0000"/>
                </a:solidFill>
                <a:effectLst/>
                <a:uLnTx/>
                <a:uFillTx/>
                <a:latin typeface="Arial" charset="0"/>
                <a:ea typeface="+mn-ea"/>
                <a:cs typeface="+mn-cs"/>
              </a:rPr>
              <a:t>a</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mino acids </a:t>
            </a:r>
            <a:r>
              <a:rPr kumimoji="0" lang="en-US" sz="1800" b="1" i="1" u="none" strike="noStrike" kern="1200" cap="none" spc="0" normalizeH="0" baseline="0" noProof="0" dirty="0">
                <a:ln>
                  <a:noFill/>
                </a:ln>
                <a:solidFill>
                  <a:prstClr val="black"/>
                </a:solidFill>
                <a:effectLst/>
                <a:uLnTx/>
                <a:uFillTx/>
                <a:latin typeface="Arial" charset="0"/>
                <a:ea typeface="+mn-ea"/>
                <a:cs typeface="+mn-cs"/>
              </a:rPr>
              <a:t>in cell </a:t>
            </a:r>
            <a:r>
              <a:rPr kumimoji="0" lang="en-US" sz="1800" b="1" i="1" u="sng" strike="noStrike" kern="1200" cap="none" spc="0" normalizeH="0" baseline="0" noProof="0" dirty="0">
                <a:ln>
                  <a:noFill/>
                </a:ln>
                <a:solidFill>
                  <a:srgbClr val="FF0000"/>
                </a:solidFill>
                <a:effectLst/>
                <a:uLnTx/>
                <a:uFillTx/>
                <a:latin typeface="Arial" charset="0"/>
                <a:ea typeface="+mn-ea"/>
                <a:cs typeface="+mn-cs"/>
              </a:rPr>
              <a:t>c</a:t>
            </a:r>
            <a:r>
              <a:rPr kumimoji="0" lang="en-US" sz="1800" b="1" i="1" u="none" strike="noStrike" kern="1200" cap="none" spc="0" normalizeH="0" baseline="0" noProof="0" dirty="0">
                <a:ln>
                  <a:noFill/>
                </a:ln>
                <a:solidFill>
                  <a:prstClr val="black"/>
                </a:solidFill>
                <a:effectLst/>
                <a:uLnTx/>
                <a:uFillTx/>
                <a:latin typeface="Arial" charset="0"/>
                <a:ea typeface="+mn-ea"/>
                <a:cs typeface="+mn-cs"/>
              </a:rPr>
              <a:t>ulture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SILAC</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uses light and heavy isotopes of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nitrogen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(N14, N15),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carbon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(C12, C13) or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hydrogen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(H1, H2).  </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Here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labeling is done by the cells and does not require cysteine modification. The ratios of the same proteins present in the heavy and light samples are compared after normalization.  The same ideal as ICAT except that the heavy/light isotopes are added normally during growth – works best for microbes or tissue culture</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p:txBody>
      </p:sp>
      <p:sp>
        <p:nvSpPr>
          <p:cNvPr id="4" name="Rectangle 3"/>
          <p:cNvSpPr/>
          <p:nvPr/>
        </p:nvSpPr>
        <p:spPr>
          <a:xfrm>
            <a:off x="1143000" y="5906869"/>
            <a:ext cx="67056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4"/>
              </a:rPr>
              <a:t>http://drugdiscoveryopinion.com/2009/03/page/2/</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p:cNvSpPr txBox="1"/>
          <p:nvPr/>
        </p:nvSpPr>
        <p:spPr>
          <a:xfrm>
            <a:off x="533400" y="76200"/>
            <a:ext cx="7620000" cy="3810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800" b="1" i="1" u="none" strike="noStrike" kern="1200" cap="none" spc="0" normalizeH="0" baseline="0" noProof="0" dirty="0" smtClean="0">
                <a:ln>
                  <a:noFill/>
                </a:ln>
                <a:solidFill>
                  <a:prstClr val="black"/>
                </a:solidFill>
                <a:effectLst/>
                <a:uLnTx/>
                <a:uFillTx/>
                <a:latin typeface="Arial" charset="0"/>
                <a:ea typeface="+mn-ea"/>
                <a:cs typeface="+mn-cs"/>
              </a:rPr>
              <a:t>In vivo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labeling before protein isolation</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6760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pic>
        <p:nvPicPr>
          <p:cNvPr id="1026" name="Picture 2"/>
          <p:cNvPicPr>
            <a:picLocks noChangeAspect="1" noChangeArrowheads="1"/>
          </p:cNvPicPr>
          <p:nvPr/>
        </p:nvPicPr>
        <p:blipFill>
          <a:blip r:embed="rId2" cstate="print"/>
          <a:srcRect/>
          <a:stretch>
            <a:fillRect/>
          </a:stretch>
        </p:blipFill>
        <p:spPr bwMode="auto">
          <a:xfrm>
            <a:off x="152400" y="152400"/>
            <a:ext cx="8610600" cy="6477000"/>
          </a:xfrm>
          <a:prstGeom prst="rect">
            <a:avLst/>
          </a:prstGeom>
          <a:noFill/>
          <a:ln w="9525">
            <a:noFill/>
            <a:miter lim="800000"/>
            <a:headEnd/>
            <a:tailEnd/>
          </a:ln>
        </p:spPr>
      </p:pic>
      <p:sp>
        <p:nvSpPr>
          <p:cNvPr id="2" name="TextBox 1"/>
          <p:cNvSpPr txBox="1"/>
          <p:nvPr/>
        </p:nvSpPr>
        <p:spPr>
          <a:xfrm>
            <a:off x="5867400" y="1143000"/>
            <a:ext cx="2590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Protein capture</a:t>
            </a:r>
          </a:p>
        </p:txBody>
      </p:sp>
      <p:sp>
        <p:nvSpPr>
          <p:cNvPr id="3" name="TextBox 2"/>
          <p:cNvSpPr txBox="1"/>
          <p:nvPr/>
        </p:nvSpPr>
        <p:spPr>
          <a:xfrm>
            <a:off x="3505200" y="460744"/>
            <a:ext cx="51054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PCA = protein fragment complementation (GFP, ubiquitin, etc.)  </a:t>
            </a:r>
          </a:p>
        </p:txBody>
      </p:sp>
    </p:spTree>
    <p:extLst>
      <p:ext uri="{BB962C8B-B14F-4D97-AF65-F5344CB8AC3E}">
        <p14:creationId xmlns:p14="http://schemas.microsoft.com/office/powerpoint/2010/main" val="1754506173"/>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27" y="76200"/>
            <a:ext cx="89916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1987927"/>
            <a:ext cx="19050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Two-hybrid, PCA, affinity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selection approaches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are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physical interaction assays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Genetic interactions assays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(e.g., synthetic lethality, dosage suppression)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provide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complementary information</a:t>
            </a:r>
          </a:p>
        </p:txBody>
      </p:sp>
    </p:spTree>
    <p:extLst>
      <p:ext uri="{BB962C8B-B14F-4D97-AF65-F5344CB8AC3E}">
        <p14:creationId xmlns:p14="http://schemas.microsoft.com/office/powerpoint/2010/main" val="4147893904"/>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7848600" cy="1631216"/>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Protein affinity capture (proteomic) information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combined with genome wide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genetic interaction maps</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global</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gene </a:t>
            </a: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expression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studies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two-hybrid studies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have been used to assemble the equivalent </a:t>
            </a: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“social interaction networks”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of related gene </a:t>
            </a: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activities/proteins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that describe cellular function.</a:t>
            </a:r>
          </a:p>
        </p:txBody>
      </p:sp>
      <p:pic>
        <p:nvPicPr>
          <p:cNvPr id="3" name="Picture 2"/>
          <p:cNvPicPr>
            <a:picLocks noChangeAspect="1"/>
          </p:cNvPicPr>
          <p:nvPr/>
        </p:nvPicPr>
        <p:blipFill>
          <a:blip r:embed="rId2"/>
          <a:stretch>
            <a:fillRect/>
          </a:stretch>
        </p:blipFill>
        <p:spPr>
          <a:xfrm>
            <a:off x="1447800" y="1948373"/>
            <a:ext cx="6492240" cy="4967764"/>
          </a:xfrm>
          <a:prstGeom prst="rect">
            <a:avLst/>
          </a:prstGeom>
        </p:spPr>
      </p:pic>
    </p:spTree>
    <p:extLst>
      <p:ext uri="{BB962C8B-B14F-4D97-AF65-F5344CB8AC3E}">
        <p14:creationId xmlns:p14="http://schemas.microsoft.com/office/powerpoint/2010/main" val="106839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152400" y="398622"/>
            <a:ext cx="8991600" cy="5863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a:t>
            </a:r>
            <a:r>
              <a:rPr kumimoji="0" 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Molecular </a:t>
            </a: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and Genetic </a:t>
            </a:r>
            <a:r>
              <a:rPr kumimoji="0" 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Approaches to Identify Genes</a:t>
            </a:r>
            <a:r>
              <a:rPr kumimoji="0" lang="en-US"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b="1" dirty="0">
              <a:latin typeface="Times New Roman" panose="02020603050405020304" pitchFamily="18" charset="0"/>
              <a:cs typeface="Times New Roman" panose="02020603050405020304" pitchFamily="18" charset="0"/>
            </a:endParaRPr>
          </a:p>
          <a:p>
            <a:pPr lvl="0"/>
            <a:r>
              <a:rPr lang="en-US" b="1" dirty="0" smtClean="0">
                <a:latin typeface="Times New Roman" panose="02020603050405020304" pitchFamily="18" charset="0"/>
                <a:cs typeface="Times New Roman" panose="02020603050405020304" pitchFamily="18" charset="0"/>
              </a:rPr>
              <a:t>*Brute force functional screens to find the mutant followed by complementation </a:t>
            </a:r>
            <a:r>
              <a:rPr lang="en-US" b="1" dirty="0">
                <a:latin typeface="Times New Roman" panose="02020603050405020304" pitchFamily="18" charset="0"/>
                <a:cs typeface="Times New Roman" panose="02020603050405020304" pitchFamily="18" charset="0"/>
              </a:rPr>
              <a:t>to relieve the </a:t>
            </a:r>
            <a:r>
              <a:rPr lang="en-US"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dirty="0">
              <a:latin typeface="Times New Roman" panose="02020603050405020304" pitchFamily="18" charset="0"/>
              <a:cs typeface="Times New Roman" panose="02020603050405020304" pitchFamily="18" charset="0"/>
            </a:endParaRPr>
          </a:p>
          <a:p>
            <a:pPr lvl="0"/>
            <a:r>
              <a:rPr lang="en-US" b="1" dirty="0" smtClean="0">
                <a:latin typeface="Times New Roman" panose="02020603050405020304" pitchFamily="18" charset="0"/>
                <a:cs typeface="Times New Roman" panose="02020603050405020304" pitchFamily="18" charset="0"/>
              </a:rPr>
              <a:t>*Two </a:t>
            </a:r>
            <a:r>
              <a:rPr lang="en-US" b="1" dirty="0">
                <a:latin typeface="Times New Roman" panose="02020603050405020304" pitchFamily="18" charset="0"/>
                <a:cs typeface="Times New Roman" panose="02020603050405020304" pitchFamily="18" charset="0"/>
              </a:rPr>
              <a:t>hybrid interactions – </a:t>
            </a:r>
            <a:r>
              <a:rPr lang="en-US"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dirty="0">
              <a:latin typeface="Times New Roman" panose="02020603050405020304" pitchFamily="18" charset="0"/>
              <a:cs typeface="Times New Roman" panose="02020603050405020304" pitchFamily="18" charset="0"/>
            </a:endParaRPr>
          </a:p>
          <a:p>
            <a:pPr lvl="0"/>
            <a:r>
              <a:rPr lang="en-US" b="1" dirty="0">
                <a:latin typeface="Times New Roman" panose="02020603050405020304" pitchFamily="18" charset="0"/>
                <a:cs typeface="Times New Roman" panose="02020603050405020304" pitchFamily="18" charset="0"/>
              </a:rPr>
              <a:t>High Throughput Transcriptome (RNA </a:t>
            </a:r>
            <a:r>
              <a:rPr lang="en-US" b="1" dirty="0" err="1">
                <a:latin typeface="Times New Roman" panose="02020603050405020304" pitchFamily="18" charset="0"/>
                <a:cs typeface="Times New Roman" panose="02020603050405020304" pitchFamily="18" charset="0"/>
              </a:rPr>
              <a:t>Seq</a:t>
            </a:r>
            <a:r>
              <a:rPr lang="en-US" b="1" dirty="0">
                <a:latin typeface="Times New Roman" panose="02020603050405020304" pitchFamily="18" charset="0"/>
                <a:cs typeface="Times New Roman" panose="02020603050405020304" pitchFamily="18" charset="0"/>
              </a:rPr>
              <a:t>, Microarray, </a:t>
            </a:r>
            <a:r>
              <a:rPr lang="en-US" b="1" dirty="0" err="1">
                <a:latin typeface="Times New Roman" panose="02020603050405020304" pitchFamily="18" charset="0"/>
                <a:cs typeface="Times New Roman" panose="02020603050405020304" pitchFamily="18" charset="0"/>
              </a:rPr>
              <a:t>Nanodrop,etc</a:t>
            </a:r>
            <a:r>
              <a:rPr lang="en-US" b="1"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define coordinately regulated gene sets in tissue-specific or developmental stages; RNAs binding common proteins, etc</a:t>
            </a:r>
            <a:r>
              <a:rPr lang="en-US" dirty="0" smtClean="0">
                <a:latin typeface="Times New Roman" panose="02020603050405020304" pitchFamily="18" charset="0"/>
                <a:cs typeface="Times New Roman" panose="02020603050405020304" pitchFamily="18" charset="0"/>
              </a:rPr>
              <a:t>.; requires confirmation of function</a:t>
            </a:r>
          </a:p>
          <a:p>
            <a:pPr lvl="0"/>
            <a:endParaRPr lang="en-US" dirty="0">
              <a:latin typeface="Times New Roman" panose="02020603050405020304" pitchFamily="18" charset="0"/>
              <a:cs typeface="Times New Roman" panose="02020603050405020304" pitchFamily="18" charset="0"/>
            </a:endParaRPr>
          </a:p>
          <a:p>
            <a:pPr lvl="0"/>
            <a:r>
              <a:rPr lang="en-US" b="1" dirty="0" smtClean="0">
                <a:latin typeface="Times New Roman" panose="02020603050405020304" pitchFamily="18" charset="0"/>
                <a:cs typeface="Times New Roman" panose="02020603050405020304" pitchFamily="18" charset="0"/>
              </a:rPr>
              <a:t>*Proteomics – </a:t>
            </a:r>
            <a:r>
              <a:rPr lang="en-US" dirty="0" smtClean="0">
                <a:latin typeface="Times New Roman" panose="02020603050405020304" pitchFamily="18" charset="0"/>
                <a:cs typeface="Times New Roman" panose="02020603050405020304" pitchFamily="18" charset="0"/>
              </a:rPr>
              <a:t>to isolate interacting proteins from cellular/tissue sources; guilt by association, proteins recovered together often function together; requires confirmation of function</a:t>
            </a:r>
          </a:p>
          <a:p>
            <a:pPr lvl="0"/>
            <a:endParaRPr lang="en-US" dirty="0">
              <a:latin typeface="Times New Roman" panose="02020603050405020304" pitchFamily="18" charset="0"/>
              <a:cs typeface="Times New Roman" panose="02020603050405020304" pitchFamily="18" charset="0"/>
            </a:endParaRPr>
          </a:p>
          <a:p>
            <a:pPr lvl="0"/>
            <a:r>
              <a:rPr lang="en-US" b="1" dirty="0" smtClean="0">
                <a:latin typeface="Times New Roman" panose="02020603050405020304" pitchFamily="18" charset="0"/>
                <a:cs typeface="Times New Roman" panose="02020603050405020304" pitchFamily="18" charset="0"/>
              </a:rPr>
              <a:t>*Bioinformatics </a:t>
            </a:r>
            <a:r>
              <a:rPr lang="en-US" dirty="0" smtClean="0">
                <a:latin typeface="Times New Roman" panose="02020603050405020304" pitchFamily="18" charset="0"/>
                <a:cs typeface="Times New Roman" panose="02020603050405020304" pitchFamily="18" charset="0"/>
              </a:rPr>
              <a:t>– proteins of related structure may have related function; requires confirmation of function</a:t>
            </a:r>
            <a:endParaRPr lang="en-US" dirty="0">
              <a:latin typeface="Times New Roman" panose="02020603050405020304" pitchFamily="18" charset="0"/>
              <a:cs typeface="Times New Roman" panose="02020603050405020304" pitchFamily="18" charset="0"/>
            </a:endParaRPr>
          </a:p>
          <a:p>
            <a:pPr lvl="0"/>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2368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37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37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37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637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63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2012"/>
            <a:ext cx="8763000" cy="4801314"/>
          </a:xfrm>
          <a:prstGeom prst="rect">
            <a:avLst/>
          </a:prstGeom>
        </p:spPr>
        <p:txBody>
          <a:bodyPr wrap="square">
            <a:spAutoFit/>
          </a:bodyPr>
          <a:lstStyle/>
          <a:p>
            <a:pPr lvl="0"/>
            <a:r>
              <a:rPr lang="en-US" b="1" dirty="0">
                <a:solidFill>
                  <a:prstClr val="black"/>
                </a:solidFill>
                <a:latin typeface="Times New Roman" panose="02020603050405020304" pitchFamily="18" charset="0"/>
                <a:cs typeface="Times New Roman" panose="02020603050405020304" pitchFamily="18" charset="0"/>
              </a:rPr>
              <a:t>*High copy (dosage) suppression </a:t>
            </a:r>
            <a:r>
              <a:rPr lang="en-US" dirty="0">
                <a:solidFill>
                  <a:prstClr val="black"/>
                </a:solidFill>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dirty="0">
              <a:solidFill>
                <a:prstClr val="black"/>
              </a:solidFill>
              <a:latin typeface="Times New Roman" panose="02020603050405020304" pitchFamily="18" charset="0"/>
              <a:cs typeface="Times New Roman" panose="02020603050405020304" pitchFamily="18" charset="0"/>
            </a:endParaRPr>
          </a:p>
          <a:p>
            <a:pPr lvl="0"/>
            <a:r>
              <a:rPr lang="en-US" b="1" dirty="0">
                <a:solidFill>
                  <a:prstClr val="black"/>
                </a:solidFill>
                <a:latin typeface="Times New Roman" panose="02020603050405020304" pitchFamily="18" charset="0"/>
                <a:cs typeface="Times New Roman" panose="02020603050405020304" pitchFamily="18" charset="0"/>
              </a:rPr>
              <a:t>*Extragenic suppression  - </a:t>
            </a:r>
            <a:r>
              <a:rPr lang="en-US" dirty="0">
                <a:solidFill>
                  <a:prstClr val="black"/>
                </a:solidFill>
                <a:latin typeface="Times New Roman" panose="02020603050405020304" pitchFamily="18" charset="0"/>
                <a:cs typeface="Times New Roman" panose="02020603050405020304" pitchFamily="18" charset="0"/>
              </a:rPr>
              <a:t>the identification of second site mutations that suppress the mutant defect of a mutation in a known gene of interest. Requires a scheme to identify the suppressor gene &amp; confirmation of pathway involvement. </a:t>
            </a:r>
          </a:p>
          <a:p>
            <a:pPr lvl="0"/>
            <a:endParaRPr lang="en-US" dirty="0">
              <a:solidFill>
                <a:prstClr val="black"/>
              </a:solidFill>
              <a:latin typeface="Times New Roman" panose="02020603050405020304" pitchFamily="18" charset="0"/>
              <a:cs typeface="Times New Roman" panose="02020603050405020304" pitchFamily="18" charset="0"/>
            </a:endParaRPr>
          </a:p>
          <a:p>
            <a:pPr lvl="0"/>
            <a:r>
              <a:rPr lang="en-US" b="1" dirty="0">
                <a:solidFill>
                  <a:prstClr val="black"/>
                </a:solidFill>
                <a:latin typeface="Times New Roman" panose="02020603050405020304" pitchFamily="18" charset="0"/>
                <a:cs typeface="Times New Roman" panose="02020603050405020304" pitchFamily="18" charset="0"/>
              </a:rPr>
              <a:t>*Synthetic lethal interactions –</a:t>
            </a:r>
            <a:r>
              <a:rPr lang="en-US" dirty="0">
                <a:solidFill>
                  <a:prstClr val="black"/>
                </a:solidFill>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dirty="0">
              <a:solidFill>
                <a:prstClr val="black"/>
              </a:solidFill>
              <a:latin typeface="Times New Roman" panose="02020603050405020304" pitchFamily="18" charset="0"/>
              <a:cs typeface="Times New Roman" panose="02020603050405020304" pitchFamily="18" charset="0"/>
            </a:endParaRPr>
          </a:p>
          <a:p>
            <a:pPr lvl="0"/>
            <a:r>
              <a:rPr lang="en-US" b="1" dirty="0">
                <a:solidFill>
                  <a:prstClr val="black"/>
                </a:solidFill>
                <a:latin typeface="Times New Roman" panose="02020603050405020304" pitchFamily="18" charset="0"/>
                <a:cs typeface="Times New Roman" panose="02020603050405020304" pitchFamily="18" charset="0"/>
              </a:rPr>
              <a:t>Enhancer trap experiments </a:t>
            </a:r>
            <a:r>
              <a:rPr lang="en-US" dirty="0">
                <a:solidFill>
                  <a:prstClr val="black"/>
                </a:solidFill>
                <a:latin typeface="Times New Roman" panose="02020603050405020304" pitchFamily="18" charset="0"/>
                <a:cs typeface="Times New Roman" panose="02020603050405020304" pitchFamily="18" charset="0"/>
              </a:rPr>
              <a:t>to define novel regulated genes by the random insertion of a readily scored marker gene (e.g., lacZ or GFP) into the genome.  Look for tissue-specific (e.g., lung vs heart) or development stage-specific (e.g., embryonic vs adult) expression patterns to define genes that contribute to that stage.   </a:t>
            </a:r>
          </a:p>
        </p:txBody>
      </p:sp>
    </p:spTree>
    <p:extLst>
      <p:ext uri="{BB962C8B-B14F-4D97-AF65-F5344CB8AC3E}">
        <p14:creationId xmlns:p14="http://schemas.microsoft.com/office/powerpoint/2010/main" val="353548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43000" y="533400"/>
            <a:ext cx="3701471"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0" y="762000"/>
            <a:ext cx="3429000" cy="5324535"/>
          </a:xfrm>
          <a:prstGeom prst="rect">
            <a:avLst/>
          </a:prstGeom>
          <a:noFill/>
        </p:spPr>
        <p:txBody>
          <a:bodyPr wrap="square" rtlCol="0">
            <a:spAutoFit/>
          </a:bodyPr>
          <a:lstStyle/>
          <a:p>
            <a:r>
              <a:rPr lang="en-US" sz="2000" b="1" dirty="0" smtClean="0"/>
              <a:t>Brute Force Screen and cloning by complementation.</a:t>
            </a:r>
          </a:p>
          <a:p>
            <a:endParaRPr lang="en-US" sz="2000" dirty="0"/>
          </a:p>
          <a:p>
            <a:r>
              <a:rPr lang="en-US" sz="2000" dirty="0" smtClean="0"/>
              <a:t>Ts192 </a:t>
            </a:r>
            <a:r>
              <a:rPr lang="en-US" sz="2000" dirty="0"/>
              <a:t>one of 300 temperature sensitive mutants isolated.  Of these ~5% were defective in intron removal (pre-mRNA splicing).  The gene responsible for one such mutant was cloned by complementation of the ts defect at 37C with a genomic DNA library (shown here as a </a:t>
            </a:r>
            <a:r>
              <a:rPr lang="en-US" sz="2000" dirty="0" err="1"/>
              <a:t>PvuII</a:t>
            </a:r>
            <a:r>
              <a:rPr lang="en-US" sz="2000" dirty="0"/>
              <a:t> DNA </a:t>
            </a:r>
            <a:r>
              <a:rPr lang="en-US" sz="2000" dirty="0" err="1"/>
              <a:t>subclone</a:t>
            </a:r>
            <a:r>
              <a:rPr lang="en-US" sz="2000" dirty="0"/>
              <a:t>).   The gene was named </a:t>
            </a:r>
            <a:r>
              <a:rPr lang="en-US" sz="2000" i="1" dirty="0"/>
              <a:t>PRP38</a:t>
            </a:r>
            <a:r>
              <a:rPr lang="en-US" sz="2000" dirty="0"/>
              <a:t>.  </a:t>
            </a:r>
            <a:endParaRPr lang="en-US" sz="2000" dirty="0" smtClean="0"/>
          </a:p>
          <a:p>
            <a:endParaRPr lang="en-US" sz="2000" b="1" i="1" dirty="0"/>
          </a:p>
          <a:p>
            <a:r>
              <a:rPr lang="en-US" sz="2000" b="1" i="1" dirty="0" smtClean="0"/>
              <a:t>Blanton </a:t>
            </a:r>
            <a:r>
              <a:rPr lang="en-US" sz="2000" b="1" i="1" dirty="0"/>
              <a:t>et al., MCB 12:3939, 1992</a:t>
            </a:r>
          </a:p>
        </p:txBody>
      </p:sp>
      <p:sp>
        <p:nvSpPr>
          <p:cNvPr id="3" name="TextBox 2"/>
          <p:cNvSpPr txBox="1"/>
          <p:nvPr/>
        </p:nvSpPr>
        <p:spPr>
          <a:xfrm>
            <a:off x="1219200" y="6368534"/>
            <a:ext cx="5638800" cy="369332"/>
          </a:xfrm>
          <a:prstGeom prst="rect">
            <a:avLst/>
          </a:prstGeom>
          <a:noFill/>
        </p:spPr>
        <p:txBody>
          <a:bodyPr wrap="square" rtlCol="0">
            <a:spAutoFit/>
          </a:bodyPr>
          <a:lstStyle/>
          <a:p>
            <a:r>
              <a:rPr lang="en-US" dirty="0"/>
              <a:t>A: Northern blot, B: Primer extension experiment</a:t>
            </a:r>
          </a:p>
        </p:txBody>
      </p:sp>
    </p:spTree>
    <p:extLst>
      <p:ext uri="{BB962C8B-B14F-4D97-AF65-F5344CB8AC3E}">
        <p14:creationId xmlns:p14="http://schemas.microsoft.com/office/powerpoint/2010/main" val="993940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age.slidesharecdn.com/geneticsappt-110922073003-phpapp01/95/genetics-appt-23-728.jpg?cb=13166779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6934200" cy="5200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533400"/>
            <a:ext cx="7772400" cy="646331"/>
          </a:xfrm>
          <a:prstGeom prst="rect">
            <a:avLst/>
          </a:prstGeom>
          <a:noFill/>
        </p:spPr>
        <p:txBody>
          <a:bodyPr wrap="square" rtlCol="0">
            <a:spAutoFit/>
          </a:bodyPr>
          <a:lstStyle/>
          <a:p>
            <a:r>
              <a:rPr lang="en-US" dirty="0"/>
              <a:t>“Replica plate” to identify the subset of ethyl </a:t>
            </a:r>
            <a:r>
              <a:rPr lang="en-US" dirty="0" err="1"/>
              <a:t>methanesulfonate</a:t>
            </a:r>
            <a:r>
              <a:rPr lang="en-US" dirty="0"/>
              <a:t> mutagenized yeast that are growth deficient at 37C (i.e., ts)</a:t>
            </a:r>
          </a:p>
        </p:txBody>
      </p:sp>
    </p:spTree>
    <p:extLst>
      <p:ext uri="{BB962C8B-B14F-4D97-AF65-F5344CB8AC3E}">
        <p14:creationId xmlns:p14="http://schemas.microsoft.com/office/powerpoint/2010/main" val="1871247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90600"/>
            <a:ext cx="8153400" cy="4401205"/>
          </a:xfrm>
          <a:prstGeom prst="rect">
            <a:avLst/>
          </a:prstGeom>
          <a:noFill/>
        </p:spPr>
        <p:txBody>
          <a:bodyPr wrap="square" rtlCol="0">
            <a:spAutoFit/>
          </a:bodyPr>
          <a:lstStyle/>
          <a:p>
            <a:r>
              <a:rPr lang="en-US" sz="2800" b="1" dirty="0"/>
              <a:t>The cloned gene that reverses the temperature sensitivity or ts192 yeast might either</a:t>
            </a:r>
          </a:p>
          <a:p>
            <a:endParaRPr lang="en-US" sz="2800" dirty="0"/>
          </a:p>
          <a:p>
            <a:r>
              <a:rPr lang="en-US" sz="2800" dirty="0" smtClean="0"/>
              <a:t>1</a:t>
            </a:r>
            <a:r>
              <a:rPr lang="en-US" sz="2800" dirty="0"/>
              <a:t>) encode the </a:t>
            </a:r>
            <a:r>
              <a:rPr lang="en-US" sz="2800" b="1" dirty="0"/>
              <a:t>wildtype allele of the mutant gene </a:t>
            </a:r>
            <a:r>
              <a:rPr lang="en-US" sz="2800" dirty="0"/>
              <a:t>causing the ts lesion or</a:t>
            </a:r>
          </a:p>
          <a:p>
            <a:endParaRPr lang="en-US" sz="2800" dirty="0"/>
          </a:p>
          <a:p>
            <a:r>
              <a:rPr lang="en-US" sz="2800" dirty="0" smtClean="0"/>
              <a:t>2</a:t>
            </a:r>
            <a:r>
              <a:rPr lang="en-US" sz="2800" dirty="0"/>
              <a:t>) encode a </a:t>
            </a:r>
            <a:r>
              <a:rPr lang="en-US" sz="2800" b="1" dirty="0"/>
              <a:t>suppressor gene </a:t>
            </a:r>
            <a:r>
              <a:rPr lang="en-US" sz="2800" dirty="0"/>
              <a:t>that compensates for the original mutation but is located in a different gene.</a:t>
            </a:r>
          </a:p>
          <a:p>
            <a:endParaRPr lang="en-US" sz="2800" dirty="0"/>
          </a:p>
          <a:p>
            <a:r>
              <a:rPr lang="en-US" sz="2800" b="1" dirty="0"/>
              <a:t>How might you tell the difference?</a:t>
            </a:r>
          </a:p>
        </p:txBody>
      </p:sp>
    </p:spTree>
    <p:extLst>
      <p:ext uri="{BB962C8B-B14F-4D97-AF65-F5344CB8AC3E}">
        <p14:creationId xmlns:p14="http://schemas.microsoft.com/office/powerpoint/2010/main" val="22805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2091"/>
            <a:ext cx="8839200" cy="6524863"/>
          </a:xfrm>
          <a:prstGeom prst="rect">
            <a:avLst/>
          </a:prstGeom>
        </p:spPr>
        <p:txBody>
          <a:bodyPr wrap="square">
            <a:spAutoFit/>
          </a:bodyPr>
          <a:lstStyle/>
          <a:p>
            <a:r>
              <a:rPr lang="en-US" sz="2200" b="1" u="sng" dirty="0"/>
              <a:t>For Each Group</a:t>
            </a:r>
            <a:r>
              <a:rPr lang="en-US" sz="2200" dirty="0"/>
              <a:t> </a:t>
            </a:r>
          </a:p>
          <a:p>
            <a:r>
              <a:rPr lang="en-US" sz="2200" dirty="0"/>
              <a:t>‑‑Spin the </a:t>
            </a:r>
            <a:r>
              <a:rPr lang="en-US" sz="2200" b="1" dirty="0" smtClean="0">
                <a:solidFill>
                  <a:srgbClr val="FF0000"/>
                </a:solidFill>
              </a:rPr>
              <a:t>40</a:t>
            </a:r>
            <a:r>
              <a:rPr lang="en-US" sz="2200" dirty="0" smtClean="0">
                <a:solidFill>
                  <a:srgbClr val="FF0000"/>
                </a:solidFill>
              </a:rPr>
              <a:t> </a:t>
            </a:r>
            <a:r>
              <a:rPr lang="en-US" sz="2200" dirty="0">
                <a:solidFill>
                  <a:srgbClr val="FF0000"/>
                </a:solidFill>
              </a:rPr>
              <a:t>ml </a:t>
            </a:r>
            <a:r>
              <a:rPr lang="en-US" sz="2200" dirty="0"/>
              <a:t>of the TG1 </a:t>
            </a:r>
            <a:r>
              <a:rPr lang="en-US" sz="2200" i="1" dirty="0"/>
              <a:t>E. coli </a:t>
            </a:r>
            <a:r>
              <a:rPr lang="en-US" sz="2200" dirty="0"/>
              <a:t>culture for 10</a:t>
            </a:r>
            <a:r>
              <a:rPr lang="en-US" sz="2200" b="1" dirty="0"/>
              <a:t> </a:t>
            </a:r>
            <a:r>
              <a:rPr lang="en-US" sz="2200" dirty="0"/>
              <a:t>min. at 5,000 </a:t>
            </a:r>
            <a:r>
              <a:rPr lang="en-US" sz="2200" dirty="0" smtClean="0"/>
              <a:t>rpm (done just before class)</a:t>
            </a:r>
            <a:endParaRPr lang="en-US" sz="2200" dirty="0"/>
          </a:p>
          <a:p>
            <a:endParaRPr lang="en-US" sz="2200" dirty="0"/>
          </a:p>
          <a:p>
            <a:r>
              <a:rPr lang="en-US" sz="2200" dirty="0"/>
              <a:t>‑</a:t>
            </a:r>
            <a:r>
              <a:rPr lang="en-US" sz="2200" b="1" dirty="0"/>
              <a:t>Pour off </a:t>
            </a:r>
            <a:r>
              <a:rPr lang="en-US" sz="2200" dirty="0"/>
              <a:t>the broth (</a:t>
            </a:r>
            <a:r>
              <a:rPr lang="en-US" sz="2200" u="sng" dirty="0"/>
              <a:t>one quick move</a:t>
            </a:r>
            <a:r>
              <a:rPr lang="en-US" sz="2200" dirty="0"/>
              <a:t>) and </a:t>
            </a:r>
            <a:r>
              <a:rPr lang="en-US" sz="2200" b="1" dirty="0"/>
              <a:t>gently</a:t>
            </a:r>
            <a:r>
              <a:rPr lang="en-US" sz="2200" dirty="0"/>
              <a:t> resuspend (</a:t>
            </a:r>
            <a:r>
              <a:rPr lang="en-US" sz="2200" u="sng" dirty="0"/>
              <a:t>no vortexing</a:t>
            </a:r>
            <a:r>
              <a:rPr lang="en-US" sz="2200" dirty="0"/>
              <a:t>) the pellet in </a:t>
            </a:r>
            <a:r>
              <a:rPr lang="en-US" sz="2200" b="1" dirty="0" smtClean="0">
                <a:solidFill>
                  <a:srgbClr val="FF0000"/>
                </a:solidFill>
              </a:rPr>
              <a:t>20 </a:t>
            </a:r>
            <a:r>
              <a:rPr lang="en-US" sz="2200" b="1" dirty="0">
                <a:solidFill>
                  <a:srgbClr val="FF0000"/>
                </a:solidFill>
              </a:rPr>
              <a:t>ml </a:t>
            </a:r>
            <a:r>
              <a:rPr lang="en-US" sz="2200" dirty="0"/>
              <a:t>of ice buffered cold calcium chloride solution (100 mM CaCl</a:t>
            </a:r>
            <a:r>
              <a:rPr lang="en-US" sz="2200" baseline="-25000" dirty="0"/>
              <a:t>2</a:t>
            </a:r>
            <a:r>
              <a:rPr lang="en-US" sz="2200" dirty="0"/>
              <a:t>, 10 mM PIPES (pH 7.0)). Incu­bate on ice for 1 to 2 hours</a:t>
            </a:r>
          </a:p>
          <a:p>
            <a:endParaRPr lang="en-US" sz="2200" dirty="0"/>
          </a:p>
          <a:p>
            <a:r>
              <a:rPr lang="en-US" sz="2200" dirty="0"/>
              <a:t>-Invert the tube every 15 minutes to keep the cells from settling.</a:t>
            </a:r>
          </a:p>
          <a:p>
            <a:endParaRPr lang="en-US" sz="2200" dirty="0"/>
          </a:p>
          <a:p>
            <a:r>
              <a:rPr lang="en-US" sz="2200" dirty="0"/>
              <a:t>‑Spin out the culture at 5,000 for 5 min.</a:t>
            </a:r>
          </a:p>
          <a:p>
            <a:endParaRPr lang="en-US" sz="2200" dirty="0"/>
          </a:p>
          <a:p>
            <a:r>
              <a:rPr lang="en-US" sz="2200" dirty="0"/>
              <a:t>‑Pour off the supernatant and resuspend the pellet in 3 ml of ice cold calcium chloride Pipes solution </a:t>
            </a:r>
            <a:r>
              <a:rPr lang="en-US" sz="2200" b="1" dirty="0"/>
              <a:t>adjusted to contain 15% glycerol</a:t>
            </a:r>
            <a:r>
              <a:rPr lang="en-US" sz="2200" dirty="0"/>
              <a:t>.  Gently but completely mix again (the glycerol takes a bit of effort to mix in).  Mix well and make sure all clumps are dissolved.</a:t>
            </a:r>
          </a:p>
          <a:p>
            <a:endParaRPr lang="en-US" sz="2200" dirty="0"/>
          </a:p>
          <a:p>
            <a:r>
              <a:rPr lang="en-US" sz="2200" dirty="0"/>
              <a:t>‑Place the cells in the </a:t>
            </a:r>
            <a:r>
              <a:rPr lang="en-US" sz="2200" b="1" dirty="0"/>
              <a:t>dry ice </a:t>
            </a:r>
            <a:r>
              <a:rPr lang="en-US" sz="2200" dirty="0"/>
              <a:t>container at the front of the room.  The cells will be kept in a freezer </a:t>
            </a:r>
            <a:r>
              <a:rPr lang="en-US" sz="2200" b="1" dirty="0"/>
              <a:t>at ‑85</a:t>
            </a:r>
            <a:r>
              <a:rPr lang="en-US" sz="2200" b="1" baseline="30000" dirty="0"/>
              <a:t>o</a:t>
            </a:r>
            <a:r>
              <a:rPr lang="en-US" sz="2200" b="1" dirty="0"/>
              <a:t>C </a:t>
            </a:r>
            <a:r>
              <a:rPr lang="en-US" sz="2200" dirty="0"/>
              <a:t>until the next lab meeting.</a:t>
            </a:r>
          </a:p>
        </p:txBody>
      </p:sp>
    </p:spTree>
    <p:extLst>
      <p:ext uri="{BB962C8B-B14F-4D97-AF65-F5344CB8AC3E}">
        <p14:creationId xmlns:p14="http://schemas.microsoft.com/office/powerpoint/2010/main" val="1023252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762000"/>
            <a:ext cx="8001000" cy="5693866"/>
          </a:xfrm>
          <a:prstGeom prst="rect">
            <a:avLst/>
          </a:prstGeom>
          <a:noFill/>
        </p:spPr>
        <p:txBody>
          <a:bodyPr wrap="square" rtlCol="0">
            <a:spAutoFit/>
          </a:bodyPr>
          <a:lstStyle/>
          <a:p>
            <a:pPr marL="342900" indent="-342900">
              <a:buAutoNum type="arabicPeriod"/>
            </a:pPr>
            <a:r>
              <a:rPr lang="en-US" sz="2800" b="1" dirty="0"/>
              <a:t>Show </a:t>
            </a:r>
            <a:r>
              <a:rPr lang="en-US" sz="2800" b="1" u="sng" dirty="0"/>
              <a:t>genetic linkage </a:t>
            </a:r>
            <a:r>
              <a:rPr lang="en-US" sz="2800" b="1" dirty="0"/>
              <a:t>between the ts mutation and the cloned gene</a:t>
            </a:r>
          </a:p>
          <a:p>
            <a:pPr marL="800100" lvl="1" indent="-342900">
              <a:buAutoNum type="alphaUcPeriod"/>
            </a:pPr>
            <a:r>
              <a:rPr lang="en-US" sz="2800" dirty="0"/>
              <a:t>Integrate the cloned DNA </a:t>
            </a:r>
            <a:r>
              <a:rPr lang="en-US" sz="2800" dirty="0" smtClean="0"/>
              <a:t>into its </a:t>
            </a:r>
            <a:r>
              <a:rPr lang="en-US" sz="2800" dirty="0"/>
              <a:t>natural genetic locus by homologous </a:t>
            </a:r>
            <a:r>
              <a:rPr lang="en-US" sz="2800" dirty="0" smtClean="0"/>
              <a:t>recombination in the ts mutant strain</a:t>
            </a:r>
          </a:p>
          <a:p>
            <a:pPr marL="800100" lvl="1" indent="-342900">
              <a:buAutoNum type="alphaUcPeriod"/>
            </a:pPr>
            <a:endParaRPr lang="en-US" sz="2800" dirty="0"/>
          </a:p>
          <a:p>
            <a:pPr marL="800100" lvl="1" indent="-342900">
              <a:buAutoNum type="alphaUcPeriod"/>
            </a:pPr>
            <a:r>
              <a:rPr lang="en-US" sz="2800" dirty="0"/>
              <a:t>Demonstration that the integrated DNA cannot be </a:t>
            </a:r>
            <a:r>
              <a:rPr lang="en-US" sz="2800" dirty="0" err="1"/>
              <a:t>meiotically</a:t>
            </a:r>
            <a:r>
              <a:rPr lang="en-US" sz="2800" dirty="0"/>
              <a:t> separated from the ts lesion by mating this strain with a </a:t>
            </a:r>
            <a:r>
              <a:rPr lang="en-US" sz="2800" dirty="0" smtClean="0"/>
              <a:t>fully </a:t>
            </a:r>
            <a:r>
              <a:rPr lang="en-US" sz="2800" dirty="0"/>
              <a:t>wildtype yeast of opposite mating type.  After this diploid is induced to undergo meiosis (i.e., </a:t>
            </a:r>
            <a:r>
              <a:rPr lang="en-US" sz="2800" dirty="0" err="1"/>
              <a:t>sporulate</a:t>
            </a:r>
            <a:r>
              <a:rPr lang="en-US" sz="2800" dirty="0"/>
              <a:t>), </a:t>
            </a:r>
            <a:r>
              <a:rPr lang="en-US" sz="2800" u="sng" dirty="0"/>
              <a:t>none</a:t>
            </a:r>
            <a:r>
              <a:rPr lang="en-US" sz="2800" dirty="0"/>
              <a:t> of the haploid offspring are expected to show temperature sensitivity.</a:t>
            </a:r>
          </a:p>
        </p:txBody>
      </p:sp>
    </p:spTree>
    <p:extLst>
      <p:ext uri="{BB962C8B-B14F-4D97-AF65-F5344CB8AC3E}">
        <p14:creationId xmlns:p14="http://schemas.microsoft.com/office/powerpoint/2010/main" val="3678542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787" y="184666"/>
            <a:ext cx="8305800" cy="954107"/>
          </a:xfrm>
          <a:prstGeom prst="rect">
            <a:avLst/>
          </a:prstGeom>
          <a:noFill/>
        </p:spPr>
        <p:txBody>
          <a:bodyPr wrap="square" rtlCol="0">
            <a:spAutoFit/>
          </a:bodyPr>
          <a:lstStyle/>
          <a:p>
            <a:r>
              <a:rPr lang="en-US" sz="2800" b="1" dirty="0"/>
              <a:t>Identify the mutation in the original ts strain and demonstrate a causative difference in the cloned DNA.</a:t>
            </a:r>
          </a:p>
        </p:txBody>
      </p:sp>
      <p:sp>
        <p:nvSpPr>
          <p:cNvPr id="4" name="Rectangle 3"/>
          <p:cNvSpPr/>
          <p:nvPr/>
        </p:nvSpPr>
        <p:spPr>
          <a:xfrm>
            <a:off x="304801" y="3657600"/>
            <a:ext cx="8748712" cy="184665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Two different ts alleles of </a:t>
            </a:r>
            <a:r>
              <a:rPr lang="en-US" sz="2400" i="1" dirty="0">
                <a:latin typeface="Times New Roman" panose="02020603050405020304" pitchFamily="18" charset="0"/>
                <a:cs typeface="Times New Roman" panose="02020603050405020304" pitchFamily="18" charset="0"/>
              </a:rPr>
              <a:t>PRP38</a:t>
            </a:r>
            <a:r>
              <a:rPr lang="en-US" sz="2400" dirty="0">
                <a:latin typeface="Times New Roman" panose="02020603050405020304" pitchFamily="18" charset="0"/>
                <a:cs typeface="Times New Roman" panose="02020603050405020304" pitchFamily="18" charset="0"/>
              </a:rPr>
              <a:t> were identified by our lab.  Each allele had a single bp change that resulted in a single amino acid substitution in the Prp38 protein, </a:t>
            </a:r>
            <a:r>
              <a:rPr lang="en-US" sz="2400" i="1" dirty="0">
                <a:latin typeface="Times New Roman" panose="02020603050405020304" pitchFamily="18" charset="0"/>
                <a:cs typeface="Times New Roman" panose="02020603050405020304" pitchFamily="18" charset="0"/>
              </a:rPr>
              <a:t>prp38-1 </a:t>
            </a:r>
            <a:r>
              <a:rPr lang="en-US" sz="2400" dirty="0">
                <a:latin typeface="Times New Roman" panose="02020603050405020304" pitchFamily="18" charset="0"/>
                <a:cs typeface="Times New Roman" panose="02020603050405020304" pitchFamily="18" charset="0"/>
              </a:rPr>
              <a:t>(G66D) </a:t>
            </a:r>
            <a:r>
              <a:rPr lang="en-US" sz="2400" i="1" dirty="0">
                <a:latin typeface="Times New Roman" panose="02020603050405020304" pitchFamily="18" charset="0"/>
                <a:cs typeface="Times New Roman" panose="02020603050405020304" pitchFamily="18" charset="0"/>
              </a:rPr>
              <a:t>and prp38-2 </a:t>
            </a:r>
            <a:r>
              <a:rPr lang="en-US" sz="2400" dirty="0">
                <a:latin typeface="Times New Roman" panose="02020603050405020304" pitchFamily="18" charset="0"/>
                <a:cs typeface="Times New Roman" panose="02020603050405020304" pitchFamily="18" charset="0"/>
              </a:rPr>
              <a:t>(C87Y).</a:t>
            </a:r>
          </a:p>
          <a:p>
            <a:endParaRPr lang="en-US" dirty="0"/>
          </a:p>
        </p:txBody>
      </p:sp>
      <p:sp>
        <p:nvSpPr>
          <p:cNvPr id="5" name="Rectangle 4"/>
          <p:cNvSpPr/>
          <p:nvPr/>
        </p:nvSpPr>
        <p:spPr>
          <a:xfrm>
            <a:off x="304800" y="1524000"/>
            <a:ext cx="8305800" cy="1446550"/>
          </a:xfrm>
          <a:prstGeom prst="rect">
            <a:avLst/>
          </a:prstGeom>
        </p:spPr>
        <p:txBody>
          <a:bodyPr wrap="square">
            <a:spAutoFit/>
          </a:bodyPr>
          <a:lstStyle/>
          <a:p>
            <a:pPr lvl="0"/>
            <a:endParaRPr lang="en-US" dirty="0">
              <a:solidFill>
                <a:prstClr val="black"/>
              </a:solidFill>
            </a:endParaRPr>
          </a:p>
          <a:p>
            <a:pPr marL="342900" lvl="0" indent="-342900">
              <a:buFontTx/>
              <a:buAutoNum type="arabicPlain"/>
            </a:pPr>
            <a:r>
              <a:rPr lang="en-US" sz="1400" dirty="0">
                <a:solidFill>
                  <a:prstClr val="black"/>
                </a:solidFill>
                <a:latin typeface="Courier New" panose="02070309020205020404" pitchFamily="49" charset="0"/>
                <a:cs typeface="Courier New" panose="02070309020205020404" pitchFamily="49" charset="0"/>
              </a:rPr>
              <a:t> MAVNEFQVES NISPKQLNNQ SVSLVIPRLT RDKIHNSMYY KVNLSNESLR GNTMVELLKV </a:t>
            </a:r>
          </a:p>
          <a:p>
            <a:pPr lvl="0"/>
            <a:r>
              <a:rPr lang="en-US" sz="1400" dirty="0">
                <a:solidFill>
                  <a:prstClr val="black"/>
                </a:solidFill>
                <a:latin typeface="Courier New" panose="02070309020205020404" pitchFamily="49" charset="0"/>
                <a:cs typeface="Courier New" panose="02070309020205020404" pitchFamily="49" charset="0"/>
              </a:rPr>
              <a:t>61  MIGAF</a:t>
            </a:r>
            <a:r>
              <a:rPr lang="en-US" sz="1400" b="1" dirty="0">
                <a:solidFill>
                  <a:srgbClr val="FF0000"/>
                </a:solidFill>
                <a:latin typeface="Courier New" panose="02070309020205020404" pitchFamily="49" charset="0"/>
                <a:cs typeface="Courier New" panose="02070309020205020404" pitchFamily="49" charset="0"/>
              </a:rPr>
              <a:t>G</a:t>
            </a:r>
            <a:r>
              <a:rPr lang="en-US" sz="1400" b="1" dirty="0">
                <a:solidFill>
                  <a:srgbClr val="00B050"/>
                </a:solidFill>
                <a:latin typeface="Courier New" panose="02070309020205020404" pitchFamily="49" charset="0"/>
                <a:cs typeface="Courier New" panose="02070309020205020404" pitchFamily="49" charset="0"/>
              </a:rPr>
              <a:t>(D)</a:t>
            </a:r>
            <a:r>
              <a:rPr lang="en-US" sz="1400" dirty="0">
                <a:solidFill>
                  <a:prstClr val="black"/>
                </a:solidFill>
                <a:latin typeface="Courier New" panose="02070309020205020404" pitchFamily="49" charset="0"/>
                <a:cs typeface="Courier New" panose="02070309020205020404" pitchFamily="49" charset="0"/>
              </a:rPr>
              <a:t>TIKG QNGHLHMMVL </a:t>
            </a:r>
            <a:r>
              <a:rPr lang="en-US" sz="1400" dirty="0" smtClean="0">
                <a:solidFill>
                  <a:prstClr val="black"/>
                </a:solidFill>
                <a:latin typeface="Courier New" panose="02070309020205020404" pitchFamily="49" charset="0"/>
                <a:cs typeface="Courier New" panose="02070309020205020404" pitchFamily="49" charset="0"/>
              </a:rPr>
              <a:t>GGIEFK</a:t>
            </a:r>
            <a:r>
              <a:rPr lang="en-US" sz="1400" b="1" dirty="0" smtClean="0">
                <a:solidFill>
                  <a:srgbClr val="FF0000"/>
                </a:solidFill>
                <a:latin typeface="Courier New" panose="02070309020205020404" pitchFamily="49" charset="0"/>
                <a:cs typeface="Courier New" panose="02070309020205020404" pitchFamily="49" charset="0"/>
              </a:rPr>
              <a:t>C</a:t>
            </a:r>
            <a:r>
              <a:rPr lang="en-US" sz="1400" b="1" dirty="0" smtClean="0">
                <a:solidFill>
                  <a:srgbClr val="00B050"/>
                </a:solidFill>
                <a:latin typeface="Courier New" panose="02070309020205020404" pitchFamily="49" charset="0"/>
                <a:cs typeface="Courier New" panose="02070309020205020404" pitchFamily="49" charset="0"/>
              </a:rPr>
              <a:t>(Y)</a:t>
            </a:r>
            <a:r>
              <a:rPr lang="en-US" sz="1400" dirty="0" smtClean="0">
                <a:solidFill>
                  <a:prstClr val="black"/>
                </a:solidFill>
                <a:latin typeface="Courier New" panose="02070309020205020404" pitchFamily="49" charset="0"/>
                <a:cs typeface="Courier New" panose="02070309020205020404" pitchFamily="49" charset="0"/>
              </a:rPr>
              <a:t>ILM </a:t>
            </a:r>
            <a:r>
              <a:rPr lang="en-US" sz="1400" dirty="0">
                <a:solidFill>
                  <a:prstClr val="black"/>
                </a:solidFill>
                <a:latin typeface="Courier New" panose="02070309020205020404" pitchFamily="49" charset="0"/>
                <a:cs typeface="Courier New" panose="02070309020205020404" pitchFamily="49" charset="0"/>
              </a:rPr>
              <a:t>KLIEIRPNFQ QLNFLLNVKN ENGFDSKYII </a:t>
            </a:r>
            <a:br>
              <a:rPr lang="en-US" sz="1400" dirty="0">
                <a:solidFill>
                  <a:prstClr val="black"/>
                </a:solidFill>
                <a:latin typeface="Courier New" panose="02070309020205020404" pitchFamily="49" charset="0"/>
                <a:cs typeface="Courier New" panose="02070309020205020404" pitchFamily="49" charset="0"/>
              </a:rPr>
            </a:br>
            <a:r>
              <a:rPr lang="en-US" sz="1400" dirty="0">
                <a:solidFill>
                  <a:prstClr val="black"/>
                </a:solidFill>
                <a:latin typeface="Courier New" panose="02070309020205020404" pitchFamily="49" charset="0"/>
                <a:cs typeface="Courier New" panose="02070309020205020404" pitchFamily="49" charset="0"/>
              </a:rPr>
              <a:t>121 ALLLVYARLQ YYYLNGNNKN DDDENDLIKL FKVQLYKYSQ HYFKLKSFPL QVDCFAHSYN </a:t>
            </a:r>
            <a:br>
              <a:rPr lang="en-US" sz="1400" dirty="0">
                <a:solidFill>
                  <a:prstClr val="black"/>
                </a:solidFill>
                <a:latin typeface="Courier New" panose="02070309020205020404" pitchFamily="49" charset="0"/>
                <a:cs typeface="Courier New" panose="02070309020205020404" pitchFamily="49" charset="0"/>
              </a:rPr>
            </a:br>
            <a:r>
              <a:rPr lang="en-US" sz="1400" dirty="0">
                <a:solidFill>
                  <a:prstClr val="black"/>
                </a:solidFill>
                <a:latin typeface="Courier New" panose="02070309020205020404" pitchFamily="49" charset="0"/>
                <a:cs typeface="Courier New" panose="02070309020205020404" pitchFamily="49" charset="0"/>
              </a:rPr>
              <a:t>181 EELCIIHIDE LVDWLATQDH IWGIPLGKCQ WNKIYNSDEE SSSSESESNG DSEDDNDTSS </a:t>
            </a:r>
            <a:br>
              <a:rPr lang="en-US" sz="1400" dirty="0">
                <a:solidFill>
                  <a:prstClr val="black"/>
                </a:solidFill>
                <a:latin typeface="Courier New" panose="02070309020205020404" pitchFamily="49" charset="0"/>
                <a:cs typeface="Courier New" panose="02070309020205020404" pitchFamily="49" charset="0"/>
              </a:rPr>
            </a:br>
            <a:r>
              <a:rPr lang="en-US" sz="1400" dirty="0">
                <a:solidFill>
                  <a:prstClr val="black"/>
                </a:solidFill>
                <a:latin typeface="Courier New" panose="02070309020205020404" pitchFamily="49" charset="0"/>
                <a:cs typeface="Courier New" panose="02070309020205020404" pitchFamily="49" charset="0"/>
              </a:rPr>
              <a:t>241 ES*</a:t>
            </a:r>
          </a:p>
        </p:txBody>
      </p:sp>
    </p:spTree>
    <p:extLst>
      <p:ext uri="{BB962C8B-B14F-4D97-AF65-F5344CB8AC3E}">
        <p14:creationId xmlns:p14="http://schemas.microsoft.com/office/powerpoint/2010/main" val="1234141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0"/>
            <a:ext cx="8458200" cy="5262979"/>
          </a:xfrm>
          <a:prstGeom prst="rect">
            <a:avLst/>
          </a:prstGeom>
          <a:noFill/>
        </p:spPr>
        <p:txBody>
          <a:bodyPr wrap="square" rtlCol="0">
            <a:spAutoFit/>
          </a:bodyPr>
          <a:lstStyle/>
          <a:p>
            <a:r>
              <a:rPr lang="en-US" sz="2400" b="1" dirty="0" smtClean="0"/>
              <a:t>Is Prp38 a Direct </a:t>
            </a:r>
            <a:r>
              <a:rPr lang="en-US" sz="2400" b="1" dirty="0"/>
              <a:t>or Indirect Effector of Splicing?</a:t>
            </a:r>
          </a:p>
          <a:p>
            <a:endParaRPr lang="en-US" sz="2400" dirty="0"/>
          </a:p>
          <a:p>
            <a:r>
              <a:rPr lang="en-US" sz="2400" b="1" dirty="0" smtClean="0"/>
              <a:t>Direct</a:t>
            </a:r>
            <a:r>
              <a:rPr lang="en-US" sz="2400" b="1" dirty="0"/>
              <a:t>: </a:t>
            </a:r>
            <a:r>
              <a:rPr lang="en-US" sz="2400" dirty="0"/>
              <a:t>a gene encoding protein or nucleic acid required for spliceosome assembly of function</a:t>
            </a:r>
          </a:p>
          <a:p>
            <a:r>
              <a:rPr lang="en-US" sz="2400" dirty="0"/>
              <a:t>	</a:t>
            </a:r>
          </a:p>
          <a:p>
            <a:r>
              <a:rPr lang="en-US" sz="2400" b="1" dirty="0" smtClean="0"/>
              <a:t>Indirect</a:t>
            </a:r>
            <a:r>
              <a:rPr lang="en-US" sz="2400" b="1" dirty="0"/>
              <a:t>: </a:t>
            </a:r>
            <a:r>
              <a:rPr lang="en-US" sz="2400" dirty="0"/>
              <a:t>a gene that regulates the expression (transcription, translation, stability) or a direct effector of splicing.  For example, a transcription factor needed to specific for genes that encode spliceosomal subunits would be an indirect effector of splicing since it isn’t needed in the splicing reaction, per se, but is needed to express the genes that are required for the splicing reaction</a:t>
            </a:r>
            <a:r>
              <a:rPr lang="en-US" sz="2400" dirty="0" smtClean="0"/>
              <a:t>.</a:t>
            </a:r>
          </a:p>
          <a:p>
            <a:endParaRPr lang="en-US" sz="2400" dirty="0"/>
          </a:p>
          <a:p>
            <a:endParaRPr lang="en-US" sz="2400" dirty="0" smtClean="0"/>
          </a:p>
          <a:p>
            <a:r>
              <a:rPr lang="en-US" sz="2400" b="1" dirty="0" smtClean="0"/>
              <a:t>How would you distinguish between these two possibilities?</a:t>
            </a:r>
            <a:endParaRPr lang="en-US" sz="2400" b="1" dirty="0"/>
          </a:p>
        </p:txBody>
      </p:sp>
    </p:spTree>
    <p:extLst>
      <p:ext uri="{BB962C8B-B14F-4D97-AF65-F5344CB8AC3E}">
        <p14:creationId xmlns:p14="http://schemas.microsoft.com/office/powerpoint/2010/main" val="3690191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8475"/>
            <a:ext cx="9144000" cy="1661993"/>
          </a:xfrm>
          <a:prstGeom prst="rect">
            <a:avLst/>
          </a:prstGeom>
          <a:noFill/>
        </p:spPr>
        <p:txBody>
          <a:bodyPr wrap="square" rtlCol="0">
            <a:spAutoFit/>
          </a:bodyPr>
          <a:lstStyle/>
          <a:p>
            <a:r>
              <a:rPr lang="en-US" sz="2400" b="1" dirty="0"/>
              <a:t>Show that the mutation has the same ts phenotype in vitro </a:t>
            </a:r>
            <a:r>
              <a:rPr lang="en-US" sz="2400" b="1" u="sng" dirty="0"/>
              <a:t>in the absence of transcription or translation</a:t>
            </a:r>
            <a:r>
              <a:rPr lang="en-US" sz="2400" b="1" dirty="0"/>
              <a:t>.  In vitro splicing reaction:</a:t>
            </a:r>
          </a:p>
          <a:p>
            <a:endParaRPr lang="en-US" dirty="0"/>
          </a:p>
          <a:p>
            <a:endParaRPr lang="en-US" dirty="0"/>
          </a:p>
          <a:p>
            <a:r>
              <a:rPr lang="en-US" dirty="0"/>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475" y="1280160"/>
            <a:ext cx="4317576" cy="5577840"/>
          </a:xfrm>
          <a:prstGeom prst="rect">
            <a:avLst/>
          </a:prstGeom>
        </p:spPr>
      </p:pic>
      <p:sp>
        <p:nvSpPr>
          <p:cNvPr id="4" name="TextBox 3"/>
          <p:cNvSpPr txBox="1"/>
          <p:nvPr/>
        </p:nvSpPr>
        <p:spPr>
          <a:xfrm>
            <a:off x="5943600" y="2209800"/>
            <a:ext cx="2438400" cy="1754326"/>
          </a:xfrm>
          <a:prstGeom prst="rect">
            <a:avLst/>
          </a:prstGeom>
          <a:noFill/>
        </p:spPr>
        <p:txBody>
          <a:bodyPr wrap="square" rtlCol="0">
            <a:spAutoFit/>
          </a:bodyPr>
          <a:lstStyle/>
          <a:p>
            <a:r>
              <a:rPr lang="en-US" dirty="0"/>
              <a:t>Here Prp38 is show to be ts for splicing in vitro.  This defect can be complemented by the addition of active protein.  </a:t>
            </a:r>
          </a:p>
        </p:txBody>
      </p:sp>
    </p:spTree>
    <p:extLst>
      <p:ext uri="{BB962C8B-B14F-4D97-AF65-F5344CB8AC3E}">
        <p14:creationId xmlns:p14="http://schemas.microsoft.com/office/powerpoint/2010/main" val="405488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bwMode="auto">
          <a:xfrm>
            <a:off x="476250" y="1195269"/>
            <a:ext cx="3048000" cy="457200"/>
            <a:chOff x="0" y="0"/>
            <a:chExt cx="3000" cy="450"/>
          </a:xfrm>
        </p:grpSpPr>
        <p:pic>
          <p:nvPicPr>
            <p:cNvPr id="6146" name="Picture 2" descr="Logo of pn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00" cy="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a:hlinkClick r:id="rId3" tooltip="This Article"/>
            </p:cNvPr>
            <p:cNvSpPr>
              <a:spLocks noChangeArrowheads="1"/>
            </p:cNvSpPr>
            <p:nvPr/>
          </p:nvSpPr>
          <p:spPr bwMode="auto">
            <a:xfrm>
              <a:off x="0" y="204"/>
              <a:ext cx="34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4" name="Rectangle 6">
              <a:hlinkClick r:id="rId4" tooltip="About"/>
            </p:cNvPr>
            <p:cNvSpPr>
              <a:spLocks noChangeArrowheads="1"/>
            </p:cNvSpPr>
            <p:nvPr/>
          </p:nvSpPr>
          <p:spPr bwMode="auto">
            <a:xfrm>
              <a:off x="1206" y="204"/>
              <a:ext cx="22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5" name="Rectangle 5">
              <a:hlinkClick r:id="rId5" tooltip="Subscriptions"/>
            </p:cNvPr>
            <p:cNvSpPr>
              <a:spLocks noChangeArrowheads="1"/>
            </p:cNvSpPr>
            <p:nvPr/>
          </p:nvSpPr>
          <p:spPr bwMode="auto">
            <a:xfrm>
              <a:off x="858" y="204"/>
              <a:ext cx="34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 name="Rectangle 4">
              <a:hlinkClick r:id="rId6" tooltip="Info for Authors"/>
            </p:cNvPr>
            <p:cNvSpPr>
              <a:spLocks noChangeArrowheads="1"/>
            </p:cNvSpPr>
            <p:nvPr/>
          </p:nvSpPr>
          <p:spPr bwMode="auto">
            <a:xfrm>
              <a:off x="354" y="204"/>
              <a:ext cx="49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 name="Rectangle 3">
              <a:hlinkClick r:id="rId7" tooltip="PNAS"/>
            </p:cNvPr>
            <p:cNvSpPr>
              <a:spLocks noChangeArrowheads="1"/>
            </p:cNvSpPr>
            <p:nvPr/>
          </p:nvSpPr>
          <p:spPr bwMode="auto">
            <a:xfrm>
              <a:off x="1836" y="12"/>
              <a:ext cx="103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8"/>
          <p:cNvSpPr>
            <a:spLocks noChangeArrowheads="1"/>
          </p:cNvSpPr>
          <p:nvPr/>
        </p:nvSpPr>
        <p:spPr bwMode="auto">
          <a:xfrm>
            <a:off x="378714" y="1683634"/>
            <a:ext cx="883920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cs typeface="Arial" charset="0"/>
              </a:rPr>
              <a:t>Proc Natl </a:t>
            </a:r>
            <a:r>
              <a:rPr kumimoji="0" lang="en-US" altLang="en-US" sz="1800" b="0" i="0" u="none" strike="noStrike" cap="none" normalizeH="0" baseline="0" dirty="0" err="1">
                <a:ln>
                  <a:noFill/>
                </a:ln>
                <a:solidFill>
                  <a:schemeClr val="tx1"/>
                </a:solidFill>
                <a:effectLst/>
                <a:latin typeface="Arial" charset="0"/>
                <a:cs typeface="Arial" charset="0"/>
              </a:rPr>
              <a:t>Acad</a:t>
            </a:r>
            <a:r>
              <a:rPr kumimoji="0" lang="en-US" altLang="en-US" sz="1800" b="0" i="0" u="none" strike="noStrike" cap="none" normalizeH="0" baseline="0" dirty="0">
                <a:ln>
                  <a:noFill/>
                </a:ln>
                <a:solidFill>
                  <a:schemeClr val="tx1"/>
                </a:solidFill>
                <a:effectLst/>
                <a:latin typeface="Arial" charset="0"/>
                <a:cs typeface="Arial" charset="0"/>
              </a:rPr>
              <a:t> </a:t>
            </a:r>
            <a:r>
              <a:rPr kumimoji="0" lang="en-US" altLang="en-US" sz="1800" b="0" i="0" u="none" strike="noStrike" cap="none" normalizeH="0" baseline="0" dirty="0" err="1">
                <a:ln>
                  <a:noFill/>
                </a:ln>
                <a:solidFill>
                  <a:schemeClr val="tx1"/>
                </a:solidFill>
                <a:effectLst/>
                <a:latin typeface="Arial" charset="0"/>
                <a:cs typeface="Arial" charset="0"/>
              </a:rPr>
              <a:t>Sci</a:t>
            </a:r>
            <a:r>
              <a:rPr kumimoji="0" lang="en-US" altLang="en-US" sz="1800" b="0" i="0" u="none" strike="noStrike" cap="none" normalizeH="0" baseline="0" dirty="0">
                <a:ln>
                  <a:noFill/>
                </a:ln>
                <a:solidFill>
                  <a:schemeClr val="tx1"/>
                </a:solidFill>
                <a:effectLst/>
                <a:latin typeface="Arial" charset="0"/>
                <a:cs typeface="Arial" charset="0"/>
              </a:rPr>
              <a:t> U S A. 1993 Feb 1; 90(3): 848–852.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charset="0"/>
                <a:cs typeface="Arial" charset="0"/>
              </a:rPr>
              <a:t>Convergent transcripts of the yeast </a:t>
            </a:r>
            <a:r>
              <a:rPr kumimoji="0" lang="en-US" altLang="en-US" sz="1800" b="1" i="1" u="none" strike="noStrike" cap="none" normalizeH="0" baseline="0" dirty="0">
                <a:ln>
                  <a:noFill/>
                </a:ln>
                <a:solidFill>
                  <a:schemeClr val="tx1"/>
                </a:solidFill>
                <a:effectLst/>
                <a:latin typeface="Arial" charset="0"/>
                <a:cs typeface="Arial" charset="0"/>
              </a:rPr>
              <a:t>PRP38-SMD1</a:t>
            </a:r>
            <a:r>
              <a:rPr kumimoji="0" lang="en-US" altLang="en-US" sz="1800" b="1" i="0" u="none" strike="noStrike" cap="none" normalizeH="0" baseline="0" dirty="0">
                <a:ln>
                  <a:noFill/>
                </a:ln>
                <a:solidFill>
                  <a:schemeClr val="tx1"/>
                </a:solidFill>
                <a:effectLst/>
                <a:latin typeface="Arial" charset="0"/>
                <a:cs typeface="Arial" charset="0"/>
              </a:rPr>
              <a:t> locus encode two essential splicing factors, including the D1 core polypeptide of small nuclear ribonucleoprotein particles. </a:t>
            </a:r>
            <a:r>
              <a:rPr kumimoji="0" lang="en-US" altLang="en-US" sz="2000" b="0" i="0" u="none" strike="noStrike" cap="none" normalizeH="0" baseline="0" dirty="0">
                <a:ln>
                  <a:noFill/>
                </a:ln>
                <a:solidFill>
                  <a:schemeClr val="tx1"/>
                </a:solidFill>
                <a:effectLst/>
                <a:latin typeface="Arial" charset="0"/>
                <a:cs typeface="Arial" charset="0"/>
                <a:hlinkClick r:id="rId8"/>
              </a:rPr>
              <a:t>B C Rymond</a:t>
            </a:r>
            <a:endParaRPr kumimoji="0" lang="en-US" altLang="en-US" sz="2000" b="0" i="0" u="none" strike="noStrike" cap="none" normalizeH="0" baseline="0" dirty="0">
              <a:ln>
                <a:noFill/>
              </a:ln>
              <a:solidFill>
                <a:schemeClr val="tx1"/>
              </a:solidFill>
              <a:effectLst/>
              <a:latin typeface="Arial" charset="0"/>
              <a:cs typeface="Arial" charset="0"/>
            </a:endParaRPr>
          </a:p>
        </p:txBody>
      </p:sp>
      <p:sp>
        <p:nvSpPr>
          <p:cNvPr id="10" name="TextBox 9"/>
          <p:cNvSpPr txBox="1"/>
          <p:nvPr/>
        </p:nvSpPr>
        <p:spPr>
          <a:xfrm>
            <a:off x="228600" y="457200"/>
            <a:ext cx="8763000" cy="461665"/>
          </a:xfrm>
          <a:prstGeom prst="rect">
            <a:avLst/>
          </a:prstGeom>
          <a:noFill/>
        </p:spPr>
        <p:txBody>
          <a:bodyPr wrap="square" rtlCol="0">
            <a:spAutoFit/>
          </a:bodyPr>
          <a:lstStyle/>
          <a:p>
            <a:r>
              <a:rPr lang="en-US" sz="2400" b="1" i="1" dirty="0"/>
              <a:t>Phylogenetic conservation of function adds </a:t>
            </a:r>
            <a:r>
              <a:rPr lang="en-US" sz="2400" b="1" i="1" dirty="0" smtClean="0"/>
              <a:t>further </a:t>
            </a:r>
            <a:r>
              <a:rPr lang="en-US" sz="2400" b="1" i="1" dirty="0"/>
              <a:t>support </a:t>
            </a:r>
          </a:p>
        </p:txBody>
      </p:sp>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8898" y="2914740"/>
            <a:ext cx="3291840" cy="3675888"/>
          </a:xfrm>
          <a:prstGeom prst="rect">
            <a:avLst/>
          </a:prstGeom>
        </p:spPr>
      </p:pic>
      <p:sp>
        <p:nvSpPr>
          <p:cNvPr id="11" name="TextBox 10"/>
          <p:cNvSpPr txBox="1"/>
          <p:nvPr/>
        </p:nvSpPr>
        <p:spPr>
          <a:xfrm>
            <a:off x="4857750" y="3174308"/>
            <a:ext cx="3981450" cy="3046988"/>
          </a:xfrm>
          <a:prstGeom prst="rect">
            <a:avLst/>
          </a:prstGeom>
          <a:noFill/>
        </p:spPr>
        <p:txBody>
          <a:bodyPr wrap="square" rtlCol="0">
            <a:spAutoFit/>
          </a:bodyPr>
          <a:lstStyle/>
          <a:p>
            <a:r>
              <a:rPr lang="en-US" sz="2400" dirty="0"/>
              <a:t>SMD1 was identified as a gene adjacent to Prp38 in our sequence analysis.  Smd1 was </a:t>
            </a:r>
            <a:r>
              <a:rPr lang="en-US" sz="2400" dirty="0" smtClean="0"/>
              <a:t>previously implicated </a:t>
            </a:r>
            <a:r>
              <a:rPr lang="en-US" sz="2400" dirty="0"/>
              <a:t>in mammalian pre-mRNA splicing and we demonstrated it has a conserved role in yeast splicing.</a:t>
            </a:r>
          </a:p>
        </p:txBody>
      </p:sp>
    </p:spTree>
    <p:extLst>
      <p:ext uri="{BB962C8B-B14F-4D97-AF65-F5344CB8AC3E}">
        <p14:creationId xmlns:p14="http://schemas.microsoft.com/office/powerpoint/2010/main" val="3694356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05" y="2309622"/>
            <a:ext cx="8686799" cy="4524315"/>
          </a:xfrm>
          <a:prstGeom prst="rect">
            <a:avLst/>
          </a:prstGeom>
        </p:spPr>
        <p:txBody>
          <a:bodyPr wrap="square">
            <a:spAutoFit/>
          </a:bodyPr>
          <a:lstStyle/>
          <a:p>
            <a:r>
              <a:rPr lang="en-US" dirty="0">
                <a:hlinkClick r:id="rId2" tooltip="Nucleic acids research."/>
              </a:rPr>
              <a:t>Nucleic Acids Res.</a:t>
            </a:r>
            <a:r>
              <a:rPr lang="en-US" dirty="0"/>
              <a:t> 1993 Jul 25;21(15):3501-5</a:t>
            </a:r>
            <a:r>
              <a:rPr lang="en-US" dirty="0" smtClean="0"/>
              <a:t>. </a:t>
            </a:r>
            <a:r>
              <a:rPr lang="en-US" b="1" dirty="0" smtClean="0"/>
              <a:t>Human </a:t>
            </a:r>
            <a:r>
              <a:rPr lang="en-US" b="1" dirty="0"/>
              <a:t>snRNP polypeptide D1 promotes pre-mRNA splicing in yeast and defines nonessential yeast Smd1p sequences</a:t>
            </a:r>
            <a:r>
              <a:rPr lang="en-US" b="1" dirty="0" smtClean="0"/>
              <a:t>. </a:t>
            </a:r>
            <a:r>
              <a:rPr lang="en-US" dirty="0" smtClean="0">
                <a:hlinkClick r:id="rId3"/>
              </a:rPr>
              <a:t>Rymond </a:t>
            </a:r>
            <a:r>
              <a:rPr lang="en-US" dirty="0">
                <a:hlinkClick r:id="rId3"/>
              </a:rPr>
              <a:t>BC</a:t>
            </a:r>
            <a:r>
              <a:rPr lang="en-US" baseline="30000" dirty="0"/>
              <a:t>1</a:t>
            </a:r>
            <a:r>
              <a:rPr lang="en-US" dirty="0"/>
              <a:t>, </a:t>
            </a:r>
            <a:r>
              <a:rPr lang="en-US" dirty="0" err="1">
                <a:hlinkClick r:id="rId4"/>
              </a:rPr>
              <a:t>Rokeach</a:t>
            </a:r>
            <a:r>
              <a:rPr lang="en-US" dirty="0">
                <a:hlinkClick r:id="rId4"/>
              </a:rPr>
              <a:t> LA</a:t>
            </a:r>
            <a:r>
              <a:rPr lang="en-US" dirty="0"/>
              <a:t>, </a:t>
            </a:r>
            <a:r>
              <a:rPr lang="en-US" dirty="0">
                <a:hlinkClick r:id="rId5"/>
              </a:rPr>
              <a:t>Hoch SO</a:t>
            </a:r>
            <a:r>
              <a:rPr lang="en-US" dirty="0"/>
              <a:t>.</a:t>
            </a:r>
          </a:p>
          <a:p>
            <a:endParaRPr lang="en-US" b="1" dirty="0" smtClean="0"/>
          </a:p>
          <a:p>
            <a:r>
              <a:rPr lang="en-US" b="1" dirty="0" smtClean="0"/>
              <a:t>Abstract</a:t>
            </a:r>
            <a:endParaRPr lang="en-US" b="1" dirty="0"/>
          </a:p>
          <a:p>
            <a:r>
              <a:rPr lang="en-US" dirty="0"/>
              <a:t>Parallel investigations of yeast and metazoan pre-mRNA splicing have documented enormous complexity in the nucleic acid and protein components of the cellular splicing apparatus, the spliceosome. The degree to which yeast and metazoan spliceosomal proteins differ in composition and structure is currently unknown. In this report we demonstrate that the human small nuclear ribonucleoprotein (snRNP) polypeptide D1 complements the cell lethality, splicing deficiency, and snRNA instability phenotypes associated with a yeast smd1 null allele. Mutational analysis of yeast SMD1, guided by a comparison of the predicted yeast and human proteins, reveals that a large, </a:t>
            </a:r>
            <a:r>
              <a:rPr lang="en-US" dirty="0" err="1"/>
              <a:t>nonconserved</a:t>
            </a:r>
            <a:r>
              <a:rPr lang="en-US" dirty="0"/>
              <a:t> portion of Smd1p is dispensable for biological activity. These observations firmly establish D1 as an essential component of the cellular splicing apparatus and suggest that yeast and </a:t>
            </a:r>
            <a:r>
              <a:rPr lang="en-US" dirty="0" err="1"/>
              <a:t>metazoa</a:t>
            </a:r>
            <a:r>
              <a:rPr lang="en-US" dirty="0"/>
              <a:t> are remarkably similar in the polypeptides guiding early snRNP assembly.</a:t>
            </a:r>
          </a:p>
        </p:txBody>
      </p:sp>
      <p:sp>
        <p:nvSpPr>
          <p:cNvPr id="3" name="TextBox 2"/>
          <p:cNvSpPr txBox="1"/>
          <p:nvPr/>
        </p:nvSpPr>
        <p:spPr>
          <a:xfrm>
            <a:off x="457200" y="457200"/>
            <a:ext cx="784860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Even more persuasively, </a:t>
            </a:r>
            <a:r>
              <a:rPr lang="en-US" sz="2800" b="1" dirty="0">
                <a:latin typeface="Times New Roman" panose="02020603050405020304" pitchFamily="18" charset="0"/>
                <a:cs typeface="Times New Roman" panose="02020603050405020304" pitchFamily="18" charset="0"/>
              </a:rPr>
              <a:t>the human SMD1 gene complements the yeast splicing deficiency </a:t>
            </a:r>
            <a:r>
              <a:rPr lang="en-US" sz="2800" dirty="0">
                <a:latin typeface="Times New Roman" panose="02020603050405020304" pitchFamily="18" charset="0"/>
                <a:cs typeface="Times New Roman" panose="02020603050405020304" pitchFamily="18" charset="0"/>
              </a:rPr>
              <a:t>– that is, the human protein promotes yeast splicing. </a:t>
            </a:r>
          </a:p>
        </p:txBody>
      </p:sp>
    </p:spTree>
    <p:extLst>
      <p:ext uri="{BB962C8B-B14F-4D97-AF65-F5344CB8AC3E}">
        <p14:creationId xmlns:p14="http://schemas.microsoft.com/office/powerpoint/2010/main" val="1888460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8991600" cy="6894195"/>
          </a:xfrm>
          <a:prstGeom prst="rect">
            <a:avLst/>
          </a:prstGeom>
        </p:spPr>
        <p:txBody>
          <a:bodyPr wrap="square">
            <a:spAutoFit/>
          </a:bodyPr>
          <a:lstStyle/>
          <a:p>
            <a:pPr lvl="0" algn="ctr" fontAlgn="base">
              <a:spcBef>
                <a:spcPct val="0"/>
              </a:spcBef>
              <a:spcAft>
                <a:spcPct val="0"/>
              </a:spcAft>
              <a:tabLst>
                <a:tab pos="228600" algn="l"/>
              </a:tabLst>
            </a:pP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Alternative Molecular or Genetic Approaches to Identify Genes of Related Function</a:t>
            </a:r>
          </a:p>
          <a:p>
            <a:pPr lvl="0" algn="ctr" fontAlgn="base">
              <a:spcBef>
                <a:spcPct val="0"/>
              </a:spcBef>
              <a:spcAft>
                <a:spcPct val="0"/>
              </a:spcAft>
              <a:tabLst>
                <a:tab pos="228600" algn="l"/>
              </a:tabLst>
            </a:pP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	(example: define the set of genes required for intron removal)</a:t>
            </a:r>
          </a:p>
          <a:p>
            <a:pPr lvl="0" algn="ctr" fontAlgn="base">
              <a:spcBef>
                <a:spcPct val="0"/>
              </a:spcBef>
              <a:spcAft>
                <a:spcPct val="0"/>
              </a:spcAft>
              <a:tabLst>
                <a:tab pos="228600" algn="l"/>
              </a:tabLst>
            </a:pPr>
            <a:endParaRPr lang="en-US" sz="1700"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Bef>
                <a:spcPct val="0"/>
              </a:spcBef>
              <a:spcAft>
                <a:spcPct val="0"/>
              </a:spcAft>
              <a:buAutoNum type="arabicPeriod"/>
              <a:tabLst>
                <a:tab pos="228600" algn="l"/>
              </a:tabLst>
            </a:pP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“Brute-force” forward genetics screen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of a randomly mutagenized cells that fulfill the requirements of “splicing mutants”.  Since pre-mRNA splicing is an essential process, these need to be “conditional” mutants that show increased “intron retention” (i.e., pre-mRNA accumulation) at the restrictive condition. Such studies identified many of the most critical and phylogenetically conserved  “splicing factors”.  These include ts or </a:t>
            </a:r>
            <a:r>
              <a:rPr lang="en-US" sz="1700" dirty="0" err="1">
                <a:latin typeface="Times New Roman" panose="02020603050405020304" pitchFamily="18" charset="0"/>
                <a:ea typeface="Times New Roman" panose="02020603050405020304" pitchFamily="18" charset="0"/>
                <a:cs typeface="Times New Roman" panose="02020603050405020304" pitchFamily="18" charset="0"/>
              </a:rPr>
              <a:t>cs</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 mutations that led to the cloning of at least 15 splicing factors:</a:t>
            </a:r>
          </a:p>
          <a:p>
            <a:pPr lvl="0" fontAlgn="base">
              <a:spcBef>
                <a:spcPct val="0"/>
              </a:spcBef>
              <a:spcAft>
                <a:spcPct val="0"/>
              </a:spcAft>
              <a:tabLst>
                <a:tab pos="228600" algn="l"/>
              </a:tabLst>
            </a:pP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PRP2, PRP3, PRP4, PRP5, PRP6, PRP8, PRP9, PRP11, PRP16, PRP18, PRP24, PRP31, </a:t>
            </a:r>
            <a:r>
              <a:rPr lang="en-US" sz="17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PRP38</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7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PRP39</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 BRR2</a:t>
            </a:r>
          </a:p>
          <a:p>
            <a:pPr lvl="0" fontAlgn="base">
              <a:spcBef>
                <a:spcPct val="0"/>
              </a:spcBef>
              <a:spcAft>
                <a:spcPct val="0"/>
              </a:spcAft>
              <a:tabLst>
                <a:tab pos="228600" algn="l"/>
              </a:tabLst>
            </a:pPr>
            <a:endParaRPr lang="en-US" sz="1700" dirty="0">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tabLst>
                <a:tab pos="228600" algn="l"/>
              </a:tabLst>
            </a:pP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The identification of this primary set led to subsequent genetic, bioinformatic and biochemical studies that greatly expanded this set.  </a:t>
            </a:r>
          </a:p>
          <a:p>
            <a:pPr lvl="0" fontAlgn="base">
              <a:spcBef>
                <a:spcPct val="0"/>
              </a:spcBef>
              <a:spcAft>
                <a:spcPct val="0"/>
              </a:spcAft>
              <a:tabLst>
                <a:tab pos="228600" algn="l"/>
              </a:tabLst>
            </a:pPr>
            <a:endParaRPr lang="en-US" sz="1700" dirty="0">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tabLst>
                <a:tab pos="228600" algn="l"/>
              </a:tabLst>
            </a:pPr>
            <a:r>
              <a:rPr lang="en-US" sz="1700" dirty="0">
                <a:latin typeface="Times New Roman" panose="02020603050405020304" pitchFamily="18" charset="0"/>
                <a:ea typeface="Times New Roman" panose="02020603050405020304" pitchFamily="18" charset="0"/>
                <a:cs typeface="Times New Roman" panose="02020603050405020304" pitchFamily="18" charset="0"/>
              </a:rPr>
              <a:t>For instance, when we identified </a:t>
            </a:r>
            <a:r>
              <a:rPr lang="en-US" sz="1700" b="1" i="1" dirty="0">
                <a:latin typeface="Times New Roman" panose="02020603050405020304" pitchFamily="18" charset="0"/>
                <a:ea typeface="Times New Roman" panose="02020603050405020304" pitchFamily="18" charset="0"/>
                <a:cs typeface="Times New Roman" panose="02020603050405020304" pitchFamily="18" charset="0"/>
              </a:rPr>
              <a:t>PRP38</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we found </a:t>
            </a: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an adjacent, </a:t>
            </a:r>
            <a:r>
              <a:rPr lang="en-US" sz="1700" b="1" dirty="0" err="1" smtClean="0">
                <a:latin typeface="Times New Roman" panose="02020603050405020304" pitchFamily="18" charset="0"/>
                <a:ea typeface="Times New Roman" panose="02020603050405020304" pitchFamily="18" charset="0"/>
                <a:cs typeface="Times New Roman" panose="02020603050405020304" pitchFamily="18" charset="0"/>
              </a:rPr>
              <a:t>convergently</a:t>
            </a:r>
            <a:r>
              <a:rPr lang="en-US" sz="17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transcribed gene, </a:t>
            </a:r>
            <a:r>
              <a:rPr lang="en-US" sz="1700" b="1" i="1" dirty="0">
                <a:latin typeface="Times New Roman" panose="02020603050405020304" pitchFamily="18" charset="0"/>
                <a:ea typeface="Times New Roman" panose="02020603050405020304" pitchFamily="18" charset="0"/>
                <a:cs typeface="Times New Roman" panose="02020603050405020304" pitchFamily="18" charset="0"/>
              </a:rPr>
              <a:t>SMD1</a:t>
            </a: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smtClean="0">
                <a:latin typeface="Times New Roman" panose="02020603050405020304" pitchFamily="18" charset="0"/>
                <a:ea typeface="Times New Roman" panose="02020603050405020304" pitchFamily="18" charset="0"/>
                <a:cs typeface="Times New Roman" panose="02020603050405020304" pitchFamily="18" charset="0"/>
              </a:rPr>
              <a:t>that encoded a protein with sequence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similarity to a human </a:t>
            </a:r>
            <a:r>
              <a:rPr lang="en-US" sz="1700" dirty="0" smtClean="0">
                <a:latin typeface="Times New Roman" panose="02020603050405020304" pitchFamily="18" charset="0"/>
                <a:ea typeface="Times New Roman" panose="02020603050405020304" pitchFamily="18" charset="0"/>
                <a:cs typeface="Times New Roman" panose="02020603050405020304" pitchFamily="18" charset="0"/>
              </a:rPr>
              <a:t>protein, SmD1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implicated in the human autoimmune disorder, lupus erythematosus (</a:t>
            </a:r>
            <a:r>
              <a:rPr lang="en-US" sz="1700" dirty="0" smtClean="0">
                <a:latin typeface="Times New Roman" panose="02020603050405020304" pitchFamily="18" charset="0"/>
                <a:ea typeface="Times New Roman" panose="02020603050405020304" pitchFamily="18" charset="0"/>
                <a:cs typeface="Times New Roman" panose="02020603050405020304" pitchFamily="18" charset="0"/>
              </a:rPr>
              <a:t>Lupus). SmD1 was found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to bind spliceosomal small nuclear RNAs by the </a:t>
            </a:r>
            <a:r>
              <a:rPr lang="en-US" sz="1700" dirty="0" err="1">
                <a:latin typeface="Times New Roman" panose="02020603050405020304" pitchFamily="18" charset="0"/>
                <a:ea typeface="Times New Roman" panose="02020603050405020304" pitchFamily="18" charset="0"/>
                <a:cs typeface="Times New Roman" panose="02020603050405020304" pitchFamily="18" charset="0"/>
              </a:rPr>
              <a:t>Steitz</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 lab.  We showed that </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SMD1</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 is indeed essential for pre-mRNA splicing and </a:t>
            </a:r>
            <a:r>
              <a:rPr lang="en-US" sz="1700" dirty="0" smtClean="0">
                <a:latin typeface="Times New Roman" panose="02020603050405020304" pitchFamily="18" charset="0"/>
                <a:ea typeface="Times New Roman" panose="02020603050405020304" pitchFamily="18" charset="0"/>
                <a:cs typeface="Times New Roman" panose="02020603050405020304" pitchFamily="18" charset="0"/>
              </a:rPr>
              <a:t>that the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human cDNA of this gene complements the splicing defects and lethality of yeast </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smd1</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 mutants. </a:t>
            </a:r>
          </a:p>
          <a:p>
            <a:pPr lvl="0" fontAlgn="base">
              <a:spcBef>
                <a:spcPct val="0"/>
              </a:spcBef>
              <a:spcAft>
                <a:spcPct val="0"/>
              </a:spcAft>
              <a:tabLst>
                <a:tab pos="228600" algn="l"/>
              </a:tabLst>
            </a:pPr>
            <a:endParaRPr lang="en-US" sz="1700" dirty="0">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tabLst>
                <a:tab pos="228600" algn="l"/>
              </a:tabLst>
            </a:pPr>
            <a:r>
              <a:rPr lang="en-US" sz="1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Primary Gene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Found By TS Mutant Screen      </a:t>
            </a:r>
            <a:r>
              <a:rPr lang="en-US" sz="1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Second Gene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Identified by Subsequent 							</a:t>
            </a:r>
            <a:r>
              <a:rPr lang="en-US" sz="17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Bioinformatics </a:t>
            </a:r>
          </a:p>
          <a:p>
            <a:pPr lvl="0" fontAlgn="base">
              <a:spcBef>
                <a:spcPct val="0"/>
              </a:spcBef>
              <a:spcAft>
                <a:spcPct val="0"/>
              </a:spcAft>
              <a:tabLst>
                <a:tab pos="228600" algn="l"/>
              </a:tabLst>
            </a:pPr>
            <a:r>
              <a:rPr lang="en-US" sz="1700" b="1" i="1" dirty="0" smtClean="0">
                <a:latin typeface="Times New Roman" panose="02020603050405020304" pitchFamily="18" charset="0"/>
                <a:ea typeface="Times New Roman" panose="02020603050405020304" pitchFamily="18" charset="0"/>
                <a:cs typeface="Times New Roman" panose="02020603050405020304" pitchFamily="18" charset="0"/>
              </a:rPr>
              <a:t>PRP38</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700"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700"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SMD1</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5614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762000" y="484005"/>
            <a:ext cx="7696200" cy="57400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a:t>
            </a: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Molecular or Genetic Approaches to Identify Genes</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300" b="1"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Functional complementation to relieve the </a:t>
            </a:r>
            <a:r>
              <a:rPr lang="en-US" sz="1300"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Two hybrid interactions – </a:t>
            </a:r>
            <a:r>
              <a:rPr lang="en-US" sz="1300"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Throughput </a:t>
            </a:r>
            <a:r>
              <a:rPr lang="en-US" sz="1300" b="1" dirty="0" err="1">
                <a:latin typeface="Times New Roman" panose="02020603050405020304" pitchFamily="18" charset="0"/>
                <a:cs typeface="Times New Roman" panose="02020603050405020304" pitchFamily="18" charset="0"/>
              </a:rPr>
              <a:t>Transcriptome</a:t>
            </a:r>
            <a:r>
              <a:rPr lang="en-US" sz="1300" b="1" dirty="0">
                <a:latin typeface="Times New Roman" panose="02020603050405020304" pitchFamily="18" charset="0"/>
                <a:cs typeface="Times New Roman" panose="02020603050405020304" pitchFamily="18" charset="0"/>
              </a:rPr>
              <a:t> (RNA </a:t>
            </a:r>
            <a:r>
              <a:rPr lang="en-US" sz="1300" b="1" dirty="0" err="1">
                <a:latin typeface="Times New Roman" panose="02020603050405020304" pitchFamily="18" charset="0"/>
                <a:cs typeface="Times New Roman" panose="02020603050405020304" pitchFamily="18" charset="0"/>
              </a:rPr>
              <a:t>Seq</a:t>
            </a:r>
            <a:r>
              <a:rPr lang="en-US" sz="1300" b="1" dirty="0">
                <a:latin typeface="Times New Roman" panose="02020603050405020304" pitchFamily="18" charset="0"/>
                <a:cs typeface="Times New Roman" panose="02020603050405020304" pitchFamily="18" charset="0"/>
              </a:rPr>
              <a:t>, Microarray, </a:t>
            </a:r>
            <a:r>
              <a:rPr lang="en-US" sz="1300" b="1" dirty="0" err="1">
                <a:latin typeface="Times New Roman" panose="02020603050405020304" pitchFamily="18" charset="0"/>
                <a:cs typeface="Times New Roman" panose="02020603050405020304" pitchFamily="18" charset="0"/>
              </a:rPr>
              <a:t>Nanodrop,etc</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Approaches</a:t>
            </a:r>
            <a:r>
              <a:rPr lang="en-US" sz="1300" dirty="0">
                <a:latin typeface="Times New Roman" panose="02020603050405020304" pitchFamily="18" charset="0"/>
                <a:cs typeface="Times New Roman" panose="02020603050405020304" pitchFamily="18" charset="0"/>
              </a:rPr>
              <a:t> to define coordinately regulated gene sets in tissue-specific or developmental stages; RNAs binding common proteins, etc.</a:t>
            </a:r>
          </a:p>
          <a:p>
            <a:pPr lvl="0"/>
            <a:endParaRPr lang="en-US" sz="1300" dirty="0">
              <a:latin typeface="Times New Roman" panose="02020603050405020304" pitchFamily="18" charset="0"/>
              <a:cs typeface="Times New Roman" panose="02020603050405020304" pitchFamily="18" charset="0"/>
            </a:endParaRPr>
          </a:p>
          <a:p>
            <a:pPr lvl="0"/>
            <a:r>
              <a:rPr lang="en-US" sz="1300" b="1" dirty="0">
                <a:solidFill>
                  <a:srgbClr val="FF0000"/>
                </a:solidFill>
                <a:latin typeface="Times New Roman" panose="02020603050405020304" pitchFamily="18" charset="0"/>
                <a:cs typeface="Times New Roman" panose="02020603050405020304" pitchFamily="18" charset="0"/>
              </a:rPr>
              <a:t>High copy (dosage) suppression </a:t>
            </a:r>
            <a:r>
              <a:rPr lang="en-US" sz="1300" dirty="0">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Extragenic suppression  - </a:t>
            </a:r>
            <a:r>
              <a:rPr lang="en-US" sz="1300" dirty="0">
                <a:latin typeface="Times New Roman" panose="02020603050405020304" pitchFamily="18" charset="0"/>
                <a:cs typeface="Times New Roman" panose="02020603050405020304" pitchFamily="18" charset="0"/>
              </a:rPr>
              <a:t>the identification of second site mutations that suppress the mutant defect of a mutation in a known gene of interest. Requires a scheme to identify the suppressor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Synthetic lethal interactions –</a:t>
            </a:r>
            <a:r>
              <a:rPr lang="en-US" sz="1300" dirty="0">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Enhancer trap experiments </a:t>
            </a:r>
            <a:r>
              <a:rPr lang="en-US" sz="1300" dirty="0">
                <a:latin typeface="Times New Roman" panose="02020603050405020304" pitchFamily="18" charset="0"/>
                <a:cs typeface="Times New Roman" panose="02020603050405020304" pitchFamily="18" charset="0"/>
              </a:rPr>
              <a:t>to define novel regulated genes by the random insertion of a readily scored marker gene (e.g., lacZ or GFP) into the genome.  Look for tissue-specific (e.g., lung vs heart) or development stage-specific (e.g., embryonic vs adult) expression patterns to define genes that contribute to that stage</a:t>
            </a:r>
            <a:r>
              <a:rPr lang="en-US" sz="1300" dirty="0"/>
              <a:t>.   </a:t>
            </a:r>
            <a:endParaRPr kumimoji="0" lang="en-US" sz="13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2268120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8200"/>
            <a:ext cx="7924800" cy="3600986"/>
          </a:xfrm>
          <a:prstGeom prst="rect">
            <a:avLst/>
          </a:prstGeom>
          <a:noFill/>
        </p:spPr>
        <p:txBody>
          <a:bodyPr wrap="square" rtlCol="0">
            <a:spAutoFit/>
          </a:bodyPr>
          <a:lstStyle/>
          <a:p>
            <a:r>
              <a:rPr lang="en-US" sz="2800" b="1" dirty="0">
                <a:solidFill>
                  <a:srgbClr val="FF0000"/>
                </a:solidFill>
              </a:rPr>
              <a:t>Questions:</a:t>
            </a:r>
          </a:p>
          <a:p>
            <a:endParaRPr lang="en-US" sz="2800" b="1" dirty="0">
              <a:solidFill>
                <a:srgbClr val="FF0000"/>
              </a:solidFill>
            </a:endParaRPr>
          </a:p>
          <a:p>
            <a:r>
              <a:rPr lang="en-US" sz="2800" b="1" dirty="0">
                <a:solidFill>
                  <a:srgbClr val="FF0000"/>
                </a:solidFill>
              </a:rPr>
              <a:t>How is a dosage suppressor screen performed?</a:t>
            </a:r>
          </a:p>
          <a:p>
            <a:endParaRPr lang="en-US" b="1" dirty="0"/>
          </a:p>
          <a:p>
            <a:r>
              <a:rPr lang="en-US" b="1" dirty="0">
                <a:solidFill>
                  <a:srgbClr val="FF0000"/>
                </a:solidFill>
              </a:rPr>
              <a:t>What types of genes will likely fulfill the requirements of such screens?</a:t>
            </a:r>
          </a:p>
          <a:p>
            <a:endParaRPr lang="en-US" b="1" dirty="0"/>
          </a:p>
          <a:p>
            <a:r>
              <a:rPr lang="en-US" b="1" dirty="0"/>
              <a:t>How do demonstrate that the suppressor gene itself is required for the process under investigation?</a:t>
            </a:r>
          </a:p>
          <a:p>
            <a:endParaRPr lang="en-US" b="1" dirty="0"/>
          </a:p>
          <a:p>
            <a:r>
              <a:rPr lang="en-US" b="1" dirty="0"/>
              <a:t>What might be the biochemical or molecular basis for genes acting as dosage suppressors?</a:t>
            </a:r>
          </a:p>
        </p:txBody>
      </p:sp>
    </p:spTree>
    <p:extLst>
      <p:ext uri="{BB962C8B-B14F-4D97-AF65-F5344CB8AC3E}">
        <p14:creationId xmlns:p14="http://schemas.microsoft.com/office/powerpoint/2010/main" val="234409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5240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dirty="0">
                <a:latin typeface="Arial" charset="0"/>
              </a:rPr>
              <a:t>Identification of dosage suppressors of the </a:t>
            </a:r>
            <a:r>
              <a:rPr lang="en-GB" altLang="en-US" sz="1500" b="1" dirty="0" smtClean="0">
                <a:latin typeface="Arial" charset="0"/>
              </a:rPr>
              <a:t>ts </a:t>
            </a:r>
            <a:r>
              <a:rPr lang="en-GB" altLang="en-US" sz="1500" b="1" i="1" dirty="0">
                <a:latin typeface="Arial" charset="0"/>
              </a:rPr>
              <a:t>prp38-1</a:t>
            </a:r>
            <a:r>
              <a:rPr lang="en-GB" altLang="en-US" sz="1500" b="1" dirty="0">
                <a:latin typeface="Arial" charset="0"/>
              </a:rPr>
              <a:t> mutation.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 y="6041435"/>
            <a:ext cx="9110880" cy="8165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681361"/>
            <a:ext cx="454176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30400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Lybarger S et al. Mol. Cell. Biol. 1999;19:577-584</a:t>
            </a:r>
          </a:p>
        </p:txBody>
      </p:sp>
      <p:sp>
        <p:nvSpPr>
          <p:cNvPr id="2" name="TextBox 1"/>
          <p:cNvSpPr txBox="1"/>
          <p:nvPr/>
        </p:nvSpPr>
        <p:spPr>
          <a:xfrm>
            <a:off x="6096000" y="589022"/>
            <a:ext cx="3048000" cy="5078313"/>
          </a:xfrm>
          <a:prstGeom prst="rect">
            <a:avLst/>
          </a:prstGeom>
          <a:noFill/>
        </p:spPr>
        <p:txBody>
          <a:bodyPr wrap="square" rtlCol="0">
            <a:spAutoFit/>
          </a:bodyPr>
          <a:lstStyle/>
          <a:p>
            <a:r>
              <a:rPr lang="en-US" dirty="0"/>
              <a:t>Here a library of randomly cloned yeast genomic DNA on the </a:t>
            </a:r>
            <a:r>
              <a:rPr lang="en-US" b="1" dirty="0">
                <a:solidFill>
                  <a:srgbClr val="FF0000"/>
                </a:solidFill>
              </a:rPr>
              <a:t>high-copy number </a:t>
            </a:r>
            <a:r>
              <a:rPr lang="en-US" dirty="0"/>
              <a:t>YEP13 plasmid introduced into the </a:t>
            </a:r>
            <a:r>
              <a:rPr lang="en-US" i="1" dirty="0"/>
              <a:t>prp38-1</a:t>
            </a:r>
            <a:r>
              <a:rPr lang="en-US" dirty="0"/>
              <a:t> mutant, ts192.  Colonies that grew at the restrictive temperature of 37C were identified as candidates that </a:t>
            </a:r>
            <a:r>
              <a:rPr lang="en-US" b="1" i="1" dirty="0"/>
              <a:t>complemented </a:t>
            </a:r>
            <a:r>
              <a:rPr lang="en-US" b="1" i="1" dirty="0">
                <a:solidFill>
                  <a:srgbClr val="FF0000"/>
                </a:solidFill>
              </a:rPr>
              <a:t>or</a:t>
            </a:r>
            <a:r>
              <a:rPr lang="en-US" b="1" i="1" dirty="0"/>
              <a:t> suppressed</a:t>
            </a:r>
            <a:r>
              <a:rPr lang="en-US" dirty="0"/>
              <a:t> prp38-1 lethality.  </a:t>
            </a:r>
          </a:p>
          <a:p>
            <a:endParaRPr lang="en-US" dirty="0"/>
          </a:p>
          <a:p>
            <a:r>
              <a:rPr lang="en-US" dirty="0"/>
              <a:t>The plasmids were recovered from the ts192 </a:t>
            </a:r>
            <a:r>
              <a:rPr lang="en-US" dirty="0" smtClean="0"/>
              <a:t>yeast strain were </a:t>
            </a:r>
            <a:r>
              <a:rPr lang="en-US" dirty="0"/>
              <a:t>sequenced.  </a:t>
            </a:r>
            <a:r>
              <a:rPr lang="en-US" dirty="0">
                <a:solidFill>
                  <a:srgbClr val="FF0000"/>
                </a:solidFill>
              </a:rPr>
              <a:t>S</a:t>
            </a:r>
            <a:r>
              <a:rPr lang="en-US" b="1" dirty="0">
                <a:solidFill>
                  <a:srgbClr val="FF0000"/>
                </a:solidFill>
              </a:rPr>
              <a:t>ub-cloning </a:t>
            </a:r>
            <a:r>
              <a:rPr lang="en-US" dirty="0"/>
              <a:t>portions of the YEP13-7 clone into plasmid YEplac112 was used to identify the gene responsible for suppression.</a:t>
            </a:r>
          </a:p>
        </p:txBody>
      </p:sp>
      <p:sp>
        <p:nvSpPr>
          <p:cNvPr id="3" name="Rectangle 2"/>
          <p:cNvSpPr/>
          <p:nvPr/>
        </p:nvSpPr>
        <p:spPr>
          <a:xfrm>
            <a:off x="3810000" y="3591403"/>
            <a:ext cx="1905000" cy="1895712"/>
          </a:xfrm>
          <a:prstGeom prst="rect">
            <a:avLst/>
          </a:prstGeom>
        </p:spPr>
        <p:txBody>
          <a:bodyPr wrap="square">
            <a:spAutoFit/>
          </a:bodyPr>
          <a:lstStyle/>
          <a:p>
            <a:pPr marL="78104" indent="-78104">
              <a:lnSpc>
                <a:spcPct val="93000"/>
              </a:lnSpc>
              <a:spcBef>
                <a:spcPct val="0"/>
              </a:spcBef>
              <a:buSzPct val="45000"/>
              <a:tabLst>
                <a:tab pos="659545" algn="l"/>
                <a:tab pos="1319091" algn="l"/>
                <a:tab pos="1978636" algn="l"/>
                <a:tab pos="2638181" algn="l"/>
                <a:tab pos="3297726" algn="l"/>
                <a:tab pos="3957272" algn="l"/>
                <a:tab pos="4616817" algn="l"/>
              </a:tabLst>
            </a:pPr>
            <a:r>
              <a:rPr lang="en-GB" altLang="en-US" sz="1400" dirty="0">
                <a:latin typeface="Arial" charset="0"/>
                <a:ea typeface="msgothic" charset="0"/>
                <a:cs typeface="msgothic" charset="0"/>
              </a:rPr>
              <a:t>The plasmids encode a functional </a:t>
            </a:r>
            <a:r>
              <a:rPr lang="en-GB" altLang="en-US" sz="1400" i="1" dirty="0">
                <a:latin typeface="Arial" charset="0"/>
                <a:ea typeface="msgothic" charset="0"/>
                <a:cs typeface="msgothic" charset="0"/>
              </a:rPr>
              <a:t>PRP38</a:t>
            </a:r>
            <a:r>
              <a:rPr lang="en-GB" altLang="en-US" sz="1400" dirty="0">
                <a:latin typeface="Arial" charset="0"/>
                <a:ea typeface="msgothic" charset="0"/>
                <a:cs typeface="msgothic" charset="0"/>
              </a:rPr>
              <a:t> gene (YEp13-2), a weak suppressor of </a:t>
            </a:r>
            <a:r>
              <a:rPr lang="en-GB" altLang="en-US" sz="1400" i="1" dirty="0">
                <a:latin typeface="Arial" charset="0"/>
                <a:ea typeface="msgothic" charset="0"/>
                <a:cs typeface="msgothic" charset="0"/>
              </a:rPr>
              <a:t>prp38-1</a:t>
            </a:r>
            <a:r>
              <a:rPr lang="en-GB" altLang="en-US" sz="1400" dirty="0">
                <a:latin typeface="Arial" charset="0"/>
                <a:ea typeface="msgothic" charset="0"/>
                <a:cs typeface="msgothic" charset="0"/>
              </a:rPr>
              <a:t> (YEp13-5), or an efficient suppressor of</a:t>
            </a:r>
            <a:r>
              <a:rPr lang="en-GB" altLang="en-US" sz="1400" i="1" dirty="0">
                <a:latin typeface="Arial" charset="0"/>
                <a:ea typeface="msgothic" charset="0"/>
                <a:cs typeface="msgothic" charset="0"/>
              </a:rPr>
              <a:t> prp38-1 </a:t>
            </a:r>
            <a:r>
              <a:rPr lang="en-GB" altLang="en-US" sz="1400" dirty="0">
                <a:latin typeface="Arial" charset="0"/>
                <a:ea typeface="msgothic" charset="0"/>
                <a:cs typeface="msgothic" charset="0"/>
              </a:rPr>
              <a:t>(YEp13-7 and YEplac112-7A).</a:t>
            </a:r>
          </a:p>
        </p:txBody>
      </p:sp>
    </p:spTree>
    <p:extLst>
      <p:ext uri="{BB962C8B-B14F-4D97-AF65-F5344CB8AC3E}">
        <p14:creationId xmlns:p14="http://schemas.microsoft.com/office/powerpoint/2010/main" val="1699620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775" y="394692"/>
            <a:ext cx="9067800" cy="4493538"/>
          </a:xfrm>
          <a:prstGeom prst="rect">
            <a:avLst/>
          </a:prstGeom>
        </p:spPr>
        <p:txBody>
          <a:bodyPr wrap="square">
            <a:spAutoFit/>
          </a:bodyPr>
          <a:lstStyle/>
          <a:p>
            <a:r>
              <a:rPr lang="en-US" sz="2200" b="1" u="sng" dirty="0"/>
              <a:t>Each Lab Member</a:t>
            </a:r>
            <a:endParaRPr lang="en-US" sz="2200" dirty="0"/>
          </a:p>
          <a:p>
            <a:r>
              <a:rPr lang="en-US" sz="2200" dirty="0"/>
              <a:t>‑Spin your microfuge tubes containing the (pTZ18u or 19u) plasmid vector DNA + ethanol in the microfuge for </a:t>
            </a:r>
            <a:r>
              <a:rPr lang="en-US" sz="2200" b="1" dirty="0"/>
              <a:t>5</a:t>
            </a:r>
            <a:r>
              <a:rPr lang="en-US" sz="2200" dirty="0"/>
              <a:t> minutes on the </a:t>
            </a:r>
            <a:r>
              <a:rPr lang="en-US" sz="2200" u="sng" dirty="0"/>
              <a:t>highest</a:t>
            </a:r>
            <a:r>
              <a:rPr lang="en-US" sz="2200" dirty="0"/>
              <a:t> speed setting.</a:t>
            </a:r>
          </a:p>
          <a:p>
            <a:endParaRPr lang="en-US" sz="2200" dirty="0"/>
          </a:p>
          <a:p>
            <a:r>
              <a:rPr lang="en-US" sz="2200" dirty="0"/>
              <a:t>‑Carefully remove the supernatant (i.e., the liquid) </a:t>
            </a:r>
            <a:r>
              <a:rPr lang="en-US" sz="2200" dirty="0" smtClean="0"/>
              <a:t>using </a:t>
            </a:r>
            <a:r>
              <a:rPr lang="en-US" sz="2200" dirty="0"/>
              <a:t>a sterile 1 ml pipet tip. It is important to remove the ethanol </a:t>
            </a:r>
            <a:r>
              <a:rPr lang="en-US" sz="2200" i="1" u="sng" dirty="0"/>
              <a:t>without</a:t>
            </a:r>
            <a:r>
              <a:rPr lang="en-US" sz="2200" dirty="0"/>
              <a:t> disturbing your pellet.  Leave no more than 30 μl behind (to see what 30 μl "looks like" pipet this volume of liquid into a fresh tube (a tube with </a:t>
            </a:r>
            <a:r>
              <a:rPr lang="en-US" sz="2200" u="sng" dirty="0"/>
              <a:t>nothing</a:t>
            </a:r>
            <a:r>
              <a:rPr lang="en-US" sz="2200" dirty="0"/>
              <a:t> in it).  Mark the top of the meniscus with your magic marker for future reference).</a:t>
            </a:r>
          </a:p>
          <a:p>
            <a:endParaRPr lang="en-US" sz="2200" dirty="0"/>
          </a:p>
          <a:p>
            <a:r>
              <a:rPr lang="en-US" sz="2200" dirty="0"/>
              <a:t>‑Add 1 ml of fresh 80% ethanol to the DNA pellets. Mix briefly and then spin for 2 min. in the microfuge.  Note: the precipitated DNA will not re-dissolve in the </a:t>
            </a:r>
            <a:r>
              <a:rPr lang="en-US" sz="2200" b="1" dirty="0"/>
              <a:t>80% ethanol “wash” </a:t>
            </a:r>
            <a:r>
              <a:rPr lang="en-US" sz="2200" dirty="0"/>
              <a:t>– so don’t worry about using the vortex to mix.  </a:t>
            </a:r>
          </a:p>
        </p:txBody>
      </p:sp>
    </p:spTree>
    <p:extLst>
      <p:ext uri="{BB962C8B-B14F-4D97-AF65-F5344CB8AC3E}">
        <p14:creationId xmlns:p14="http://schemas.microsoft.com/office/powerpoint/2010/main" val="158865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7924800" cy="4585871"/>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Questions:</a:t>
            </a:r>
          </a:p>
          <a:p>
            <a:endParaRPr lang="en-US" sz="2400" b="1" dirty="0">
              <a:solidFill>
                <a:srgbClr val="FF0000"/>
              </a:solidFill>
              <a:latin typeface="Times New Roman" panose="02020603050405020304" pitchFamily="18" charset="0"/>
              <a:cs typeface="Times New Roman" panose="02020603050405020304" pitchFamily="18" charset="0"/>
            </a:endParaRPr>
          </a:p>
          <a:p>
            <a:r>
              <a:rPr lang="en-US" sz="2400" dirty="0">
                <a:solidFill>
                  <a:schemeClr val="accent6">
                    <a:lumMod val="75000"/>
                  </a:schemeClr>
                </a:solidFill>
                <a:latin typeface="Times New Roman" panose="02020603050405020304" pitchFamily="18" charset="0"/>
                <a:cs typeface="Times New Roman" panose="02020603050405020304" pitchFamily="18" charset="0"/>
              </a:rPr>
              <a:t>How is a dosage suppressor screen performed?</a:t>
            </a:r>
          </a:p>
          <a:p>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a:p>
            <a:r>
              <a:rPr lang="en-US" sz="2400" dirty="0">
                <a:solidFill>
                  <a:schemeClr val="accent6">
                    <a:lumMod val="75000"/>
                  </a:schemeClr>
                </a:solidFill>
                <a:latin typeface="Times New Roman" panose="02020603050405020304" pitchFamily="18" charset="0"/>
                <a:cs typeface="Times New Roman" panose="02020603050405020304" pitchFamily="18" charset="0"/>
              </a:rPr>
              <a:t>What types of genes will likely fulfill the requirements of such screens?</a:t>
            </a:r>
          </a:p>
          <a:p>
            <a:endParaRPr lang="en-US" sz="2400" b="1" dirty="0">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How do demonstrate that the suppressor gene itself is required for the process under investigation?</a:t>
            </a:r>
          </a:p>
          <a:p>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What might be the biochemical or molecular basis for genes acting as dosage suppressors?</a:t>
            </a:r>
          </a:p>
        </p:txBody>
      </p:sp>
    </p:spTree>
    <p:extLst>
      <p:ext uri="{BB962C8B-B14F-4D97-AF65-F5344CB8AC3E}">
        <p14:creationId xmlns:p14="http://schemas.microsoft.com/office/powerpoint/2010/main" val="4044049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04800"/>
            <a:ext cx="8839200" cy="1938992"/>
          </a:xfrm>
          <a:prstGeom prst="rect">
            <a:avLst/>
          </a:prstGeom>
          <a:noFill/>
        </p:spPr>
        <p:txBody>
          <a:bodyPr wrap="square" rtlCol="0">
            <a:spAutoFit/>
          </a:bodyPr>
          <a:lstStyle/>
          <a:p>
            <a:r>
              <a:rPr lang="en-US" sz="2400" dirty="0"/>
              <a:t>As expected for a </a:t>
            </a:r>
            <a:r>
              <a:rPr lang="en-US" sz="2400" b="1" dirty="0" smtClean="0">
                <a:solidFill>
                  <a:srgbClr val="FF0000"/>
                </a:solidFill>
              </a:rPr>
              <a:t>suppressor </a:t>
            </a:r>
            <a:r>
              <a:rPr lang="en-US" sz="2400" dirty="0"/>
              <a:t>of </a:t>
            </a:r>
            <a:r>
              <a:rPr lang="en-US" sz="2400" i="1" dirty="0"/>
              <a:t>prp38-1,</a:t>
            </a:r>
            <a:r>
              <a:rPr lang="en-US" sz="2400" dirty="0"/>
              <a:t> the recovered </a:t>
            </a:r>
            <a:r>
              <a:rPr lang="en-US" sz="2400" dirty="0" smtClean="0"/>
              <a:t>plasmid YEp17 </a:t>
            </a:r>
            <a:r>
              <a:rPr lang="en-US" sz="2400" dirty="0"/>
              <a:t>and subclone YEplac112-7A greatly improve </a:t>
            </a:r>
            <a:r>
              <a:rPr lang="en-US" sz="2400" b="1" dirty="0">
                <a:solidFill>
                  <a:srgbClr val="FF0000"/>
                </a:solidFill>
              </a:rPr>
              <a:t>splicing efficiency </a:t>
            </a:r>
            <a:r>
              <a:rPr lang="en-US" sz="2400" b="1" dirty="0" smtClean="0">
                <a:solidFill>
                  <a:srgbClr val="FF0000"/>
                </a:solidFill>
              </a:rPr>
              <a:t> in vivo (in the cell) </a:t>
            </a:r>
            <a:r>
              <a:rPr lang="en-US" sz="2400" dirty="0" smtClean="0"/>
              <a:t>as measured </a:t>
            </a:r>
            <a:r>
              <a:rPr lang="en-US" sz="2400" dirty="0"/>
              <a:t>by </a:t>
            </a:r>
            <a:r>
              <a:rPr lang="en-US" sz="2400" dirty="0" smtClean="0"/>
              <a:t>decreased pre-mRNA </a:t>
            </a:r>
            <a:r>
              <a:rPr lang="en-US" sz="2400" dirty="0"/>
              <a:t>to </a:t>
            </a:r>
            <a:r>
              <a:rPr lang="en-US" sz="2400" dirty="0" smtClean="0"/>
              <a:t>mRNA </a:t>
            </a:r>
            <a:r>
              <a:rPr lang="en-US" sz="2400" dirty="0"/>
              <a:t>ratio </a:t>
            </a:r>
            <a:r>
              <a:rPr lang="en-US" sz="2400" dirty="0" smtClean="0"/>
              <a:t>(mRNA level increases) in the transformant compared </a:t>
            </a:r>
            <a:r>
              <a:rPr lang="en-US" sz="2400" dirty="0"/>
              <a:t>to the </a:t>
            </a:r>
            <a:r>
              <a:rPr lang="en-US" sz="2400" dirty="0" smtClean="0"/>
              <a:t>untransformed mutant or negative control.</a:t>
            </a:r>
            <a:endParaRPr lang="en-US"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362200"/>
            <a:ext cx="4975731"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891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spect="1" noChangeArrowheads="1"/>
          </p:cNvSpPr>
          <p:nvPr/>
        </p:nvSpPr>
        <p:spPr bwMode="auto">
          <a:xfrm>
            <a:off x="304800" y="228600"/>
            <a:ext cx="8778240"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tabLst/>
            </a:pPr>
            <a:r>
              <a:rPr lang="en-US" altLang="en-US" sz="1400" b="1" dirty="0">
                <a:solidFill>
                  <a:srgbClr val="FF0000"/>
                </a:solidFill>
                <a:latin typeface="Courier New" panose="02070309020205020404" pitchFamily="49" charset="0"/>
                <a:cs typeface="Courier New" panose="02070309020205020404" pitchFamily="49" charset="0"/>
              </a:rPr>
              <a:t>Prp38p</a:t>
            </a:r>
          </a:p>
          <a:p>
            <a:pPr marR="0" lvl="0" algn="l" defTabSz="914400" rtl="0" eaLnBrk="1" fontAlgn="base" latinLnBrk="0" hangingPunct="1">
              <a:lnSpc>
                <a:spcPct val="100000"/>
              </a:lnSpc>
              <a:spcBef>
                <a:spcPct val="0"/>
              </a:spcBef>
              <a:spcAft>
                <a:spcPct val="0"/>
              </a:spcAft>
              <a:buClrTx/>
              <a:buSzTx/>
              <a:tabLst/>
            </a:pPr>
            <a:r>
              <a:rPr lang="en-US" altLang="en-US" sz="1400" b="1" dirty="0">
                <a:latin typeface="Courier New" panose="02070309020205020404" pitchFamily="49" charset="0"/>
                <a:cs typeface="Courier New" panose="02070309020205020404" pitchFamily="49" charset="0"/>
              </a:rPr>
              <a:t>1	</a:t>
            </a: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MAVNEFQVES NISPKQLNNQ SVSLVIPRLT RDKIHNSMYY KVNLSNESLR GNTMVELLKV </a:t>
            </a:r>
            <a:b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61 	MIGAFGTIKG QNGHLHMMVL GGIEFKCILM KLIEIRPNFQ QLNFLLNVKN ENGFDSKYII </a:t>
            </a:r>
            <a:b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121 	ALLLVYARLQ YYYLNGNNKN DDDENDLIKL FKVQLYKYSQ HYFKLKSFPL QVDCFAHSYN </a:t>
            </a:r>
            <a:b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181 	EELCIIHIDE LVDWLATQDH IWGIPLGKCQ WNKIYNSDEE SSSSESESNG DSEDDNDTSS </a:t>
            </a:r>
            <a:b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241 	ES*</a:t>
            </a:r>
          </a:p>
          <a:p>
            <a:pPr lvl="0" fontAlgn="base">
              <a:spcBef>
                <a:spcPct val="0"/>
              </a:spcBef>
              <a:spcAft>
                <a:spcPct val="0"/>
              </a:spcAft>
            </a:pPr>
            <a:endParaRPr lang="en-US" sz="1400" b="1" dirty="0">
              <a:latin typeface="Courier New" panose="02070309020205020404" pitchFamily="49" charset="0"/>
              <a:cs typeface="Courier New" panose="02070309020205020404" pitchFamily="49" charset="0"/>
            </a:endParaRPr>
          </a:p>
          <a:p>
            <a:pPr lvl="0" fontAlgn="base">
              <a:spcBef>
                <a:spcPct val="0"/>
              </a:spcBef>
              <a:spcAft>
                <a:spcPct val="0"/>
              </a:spcAft>
            </a:pPr>
            <a:r>
              <a:rPr lang="en-US" sz="1400" b="1" dirty="0">
                <a:solidFill>
                  <a:srgbClr val="FF0000"/>
                </a:solidFill>
                <a:latin typeface="Courier New" panose="02070309020205020404" pitchFamily="49" charset="0"/>
                <a:cs typeface="Courier New" panose="02070309020205020404" pitchFamily="49" charset="0"/>
              </a:rPr>
              <a:t>Spp381p</a:t>
            </a:r>
          </a:p>
          <a:p>
            <a:pPr lvl="0" fontAlgn="base">
              <a:spcBef>
                <a:spcPct val="0"/>
              </a:spcBef>
              <a:spcAft>
                <a:spcPct val="0"/>
              </a:spcAft>
            </a:pPr>
            <a:r>
              <a:rPr lang="en-US" sz="1400" b="1" dirty="0">
                <a:latin typeface="Courier New" panose="02070309020205020404" pitchFamily="49" charset="0"/>
                <a:cs typeface="Courier New" panose="02070309020205020404" pitchFamily="49" charset="0"/>
              </a:rPr>
              <a:t>1 	MSFRHFKRRL DTSSADESSS ADEEHPDQNV SLTEKSASLS HSDLGGEILN GTGKNRTPND </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61 	GQESNESDGS PESDESPESE ESSDNSDSSD SDDMRPLPRP LFMKKKANNL QKATKIDQPW </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121 	NAQDDARVLQ TKKENMIKNI DKANQVAKNY ETMKLRLNTN YSTNEELIKQ CLLLDDNDEV </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181 	DSEKERQKWF ERQNERKQKH RRIQLAKQRE SEEYEAKRFE AMQKGKDGNT KYDVILDKEK </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241 	EKLDHKKQRS AEKVEKSHNN NRYKITRTKN VEFGDLGKNS RDYEETEYSV I*</a:t>
            </a:r>
            <a:endPar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4" name="TextBox 3"/>
          <p:cNvSpPr txBox="1"/>
          <p:nvPr/>
        </p:nvSpPr>
        <p:spPr>
          <a:xfrm>
            <a:off x="152400" y="3962400"/>
            <a:ext cx="8930640"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Prp38 and Spp382 proteins </a:t>
            </a:r>
            <a:r>
              <a:rPr lang="en-US" sz="2400" u="sng" dirty="0">
                <a:latin typeface="Times New Roman" panose="02020603050405020304" pitchFamily="18" charset="0"/>
                <a:cs typeface="Times New Roman" panose="02020603050405020304" pitchFamily="18" charset="0"/>
              </a:rPr>
              <a:t>do not </a:t>
            </a:r>
            <a:r>
              <a:rPr lang="en-US" sz="2400" dirty="0">
                <a:latin typeface="Times New Roman" panose="02020603050405020304" pitchFamily="18" charset="0"/>
                <a:cs typeface="Times New Roman" panose="02020603050405020304" pitchFamily="18" charset="0"/>
              </a:rPr>
              <a:t>look much like one another </a:t>
            </a:r>
            <a:r>
              <a:rPr lang="en-US" sz="2400" dirty="0" smtClean="0">
                <a:latin typeface="Times New Roman" panose="02020603050405020304" pitchFamily="18" charset="0"/>
                <a:cs typeface="Times New Roman" panose="02020603050405020304" pitchFamily="18" charset="0"/>
              </a:rPr>
              <a:t>beyond both being </a:t>
            </a:r>
            <a:r>
              <a:rPr lang="en-US" sz="2400" dirty="0">
                <a:latin typeface="Times New Roman" panose="02020603050405020304" pitchFamily="18" charset="0"/>
                <a:cs typeface="Times New Roman" panose="02020603050405020304" pitchFamily="18" charset="0"/>
              </a:rPr>
              <a:t>small acidic </a:t>
            </a:r>
            <a:r>
              <a:rPr lang="en-US" sz="2400" dirty="0" smtClean="0">
                <a:latin typeface="Times New Roman" panose="02020603050405020304" pitchFamily="18" charset="0"/>
                <a:cs typeface="Times New Roman" panose="02020603050405020304" pitchFamily="18" charset="0"/>
              </a:rPr>
              <a:t>proteins.  </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No </a:t>
            </a:r>
            <a:r>
              <a:rPr lang="en-US" sz="2400" u="sng" dirty="0">
                <a:latin typeface="Times New Roman" panose="02020603050405020304" pitchFamily="18" charset="0"/>
                <a:cs typeface="Times New Roman" panose="02020603050405020304" pitchFamily="18" charset="0"/>
              </a:rPr>
              <a:t>protein sequence motifs</a:t>
            </a:r>
            <a:r>
              <a:rPr lang="en-US" sz="2400" dirty="0">
                <a:latin typeface="Times New Roman" panose="02020603050405020304" pitchFamily="18" charset="0"/>
                <a:cs typeface="Times New Roman" panose="02020603050405020304" pitchFamily="18" charset="0"/>
              </a:rPr>
              <a:t> (e.g., an RNA binding domain) within Spp381 offer insight into </a:t>
            </a:r>
            <a:r>
              <a:rPr lang="en-US" sz="2400" dirty="0" smtClean="0">
                <a:latin typeface="Times New Roman" panose="02020603050405020304" pitchFamily="18" charset="0"/>
                <a:cs typeface="Times New Roman" panose="02020603050405020304" pitchFamily="18" charset="0"/>
              </a:rPr>
              <a:t>its function </a:t>
            </a:r>
            <a:r>
              <a:rPr lang="en-US" sz="2400" dirty="0">
                <a:latin typeface="Times New Roman" panose="02020603050405020304" pitchFamily="18" charset="0"/>
                <a:cs typeface="Times New Roman" panose="02020603050405020304" pitchFamily="18" charset="0"/>
              </a:rPr>
              <a:t>in splicing.  </a:t>
            </a:r>
            <a:endParaRPr lang="en-US" dirty="0"/>
          </a:p>
        </p:txBody>
      </p:sp>
    </p:spTree>
    <p:extLst>
      <p:ext uri="{BB962C8B-B14F-4D97-AF65-F5344CB8AC3E}">
        <p14:creationId xmlns:p14="http://schemas.microsoft.com/office/powerpoint/2010/main" val="3637195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8200"/>
            <a:ext cx="7924800" cy="4770537"/>
          </a:xfrm>
          <a:prstGeom prst="rect">
            <a:avLst/>
          </a:prstGeom>
          <a:noFill/>
        </p:spPr>
        <p:txBody>
          <a:bodyPr wrap="square" rtlCol="0">
            <a:spAutoFit/>
          </a:bodyPr>
          <a:lstStyle/>
          <a:p>
            <a:r>
              <a:rPr lang="en-US" sz="2800" b="1" dirty="0">
                <a:solidFill>
                  <a:srgbClr val="FF0000"/>
                </a:solidFill>
              </a:rPr>
              <a:t>Questions:</a:t>
            </a:r>
          </a:p>
          <a:p>
            <a:r>
              <a:rPr lang="en-US" b="1" dirty="0"/>
              <a:t>How is a dosage suppressor screen performed?</a:t>
            </a:r>
          </a:p>
          <a:p>
            <a:r>
              <a:rPr lang="en-US" b="1" dirty="0"/>
              <a:t>What types of genes will likely fulfill the requirements of such screens?</a:t>
            </a:r>
          </a:p>
          <a:p>
            <a:endParaRPr lang="en-US" b="1" dirty="0"/>
          </a:p>
          <a:p>
            <a:r>
              <a:rPr lang="en-US" sz="2800" i="1" dirty="0">
                <a:latin typeface="Times New Roman" panose="02020603050405020304" pitchFamily="18" charset="0"/>
                <a:cs typeface="Times New Roman" panose="02020603050405020304" pitchFamily="18" charset="0"/>
              </a:rPr>
              <a:t>Just because Spp381 overexpression suppresses prp38-1 does not mean that Spp381 has a critical, independent role in splicing.  </a:t>
            </a:r>
          </a:p>
          <a:p>
            <a:endParaRPr lang="en-US" sz="2800" i="1" dirty="0">
              <a:latin typeface="Times New Roman" panose="02020603050405020304" pitchFamily="18" charset="0"/>
              <a:cs typeface="Times New Roman" panose="02020603050405020304" pitchFamily="18" charset="0"/>
            </a:endParaRPr>
          </a:p>
          <a:p>
            <a:r>
              <a:rPr lang="en-US" sz="2800" b="1" dirty="0">
                <a:solidFill>
                  <a:srgbClr val="FF0000"/>
                </a:solidFill>
              </a:rPr>
              <a:t>How do demonstrate that the suppressor gene itself is required for the process under investigation?</a:t>
            </a:r>
          </a:p>
          <a:p>
            <a:endParaRPr lang="en-US" b="1" dirty="0"/>
          </a:p>
          <a:p>
            <a:r>
              <a:rPr lang="en-US" b="1" dirty="0"/>
              <a:t>What might be the biochemical or molecular basis for genes acting as dosage suppressors?</a:t>
            </a:r>
          </a:p>
        </p:txBody>
      </p:sp>
    </p:spTree>
    <p:extLst>
      <p:ext uri="{BB962C8B-B14F-4D97-AF65-F5344CB8AC3E}">
        <p14:creationId xmlns:p14="http://schemas.microsoft.com/office/powerpoint/2010/main" val="4095878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4135"/>
            <a:ext cx="7696200" cy="1384995"/>
          </a:xfrm>
          <a:prstGeom prst="rect">
            <a:avLst/>
          </a:prstGeom>
          <a:noFill/>
        </p:spPr>
        <p:txBody>
          <a:bodyPr wrap="square" rtlCol="0">
            <a:spAutoFit/>
          </a:bodyPr>
          <a:lstStyle/>
          <a:p>
            <a:pPr algn="ctr"/>
            <a:r>
              <a:rPr lang="en-US" sz="2400" b="1" i="1" dirty="0"/>
              <a:t>Show defects in growth and splicing when the SPP381 function is lost</a:t>
            </a:r>
          </a:p>
          <a:p>
            <a:endParaRPr lang="en-US" b="1" i="1" dirty="0"/>
          </a:p>
          <a:p>
            <a:endParaRPr lang="en-US" b="1" i="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5291"/>
            <a:ext cx="4572000" cy="281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824" y="914400"/>
            <a:ext cx="4147075"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3400" y="4272676"/>
            <a:ext cx="4076700" cy="2031325"/>
          </a:xfrm>
          <a:prstGeom prst="rect">
            <a:avLst/>
          </a:prstGeom>
          <a:noFill/>
        </p:spPr>
        <p:txBody>
          <a:bodyPr wrap="square" rtlCol="0">
            <a:spAutoFit/>
          </a:bodyPr>
          <a:lstStyle/>
          <a:p>
            <a:r>
              <a:rPr lang="en-US" dirty="0"/>
              <a:t>Here several new alleles were created to knockout the gene (</a:t>
            </a:r>
            <a:r>
              <a:rPr lang="en-US" i="1" dirty="0"/>
              <a:t>spp381::LEU2</a:t>
            </a:r>
            <a:r>
              <a:rPr lang="en-US" dirty="0"/>
              <a:t>), place the gene under </a:t>
            </a:r>
            <a:r>
              <a:rPr lang="en-US" i="1" dirty="0"/>
              <a:t>GAL1</a:t>
            </a:r>
            <a:r>
              <a:rPr lang="en-US" dirty="0"/>
              <a:t> transcriptional control and epitope-tag the protein (</a:t>
            </a:r>
            <a:r>
              <a:rPr lang="en-US" i="1" dirty="0"/>
              <a:t>GAL1::SPP381HA</a:t>
            </a:r>
            <a:r>
              <a:rPr lang="en-US" dirty="0"/>
              <a:t>) and to test the role of the PEST domain (aa 56-95) implicated in protein stability (</a:t>
            </a:r>
            <a:r>
              <a:rPr lang="en-US" i="1" dirty="0"/>
              <a:t>GAL1::spp381</a:t>
            </a:r>
            <a:r>
              <a:rPr lang="el-GR" i="1" dirty="0"/>
              <a:t>Δ</a:t>
            </a:r>
            <a:r>
              <a:rPr lang="en-US" i="1" dirty="0"/>
              <a:t>PEST-HA) </a:t>
            </a:r>
            <a:endParaRPr lang="en-US" dirty="0"/>
          </a:p>
        </p:txBody>
      </p:sp>
    </p:spTree>
    <p:extLst>
      <p:ext uri="{BB962C8B-B14F-4D97-AF65-F5344CB8AC3E}">
        <p14:creationId xmlns:p14="http://schemas.microsoft.com/office/powerpoint/2010/main" val="3393920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86800" cy="674030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Additional evidence we show in this paper implicating Spp381 in splicing</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pPr marL="285750" indent="-285750">
              <a:buFont typeface="Arial" pitchFamily="34" charset="0"/>
              <a:buChar char="•"/>
            </a:pPr>
            <a:r>
              <a:rPr lang="en-US" sz="2400" i="1" dirty="0">
                <a:latin typeface="Times New Roman" panose="02020603050405020304" pitchFamily="18" charset="0"/>
                <a:cs typeface="Times New Roman" panose="02020603050405020304" pitchFamily="18" charset="0"/>
              </a:rPr>
              <a:t>SPP381</a:t>
            </a:r>
            <a:r>
              <a:rPr lang="en-US" sz="2400" dirty="0">
                <a:latin typeface="Times New Roman" panose="02020603050405020304" pitchFamily="18" charset="0"/>
                <a:cs typeface="Times New Roman" panose="02020603050405020304" pitchFamily="18" charset="0"/>
              </a:rPr>
              <a:t> overexpression suppresses </a:t>
            </a:r>
            <a:r>
              <a:rPr lang="en-US" sz="2400" i="1" dirty="0">
                <a:latin typeface="Times New Roman" panose="02020603050405020304" pitchFamily="18" charset="0"/>
                <a:cs typeface="Times New Roman" panose="02020603050405020304" pitchFamily="18" charset="0"/>
              </a:rPr>
              <a:t>prp38-1 </a:t>
            </a:r>
            <a:r>
              <a:rPr lang="en-US" sz="2400" dirty="0">
                <a:latin typeface="Times New Roman" panose="02020603050405020304" pitchFamily="18" charset="0"/>
                <a:cs typeface="Times New Roman" panose="02020603050405020304" pitchFamily="18" charset="0"/>
              </a:rPr>
              <a:t>but does </a:t>
            </a:r>
            <a:r>
              <a:rPr lang="en-US" sz="2400" b="1" u="sng" dirty="0">
                <a:latin typeface="Times New Roman" panose="02020603050405020304" pitchFamily="18" charset="0"/>
                <a:cs typeface="Times New Roman" panose="02020603050405020304" pitchFamily="18" charset="0"/>
              </a:rPr>
              <a:t>not </a:t>
            </a:r>
            <a:r>
              <a:rPr lang="en-US" sz="2400" dirty="0">
                <a:latin typeface="Times New Roman" panose="02020603050405020304" pitchFamily="18" charset="0"/>
                <a:cs typeface="Times New Roman" panose="02020603050405020304" pitchFamily="18" charset="0"/>
              </a:rPr>
              <a:t>complement a </a:t>
            </a:r>
            <a:r>
              <a:rPr lang="en-US" sz="2400" i="1" dirty="0">
                <a:latin typeface="Times New Roman" panose="02020603050405020304" pitchFamily="18" charset="0"/>
                <a:cs typeface="Times New Roman" panose="02020603050405020304" pitchFamily="18" charset="0"/>
              </a:rPr>
              <a:t>prp38::LEU2 </a:t>
            </a:r>
            <a:r>
              <a:rPr lang="en-US" sz="2400" dirty="0">
                <a:latin typeface="Times New Roman" panose="02020603050405020304" pitchFamily="18" charset="0"/>
                <a:cs typeface="Times New Roman" panose="02020603050405020304" pitchFamily="18" charset="0"/>
              </a:rPr>
              <a:t>null mutation  - Spp381 assists the weakened Prp38-1 protein but does not replace it.</a:t>
            </a:r>
          </a:p>
          <a:p>
            <a:pPr marL="285750" indent="-285750">
              <a:buFont typeface="Arial" pitchFamily="34" charset="0"/>
              <a:buChar char="•"/>
            </a:pPr>
            <a:r>
              <a:rPr lang="en-US" sz="2400" dirty="0">
                <a:latin typeface="Times New Roman" panose="02020603050405020304" pitchFamily="18" charset="0"/>
                <a:cs typeface="Times New Roman" panose="02020603050405020304" pitchFamily="18" charset="0"/>
              </a:rPr>
              <a:t>Spp381 </a:t>
            </a:r>
            <a:r>
              <a:rPr lang="en-US" sz="2400" dirty="0" smtClean="0">
                <a:latin typeface="Times New Roman" panose="02020603050405020304" pitchFamily="18" charset="0"/>
                <a:cs typeface="Times New Roman" panose="02020603050405020304" pitchFamily="18" charset="0"/>
              </a:rPr>
              <a:t>protein binds </a:t>
            </a:r>
            <a:r>
              <a:rPr lang="en-US" sz="2400" dirty="0">
                <a:latin typeface="Times New Roman" panose="02020603050405020304" pitchFamily="18" charset="0"/>
                <a:cs typeface="Times New Roman" panose="02020603050405020304" pitchFamily="18" charset="0"/>
              </a:rPr>
              <a:t>the spliceosome and, just like Prp38, associates with the U4/U6.U5 tri-snRNP subunit of the spliceosome</a:t>
            </a:r>
          </a:p>
          <a:p>
            <a:pPr marL="285750" indent="-285750">
              <a:buFont typeface="Arial" pitchFamily="34" charset="0"/>
              <a:buChar char="•"/>
            </a:pPr>
            <a:r>
              <a:rPr lang="en-US" sz="2400" dirty="0">
                <a:latin typeface="Times New Roman" panose="02020603050405020304" pitchFamily="18" charset="0"/>
                <a:cs typeface="Times New Roman" panose="02020603050405020304" pitchFamily="18" charset="0"/>
              </a:rPr>
              <a:t>Spp381 and Prp38 interact by the yeast two hybrid assay</a:t>
            </a:r>
          </a:p>
          <a:p>
            <a:pPr marL="285750" indent="-285750">
              <a:buFont typeface="Arial"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itchFamily="34" charset="0"/>
              <a:buChar char="•"/>
            </a:pPr>
            <a:r>
              <a:rPr lang="en-US" sz="2400" b="1" dirty="0">
                <a:latin typeface="Times New Roman" panose="02020603050405020304" pitchFamily="18" charset="0"/>
                <a:cs typeface="Times New Roman" panose="02020603050405020304" pitchFamily="18" charset="0"/>
              </a:rPr>
              <a:t>Subsequent studies by our group </a:t>
            </a:r>
            <a:r>
              <a:rPr lang="en-US" sz="2400" dirty="0">
                <a:latin typeface="Times New Roman" panose="02020603050405020304" pitchFamily="18" charset="0"/>
                <a:cs typeface="Times New Roman" panose="02020603050405020304" pitchFamily="18" charset="0"/>
              </a:rPr>
              <a:t>show that Prp38 and Spp381 play key roles in the catalytic activation of the spliceosome.</a:t>
            </a:r>
          </a:p>
          <a:p>
            <a:pPr marL="285750" indent="-285750">
              <a:buFont typeface="Arial"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itchFamily="34" charset="0"/>
              <a:buChar char="•"/>
            </a:pPr>
            <a:r>
              <a:rPr lang="en-US" sz="2400" b="1" dirty="0">
                <a:latin typeface="Times New Roman" panose="02020603050405020304" pitchFamily="18" charset="0"/>
                <a:cs typeface="Times New Roman" panose="02020603050405020304" pitchFamily="18" charset="0"/>
              </a:rPr>
              <a:t>Subsequent work by others  </a:t>
            </a:r>
            <a:r>
              <a:rPr lang="en-US" sz="2400" dirty="0">
                <a:latin typeface="Times New Roman" panose="02020603050405020304" pitchFamily="18" charset="0"/>
                <a:cs typeface="Times New Roman" panose="02020603050405020304" pitchFamily="18" charset="0"/>
              </a:rPr>
              <a:t>have demonstrated that both proteins are phylogenetically conserved and that, in humans, Prp38 is critical for the recruitment of multiple other splicing factors needed for spliceosome </a:t>
            </a:r>
            <a:r>
              <a:rPr lang="en-US" sz="2400" dirty="0" smtClean="0">
                <a:latin typeface="Times New Roman" panose="02020603050405020304" pitchFamily="18" charset="0"/>
                <a:cs typeface="Times New Roman" panose="02020603050405020304" pitchFamily="18" charset="0"/>
              </a:rPr>
              <a:t>function.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5871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09600"/>
            <a:ext cx="8534400" cy="5386090"/>
          </a:xfrm>
          <a:prstGeom prst="rect">
            <a:avLst/>
          </a:prstGeom>
        </p:spPr>
        <p:txBody>
          <a:bodyPr wrap="square">
            <a:spAutoFit/>
          </a:bodyPr>
          <a:lstStyle/>
          <a:p>
            <a:pPr lvl="0" fontAlgn="base">
              <a:spcBef>
                <a:spcPct val="0"/>
              </a:spcBef>
              <a:spcAft>
                <a:spcPct val="0"/>
              </a:spcAft>
              <a:tabLst>
                <a:tab pos="228600" algn="l"/>
              </a:tabLst>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Primary Gene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Found By TS Mutant Screen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and the </a:t>
            </a:r>
            <a:r>
              <a:rPr lang="en-US" sz="2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Second </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Gene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Identified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by:</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tabLst>
                <a:tab pos="228600" algn="l"/>
              </a:tabLst>
            </a:pPr>
            <a:r>
              <a:rPr lang="en-US" b="1" i="1" dirty="0">
                <a:latin typeface="Times New Roman" panose="02020603050405020304" pitchFamily="18" charset="0"/>
                <a:ea typeface="Times New Roman" panose="02020603050405020304" pitchFamily="18" charset="0"/>
                <a:cs typeface="Times New Roman" panose="02020603050405020304" pitchFamily="18" charset="0"/>
              </a:rPr>
              <a:t>PRP38</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SMD1 bioinformatics</a:t>
            </a:r>
          </a:p>
          <a:p>
            <a:pPr lvl="0" fontAlgn="base">
              <a:spcBef>
                <a:spcPct val="0"/>
              </a:spcBef>
              <a:spcAft>
                <a:spcPct val="0"/>
              </a:spcAft>
              <a:tabLst>
                <a:tab pos="228600" algn="l"/>
              </a:tabLst>
            </a:pP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SPP381 </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dosage suppression</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 number of other splicing factors have also been shown to act as dosage suppressors of various mutations in spliceosomal genes.</a:t>
            </a:r>
          </a:p>
          <a:p>
            <a:pPr lvl="0" fontAlgn="base">
              <a:spcBef>
                <a:spcPct val="0"/>
              </a:spcBef>
              <a:spcAft>
                <a:spcPct val="0"/>
              </a:spcAft>
              <a:tabLst>
                <a:tab pos="228600" algn="l"/>
              </a:tabLst>
            </a:pPr>
            <a:endPar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Such studies are not restricted to yeast or to investigations of pre-mRNA splicing.  This is a widely used and productive means to investigate gene function.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endPar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High-copy </a:t>
            </a:r>
            <a:r>
              <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gene expression assays have also been used in mammalian tissue culture and model system studies to identify oncogenes, genes that extend lifespan, promote cell differentiation, etc.</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53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8200"/>
            <a:ext cx="7924800" cy="4524315"/>
          </a:xfrm>
          <a:prstGeom prst="rect">
            <a:avLst/>
          </a:prstGeom>
          <a:noFill/>
        </p:spPr>
        <p:txBody>
          <a:bodyPr wrap="square" rtlCol="0">
            <a:spAutoFit/>
          </a:bodyPr>
          <a:lstStyle/>
          <a:p>
            <a:r>
              <a:rPr lang="en-US" sz="2400" b="1" dirty="0">
                <a:solidFill>
                  <a:srgbClr val="FF0000"/>
                </a:solidFill>
              </a:rPr>
              <a:t>Questions:</a:t>
            </a:r>
          </a:p>
          <a:p>
            <a:endParaRPr lang="en-US" sz="2400" b="1" dirty="0">
              <a:solidFill>
                <a:srgbClr val="FF0000"/>
              </a:solidFill>
            </a:endParaRPr>
          </a:p>
          <a:p>
            <a:r>
              <a:rPr lang="en-US" sz="2400" b="1" dirty="0"/>
              <a:t>How is a dosage suppressor screen performed?</a:t>
            </a:r>
          </a:p>
          <a:p>
            <a:endParaRPr lang="en-US" sz="2400" b="1" dirty="0"/>
          </a:p>
          <a:p>
            <a:r>
              <a:rPr lang="en-US" sz="2400" b="1" dirty="0"/>
              <a:t>What types of genes will likely fulfill the requirements of such screens?</a:t>
            </a:r>
          </a:p>
          <a:p>
            <a:endParaRPr lang="en-US" sz="2400" b="1" dirty="0"/>
          </a:p>
          <a:p>
            <a:r>
              <a:rPr lang="en-US" sz="2400" b="1" dirty="0"/>
              <a:t>How do demonstrate that the suppressor gene itself is required for the process under investigation?</a:t>
            </a:r>
          </a:p>
          <a:p>
            <a:endParaRPr lang="en-US" sz="2400" b="1" dirty="0"/>
          </a:p>
          <a:p>
            <a:r>
              <a:rPr lang="en-US" sz="2400" b="1" dirty="0">
                <a:solidFill>
                  <a:srgbClr val="FF0000"/>
                </a:solidFill>
              </a:rPr>
              <a:t>What might be the biochemical or molecular basis for genes acting as dosage suppressors?</a:t>
            </a:r>
          </a:p>
        </p:txBody>
      </p:sp>
    </p:spTree>
    <p:extLst>
      <p:ext uri="{BB962C8B-B14F-4D97-AF65-F5344CB8AC3E}">
        <p14:creationId xmlns:p14="http://schemas.microsoft.com/office/powerpoint/2010/main" val="579383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8839200" cy="637097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Suppressor genes that encode proteins that </a:t>
            </a:r>
            <a:r>
              <a:rPr lang="en-US" sz="2400" b="1" dirty="0">
                <a:solidFill>
                  <a:srgbClr val="FF0000"/>
                </a:solidFill>
                <a:latin typeface="Times New Roman" panose="02020603050405020304" pitchFamily="18" charset="0"/>
                <a:cs typeface="Times New Roman" panose="02020603050405020304" pitchFamily="18" charset="0"/>
              </a:rPr>
              <a:t>stabilize the ts mutant protein </a:t>
            </a:r>
            <a:r>
              <a:rPr lang="en-US" sz="2400" dirty="0" smtClean="0">
                <a:latin typeface="Times New Roman" panose="02020603050405020304" pitchFamily="18" charset="0"/>
                <a:cs typeface="Times New Roman" panose="02020603050405020304" pitchFamily="18" charset="0"/>
              </a:rPr>
              <a:t>(protect from proteolysis) or </a:t>
            </a:r>
            <a:r>
              <a:rPr lang="en-US" sz="2400" dirty="0">
                <a:latin typeface="Times New Roman" panose="02020603050405020304" pitchFamily="18" charset="0"/>
                <a:cs typeface="Times New Roman" panose="02020603050405020304" pitchFamily="18" charset="0"/>
              </a:rPr>
              <a:t>help it fold into its proper </a:t>
            </a:r>
            <a:r>
              <a:rPr lang="en-US" sz="2400" b="1" dirty="0" smtClean="0">
                <a:solidFill>
                  <a:srgbClr val="FF0000"/>
                </a:solidFill>
                <a:latin typeface="Times New Roman" panose="02020603050405020304" pitchFamily="18" charset="0"/>
                <a:cs typeface="Times New Roman" panose="02020603050405020304" pitchFamily="18" charset="0"/>
              </a:rPr>
              <a:t>conformation </a:t>
            </a:r>
            <a:r>
              <a:rPr lang="en-US" sz="2400" dirty="0" smtClean="0">
                <a:latin typeface="Times New Roman" panose="02020603050405020304" pitchFamily="18" charset="0"/>
                <a:cs typeface="Times New Roman" panose="02020603050405020304" pitchFamily="18" charset="0"/>
              </a:rPr>
              <a:t>(shape) required for function.</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Some suppressor </a:t>
            </a:r>
            <a:r>
              <a:rPr lang="en-US" sz="2400" dirty="0">
                <a:latin typeface="Times New Roman" panose="02020603050405020304" pitchFamily="18" charset="0"/>
                <a:cs typeface="Times New Roman" panose="02020603050405020304" pitchFamily="18" charset="0"/>
              </a:rPr>
              <a:t>genes that encode proteins that normally directly interact with the </a:t>
            </a:r>
            <a:r>
              <a:rPr lang="en-US" sz="2400" dirty="0" smtClean="0">
                <a:latin typeface="Times New Roman" panose="02020603050405020304" pitchFamily="18" charset="0"/>
                <a:cs typeface="Times New Roman" panose="02020603050405020304" pitchFamily="18" charset="0"/>
              </a:rPr>
              <a:t>target </a:t>
            </a:r>
            <a:r>
              <a:rPr lang="en-US" sz="2400" dirty="0">
                <a:latin typeface="Times New Roman" panose="02020603050405020304" pitchFamily="18" charset="0"/>
                <a:cs typeface="Times New Roman" panose="02020603050405020304" pitchFamily="18" charset="0"/>
              </a:rPr>
              <a:t>protein to promote </a:t>
            </a:r>
            <a:r>
              <a:rPr lang="en-US" sz="2400" dirty="0" smtClean="0">
                <a:latin typeface="Times New Roman" panose="02020603050405020304" pitchFamily="18" charset="0"/>
                <a:cs typeface="Times New Roman" panose="02020603050405020304" pitchFamily="18" charset="0"/>
              </a:rPr>
              <a:t>function.  The </a:t>
            </a:r>
            <a:r>
              <a:rPr lang="en-US" sz="2400" dirty="0">
                <a:latin typeface="Times New Roman" panose="02020603050405020304" pitchFamily="18" charset="0"/>
                <a:cs typeface="Times New Roman" panose="02020603050405020304" pitchFamily="18" charset="0"/>
              </a:rPr>
              <a:t>ts mutation in the target protein may reduce </a:t>
            </a:r>
            <a:r>
              <a:rPr lang="en-US" sz="2400" dirty="0" smtClean="0">
                <a:latin typeface="Times New Roman" panose="02020603050405020304" pitchFamily="18" charset="0"/>
                <a:cs typeface="Times New Roman" panose="02020603050405020304" pitchFamily="18" charset="0"/>
              </a:rPr>
              <a:t>the stability stable complex formation and </a:t>
            </a:r>
            <a:r>
              <a:rPr lang="en-US" sz="2400" dirty="0">
                <a:latin typeface="Times New Roman" panose="02020603050405020304" pitchFamily="18" charset="0"/>
                <a:cs typeface="Times New Roman" panose="02020603050405020304" pitchFamily="18" charset="0"/>
              </a:rPr>
              <a:t>thereby reduce function (resulting in the ts phenotype).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Making </a:t>
            </a:r>
            <a:r>
              <a:rPr lang="en-US" sz="2400" dirty="0">
                <a:latin typeface="Times New Roman" panose="02020603050405020304" pitchFamily="18" charset="0"/>
                <a:cs typeface="Times New Roman" panose="02020603050405020304" pitchFamily="18" charset="0"/>
              </a:rPr>
              <a:t>more of the suppressor protein might compensate </a:t>
            </a:r>
            <a:r>
              <a:rPr lang="en-US" sz="2400" dirty="0" smtClean="0">
                <a:latin typeface="Times New Roman" panose="02020603050405020304" pitchFamily="18" charset="0"/>
                <a:cs typeface="Times New Roman" panose="02020603050405020304" pitchFamily="18" charset="0"/>
              </a:rPr>
              <a:t>for weakened association by </a:t>
            </a:r>
            <a:r>
              <a:rPr lang="en-US" sz="2400" b="1" i="1" dirty="0">
                <a:solidFill>
                  <a:srgbClr val="FF0000"/>
                </a:solidFill>
                <a:latin typeface="Times New Roman" panose="02020603050405020304" pitchFamily="18" charset="0"/>
                <a:cs typeface="Times New Roman" panose="02020603050405020304" pitchFamily="18" charset="0"/>
              </a:rPr>
              <a:t>increasing the frequency of interaction.  </a:t>
            </a:r>
            <a:endParaRPr lang="en-US" sz="2400" b="1" i="1" dirty="0" smtClean="0">
              <a:solidFill>
                <a:srgbClr val="FF0000"/>
              </a:solidFill>
              <a:latin typeface="Times New Roman" panose="02020603050405020304" pitchFamily="18" charset="0"/>
              <a:cs typeface="Times New Roman" panose="02020603050405020304" pitchFamily="18" charset="0"/>
            </a:endParaRPr>
          </a:p>
          <a:p>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That </a:t>
            </a:r>
            <a:r>
              <a:rPr lang="en-US" sz="2400" dirty="0">
                <a:latin typeface="Times New Roman" panose="02020603050405020304" pitchFamily="18" charset="0"/>
                <a:cs typeface="Times New Roman" panose="02020603050405020304" pitchFamily="18" charset="0"/>
              </a:rPr>
              <a:t>is, the </a:t>
            </a:r>
            <a:r>
              <a:rPr lang="en-US" sz="2400" b="1" dirty="0">
                <a:solidFill>
                  <a:srgbClr val="FF0000"/>
                </a:solidFill>
                <a:latin typeface="Times New Roman" panose="02020603050405020304" pitchFamily="18" charset="0"/>
                <a:cs typeface="Times New Roman" panose="02020603050405020304" pitchFamily="18" charset="0"/>
              </a:rPr>
              <a:t>rate of complex formation decreased by reduced affinity may be compensated by increased likelihood of interaction </a:t>
            </a:r>
            <a:r>
              <a:rPr lang="en-US" sz="2400" dirty="0" smtClean="0">
                <a:latin typeface="Times New Roman" panose="02020603050405020304" pitchFamily="18" charset="0"/>
                <a:cs typeface="Times New Roman" panose="02020603050405020304" pitchFamily="18" charset="0"/>
              </a:rPr>
              <a:t>due to increased abundance </a:t>
            </a:r>
            <a:r>
              <a:rPr lang="en-US" sz="2400" dirty="0">
                <a:latin typeface="Times New Roman" panose="02020603050405020304" pitchFamily="18" charset="0"/>
                <a:cs typeface="Times New Roman" panose="02020603050405020304" pitchFamily="18" charset="0"/>
              </a:rPr>
              <a:t>of </a:t>
            </a:r>
            <a:r>
              <a:rPr lang="en-US" sz="2400" dirty="0" smtClean="0">
                <a:latin typeface="Times New Roman" panose="02020603050405020304" pitchFamily="18" charset="0"/>
                <a:cs typeface="Times New Roman" panose="02020603050405020304" pitchFamily="18" charset="0"/>
              </a:rPr>
              <a:t> suppressor protein.  </a:t>
            </a:r>
          </a:p>
          <a:p>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Other ideas</a:t>
            </a:r>
            <a:r>
              <a:rPr lang="en-US" sz="2400" b="1" i="1" dirty="0" smtClean="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2851181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762000" y="484005"/>
            <a:ext cx="7696200" cy="57400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a:t>
            </a: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Molecular or Genetic Approaches to Identify Genes</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300" b="1"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Functional complementation to relieve the </a:t>
            </a:r>
            <a:r>
              <a:rPr lang="en-US" sz="1300"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Two hybrid interactions – </a:t>
            </a:r>
            <a:r>
              <a:rPr lang="en-US" sz="1300"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Throughput </a:t>
            </a:r>
            <a:r>
              <a:rPr lang="en-US" sz="1300" b="1" dirty="0" err="1">
                <a:latin typeface="Times New Roman" panose="02020603050405020304" pitchFamily="18" charset="0"/>
                <a:cs typeface="Times New Roman" panose="02020603050405020304" pitchFamily="18" charset="0"/>
              </a:rPr>
              <a:t>Transcriptome</a:t>
            </a:r>
            <a:r>
              <a:rPr lang="en-US" sz="1300" b="1" dirty="0">
                <a:latin typeface="Times New Roman" panose="02020603050405020304" pitchFamily="18" charset="0"/>
                <a:cs typeface="Times New Roman" panose="02020603050405020304" pitchFamily="18" charset="0"/>
              </a:rPr>
              <a:t> (RNA </a:t>
            </a:r>
            <a:r>
              <a:rPr lang="en-US" sz="1300" b="1" dirty="0" err="1">
                <a:latin typeface="Times New Roman" panose="02020603050405020304" pitchFamily="18" charset="0"/>
                <a:cs typeface="Times New Roman" panose="02020603050405020304" pitchFamily="18" charset="0"/>
              </a:rPr>
              <a:t>Seq</a:t>
            </a:r>
            <a:r>
              <a:rPr lang="en-US" sz="1300" b="1" dirty="0">
                <a:latin typeface="Times New Roman" panose="02020603050405020304" pitchFamily="18" charset="0"/>
                <a:cs typeface="Times New Roman" panose="02020603050405020304" pitchFamily="18" charset="0"/>
              </a:rPr>
              <a:t>, Microarray, </a:t>
            </a:r>
            <a:r>
              <a:rPr lang="en-US" sz="1300" b="1" dirty="0" err="1">
                <a:latin typeface="Times New Roman" panose="02020603050405020304" pitchFamily="18" charset="0"/>
                <a:cs typeface="Times New Roman" panose="02020603050405020304" pitchFamily="18" charset="0"/>
              </a:rPr>
              <a:t>Nanodrop,etc</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Approaches</a:t>
            </a:r>
            <a:r>
              <a:rPr lang="en-US" sz="1300" dirty="0">
                <a:latin typeface="Times New Roman" panose="02020603050405020304" pitchFamily="18" charset="0"/>
                <a:cs typeface="Times New Roman" panose="02020603050405020304" pitchFamily="18" charset="0"/>
              </a:rPr>
              <a:t> to define coordinately regulated gene sets in tissue-specific or developmental stages; RNAs binding common proteins, etc.</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copy (dosage) suppression </a:t>
            </a:r>
            <a:r>
              <a:rPr lang="en-US" sz="1300" dirty="0">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solidFill>
                  <a:srgbClr val="FF0000"/>
                </a:solidFill>
                <a:latin typeface="Times New Roman" panose="02020603050405020304" pitchFamily="18" charset="0"/>
                <a:cs typeface="Times New Roman" panose="02020603050405020304" pitchFamily="18" charset="0"/>
              </a:rPr>
              <a:t>Extragenic suppression  </a:t>
            </a:r>
            <a:r>
              <a:rPr lang="en-US" sz="1300" b="1"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the identification </a:t>
            </a:r>
            <a:r>
              <a:rPr lang="en-US" sz="1300" u="sng" dirty="0">
                <a:latin typeface="Times New Roman" panose="02020603050405020304" pitchFamily="18" charset="0"/>
                <a:cs typeface="Times New Roman" panose="02020603050405020304" pitchFamily="18" charset="0"/>
              </a:rPr>
              <a:t>of second site mutations</a:t>
            </a:r>
            <a:r>
              <a:rPr lang="en-US" sz="1300" dirty="0">
                <a:latin typeface="Times New Roman" panose="02020603050405020304" pitchFamily="18" charset="0"/>
                <a:cs typeface="Times New Roman" panose="02020603050405020304" pitchFamily="18" charset="0"/>
              </a:rPr>
              <a:t> </a:t>
            </a:r>
            <a:r>
              <a:rPr lang="en-US" sz="1300" dirty="0" smtClean="0">
                <a:latin typeface="Times New Roman" panose="02020603050405020304" pitchFamily="18" charset="0"/>
                <a:cs typeface="Times New Roman" panose="02020603050405020304" pitchFamily="18" charset="0"/>
              </a:rPr>
              <a:t>(mutations in other genes) that </a:t>
            </a:r>
            <a:r>
              <a:rPr lang="en-US" sz="1300" dirty="0">
                <a:latin typeface="Times New Roman" panose="02020603050405020304" pitchFamily="18" charset="0"/>
                <a:cs typeface="Times New Roman" panose="02020603050405020304" pitchFamily="18" charset="0"/>
              </a:rPr>
              <a:t>suppress the mutant defect of a </a:t>
            </a:r>
            <a:r>
              <a:rPr lang="en-US" sz="1300" dirty="0" smtClean="0">
                <a:latin typeface="Times New Roman" panose="02020603050405020304" pitchFamily="18" charset="0"/>
                <a:cs typeface="Times New Roman" panose="02020603050405020304" pitchFamily="18" charset="0"/>
              </a:rPr>
              <a:t>gene </a:t>
            </a:r>
            <a:r>
              <a:rPr lang="en-US" sz="1300" dirty="0">
                <a:latin typeface="Times New Roman" panose="02020603050405020304" pitchFamily="18" charset="0"/>
                <a:cs typeface="Times New Roman" panose="02020603050405020304" pitchFamily="18" charset="0"/>
              </a:rPr>
              <a:t>of interest. Requires a scheme to identify the suppressor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Synthetic lethal interactions –</a:t>
            </a:r>
            <a:r>
              <a:rPr lang="en-US" sz="1300" dirty="0">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Enhancer trap experiments </a:t>
            </a:r>
            <a:r>
              <a:rPr lang="en-US" sz="1300" dirty="0">
                <a:latin typeface="Times New Roman" panose="02020603050405020304" pitchFamily="18" charset="0"/>
                <a:cs typeface="Times New Roman" panose="02020603050405020304" pitchFamily="18" charset="0"/>
              </a:rPr>
              <a:t>to define novel regulated genes by the random insertion of a readily scored marker gene (e.g., lacZ or GFP) into the genome.  Look for tissue-specific (e.g., lung vs heart) or development stage-specific (e.g., embryonic vs adult) expression patterns to define genes that contribute to that stage</a:t>
            </a:r>
            <a:r>
              <a:rPr lang="en-US" sz="1300" dirty="0"/>
              <a:t>.   </a:t>
            </a:r>
            <a:endParaRPr kumimoji="0" lang="en-US" sz="13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39536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35846"/>
            <a:ext cx="8839200" cy="6370975"/>
          </a:xfrm>
          <a:prstGeom prst="rect">
            <a:avLst/>
          </a:prstGeom>
        </p:spPr>
        <p:txBody>
          <a:bodyPr wrap="square">
            <a:spAutoFit/>
          </a:bodyPr>
          <a:lstStyle/>
          <a:p>
            <a:pPr lvl="0"/>
            <a:r>
              <a:rPr lang="en-US" sz="2400" dirty="0">
                <a:solidFill>
                  <a:prstClr val="black"/>
                </a:solidFill>
              </a:rPr>
              <a:t>‑ Remove the supernatant. As before, add 1 ml of fresh 80% ethanol to the pellet, and spin again for 2 minutes.  The 80% ethanol “wash” steps make sure that remove all salt from the preparation which might inhibit the subsequent enzymatic steps</a:t>
            </a:r>
            <a:r>
              <a:rPr lang="en-US" sz="2400" dirty="0" smtClean="0">
                <a:solidFill>
                  <a:prstClr val="black"/>
                </a:solidFill>
              </a:rPr>
              <a:t>.</a:t>
            </a:r>
          </a:p>
          <a:p>
            <a:pPr lvl="0"/>
            <a:endParaRPr lang="en-US" sz="2400" dirty="0">
              <a:solidFill>
                <a:prstClr val="black"/>
              </a:solidFill>
            </a:endParaRPr>
          </a:p>
          <a:p>
            <a:pPr lvl="0"/>
            <a:r>
              <a:rPr lang="en-US" sz="2400" dirty="0">
                <a:solidFill>
                  <a:prstClr val="black"/>
                </a:solidFill>
              </a:rPr>
              <a:t>‑Remove the ethanol with the P1000 then use the P20 to remove as much additional ethanol as possible.  </a:t>
            </a:r>
            <a:endParaRPr lang="en-US" sz="2400" dirty="0" smtClean="0">
              <a:solidFill>
                <a:prstClr val="black"/>
              </a:solidFill>
            </a:endParaRPr>
          </a:p>
          <a:p>
            <a:pPr lvl="0"/>
            <a:endParaRPr lang="en-US" sz="2400" dirty="0">
              <a:solidFill>
                <a:prstClr val="black"/>
              </a:solidFill>
            </a:endParaRPr>
          </a:p>
          <a:p>
            <a:pPr lvl="0"/>
            <a:r>
              <a:rPr lang="en-US" sz="2400" dirty="0">
                <a:solidFill>
                  <a:prstClr val="black"/>
                </a:solidFill>
              </a:rPr>
              <a:t>-Place your tubes into the </a:t>
            </a:r>
            <a:r>
              <a:rPr lang="en-US" sz="2400" b="1" dirty="0">
                <a:solidFill>
                  <a:prstClr val="black"/>
                </a:solidFill>
              </a:rPr>
              <a:t>Speed-vac vacuum dryer </a:t>
            </a:r>
            <a:r>
              <a:rPr lang="en-US" sz="2400" dirty="0">
                <a:solidFill>
                  <a:prstClr val="black"/>
                </a:solidFill>
              </a:rPr>
              <a:t>(this is really three machines, a centrifuge, a vacuum pump, and a refrigerated vapor trap).  The TA will inspect your tube before placement into the Speed-vac to confirm that most of the ethanol has been removed.  </a:t>
            </a:r>
            <a:endParaRPr lang="en-US" sz="2400" dirty="0" smtClean="0">
              <a:solidFill>
                <a:prstClr val="black"/>
              </a:solidFill>
            </a:endParaRPr>
          </a:p>
          <a:p>
            <a:pPr lvl="0"/>
            <a:endParaRPr lang="en-US" sz="2400" dirty="0">
              <a:solidFill>
                <a:prstClr val="black"/>
              </a:solidFill>
            </a:endParaRPr>
          </a:p>
          <a:p>
            <a:pPr lvl="0"/>
            <a:r>
              <a:rPr lang="en-US" sz="2400" dirty="0">
                <a:solidFill>
                  <a:prstClr val="black"/>
                </a:solidFill>
              </a:rPr>
              <a:t>‑When the samples have dried (~20 minutes depending upon how much ethanol was in your sample), resuspend the EcoRI/HinDIII/SAP- treated vector pellet </a:t>
            </a:r>
            <a:r>
              <a:rPr lang="en-US" sz="2400" b="1" dirty="0">
                <a:solidFill>
                  <a:prstClr val="black"/>
                </a:solidFill>
              </a:rPr>
              <a:t>in 20 μl of sterile water</a:t>
            </a:r>
            <a:r>
              <a:rPr lang="en-US" sz="2400" dirty="0">
                <a:solidFill>
                  <a:prstClr val="black"/>
                </a:solidFill>
              </a:rPr>
              <a:t>. The pellet may not be visible – don’t worry, the DNA is there.  </a:t>
            </a:r>
          </a:p>
        </p:txBody>
      </p:sp>
    </p:spTree>
    <p:extLst>
      <p:ext uri="{BB962C8B-B14F-4D97-AF65-F5344CB8AC3E}">
        <p14:creationId xmlns:p14="http://schemas.microsoft.com/office/powerpoint/2010/main" val="2236040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9067799" cy="2585323"/>
          </a:xfrm>
          <a:prstGeom prst="rect">
            <a:avLst/>
          </a:prstGeom>
          <a:noFill/>
        </p:spPr>
        <p:txBody>
          <a:bodyPr wrap="square" rtlCol="0">
            <a:spAutoFit/>
          </a:bodyPr>
          <a:lstStyle/>
          <a:p>
            <a:r>
              <a:rPr lang="en-US" b="1" dirty="0">
                <a:solidFill>
                  <a:srgbClr val="FF0000"/>
                </a:solidFill>
              </a:rPr>
              <a:t>Extragenic suppression </a:t>
            </a:r>
            <a:r>
              <a:rPr lang="en-US" dirty="0"/>
              <a:t>– spread large numbers of  temperature sensitive </a:t>
            </a:r>
            <a:r>
              <a:rPr lang="en-US" i="1" dirty="0"/>
              <a:t>prp38-1</a:t>
            </a:r>
            <a:r>
              <a:rPr lang="en-US" dirty="0"/>
              <a:t> mutant (ts192) yeast on agar plates at 37C.  The vast majority of these yeast die.  However, a few colonies do form at 37C and these have the potential to have either </a:t>
            </a:r>
            <a:r>
              <a:rPr lang="en-US" i="1" dirty="0">
                <a:solidFill>
                  <a:srgbClr val="FF0000"/>
                </a:solidFill>
              </a:rPr>
              <a:t>reversion or intragenic suppressor mutations </a:t>
            </a:r>
            <a:r>
              <a:rPr lang="en-US" dirty="0"/>
              <a:t>of </a:t>
            </a:r>
            <a:r>
              <a:rPr lang="en-US" i="1" dirty="0"/>
              <a:t>prp38-1 </a:t>
            </a:r>
            <a:r>
              <a:rPr lang="en-US" dirty="0"/>
              <a:t>allele or be second site (extra-genic) suppressors – that is, mutations in other genes that when combined with </a:t>
            </a:r>
            <a:r>
              <a:rPr lang="en-US" i="1" dirty="0"/>
              <a:t>prp38-1</a:t>
            </a:r>
            <a:r>
              <a:rPr lang="en-US" dirty="0"/>
              <a:t> allow the yeast to grow at 37C. </a:t>
            </a:r>
            <a:r>
              <a:rPr lang="en-US" i="1" dirty="0">
                <a:solidFill>
                  <a:srgbClr val="FF0000"/>
                </a:solidFill>
              </a:rPr>
              <a:t>SPP382</a:t>
            </a:r>
            <a:r>
              <a:rPr lang="en-US" dirty="0"/>
              <a:t> was found in this way.  </a:t>
            </a:r>
          </a:p>
          <a:p>
            <a:endParaRPr lang="en-US" dirty="0"/>
          </a:p>
          <a:p>
            <a:endParaRPr lang="en-US" dirty="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209800"/>
            <a:ext cx="7915213" cy="4572000"/>
          </a:xfrm>
          <a:prstGeom prst="rect">
            <a:avLst/>
          </a:prstGeom>
        </p:spPr>
      </p:pic>
    </p:spTree>
    <p:extLst>
      <p:ext uri="{BB962C8B-B14F-4D97-AF65-F5344CB8AC3E}">
        <p14:creationId xmlns:p14="http://schemas.microsoft.com/office/powerpoint/2010/main" val="1919458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b="1" i="1" dirty="0">
                <a:latin typeface="Arial" charset="0"/>
              </a:rPr>
              <a:t>SPP382</a:t>
            </a:r>
            <a:r>
              <a:rPr lang="en-GB" altLang="en-US" b="1" dirty="0">
                <a:latin typeface="Arial" charset="0"/>
              </a:rPr>
              <a:t> is an essential gene and, as expected for a splicing factor, loss of Spp382p activity impairs splicing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60" y="2057400"/>
            <a:ext cx="7804800" cy="20550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latin typeface="Arial" charset="0"/>
              </a:rPr>
              <a:t>Pandit S et al. PNAS 2006;103:13700-13705</a:t>
            </a:r>
          </a:p>
        </p:txBody>
      </p:sp>
      <p:sp>
        <p:nvSpPr>
          <p:cNvPr id="2" name="TextBox 1"/>
          <p:cNvSpPr txBox="1"/>
          <p:nvPr/>
        </p:nvSpPr>
        <p:spPr>
          <a:xfrm>
            <a:off x="533400" y="4191000"/>
            <a:ext cx="3048000" cy="1200329"/>
          </a:xfrm>
          <a:prstGeom prst="rect">
            <a:avLst/>
          </a:prstGeom>
          <a:noFill/>
        </p:spPr>
        <p:txBody>
          <a:bodyPr wrap="square" rtlCol="0">
            <a:spAutoFit/>
          </a:bodyPr>
          <a:lstStyle/>
          <a:p>
            <a:r>
              <a:rPr lang="en-US" b="1" dirty="0"/>
              <a:t>Turning off Spp382 transcription by repression of a </a:t>
            </a:r>
            <a:r>
              <a:rPr lang="en-US" b="1" i="1" dirty="0" smtClean="0"/>
              <a:t>GAL1-SPP382 </a:t>
            </a:r>
            <a:r>
              <a:rPr lang="en-US" b="1" dirty="0"/>
              <a:t>promoter fusion blocks splicing</a:t>
            </a:r>
          </a:p>
        </p:txBody>
      </p:sp>
      <p:sp>
        <p:nvSpPr>
          <p:cNvPr id="3" name="TextBox 2"/>
          <p:cNvSpPr txBox="1"/>
          <p:nvPr/>
        </p:nvSpPr>
        <p:spPr>
          <a:xfrm>
            <a:off x="4038600" y="4374303"/>
            <a:ext cx="4419960" cy="1200329"/>
          </a:xfrm>
          <a:prstGeom prst="rect">
            <a:avLst/>
          </a:prstGeom>
          <a:noFill/>
        </p:spPr>
        <p:txBody>
          <a:bodyPr wrap="square" rtlCol="0">
            <a:spAutoFit/>
          </a:bodyPr>
          <a:lstStyle/>
          <a:p>
            <a:r>
              <a:rPr lang="en-US" b="1" dirty="0"/>
              <a:t>A variety of </a:t>
            </a:r>
            <a:r>
              <a:rPr lang="en-US" b="1" i="1" dirty="0"/>
              <a:t>spp382 </a:t>
            </a:r>
            <a:r>
              <a:rPr lang="en-US" b="1" dirty="0"/>
              <a:t>point mutants show splicing defects that include decreased splicing efficiency and </a:t>
            </a:r>
            <a:r>
              <a:rPr lang="en-US" b="1" u="sng" dirty="0">
                <a:solidFill>
                  <a:srgbClr val="FF0000"/>
                </a:solidFill>
              </a:rPr>
              <a:t>increased</a:t>
            </a:r>
            <a:r>
              <a:rPr lang="en-US" b="1" dirty="0">
                <a:solidFill>
                  <a:srgbClr val="FF0000"/>
                </a:solidFill>
              </a:rPr>
              <a:t> </a:t>
            </a:r>
            <a:r>
              <a:rPr lang="en-US" b="1" dirty="0" smtClean="0">
                <a:solidFill>
                  <a:srgbClr val="FF0000"/>
                </a:solidFill>
              </a:rPr>
              <a:t>abundance  </a:t>
            </a:r>
            <a:r>
              <a:rPr lang="en-US" b="1" dirty="0">
                <a:solidFill>
                  <a:srgbClr val="FF0000"/>
                </a:solidFill>
              </a:rPr>
              <a:t>of the excised intron.</a:t>
            </a:r>
          </a:p>
        </p:txBody>
      </p:sp>
    </p:spTree>
    <p:extLst>
      <p:ext uri="{BB962C8B-B14F-4D97-AF65-F5344CB8AC3E}">
        <p14:creationId xmlns:p14="http://schemas.microsoft.com/office/powerpoint/2010/main" val="2963353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915400" cy="2585323"/>
          </a:xfrm>
          <a:prstGeom prst="rect">
            <a:avLst/>
          </a:prstGeom>
          <a:noFill/>
        </p:spPr>
        <p:txBody>
          <a:bodyPr wrap="square" rtlCol="0">
            <a:spAutoFit/>
          </a:bodyPr>
          <a:lstStyle/>
          <a:p>
            <a:r>
              <a:rPr lang="en-US" dirty="0"/>
              <a:t>Intron accumulation is consistent with </a:t>
            </a:r>
            <a:r>
              <a:rPr lang="en-US" b="1" dirty="0" smtClean="0"/>
              <a:t>decreased dissociation of the post-catalytic spliceosome </a:t>
            </a:r>
            <a:r>
              <a:rPr lang="en-US" dirty="0" smtClean="0"/>
              <a:t>since spliceosomal </a:t>
            </a:r>
            <a:r>
              <a:rPr lang="en-US" dirty="0"/>
              <a:t>proteins protect the </a:t>
            </a:r>
            <a:r>
              <a:rPr lang="en-US" dirty="0" smtClean="0"/>
              <a:t>excised </a:t>
            </a:r>
            <a:r>
              <a:rPr lang="en-US" dirty="0"/>
              <a:t>intron from degradation.  Prp43 is the RNA helicase needed to dissociate the post-catalytic spliceosome.  </a:t>
            </a:r>
            <a:r>
              <a:rPr lang="en-US" b="1" dirty="0"/>
              <a:t>Is it possible that reduced Prp43 activity might also suppress splicing defects?</a:t>
            </a:r>
          </a:p>
          <a:p>
            <a:endParaRPr lang="en-US" b="1" dirty="0"/>
          </a:p>
          <a:p>
            <a:endParaRPr lang="en-US" b="1" dirty="0"/>
          </a:p>
          <a:p>
            <a:endParaRPr lang="en-US" b="1" dirty="0"/>
          </a:p>
          <a:p>
            <a:endParaRPr lang="en-US" dirty="0"/>
          </a:p>
          <a:p>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7200" y="1631186"/>
            <a:ext cx="4355837" cy="4937760"/>
          </a:xfrm>
          <a:prstGeom prst="rect">
            <a:avLst/>
          </a:prstGeom>
        </p:spPr>
      </p:pic>
      <p:sp>
        <p:nvSpPr>
          <p:cNvPr id="5" name="TextBox 4"/>
          <p:cNvSpPr txBox="1"/>
          <p:nvPr/>
        </p:nvSpPr>
        <p:spPr>
          <a:xfrm>
            <a:off x="4970655" y="1676400"/>
            <a:ext cx="3944745" cy="4893647"/>
          </a:xfrm>
          <a:prstGeom prst="rect">
            <a:avLst/>
          </a:prstGeom>
          <a:noFill/>
        </p:spPr>
        <p:txBody>
          <a:bodyPr wrap="square" rtlCol="0">
            <a:spAutoFit/>
          </a:bodyPr>
          <a:lstStyle/>
          <a:p>
            <a:r>
              <a:rPr lang="en-US" sz="2400" dirty="0"/>
              <a:t>Yes,  we found that </a:t>
            </a:r>
            <a:r>
              <a:rPr lang="en-US" sz="2400" i="1" dirty="0"/>
              <a:t>prp43 </a:t>
            </a:r>
            <a:r>
              <a:rPr lang="en-US" sz="2400" dirty="0"/>
              <a:t>mutants </a:t>
            </a:r>
            <a:r>
              <a:rPr lang="en-US" sz="2400" dirty="0" smtClean="0"/>
              <a:t>also suppress the  </a:t>
            </a:r>
            <a:r>
              <a:rPr lang="en-US" sz="2400" i="1" dirty="0"/>
              <a:t>prp38-1</a:t>
            </a:r>
            <a:r>
              <a:rPr lang="en-US" sz="2400" dirty="0"/>
              <a:t> </a:t>
            </a:r>
            <a:r>
              <a:rPr lang="en-US" sz="2400" dirty="0" smtClean="0"/>
              <a:t>mutation.  </a:t>
            </a:r>
          </a:p>
          <a:p>
            <a:endParaRPr lang="en-US" sz="2400" dirty="0"/>
          </a:p>
          <a:p>
            <a:r>
              <a:rPr lang="en-US" sz="2400" dirty="0" smtClean="0"/>
              <a:t>Importantly</a:t>
            </a:r>
            <a:r>
              <a:rPr lang="en-US" sz="2400" dirty="0"/>
              <a:t>, the </a:t>
            </a:r>
            <a:r>
              <a:rPr lang="en-US" sz="2400" u="sng" dirty="0"/>
              <a:t>degree of </a:t>
            </a:r>
            <a:r>
              <a:rPr lang="en-US" sz="2400" i="1" u="sng" dirty="0"/>
              <a:t>prp38-1 </a:t>
            </a:r>
            <a:r>
              <a:rPr lang="en-US" sz="2400" u="sng" dirty="0"/>
              <a:t>suppression was proportionate  to the level of residual ATPase activity </a:t>
            </a:r>
            <a:r>
              <a:rPr lang="en-US" sz="2400" dirty="0"/>
              <a:t>remaining in the </a:t>
            </a:r>
            <a:r>
              <a:rPr lang="en-US" sz="2400" i="1" dirty="0"/>
              <a:t>prp43</a:t>
            </a:r>
            <a:r>
              <a:rPr lang="en-US" sz="2400" dirty="0"/>
              <a:t> point mutants. </a:t>
            </a:r>
            <a:endParaRPr lang="en-US" sz="2400" dirty="0" smtClean="0"/>
          </a:p>
          <a:p>
            <a:endParaRPr lang="en-US" sz="2400" dirty="0"/>
          </a:p>
          <a:p>
            <a:r>
              <a:rPr lang="en-US" sz="2400" dirty="0" smtClean="0"/>
              <a:t>Prp43 functions as a splicing “fidelity factor”</a:t>
            </a:r>
            <a:endParaRPr lang="en-US" dirty="0"/>
          </a:p>
        </p:txBody>
      </p:sp>
    </p:spTree>
    <p:extLst>
      <p:ext uri="{BB962C8B-B14F-4D97-AF65-F5344CB8AC3E}">
        <p14:creationId xmlns:p14="http://schemas.microsoft.com/office/powerpoint/2010/main" val="3795680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9144000" cy="6463308"/>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We previously demonstrated that </a:t>
            </a:r>
            <a:r>
              <a:rPr lang="en-US" sz="2200" i="1" dirty="0">
                <a:latin typeface="Times New Roman" panose="02020603050405020304" pitchFamily="18" charset="0"/>
                <a:cs typeface="Times New Roman" panose="02020603050405020304" pitchFamily="18" charset="0"/>
              </a:rPr>
              <a:t>prp38</a:t>
            </a:r>
            <a:r>
              <a:rPr lang="en-US" sz="2200" dirty="0">
                <a:latin typeface="Times New Roman" panose="02020603050405020304" pitchFamily="18" charset="0"/>
                <a:cs typeface="Times New Roman" panose="02020603050405020304" pitchFamily="18" charset="0"/>
              </a:rPr>
              <a:t> mutants efficiently assemble spliceosomes but that the rate of </a:t>
            </a:r>
            <a:r>
              <a:rPr lang="en-US" sz="2200" u="sng" dirty="0">
                <a:latin typeface="Times New Roman" panose="02020603050405020304" pitchFamily="18" charset="0"/>
                <a:cs typeface="Times New Roman" panose="02020603050405020304" pitchFamily="18" charset="0"/>
              </a:rPr>
              <a:t>catalysis is slow</a:t>
            </a:r>
            <a:r>
              <a:rPr lang="en-US" sz="2200" dirty="0">
                <a:latin typeface="Times New Roman" panose="02020603050405020304" pitchFamily="18" charset="0"/>
                <a:cs typeface="Times New Roman" panose="02020603050405020304" pitchFamily="18" charset="0"/>
              </a:rPr>
              <a:t> – the spliceosomes are “built” but splice slowly due to </a:t>
            </a:r>
            <a:r>
              <a:rPr lang="en-US" sz="2200" u="sng" dirty="0">
                <a:latin typeface="Times New Roman" panose="02020603050405020304" pitchFamily="18" charset="0"/>
                <a:cs typeface="Times New Roman" panose="02020603050405020304" pitchFamily="18" charset="0"/>
              </a:rPr>
              <a:t>poor catalytic activation</a:t>
            </a:r>
            <a:r>
              <a:rPr lang="en-US" sz="2200" dirty="0">
                <a:latin typeface="Times New Roman" panose="02020603050405020304" pitchFamily="18" charset="0"/>
                <a:cs typeface="Times New Roman" panose="02020603050405020304" pitchFamily="18" charset="0"/>
              </a:rPr>
              <a:t>.  </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These observation led to an </a:t>
            </a:r>
            <a:r>
              <a:rPr lang="en-US" sz="2200" b="1" dirty="0">
                <a:solidFill>
                  <a:srgbClr val="FF0000"/>
                </a:solidFill>
                <a:latin typeface="Times New Roman" panose="02020603050405020304" pitchFamily="18" charset="0"/>
                <a:cs typeface="Times New Roman" panose="02020603050405020304" pitchFamily="18" charset="0"/>
              </a:rPr>
              <a:t>important new hypothesis: </a:t>
            </a:r>
            <a:r>
              <a:rPr lang="en-US" sz="2200" b="1" dirty="0">
                <a:latin typeface="Times New Roman" panose="02020603050405020304" pitchFamily="18" charset="0"/>
                <a:cs typeface="Times New Roman" panose="02020603050405020304" pitchFamily="18" charset="0"/>
              </a:rPr>
              <a:t> That Prp43, </a:t>
            </a:r>
            <a:r>
              <a:rPr lang="en-US" sz="2200" dirty="0">
                <a:latin typeface="Times New Roman" panose="02020603050405020304" pitchFamily="18" charset="0"/>
                <a:cs typeface="Times New Roman" panose="02020603050405020304" pitchFamily="18" charset="0"/>
              </a:rPr>
              <a:t>in addition to functioning to recycle the post-catalytic spliceosome, also</a:t>
            </a:r>
            <a:r>
              <a:rPr lang="en-US" sz="2200" b="1" dirty="0">
                <a:latin typeface="Times New Roman" panose="02020603050405020304" pitchFamily="18" charset="0"/>
                <a:cs typeface="Times New Roman" panose="02020603050405020304" pitchFamily="18" charset="0"/>
              </a:rPr>
              <a:t> monitors spliceosome assembly to </a:t>
            </a:r>
            <a:r>
              <a:rPr lang="en-US" sz="2200" b="1" dirty="0" smtClean="0">
                <a:latin typeface="Times New Roman" panose="02020603050405020304" pitchFamily="18" charset="0"/>
                <a:cs typeface="Times New Roman" panose="02020603050405020304" pitchFamily="18" charset="0"/>
              </a:rPr>
              <a:t>dissociate </a:t>
            </a:r>
            <a:r>
              <a:rPr lang="en-US" sz="2200" b="1" dirty="0">
                <a:latin typeface="Times New Roman" panose="02020603050405020304" pitchFamily="18" charset="0"/>
                <a:cs typeface="Times New Roman" panose="02020603050405020304" pitchFamily="18" charset="0"/>
              </a:rPr>
              <a:t>kinetically impaired or otherwise defective spliceosomes.  </a:t>
            </a:r>
            <a:r>
              <a:rPr lang="en-US" sz="2200" dirty="0">
                <a:latin typeface="Times New Roman" panose="02020603050405020304" pitchFamily="18" charset="0"/>
                <a:cs typeface="Times New Roman" panose="02020603050405020304" pitchFamily="18" charset="0"/>
              </a:rPr>
              <a:t>That is Prp43 and its activator, </a:t>
            </a:r>
            <a:r>
              <a:rPr lang="en-US" sz="2200" dirty="0" smtClean="0">
                <a:latin typeface="Times New Roman" panose="02020603050405020304" pitchFamily="18" charset="0"/>
                <a:cs typeface="Times New Roman" panose="02020603050405020304" pitchFamily="18" charset="0"/>
              </a:rPr>
              <a:t>Spp382, play </a:t>
            </a:r>
            <a:r>
              <a:rPr lang="en-US" sz="2200" dirty="0">
                <a:latin typeface="Times New Roman" panose="02020603050405020304" pitchFamily="18" charset="0"/>
                <a:cs typeface="Times New Roman" panose="02020603050405020304" pitchFamily="18" charset="0"/>
              </a:rPr>
              <a:t>a critical role in the </a:t>
            </a:r>
            <a:r>
              <a:rPr lang="en-US" sz="2200" dirty="0" smtClean="0">
                <a:latin typeface="Times New Roman" panose="02020603050405020304" pitchFamily="18" charset="0"/>
                <a:cs typeface="Times New Roman" panose="02020603050405020304" pitchFamily="18" charset="0"/>
              </a:rPr>
              <a:t>spliceosome </a:t>
            </a:r>
            <a:r>
              <a:rPr lang="en-US" sz="2200" b="1" dirty="0" smtClean="0">
                <a:latin typeface="Times New Roman" panose="02020603050405020304" pitchFamily="18" charset="0"/>
                <a:cs typeface="Times New Roman" panose="02020603050405020304" pitchFamily="18" charset="0"/>
              </a:rPr>
              <a:t>discard </a:t>
            </a:r>
            <a:r>
              <a:rPr lang="en-US" sz="2200" b="1" dirty="0">
                <a:latin typeface="Times New Roman" panose="02020603050405020304" pitchFamily="18" charset="0"/>
                <a:cs typeface="Times New Roman" panose="02020603050405020304" pitchFamily="18" charset="0"/>
              </a:rPr>
              <a:t>pathway </a:t>
            </a:r>
            <a:r>
              <a:rPr lang="en-US" sz="2200" dirty="0">
                <a:latin typeface="Times New Roman" panose="02020603050405020304" pitchFamily="18" charset="0"/>
                <a:cs typeface="Times New Roman" panose="02020603050405020304" pitchFamily="18" charset="0"/>
              </a:rPr>
              <a:t>(long believed to exist </a:t>
            </a:r>
            <a:r>
              <a:rPr lang="en-US" sz="2200" dirty="0" smtClean="0">
                <a:latin typeface="Times New Roman" panose="02020603050405020304" pitchFamily="18" charset="0"/>
                <a:cs typeface="Times New Roman" panose="02020603050405020304" pitchFamily="18" charset="0"/>
              </a:rPr>
              <a:t>but </a:t>
            </a:r>
            <a:r>
              <a:rPr lang="en-US" sz="2200" dirty="0">
                <a:latin typeface="Times New Roman" panose="02020603050405020304" pitchFamily="18" charset="0"/>
                <a:cs typeface="Times New Roman" panose="02020603050405020304" pitchFamily="18" charset="0"/>
              </a:rPr>
              <a:t>uncharacterized) to </a:t>
            </a:r>
            <a:r>
              <a:rPr lang="en-US" sz="2200" dirty="0" smtClean="0">
                <a:latin typeface="Times New Roman" panose="02020603050405020304" pitchFamily="18" charset="0"/>
                <a:cs typeface="Times New Roman" panose="02020603050405020304" pitchFamily="18" charset="0"/>
              </a:rPr>
              <a:t>remove defective </a:t>
            </a:r>
            <a:r>
              <a:rPr lang="en-US" sz="2200" dirty="0">
                <a:latin typeface="Times New Roman" panose="02020603050405020304" pitchFamily="18" charset="0"/>
                <a:cs typeface="Times New Roman" panose="02020603050405020304" pitchFamily="18" charset="0"/>
              </a:rPr>
              <a:t>splicing complexes in order to prevent toxic or otherwise undesired </a:t>
            </a:r>
            <a:r>
              <a:rPr lang="en-US" sz="2200" dirty="0" err="1">
                <a:latin typeface="Times New Roman" panose="02020603050405020304" pitchFamily="18" charset="0"/>
                <a:cs typeface="Times New Roman" panose="02020603050405020304" pitchFamily="18" charset="0"/>
              </a:rPr>
              <a:t>mis</a:t>
            </a:r>
            <a:r>
              <a:rPr lang="en-US" sz="2200" dirty="0">
                <a:latin typeface="Times New Roman" panose="02020603050405020304" pitchFamily="18" charset="0"/>
                <a:cs typeface="Times New Roman" panose="02020603050405020304" pitchFamily="18" charset="0"/>
              </a:rPr>
              <a:t>-splicing events.  </a:t>
            </a:r>
          </a:p>
          <a:p>
            <a:endParaRPr lang="en-US" sz="2200" b="1" dirty="0">
              <a:solidFill>
                <a:srgbClr val="FF0000"/>
              </a:solidFill>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We propose that reduced spliceosome turnover resulting from </a:t>
            </a:r>
            <a:r>
              <a:rPr lang="en-US" sz="2200" b="1" i="1" dirty="0">
                <a:latin typeface="Times New Roman" panose="02020603050405020304" pitchFamily="18" charset="0"/>
                <a:cs typeface="Times New Roman" panose="02020603050405020304" pitchFamily="18" charset="0"/>
              </a:rPr>
              <a:t>SPP382</a:t>
            </a:r>
            <a:r>
              <a:rPr lang="en-US" sz="2200" b="1" dirty="0">
                <a:latin typeface="Times New Roman" panose="02020603050405020304" pitchFamily="18" charset="0"/>
                <a:cs typeface="Times New Roman" panose="02020603050405020304" pitchFamily="18" charset="0"/>
              </a:rPr>
              <a:t> or </a:t>
            </a:r>
            <a:r>
              <a:rPr lang="en-US" sz="2200" b="1" i="1" dirty="0">
                <a:latin typeface="Times New Roman" panose="02020603050405020304" pitchFamily="18" charset="0"/>
                <a:cs typeface="Times New Roman" panose="02020603050405020304" pitchFamily="18" charset="0"/>
              </a:rPr>
              <a:t>PRP43 </a:t>
            </a:r>
            <a:r>
              <a:rPr lang="en-US" sz="2200" b="1" dirty="0">
                <a:latin typeface="Times New Roman" panose="02020603050405020304" pitchFamily="18" charset="0"/>
                <a:cs typeface="Times New Roman" panose="02020603050405020304" pitchFamily="18" charset="0"/>
              </a:rPr>
              <a:t>mutation</a:t>
            </a:r>
            <a:r>
              <a:rPr lang="en-US" sz="2200" b="1" i="1"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suppresses </a:t>
            </a:r>
            <a:r>
              <a:rPr lang="en-US" sz="2200" b="1" i="1" dirty="0">
                <a:latin typeface="Times New Roman" panose="02020603050405020304" pitchFamily="18" charset="0"/>
                <a:cs typeface="Times New Roman" panose="02020603050405020304" pitchFamily="18" charset="0"/>
              </a:rPr>
              <a:t>prp38-1 </a:t>
            </a:r>
            <a:r>
              <a:rPr lang="en-US" sz="2200" b="1" dirty="0">
                <a:latin typeface="Times New Roman" panose="02020603050405020304" pitchFamily="18" charset="0"/>
                <a:cs typeface="Times New Roman" panose="02020603050405020304" pitchFamily="18" charset="0"/>
              </a:rPr>
              <a:t>mutants by </a:t>
            </a:r>
            <a:r>
              <a:rPr lang="en-US" sz="2200" b="1" dirty="0">
                <a:solidFill>
                  <a:srgbClr val="FF0000"/>
                </a:solidFill>
                <a:latin typeface="Times New Roman" panose="02020603050405020304" pitchFamily="18" charset="0"/>
                <a:cs typeface="Times New Roman" panose="02020603050405020304" pitchFamily="18" charset="0"/>
              </a:rPr>
              <a:t>allowing more time for the catalytically impaired (i.e. slow) spliceosome to work </a:t>
            </a:r>
            <a:r>
              <a:rPr lang="en-US" sz="2200" b="1" dirty="0">
                <a:latin typeface="Times New Roman" panose="02020603050405020304" pitchFamily="18" charset="0"/>
                <a:cs typeface="Times New Roman" panose="02020603050405020304" pitchFamily="18" charset="0"/>
              </a:rPr>
              <a:t>before dissociation.  </a:t>
            </a:r>
          </a:p>
          <a:p>
            <a:endParaRPr lang="en-US" sz="2200" b="1" dirty="0">
              <a:solidFill>
                <a:srgbClr val="FF0000"/>
              </a:solidFill>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Lots of subsequent work </a:t>
            </a:r>
            <a:r>
              <a:rPr lang="en-US" sz="2200" dirty="0">
                <a:latin typeface="Times New Roman" panose="02020603050405020304" pitchFamily="18" charset="0"/>
                <a:cs typeface="Times New Roman" panose="02020603050405020304" pitchFamily="18" charset="0"/>
              </a:rPr>
              <a:t>by my lab and others (Staley, </a:t>
            </a:r>
            <a:r>
              <a:rPr lang="en-US" sz="2200" dirty="0" err="1">
                <a:latin typeface="Times New Roman" panose="02020603050405020304" pitchFamily="18" charset="0"/>
                <a:cs typeface="Times New Roman" panose="02020603050405020304" pitchFamily="18" charset="0"/>
              </a:rPr>
              <a:t>Beggs</a:t>
            </a:r>
            <a:r>
              <a:rPr lang="en-US" sz="2200" dirty="0">
                <a:latin typeface="Times New Roman" panose="02020603050405020304" pitchFamily="18" charset="0"/>
                <a:cs typeface="Times New Roman" panose="02020603050405020304" pitchFamily="18" charset="0"/>
              </a:rPr>
              <a:t>, Cheng, &amp; </a:t>
            </a:r>
            <a:r>
              <a:rPr lang="en-US" sz="2200" dirty="0" err="1">
                <a:latin typeface="Times New Roman" panose="02020603050405020304" pitchFamily="18" charset="0"/>
                <a:cs typeface="Times New Roman" panose="02020603050405020304" pitchFamily="18" charset="0"/>
              </a:rPr>
              <a:t>Lurhmann</a:t>
            </a:r>
            <a:r>
              <a:rPr lang="en-US" sz="2200" dirty="0">
                <a:latin typeface="Times New Roman" panose="02020603050405020304" pitchFamily="18" charset="0"/>
                <a:cs typeface="Times New Roman" panose="02020603050405020304" pitchFamily="18" charset="0"/>
              </a:rPr>
              <a:t> groups) have proven features of this hypothesis correct. </a:t>
            </a:r>
          </a:p>
          <a:p>
            <a:endParaRPr lang="en-US" dirty="0"/>
          </a:p>
        </p:txBody>
      </p:sp>
    </p:spTree>
    <p:extLst>
      <p:ext uri="{BB962C8B-B14F-4D97-AF65-F5344CB8AC3E}">
        <p14:creationId xmlns:p14="http://schemas.microsoft.com/office/powerpoint/2010/main" val="276197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610600" cy="6278642"/>
          </a:xfrm>
          <a:prstGeom prst="rect">
            <a:avLst/>
          </a:prstGeom>
        </p:spPr>
        <p:txBody>
          <a:bodyPr wrap="square">
            <a:spAutoFit/>
          </a:bodyPr>
          <a:lstStyle/>
          <a:p>
            <a:pPr lvl="0" fontAlgn="base">
              <a:spcBef>
                <a:spcPct val="0"/>
              </a:spcBef>
              <a:spcAft>
                <a:spcPct val="0"/>
              </a:spcAft>
              <a:tabLst>
                <a:tab pos="228600" algn="l"/>
              </a:tabLst>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Primary Gene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Found By TS Mutant Screen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and a </a:t>
            </a:r>
            <a:r>
              <a:rPr lang="en-US" sz="2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Second </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Gene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Identified by</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tabLst>
                <a:tab pos="228600" algn="l"/>
              </a:tabLst>
            </a:pPr>
            <a:r>
              <a:rPr lang="en-US" b="1" i="1" dirty="0">
                <a:latin typeface="Times New Roman" panose="02020603050405020304" pitchFamily="18" charset="0"/>
                <a:ea typeface="Times New Roman" panose="02020603050405020304" pitchFamily="18" charset="0"/>
                <a:cs typeface="Times New Roman" panose="02020603050405020304" pitchFamily="18" charset="0"/>
              </a:rPr>
              <a:t>PRP38</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SMD1 bioinformatics</a:t>
            </a:r>
          </a:p>
          <a:p>
            <a:pPr lvl="0" fontAlgn="base">
              <a:spcBef>
                <a:spcPct val="0"/>
              </a:spcBef>
              <a:spcAft>
                <a:spcPct val="0"/>
              </a:spcAft>
              <a:tabLst>
                <a:tab pos="228600" algn="l"/>
              </a:tabLst>
            </a:pP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SPP381 dosage suppression</a:t>
            </a:r>
          </a:p>
          <a:p>
            <a:pPr fontAlgn="base">
              <a:spcBef>
                <a:spcPct val="0"/>
              </a:spcBef>
              <a:spcAft>
                <a:spcPct val="0"/>
              </a:spcAft>
              <a:tabLst>
                <a:tab pos="228600" algn="l"/>
              </a:tabLst>
            </a:pP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SPP382 </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and AAR2 extragenic 								suppression</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fontAlgn="base">
              <a:spcBef>
                <a:spcPct val="0"/>
              </a:spcBef>
              <a:spcAft>
                <a:spcPct val="0"/>
              </a:spcAft>
              <a:tabLst>
                <a:tab pos="228600" algn="l"/>
              </a:tabLst>
            </a:pPr>
            <a:r>
              <a:rPr lang="en-US" sz="2000" dirty="0">
                <a:latin typeface="Times New Roman" panose="02020603050405020304" pitchFamily="18" charset="0"/>
                <a:cs typeface="Times New Roman" panose="02020603050405020304" pitchFamily="18" charset="0"/>
              </a:rPr>
              <a:t>Defective spliceosomes can result from inappropriate assembly on pre-mRNA or in response to defects in the pre-mRNA sequence or spliceosome composition– in mammals, these might be assembling a spliceosome that will promote a liver-specific splicing event in the brain.   </a:t>
            </a:r>
            <a:endParaRPr lang="en-US" sz="2000" dirty="0" smtClean="0">
              <a:latin typeface="Times New Roman" panose="02020603050405020304" pitchFamily="18" charset="0"/>
              <a:cs typeface="Times New Roman" panose="02020603050405020304" pitchFamily="18" charset="0"/>
            </a:endParaRPr>
          </a:p>
          <a:p>
            <a:pPr fontAlgn="base">
              <a:spcBef>
                <a:spcPct val="0"/>
              </a:spcBef>
              <a:spcAft>
                <a:spcPct val="0"/>
              </a:spcAft>
              <a:tabLst>
                <a:tab pos="228600" algn="l"/>
              </a:tabLst>
            </a:pPr>
            <a:endParaRPr lang="en-US" sz="2000" dirty="0">
              <a:latin typeface="Times New Roman" panose="02020603050405020304" pitchFamily="18" charset="0"/>
              <a:cs typeface="Times New Roman" panose="02020603050405020304" pitchFamily="18" charset="0"/>
            </a:endParaRPr>
          </a:p>
          <a:p>
            <a:pPr fontAlgn="base">
              <a:spcBef>
                <a:spcPct val="0"/>
              </a:spcBef>
              <a:spcAft>
                <a:spcPct val="0"/>
              </a:spcAft>
              <a:tabLst>
                <a:tab pos="228600" algn="l"/>
              </a:tabLst>
            </a:pPr>
            <a:r>
              <a:rPr lang="en-US" sz="2000" dirty="0" smtClean="0">
                <a:latin typeface="Times New Roman" panose="02020603050405020304" pitchFamily="18" charset="0"/>
                <a:cs typeface="Times New Roman" panose="02020603050405020304" pitchFamily="18" charset="0"/>
              </a:rPr>
              <a:t>These </a:t>
            </a:r>
            <a:r>
              <a:rPr lang="en-US" sz="2000" dirty="0">
                <a:latin typeface="Times New Roman" panose="02020603050405020304" pitchFamily="18" charset="0"/>
                <a:cs typeface="Times New Roman" panose="02020603050405020304" pitchFamily="18" charset="0"/>
              </a:rPr>
              <a:t>are believed to occur frequently and must be removed – how these are identified and mechanism of dissociation remain as important unanswered </a:t>
            </a:r>
            <a:r>
              <a:rPr lang="en-US" sz="2000" dirty="0" smtClean="0">
                <a:latin typeface="Times New Roman" panose="02020603050405020304" pitchFamily="18" charset="0"/>
                <a:cs typeface="Times New Roman" panose="02020603050405020304" pitchFamily="18" charset="0"/>
              </a:rPr>
              <a:t>questions under investigation by our group and others.</a:t>
            </a:r>
            <a:endParaRPr lang="en-US" sz="2000" dirty="0">
              <a:latin typeface="Times New Roman" panose="02020603050405020304" pitchFamily="18" charset="0"/>
              <a:cs typeface="Times New Roman" panose="02020603050405020304" pitchFamily="18" charset="0"/>
            </a:endParaRPr>
          </a:p>
          <a:p>
            <a:pPr fontAlgn="base">
              <a:spcBef>
                <a:spcPct val="0"/>
              </a:spcBef>
              <a:spcAft>
                <a:spcPct val="0"/>
              </a:spcAft>
              <a:tabLst>
                <a:tab pos="228600" algn="l"/>
              </a:tabLst>
            </a:pPr>
            <a:endParaRPr lang="en-US" sz="2000" dirty="0">
              <a:latin typeface="Times New Roman" panose="02020603050405020304" pitchFamily="18" charset="0"/>
              <a:cs typeface="Times New Roman" panose="02020603050405020304" pitchFamily="18" charset="0"/>
            </a:endParaRPr>
          </a:p>
          <a:p>
            <a:pPr fontAlgn="base">
              <a:spcBef>
                <a:spcPct val="0"/>
              </a:spcBef>
              <a:spcAft>
                <a:spcPct val="0"/>
              </a:spcAft>
              <a:tabLst>
                <a:tab pos="228600" algn="l"/>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In addition to Spp382, several other </a:t>
            </a:r>
            <a:r>
              <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splicing factors have also been shown to act as extragenic suppressors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in defined steps of spliceosome assembly.</a:t>
            </a:r>
            <a:endPar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910959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762000" y="283953"/>
            <a:ext cx="7696200" cy="61401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a:t>
            </a: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Molecular or Genetic Approaches to Identify Genes</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300" b="1"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Functional complementation to relieve the </a:t>
            </a:r>
            <a:r>
              <a:rPr lang="en-US" sz="1300"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Two hybrid interactions – </a:t>
            </a:r>
            <a:r>
              <a:rPr lang="en-US" sz="1300"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Throughput </a:t>
            </a:r>
            <a:r>
              <a:rPr lang="en-US" sz="1300" b="1" dirty="0" err="1">
                <a:latin typeface="Times New Roman" panose="02020603050405020304" pitchFamily="18" charset="0"/>
                <a:cs typeface="Times New Roman" panose="02020603050405020304" pitchFamily="18" charset="0"/>
              </a:rPr>
              <a:t>Transcriptome</a:t>
            </a:r>
            <a:r>
              <a:rPr lang="en-US" sz="1300" b="1" dirty="0">
                <a:latin typeface="Times New Roman" panose="02020603050405020304" pitchFamily="18" charset="0"/>
                <a:cs typeface="Times New Roman" panose="02020603050405020304" pitchFamily="18" charset="0"/>
              </a:rPr>
              <a:t> (RNA </a:t>
            </a:r>
            <a:r>
              <a:rPr lang="en-US" sz="1300" b="1" dirty="0" err="1">
                <a:latin typeface="Times New Roman" panose="02020603050405020304" pitchFamily="18" charset="0"/>
                <a:cs typeface="Times New Roman" panose="02020603050405020304" pitchFamily="18" charset="0"/>
              </a:rPr>
              <a:t>Seq</a:t>
            </a:r>
            <a:r>
              <a:rPr lang="en-US" sz="1300" b="1" dirty="0">
                <a:latin typeface="Times New Roman" panose="02020603050405020304" pitchFamily="18" charset="0"/>
                <a:cs typeface="Times New Roman" panose="02020603050405020304" pitchFamily="18" charset="0"/>
              </a:rPr>
              <a:t>, Microarray, </a:t>
            </a:r>
            <a:r>
              <a:rPr lang="en-US" sz="1300" b="1" dirty="0" err="1">
                <a:latin typeface="Times New Roman" panose="02020603050405020304" pitchFamily="18" charset="0"/>
                <a:cs typeface="Times New Roman" panose="02020603050405020304" pitchFamily="18" charset="0"/>
              </a:rPr>
              <a:t>Nanodrop,etc</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Approaches</a:t>
            </a:r>
            <a:r>
              <a:rPr lang="en-US" sz="1300" dirty="0">
                <a:latin typeface="Times New Roman" panose="02020603050405020304" pitchFamily="18" charset="0"/>
                <a:cs typeface="Times New Roman" panose="02020603050405020304" pitchFamily="18" charset="0"/>
              </a:rPr>
              <a:t> to define coordinately regulated gene sets in tissue-specific or developmental stages; RNAs binding common proteins, etc.</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copy (dosage) suppression </a:t>
            </a:r>
            <a:r>
              <a:rPr lang="en-US" sz="1300" dirty="0">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Extragenic suppression  - </a:t>
            </a:r>
            <a:r>
              <a:rPr lang="en-US" sz="1300" dirty="0">
                <a:latin typeface="Times New Roman" panose="02020603050405020304" pitchFamily="18" charset="0"/>
                <a:cs typeface="Times New Roman" panose="02020603050405020304" pitchFamily="18" charset="0"/>
              </a:rPr>
              <a:t>the identification of second site mutations that suppress the mutant defect of a mutation in a known gene of interest. Requires a scheme to identify the suppressor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Synthetic lethal interactions –</a:t>
            </a:r>
            <a:r>
              <a:rPr lang="en-US" sz="1300" dirty="0">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solidFill>
                  <a:srgbClr val="FF0000"/>
                </a:solidFill>
                <a:latin typeface="Times New Roman" panose="02020603050405020304" pitchFamily="18" charset="0"/>
                <a:cs typeface="Times New Roman" panose="02020603050405020304" pitchFamily="18" charset="0"/>
              </a:rPr>
              <a:t>Proteomics – </a:t>
            </a:r>
            <a:r>
              <a:rPr lang="en-US" sz="1300" dirty="0">
                <a:latin typeface="Times New Roman" panose="02020603050405020304" pitchFamily="18" charset="0"/>
                <a:cs typeface="Times New Roman" panose="02020603050405020304" pitchFamily="18" charset="0"/>
              </a:rPr>
              <a:t>to define interacting protein sets</a:t>
            </a:r>
          </a:p>
          <a:p>
            <a:pPr lvl="0"/>
            <a:endParaRPr lang="en-US" sz="1300" b="1" dirty="0">
              <a:solidFill>
                <a:srgbClr val="FF0000"/>
              </a:solidFill>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Bioinformatics – </a:t>
            </a:r>
            <a:r>
              <a:rPr lang="en-US" sz="1300" dirty="0">
                <a:latin typeface="Times New Roman" panose="02020603050405020304" pitchFamily="18" charset="0"/>
                <a:cs typeface="Times New Roman" panose="02020603050405020304" pitchFamily="18" charset="0"/>
              </a:rPr>
              <a:t>computational approaches applied in different ways, shown here through the identification of proteins with similar structures</a:t>
            </a:r>
          </a:p>
          <a:p>
            <a:pPr lvl="0"/>
            <a:endParaRPr lang="en-US"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11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5800"/>
            <a:ext cx="8991600" cy="5632311"/>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Inhibition of a spliceosome turnover pathway suppresses splicing </a:t>
            </a:r>
            <a:r>
              <a:rPr lang="en-US" sz="2400" b="1" i="1" dirty="0" smtClean="0">
                <a:latin typeface="Times New Roman" panose="02020603050405020304" pitchFamily="18" charset="0"/>
                <a:cs typeface="Times New Roman" panose="02020603050405020304" pitchFamily="18" charset="0"/>
              </a:rPr>
              <a:t>defects. </a:t>
            </a:r>
            <a:r>
              <a:rPr lang="en-US" sz="2400" b="1" dirty="0" err="1" smtClean="0">
                <a:latin typeface="Times New Roman" panose="02020603050405020304" pitchFamily="18" charset="0"/>
                <a:cs typeface="Times New Roman" panose="02020603050405020304" pitchFamily="18" charset="0"/>
              </a:rPr>
              <a:t>Shatakshi</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Pandit, Bert Lynn , and Brian C. Rymond, 2006, PNAS, 103, 13700–13705.</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same paper which reported the isolation of </a:t>
            </a:r>
            <a:r>
              <a:rPr lang="en-US" sz="2400" i="1" dirty="0">
                <a:latin typeface="Times New Roman" panose="02020603050405020304" pitchFamily="18" charset="0"/>
                <a:cs typeface="Times New Roman" panose="02020603050405020304" pitchFamily="18" charset="0"/>
              </a:rPr>
              <a:t>SPP382</a:t>
            </a:r>
            <a:r>
              <a:rPr lang="en-US" sz="2400" dirty="0">
                <a:latin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cs typeface="Times New Roman" panose="02020603050405020304" pitchFamily="18" charset="0"/>
              </a:rPr>
              <a:t>PRP43</a:t>
            </a:r>
            <a:r>
              <a:rPr lang="en-US" sz="2400" dirty="0">
                <a:latin typeface="Times New Roman" panose="02020603050405020304" pitchFamily="18" charset="0"/>
                <a:cs typeface="Times New Roman" panose="02020603050405020304" pitchFamily="18" charset="0"/>
              </a:rPr>
              <a:t> mutants as extragenic suppressors of </a:t>
            </a:r>
            <a:r>
              <a:rPr lang="en-US" sz="2400" i="1" dirty="0">
                <a:latin typeface="Times New Roman" panose="02020603050405020304" pitchFamily="18" charset="0"/>
                <a:cs typeface="Times New Roman" panose="02020603050405020304" pitchFamily="18" charset="0"/>
              </a:rPr>
              <a:t>prp38-1</a:t>
            </a:r>
            <a:r>
              <a:rPr lang="en-US" sz="2400" dirty="0">
                <a:latin typeface="Times New Roman" panose="02020603050405020304" pitchFamily="18" charset="0"/>
                <a:cs typeface="Times New Roman" panose="02020603050405020304" pitchFamily="18" charset="0"/>
              </a:rPr>
              <a:t>, also used </a:t>
            </a:r>
            <a:r>
              <a:rPr lang="en-US" sz="2400" b="1" dirty="0">
                <a:solidFill>
                  <a:srgbClr val="FF0000"/>
                </a:solidFill>
                <a:latin typeface="Times New Roman" panose="02020603050405020304" pitchFamily="18" charset="0"/>
                <a:cs typeface="Times New Roman" panose="02020603050405020304" pitchFamily="18" charset="0"/>
              </a:rPr>
              <a:t>proteomics</a:t>
            </a:r>
            <a:r>
              <a:rPr lang="en-US" sz="2400" dirty="0">
                <a:latin typeface="Times New Roman" panose="02020603050405020304" pitchFamily="18" charset="0"/>
                <a:cs typeface="Times New Roman" panose="02020603050405020304" pitchFamily="18" charset="0"/>
              </a:rPr>
              <a:t> to identified the Cwc23 protein as tightly associated with Spp382.  </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Spp382-</a:t>
            </a:r>
            <a:r>
              <a:rPr lang="en-US" sz="2400" b="1" dirty="0">
                <a:solidFill>
                  <a:srgbClr val="FF0000"/>
                </a:solidFill>
                <a:latin typeface="Times New Roman" panose="02020603050405020304" pitchFamily="18" charset="0"/>
                <a:cs typeface="Times New Roman" panose="02020603050405020304" pitchFamily="18" charset="0"/>
              </a:rPr>
              <a:t>TAP</a:t>
            </a:r>
            <a:r>
              <a:rPr lang="en-US" sz="2400" dirty="0">
                <a:latin typeface="Times New Roman" panose="02020603050405020304" pitchFamily="18" charset="0"/>
                <a:cs typeface="Times New Roman" panose="02020603050405020304" pitchFamily="18" charset="0"/>
              </a:rPr>
              <a:t> was used </a:t>
            </a:r>
            <a:r>
              <a:rPr lang="en-US" sz="2400" dirty="0" smtClean="0">
                <a:latin typeface="Times New Roman" panose="02020603050405020304" pitchFamily="18" charset="0"/>
                <a:cs typeface="Times New Roman" panose="02020603050405020304" pitchFamily="18" charset="0"/>
              </a:rPr>
              <a:t>for tandem affinity purification </a:t>
            </a:r>
            <a:r>
              <a:rPr lang="en-US" sz="2400" dirty="0">
                <a:latin typeface="Times New Roman" panose="02020603050405020304" pitchFamily="18" charset="0"/>
                <a:cs typeface="Times New Roman" panose="02020603050405020304" pitchFamily="18" charset="0"/>
              </a:rPr>
              <a:t>under </a:t>
            </a:r>
            <a:r>
              <a:rPr lang="en-US" sz="2400" i="1" u="sng" dirty="0">
                <a:latin typeface="Times New Roman" panose="02020603050405020304" pitchFamily="18" charset="0"/>
                <a:cs typeface="Times New Roman" panose="02020603050405020304" pitchFamily="18" charset="0"/>
              </a:rPr>
              <a:t>high stringency conditions</a:t>
            </a:r>
            <a:r>
              <a:rPr lang="en-US" sz="2400" u="sng"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the hopes of finding proteins that bind directly to Spp382.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Most </a:t>
            </a:r>
            <a:r>
              <a:rPr lang="en-US" sz="2400" dirty="0">
                <a:latin typeface="Times New Roman" panose="02020603050405020304" pitchFamily="18" charset="0"/>
                <a:cs typeface="Times New Roman" panose="02020603050405020304" pitchFamily="18" charset="0"/>
              </a:rPr>
              <a:t>proteomics are done in 50-150 mM salt (NaCl or KCl), we used 450 mM NaCl which is sufficient to remove all but the most tightly held interactors</a:t>
            </a:r>
            <a:r>
              <a:rPr lang="en-US" sz="2400" dirty="0" smtClean="0">
                <a:latin typeface="Times New Roman" panose="02020603050405020304" pitchFamily="18" charset="0"/>
                <a:cs typeface="Times New Roman" panose="02020603050405020304" pitchFamily="18" charset="0"/>
              </a:rPr>
              <a:t>.</a:t>
            </a:r>
            <a:endParaRPr lang="en-US" b="1" dirty="0"/>
          </a:p>
        </p:txBody>
      </p:sp>
    </p:spTree>
    <p:extLst>
      <p:ext uri="{BB962C8B-B14F-4D97-AF65-F5344CB8AC3E}">
        <p14:creationId xmlns:p14="http://schemas.microsoft.com/office/powerpoint/2010/main" val="418710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94968700"/>
              </p:ext>
            </p:extLst>
          </p:nvPr>
        </p:nvGraphicFramePr>
        <p:xfrm>
          <a:off x="748003" y="609600"/>
          <a:ext cx="7557798" cy="4525963"/>
        </p:xfrm>
        <a:graphic>
          <a:graphicData uri="http://schemas.openxmlformats.org/drawingml/2006/table">
            <a:tbl>
              <a:tblPr/>
              <a:tblGrid>
                <a:gridCol w="2519266">
                  <a:extLst>
                    <a:ext uri="{9D8B030D-6E8A-4147-A177-3AD203B41FA5}">
                      <a16:colId xmlns:a16="http://schemas.microsoft.com/office/drawing/2014/main" val="20000"/>
                    </a:ext>
                  </a:extLst>
                </a:gridCol>
                <a:gridCol w="2519266">
                  <a:extLst>
                    <a:ext uri="{9D8B030D-6E8A-4147-A177-3AD203B41FA5}">
                      <a16:colId xmlns:a16="http://schemas.microsoft.com/office/drawing/2014/main" val="20001"/>
                    </a:ext>
                  </a:extLst>
                </a:gridCol>
                <a:gridCol w="2519266">
                  <a:extLst>
                    <a:ext uri="{9D8B030D-6E8A-4147-A177-3AD203B41FA5}">
                      <a16:colId xmlns:a16="http://schemas.microsoft.com/office/drawing/2014/main" val="20002"/>
                    </a:ext>
                  </a:extLst>
                </a:gridCol>
              </a:tblGrid>
              <a:tr h="348151">
                <a:tc>
                  <a:txBody>
                    <a:bodyPr/>
                    <a:lstStyle/>
                    <a:p>
                      <a:pPr algn="l"/>
                      <a:r>
                        <a:rPr lang="en-US" sz="1700" b="1" dirty="0"/>
                        <a:t>Interaction tested</a:t>
                      </a:r>
                    </a:p>
                  </a:txBody>
                  <a:tcPr marL="87038" marR="87038" marT="43519" marB="43519" anchor="ctr">
                    <a:lnL>
                      <a:noFill/>
                    </a:lnL>
                    <a:lnR>
                      <a:noFill/>
                    </a:lnR>
                    <a:lnT>
                      <a:noFill/>
                    </a:lnT>
                    <a:lnB>
                      <a:noFill/>
                    </a:lnB>
                  </a:tcPr>
                </a:tc>
                <a:tc>
                  <a:txBody>
                    <a:bodyPr/>
                    <a:lstStyle/>
                    <a:p>
                      <a:pPr algn="ctr"/>
                      <a:r>
                        <a:rPr lang="en-US" sz="1700" b="1" dirty="0"/>
                        <a:t>Mass score</a:t>
                      </a:r>
                    </a:p>
                  </a:txBody>
                  <a:tcPr marL="87038" marR="87038" marT="43519" marB="43519" anchor="ctr">
                    <a:lnL>
                      <a:noFill/>
                    </a:lnL>
                    <a:lnR>
                      <a:noFill/>
                    </a:lnR>
                    <a:lnT>
                      <a:noFill/>
                    </a:lnT>
                    <a:lnB>
                      <a:noFill/>
                    </a:lnB>
                  </a:tcPr>
                </a:tc>
                <a:tc>
                  <a:txBody>
                    <a:bodyPr/>
                    <a:lstStyle/>
                    <a:p>
                      <a:pPr algn="ctr"/>
                      <a:r>
                        <a:rPr lang="en-US" sz="1700" b="1" dirty="0"/>
                        <a:t>Peptides</a:t>
                      </a:r>
                    </a:p>
                  </a:txBody>
                  <a:tcPr marL="87038" marR="87038" marT="43519" marB="43519" anchor="ctr">
                    <a:lnL>
                      <a:noFill/>
                    </a:lnL>
                    <a:lnR>
                      <a:noFill/>
                    </a:lnR>
                    <a:lnT>
                      <a:noFill/>
                    </a:lnT>
                    <a:lnB>
                      <a:noFill/>
                    </a:lnB>
                  </a:tcPr>
                </a:tc>
                <a:extLst>
                  <a:ext uri="{0D108BD9-81ED-4DB2-BD59-A6C34878D82A}">
                    <a16:rowId xmlns:a16="http://schemas.microsoft.com/office/drawing/2014/main" val="10000"/>
                  </a:ext>
                </a:extLst>
              </a:tr>
              <a:tr h="348151">
                <a:tc>
                  <a:txBody>
                    <a:bodyPr/>
                    <a:lstStyle/>
                    <a:p>
                      <a:pPr algn="l"/>
                      <a:r>
                        <a:rPr lang="en-US" sz="1700"/>
                        <a:t>Spp382-TAP proteins</a:t>
                      </a:r>
                    </a:p>
                  </a:txBody>
                  <a:tcPr marL="87038" marR="87038" marT="43519" marB="43519" anchor="ctr">
                    <a:lnL>
                      <a:noFill/>
                    </a:lnL>
                    <a:lnR>
                      <a:noFill/>
                    </a:lnR>
                    <a:lnT>
                      <a:noFill/>
                    </a:lnT>
                    <a:lnB>
                      <a:noFill/>
                    </a:lnB>
                  </a:tcPr>
                </a:tc>
                <a:tc>
                  <a:txBody>
                    <a:bodyPr/>
                    <a:lstStyle/>
                    <a:p>
                      <a:endParaRPr lang="en-US" sz="1700"/>
                    </a:p>
                  </a:txBody>
                  <a:tcPr marL="87038" marR="87038" marT="43519" marB="43519" anchor="ctr">
                    <a:lnL>
                      <a:noFill/>
                    </a:lnL>
                    <a:lnR>
                      <a:noFill/>
                    </a:lnR>
                    <a:lnT>
                      <a:noFill/>
                    </a:lnT>
                    <a:lnB>
                      <a:noFill/>
                    </a:lnB>
                  </a:tcPr>
                </a:tc>
                <a:tc>
                  <a:txBody>
                    <a:bodyPr/>
                    <a:lstStyle/>
                    <a:p>
                      <a:endParaRPr lang="en-US" sz="1700"/>
                    </a:p>
                  </a:txBody>
                  <a:tcPr marL="87038" marR="87038" marT="43519" marB="43519" anchor="ctr">
                    <a:lnL>
                      <a:noFill/>
                    </a:lnL>
                    <a:lnR>
                      <a:noFill/>
                    </a:lnR>
                    <a:lnT>
                      <a:noFill/>
                    </a:lnT>
                    <a:lnB>
                      <a:noFill/>
                    </a:lnB>
                  </a:tcPr>
                </a:tc>
                <a:extLst>
                  <a:ext uri="{0D108BD9-81ED-4DB2-BD59-A6C34878D82A}">
                    <a16:rowId xmlns:a16="http://schemas.microsoft.com/office/drawing/2014/main" val="10001"/>
                  </a:ext>
                </a:extLst>
              </a:tr>
              <a:tr h="348151">
                <a:tc>
                  <a:txBody>
                    <a:bodyPr/>
                    <a:lstStyle/>
                    <a:p>
                      <a:pPr algn="l"/>
                      <a:r>
                        <a:rPr lang="en-US" sz="1700" dirty="0">
                          <a:solidFill>
                            <a:srgbClr val="FF0000"/>
                          </a:solidFill>
                        </a:rPr>
                        <a:t>    Cwc23p</a:t>
                      </a:r>
                    </a:p>
                  </a:txBody>
                  <a:tcPr marL="87038" marR="87038" marT="43519" marB="43519" anchor="ctr">
                    <a:lnL>
                      <a:noFill/>
                    </a:lnL>
                    <a:lnR>
                      <a:noFill/>
                    </a:lnR>
                    <a:lnT>
                      <a:noFill/>
                    </a:lnT>
                    <a:lnB>
                      <a:noFill/>
                    </a:lnB>
                  </a:tcPr>
                </a:tc>
                <a:tc>
                  <a:txBody>
                    <a:bodyPr/>
                    <a:lstStyle/>
                    <a:p>
                      <a:r>
                        <a:rPr lang="en-US" sz="1700" dirty="0">
                          <a:solidFill>
                            <a:srgbClr val="FF0000"/>
                          </a:solidFill>
                        </a:rPr>
                        <a:t>114</a:t>
                      </a:r>
                    </a:p>
                  </a:txBody>
                  <a:tcPr marL="87038" marR="87038" marT="43519" marB="43519" anchor="ctr">
                    <a:lnL>
                      <a:noFill/>
                    </a:lnL>
                    <a:lnR>
                      <a:noFill/>
                    </a:lnR>
                    <a:lnT>
                      <a:noFill/>
                    </a:lnT>
                    <a:lnB>
                      <a:noFill/>
                    </a:lnB>
                  </a:tcPr>
                </a:tc>
                <a:tc>
                  <a:txBody>
                    <a:bodyPr/>
                    <a:lstStyle/>
                    <a:p>
                      <a:r>
                        <a:rPr lang="en-US" sz="1700" dirty="0">
                          <a:solidFill>
                            <a:srgbClr val="FF0000"/>
                          </a:solidFill>
                        </a:rPr>
                        <a:t>3</a:t>
                      </a:r>
                    </a:p>
                  </a:txBody>
                  <a:tcPr marL="87038" marR="87038" marT="43519" marB="43519" anchor="ctr">
                    <a:lnL>
                      <a:noFill/>
                    </a:lnL>
                    <a:lnR>
                      <a:noFill/>
                    </a:lnR>
                    <a:lnT>
                      <a:noFill/>
                    </a:lnT>
                    <a:lnB>
                      <a:noFill/>
                    </a:lnB>
                  </a:tcPr>
                </a:tc>
                <a:extLst>
                  <a:ext uri="{0D108BD9-81ED-4DB2-BD59-A6C34878D82A}">
                    <a16:rowId xmlns:a16="http://schemas.microsoft.com/office/drawing/2014/main" val="10002"/>
                  </a:ext>
                </a:extLst>
              </a:tr>
              <a:tr h="348151">
                <a:tc>
                  <a:txBody>
                    <a:bodyPr/>
                    <a:lstStyle/>
                    <a:p>
                      <a:pPr algn="l"/>
                      <a:r>
                        <a:rPr lang="en-US" sz="1700"/>
                        <a:t>    Rpl14Ap</a:t>
                      </a:r>
                    </a:p>
                  </a:txBody>
                  <a:tcPr marL="87038" marR="87038" marT="43519" marB="43519" anchor="ctr">
                    <a:lnL>
                      <a:noFill/>
                    </a:lnL>
                    <a:lnR>
                      <a:noFill/>
                    </a:lnR>
                    <a:lnT>
                      <a:noFill/>
                    </a:lnT>
                    <a:lnB>
                      <a:noFill/>
                    </a:lnB>
                  </a:tcPr>
                </a:tc>
                <a:tc>
                  <a:txBody>
                    <a:bodyPr/>
                    <a:lstStyle/>
                    <a:p>
                      <a:r>
                        <a:rPr lang="en-US" sz="1700"/>
                        <a:t>60</a:t>
                      </a:r>
                    </a:p>
                  </a:txBody>
                  <a:tcPr marL="87038" marR="87038" marT="43519" marB="43519" anchor="ctr">
                    <a:lnL>
                      <a:noFill/>
                    </a:lnL>
                    <a:lnR>
                      <a:noFill/>
                    </a:lnR>
                    <a:lnT>
                      <a:noFill/>
                    </a:lnT>
                    <a:lnB>
                      <a:noFill/>
                    </a:lnB>
                  </a:tcPr>
                </a:tc>
                <a:tc>
                  <a:txBody>
                    <a:bodyPr/>
                    <a:lstStyle/>
                    <a:p>
                      <a:r>
                        <a:rPr lang="en-US" sz="1700"/>
                        <a:t>1</a:t>
                      </a:r>
                    </a:p>
                  </a:txBody>
                  <a:tcPr marL="87038" marR="87038" marT="43519" marB="43519" anchor="ctr">
                    <a:lnL>
                      <a:noFill/>
                    </a:lnL>
                    <a:lnR>
                      <a:noFill/>
                    </a:lnR>
                    <a:lnT>
                      <a:noFill/>
                    </a:lnT>
                    <a:lnB>
                      <a:noFill/>
                    </a:lnB>
                  </a:tcPr>
                </a:tc>
                <a:extLst>
                  <a:ext uri="{0D108BD9-81ED-4DB2-BD59-A6C34878D82A}">
                    <a16:rowId xmlns:a16="http://schemas.microsoft.com/office/drawing/2014/main" val="10003"/>
                  </a:ext>
                </a:extLst>
              </a:tr>
              <a:tr h="348151">
                <a:tc>
                  <a:txBody>
                    <a:bodyPr/>
                    <a:lstStyle/>
                    <a:p>
                      <a:pPr algn="l"/>
                      <a:r>
                        <a:rPr lang="en-US" sz="1700"/>
                        <a:t>    Rpl4Ap</a:t>
                      </a:r>
                    </a:p>
                  </a:txBody>
                  <a:tcPr marL="87038" marR="87038" marT="43519" marB="43519" anchor="ctr">
                    <a:lnL>
                      <a:noFill/>
                    </a:lnL>
                    <a:lnR>
                      <a:noFill/>
                    </a:lnR>
                    <a:lnT>
                      <a:noFill/>
                    </a:lnT>
                    <a:lnB>
                      <a:noFill/>
                    </a:lnB>
                  </a:tcPr>
                </a:tc>
                <a:tc>
                  <a:txBody>
                    <a:bodyPr/>
                    <a:lstStyle/>
                    <a:p>
                      <a:r>
                        <a:rPr lang="en-US" sz="1700" dirty="0"/>
                        <a:t>27</a:t>
                      </a:r>
                    </a:p>
                  </a:txBody>
                  <a:tcPr marL="87038" marR="87038" marT="43519" marB="43519" anchor="ctr">
                    <a:lnL>
                      <a:noFill/>
                    </a:lnL>
                    <a:lnR>
                      <a:noFill/>
                    </a:lnR>
                    <a:lnT>
                      <a:noFill/>
                    </a:lnT>
                    <a:lnB>
                      <a:noFill/>
                    </a:lnB>
                  </a:tcPr>
                </a:tc>
                <a:tc>
                  <a:txBody>
                    <a:bodyPr/>
                    <a:lstStyle/>
                    <a:p>
                      <a:r>
                        <a:rPr lang="en-US" sz="1700"/>
                        <a:t>1</a:t>
                      </a:r>
                    </a:p>
                  </a:txBody>
                  <a:tcPr marL="87038" marR="87038" marT="43519" marB="43519" anchor="ctr">
                    <a:lnL>
                      <a:noFill/>
                    </a:lnL>
                    <a:lnR>
                      <a:noFill/>
                    </a:lnR>
                    <a:lnT>
                      <a:noFill/>
                    </a:lnT>
                    <a:lnB>
                      <a:noFill/>
                    </a:lnB>
                  </a:tcPr>
                </a:tc>
                <a:extLst>
                  <a:ext uri="{0D108BD9-81ED-4DB2-BD59-A6C34878D82A}">
                    <a16:rowId xmlns:a16="http://schemas.microsoft.com/office/drawing/2014/main" val="10004"/>
                  </a:ext>
                </a:extLst>
              </a:tr>
              <a:tr h="348151">
                <a:tc>
                  <a:txBody>
                    <a:bodyPr/>
                    <a:lstStyle/>
                    <a:p>
                      <a:pPr algn="l"/>
                      <a:r>
                        <a:rPr lang="en-US" sz="1700"/>
                        <a:t>    Rep2p</a:t>
                      </a:r>
                    </a:p>
                  </a:txBody>
                  <a:tcPr marL="87038" marR="87038" marT="43519" marB="43519" anchor="ctr">
                    <a:lnL>
                      <a:noFill/>
                    </a:lnL>
                    <a:lnR>
                      <a:noFill/>
                    </a:lnR>
                    <a:lnT>
                      <a:noFill/>
                    </a:lnT>
                    <a:lnB>
                      <a:noFill/>
                    </a:lnB>
                  </a:tcPr>
                </a:tc>
                <a:tc>
                  <a:txBody>
                    <a:bodyPr/>
                    <a:lstStyle/>
                    <a:p>
                      <a:r>
                        <a:rPr lang="en-US" sz="1700"/>
                        <a:t>23</a:t>
                      </a:r>
                    </a:p>
                  </a:txBody>
                  <a:tcPr marL="87038" marR="87038" marT="43519" marB="43519" anchor="ctr">
                    <a:lnL>
                      <a:noFill/>
                    </a:lnL>
                    <a:lnR>
                      <a:noFill/>
                    </a:lnR>
                    <a:lnT>
                      <a:noFill/>
                    </a:lnT>
                    <a:lnB>
                      <a:noFill/>
                    </a:lnB>
                  </a:tcPr>
                </a:tc>
                <a:tc>
                  <a:txBody>
                    <a:bodyPr/>
                    <a:lstStyle/>
                    <a:p>
                      <a:r>
                        <a:rPr lang="en-US" sz="1700"/>
                        <a:t>1</a:t>
                      </a:r>
                    </a:p>
                  </a:txBody>
                  <a:tcPr marL="87038" marR="87038" marT="43519" marB="43519" anchor="ctr">
                    <a:lnL>
                      <a:noFill/>
                    </a:lnL>
                    <a:lnR>
                      <a:noFill/>
                    </a:lnR>
                    <a:lnT>
                      <a:noFill/>
                    </a:lnT>
                    <a:lnB>
                      <a:noFill/>
                    </a:lnB>
                  </a:tcPr>
                </a:tc>
                <a:extLst>
                  <a:ext uri="{0D108BD9-81ED-4DB2-BD59-A6C34878D82A}">
                    <a16:rowId xmlns:a16="http://schemas.microsoft.com/office/drawing/2014/main" val="10005"/>
                  </a:ext>
                </a:extLst>
              </a:tr>
              <a:tr h="348151">
                <a:tc>
                  <a:txBody>
                    <a:bodyPr/>
                    <a:lstStyle/>
                    <a:p>
                      <a:pPr algn="l"/>
                      <a:r>
                        <a:rPr lang="en-US" sz="1700"/>
                        <a:t>    Rrp5p</a:t>
                      </a:r>
                    </a:p>
                  </a:txBody>
                  <a:tcPr marL="87038" marR="87038" marT="43519" marB="43519" anchor="ctr">
                    <a:lnL>
                      <a:noFill/>
                    </a:lnL>
                    <a:lnR>
                      <a:noFill/>
                    </a:lnR>
                    <a:lnT>
                      <a:noFill/>
                    </a:lnT>
                    <a:lnB>
                      <a:noFill/>
                    </a:lnB>
                  </a:tcPr>
                </a:tc>
                <a:tc>
                  <a:txBody>
                    <a:bodyPr/>
                    <a:lstStyle/>
                    <a:p>
                      <a:r>
                        <a:rPr lang="en-US" sz="1700"/>
                        <a:t>20</a:t>
                      </a:r>
                    </a:p>
                  </a:txBody>
                  <a:tcPr marL="87038" marR="87038" marT="43519" marB="43519" anchor="ctr">
                    <a:lnL>
                      <a:noFill/>
                    </a:lnL>
                    <a:lnR>
                      <a:noFill/>
                    </a:lnR>
                    <a:lnT>
                      <a:noFill/>
                    </a:lnT>
                    <a:lnB>
                      <a:noFill/>
                    </a:lnB>
                  </a:tcPr>
                </a:tc>
                <a:tc>
                  <a:txBody>
                    <a:bodyPr/>
                    <a:lstStyle/>
                    <a:p>
                      <a:r>
                        <a:rPr lang="en-US" sz="1700"/>
                        <a:t>1</a:t>
                      </a:r>
                    </a:p>
                  </a:txBody>
                  <a:tcPr marL="87038" marR="87038" marT="43519" marB="43519" anchor="ctr">
                    <a:lnL>
                      <a:noFill/>
                    </a:lnL>
                    <a:lnR>
                      <a:noFill/>
                    </a:lnR>
                    <a:lnT>
                      <a:noFill/>
                    </a:lnT>
                    <a:lnB>
                      <a:noFill/>
                    </a:lnB>
                  </a:tcPr>
                </a:tc>
                <a:extLst>
                  <a:ext uri="{0D108BD9-81ED-4DB2-BD59-A6C34878D82A}">
                    <a16:rowId xmlns:a16="http://schemas.microsoft.com/office/drawing/2014/main" val="10006"/>
                  </a:ext>
                </a:extLst>
              </a:tr>
              <a:tr h="348151">
                <a:tc>
                  <a:txBody>
                    <a:bodyPr/>
                    <a:lstStyle/>
                    <a:p>
                      <a:pPr algn="l"/>
                      <a:r>
                        <a:rPr lang="en-US" sz="1700"/>
                        <a:t>Two-hybrid clone Act:DB</a:t>
                      </a:r>
                      <a:r>
                        <a:rPr lang="en-US" sz="1700">
                          <a:hlinkClick r:id="rId2"/>
                        </a:rPr>
                        <a:t>*</a:t>
                      </a:r>
                      <a:r>
                        <a:rPr lang="en-US" sz="1700"/>
                        <a:t> </a:t>
                      </a:r>
                    </a:p>
                  </a:txBody>
                  <a:tcPr marL="87038" marR="87038" marT="43519" marB="43519" anchor="ctr">
                    <a:lnL>
                      <a:noFill/>
                    </a:lnL>
                    <a:lnR>
                      <a:noFill/>
                    </a:lnR>
                    <a:lnT>
                      <a:noFill/>
                    </a:lnT>
                    <a:lnB>
                      <a:noFill/>
                    </a:lnB>
                  </a:tcPr>
                </a:tc>
                <a:tc>
                  <a:txBody>
                    <a:bodyPr/>
                    <a:lstStyle/>
                    <a:p>
                      <a:pPr algn="ctr"/>
                      <a:r>
                        <a:rPr lang="en-US" sz="1700"/>
                        <a:t>20 mM 3AT</a:t>
                      </a:r>
                    </a:p>
                  </a:txBody>
                  <a:tcPr marL="87038" marR="87038" marT="43519" marB="43519" anchor="ctr">
                    <a:lnL>
                      <a:noFill/>
                    </a:lnL>
                    <a:lnR>
                      <a:noFill/>
                    </a:lnR>
                    <a:lnT>
                      <a:noFill/>
                    </a:lnT>
                    <a:lnB>
                      <a:noFill/>
                    </a:lnB>
                  </a:tcPr>
                </a:tc>
                <a:tc>
                  <a:txBody>
                    <a:bodyPr/>
                    <a:lstStyle/>
                    <a:p>
                      <a:endParaRPr lang="en-US" sz="1700"/>
                    </a:p>
                  </a:txBody>
                  <a:tcPr marL="87038" marR="87038" marT="43519" marB="43519" anchor="ctr">
                    <a:lnL>
                      <a:noFill/>
                    </a:lnL>
                    <a:lnR>
                      <a:noFill/>
                    </a:lnR>
                    <a:lnT>
                      <a:noFill/>
                    </a:lnT>
                    <a:lnB>
                      <a:noFill/>
                    </a:lnB>
                  </a:tcPr>
                </a:tc>
                <a:extLst>
                  <a:ext uri="{0D108BD9-81ED-4DB2-BD59-A6C34878D82A}">
                    <a16:rowId xmlns:a16="http://schemas.microsoft.com/office/drawing/2014/main" val="10007"/>
                  </a:ext>
                </a:extLst>
              </a:tr>
              <a:tr h="348151">
                <a:tc>
                  <a:txBody>
                    <a:bodyPr/>
                    <a:lstStyle/>
                    <a:p>
                      <a:pPr algn="l"/>
                      <a:r>
                        <a:rPr lang="en-US" sz="1700"/>
                        <a:t>     </a:t>
                      </a:r>
                      <a:r>
                        <a:rPr lang="en-US" sz="1700" i="1"/>
                        <a:t>SPP382::Empty</a:t>
                      </a:r>
                      <a:r>
                        <a:rPr lang="en-US" sz="1700"/>
                        <a:t> </a:t>
                      </a:r>
                    </a:p>
                  </a:txBody>
                  <a:tcPr marL="87038" marR="87038" marT="43519" marB="43519" anchor="ctr">
                    <a:lnL>
                      <a:noFill/>
                    </a:lnL>
                    <a:lnR>
                      <a:noFill/>
                    </a:lnR>
                    <a:lnT>
                      <a:noFill/>
                    </a:lnT>
                    <a:lnB>
                      <a:noFill/>
                    </a:lnB>
                  </a:tcPr>
                </a:tc>
                <a:tc>
                  <a:txBody>
                    <a:bodyPr/>
                    <a:lstStyle/>
                    <a:p>
                      <a:pPr algn="ctr"/>
                      <a:r>
                        <a:rPr lang="en-US" sz="1700"/>
                        <a:t>—</a:t>
                      </a:r>
                    </a:p>
                  </a:txBody>
                  <a:tcPr marL="87038" marR="87038" marT="43519" marB="43519" anchor="ctr">
                    <a:lnL>
                      <a:noFill/>
                    </a:lnL>
                    <a:lnR>
                      <a:noFill/>
                    </a:lnR>
                    <a:lnT>
                      <a:noFill/>
                    </a:lnT>
                    <a:lnB>
                      <a:noFill/>
                    </a:lnB>
                  </a:tcPr>
                </a:tc>
                <a:tc>
                  <a:txBody>
                    <a:bodyPr/>
                    <a:lstStyle/>
                    <a:p>
                      <a:endParaRPr lang="en-US" sz="1700"/>
                    </a:p>
                  </a:txBody>
                  <a:tcPr marL="87038" marR="87038" marT="43519" marB="43519" anchor="ctr">
                    <a:lnL>
                      <a:noFill/>
                    </a:lnL>
                    <a:lnR>
                      <a:noFill/>
                    </a:lnR>
                    <a:lnT>
                      <a:noFill/>
                    </a:lnT>
                    <a:lnB>
                      <a:noFill/>
                    </a:lnB>
                  </a:tcPr>
                </a:tc>
                <a:extLst>
                  <a:ext uri="{0D108BD9-81ED-4DB2-BD59-A6C34878D82A}">
                    <a16:rowId xmlns:a16="http://schemas.microsoft.com/office/drawing/2014/main" val="10008"/>
                  </a:ext>
                </a:extLst>
              </a:tr>
              <a:tr h="348151">
                <a:tc>
                  <a:txBody>
                    <a:bodyPr/>
                    <a:lstStyle/>
                    <a:p>
                      <a:pPr algn="l"/>
                      <a:r>
                        <a:rPr lang="en-US" sz="1700"/>
                        <a:t>     </a:t>
                      </a:r>
                      <a:r>
                        <a:rPr lang="en-US" sz="1700" i="1"/>
                        <a:t>SPP382::CWC23</a:t>
                      </a:r>
                      <a:r>
                        <a:rPr lang="en-US" sz="1700"/>
                        <a:t> </a:t>
                      </a:r>
                    </a:p>
                  </a:txBody>
                  <a:tcPr marL="87038" marR="87038" marT="43519" marB="43519" anchor="ctr">
                    <a:lnL>
                      <a:noFill/>
                    </a:lnL>
                    <a:lnR>
                      <a:noFill/>
                    </a:lnR>
                    <a:lnT>
                      <a:noFill/>
                    </a:lnT>
                    <a:lnB>
                      <a:noFill/>
                    </a:lnB>
                  </a:tcPr>
                </a:tc>
                <a:tc>
                  <a:txBody>
                    <a:bodyPr/>
                    <a:lstStyle/>
                    <a:p>
                      <a:pPr algn="ctr"/>
                      <a:r>
                        <a:rPr lang="en-US" sz="1700"/>
                        <a:t>+++</a:t>
                      </a:r>
                    </a:p>
                  </a:txBody>
                  <a:tcPr marL="87038" marR="87038" marT="43519" marB="43519" anchor="ctr">
                    <a:lnL>
                      <a:noFill/>
                    </a:lnL>
                    <a:lnR>
                      <a:noFill/>
                    </a:lnR>
                    <a:lnT>
                      <a:noFill/>
                    </a:lnT>
                    <a:lnB>
                      <a:noFill/>
                    </a:lnB>
                  </a:tcPr>
                </a:tc>
                <a:tc>
                  <a:txBody>
                    <a:bodyPr/>
                    <a:lstStyle/>
                    <a:p>
                      <a:endParaRPr lang="en-US" sz="1700" dirty="0"/>
                    </a:p>
                  </a:txBody>
                  <a:tcPr marL="87038" marR="87038" marT="43519" marB="43519" anchor="ctr">
                    <a:lnL>
                      <a:noFill/>
                    </a:lnL>
                    <a:lnR>
                      <a:noFill/>
                    </a:lnR>
                    <a:lnT>
                      <a:noFill/>
                    </a:lnT>
                    <a:lnB>
                      <a:noFill/>
                    </a:lnB>
                  </a:tcPr>
                </a:tc>
                <a:extLst>
                  <a:ext uri="{0D108BD9-81ED-4DB2-BD59-A6C34878D82A}">
                    <a16:rowId xmlns:a16="http://schemas.microsoft.com/office/drawing/2014/main" val="10009"/>
                  </a:ext>
                </a:extLst>
              </a:tr>
              <a:tr h="348151">
                <a:tc>
                  <a:txBody>
                    <a:bodyPr/>
                    <a:lstStyle/>
                    <a:p>
                      <a:pPr algn="l"/>
                      <a:r>
                        <a:rPr lang="en-US" sz="1700"/>
                        <a:t>     </a:t>
                      </a:r>
                      <a:r>
                        <a:rPr lang="en-US" sz="1700" i="1"/>
                        <a:t>CWC23::SPP382</a:t>
                      </a:r>
                      <a:r>
                        <a:rPr lang="en-US" sz="1700"/>
                        <a:t> </a:t>
                      </a:r>
                    </a:p>
                  </a:txBody>
                  <a:tcPr marL="87038" marR="87038" marT="43519" marB="43519" anchor="ctr">
                    <a:lnL>
                      <a:noFill/>
                    </a:lnL>
                    <a:lnR>
                      <a:noFill/>
                    </a:lnR>
                    <a:lnT>
                      <a:noFill/>
                    </a:lnT>
                    <a:lnB>
                      <a:noFill/>
                    </a:lnB>
                  </a:tcPr>
                </a:tc>
                <a:tc>
                  <a:txBody>
                    <a:bodyPr/>
                    <a:lstStyle/>
                    <a:p>
                      <a:pPr algn="ctr"/>
                      <a:r>
                        <a:rPr lang="en-US" sz="1700"/>
                        <a:t>+++</a:t>
                      </a:r>
                    </a:p>
                  </a:txBody>
                  <a:tcPr marL="87038" marR="87038" marT="43519" marB="43519" anchor="ctr">
                    <a:lnL>
                      <a:noFill/>
                    </a:lnL>
                    <a:lnR>
                      <a:noFill/>
                    </a:lnR>
                    <a:lnT>
                      <a:noFill/>
                    </a:lnT>
                    <a:lnB>
                      <a:noFill/>
                    </a:lnB>
                  </a:tcPr>
                </a:tc>
                <a:tc>
                  <a:txBody>
                    <a:bodyPr/>
                    <a:lstStyle/>
                    <a:p>
                      <a:endParaRPr lang="en-US" sz="1700" dirty="0"/>
                    </a:p>
                  </a:txBody>
                  <a:tcPr marL="87038" marR="87038" marT="43519" marB="43519" anchor="ctr">
                    <a:lnL>
                      <a:noFill/>
                    </a:lnL>
                    <a:lnR>
                      <a:noFill/>
                    </a:lnR>
                    <a:lnT>
                      <a:noFill/>
                    </a:lnT>
                    <a:lnB>
                      <a:noFill/>
                    </a:lnB>
                  </a:tcPr>
                </a:tc>
                <a:extLst>
                  <a:ext uri="{0D108BD9-81ED-4DB2-BD59-A6C34878D82A}">
                    <a16:rowId xmlns:a16="http://schemas.microsoft.com/office/drawing/2014/main" val="10010"/>
                  </a:ext>
                </a:extLst>
              </a:tr>
              <a:tr h="348151">
                <a:tc>
                  <a:txBody>
                    <a:bodyPr/>
                    <a:lstStyle/>
                    <a:p>
                      <a:pPr algn="l"/>
                      <a:r>
                        <a:rPr lang="en-US" sz="1700" dirty="0"/>
                        <a:t>     </a:t>
                      </a:r>
                      <a:r>
                        <a:rPr lang="en-US" sz="1700" i="1" dirty="0"/>
                        <a:t>CWC23::Empty</a:t>
                      </a:r>
                      <a:r>
                        <a:rPr lang="en-US" sz="1700" dirty="0"/>
                        <a:t> </a:t>
                      </a:r>
                    </a:p>
                  </a:txBody>
                  <a:tcPr marL="87038" marR="87038" marT="43519" marB="43519" anchor="ctr">
                    <a:lnL>
                      <a:noFill/>
                    </a:lnL>
                    <a:lnR>
                      <a:noFill/>
                    </a:lnR>
                    <a:lnT>
                      <a:noFill/>
                    </a:lnT>
                    <a:lnB>
                      <a:noFill/>
                    </a:lnB>
                  </a:tcPr>
                </a:tc>
                <a:tc>
                  <a:txBody>
                    <a:bodyPr/>
                    <a:lstStyle/>
                    <a:p>
                      <a:pPr algn="ctr"/>
                      <a:r>
                        <a:rPr lang="en-US" sz="1700" dirty="0"/>
                        <a:t>—</a:t>
                      </a:r>
                    </a:p>
                  </a:txBody>
                  <a:tcPr marL="87038" marR="87038" marT="43519" marB="43519" anchor="ctr">
                    <a:lnL>
                      <a:noFill/>
                    </a:lnL>
                    <a:lnR>
                      <a:noFill/>
                    </a:lnR>
                    <a:lnT>
                      <a:noFill/>
                    </a:lnT>
                    <a:lnB>
                      <a:noFill/>
                    </a:lnB>
                  </a:tcPr>
                </a:tc>
                <a:tc>
                  <a:txBody>
                    <a:bodyPr/>
                    <a:lstStyle/>
                    <a:p>
                      <a:endParaRPr lang="en-US" sz="1700"/>
                    </a:p>
                  </a:txBody>
                  <a:tcPr marL="87038" marR="87038" marT="43519" marB="43519" anchor="ctr">
                    <a:lnL>
                      <a:noFill/>
                    </a:lnL>
                    <a:lnR>
                      <a:noFill/>
                    </a:lnR>
                    <a:lnT>
                      <a:noFill/>
                    </a:lnT>
                    <a:lnB>
                      <a:noFill/>
                    </a:lnB>
                  </a:tcPr>
                </a:tc>
                <a:extLst>
                  <a:ext uri="{0D108BD9-81ED-4DB2-BD59-A6C34878D82A}">
                    <a16:rowId xmlns:a16="http://schemas.microsoft.com/office/drawing/2014/main" val="10011"/>
                  </a:ext>
                </a:extLst>
              </a:tr>
              <a:tr h="348151">
                <a:tc>
                  <a:txBody>
                    <a:bodyPr/>
                    <a:lstStyle/>
                    <a:p>
                      <a:pPr algn="l"/>
                      <a:r>
                        <a:rPr lang="en-US" sz="1700"/>
                        <a:t>    WT (</a:t>
                      </a:r>
                      <a:r>
                        <a:rPr lang="en-US" sz="1700" i="1"/>
                        <a:t>HIS3</a:t>
                      </a:r>
                      <a:r>
                        <a:rPr lang="en-US" sz="1700"/>
                        <a:t>) yeast </a:t>
                      </a:r>
                    </a:p>
                  </a:txBody>
                  <a:tcPr marL="87038" marR="87038" marT="43519" marB="43519" anchor="ctr">
                    <a:lnL>
                      <a:noFill/>
                    </a:lnL>
                    <a:lnR>
                      <a:noFill/>
                    </a:lnR>
                    <a:lnT>
                      <a:noFill/>
                    </a:lnT>
                    <a:lnB>
                      <a:noFill/>
                    </a:lnB>
                  </a:tcPr>
                </a:tc>
                <a:tc>
                  <a:txBody>
                    <a:bodyPr/>
                    <a:lstStyle/>
                    <a:p>
                      <a:pPr algn="ctr"/>
                      <a:r>
                        <a:rPr lang="en-US" sz="1700"/>
                        <a:t>++++</a:t>
                      </a:r>
                    </a:p>
                  </a:txBody>
                  <a:tcPr marL="87038" marR="87038" marT="43519" marB="43519" anchor="ctr">
                    <a:lnL>
                      <a:noFill/>
                    </a:lnL>
                    <a:lnR>
                      <a:noFill/>
                    </a:lnR>
                    <a:lnT>
                      <a:noFill/>
                    </a:lnT>
                    <a:lnB>
                      <a:noFill/>
                    </a:lnB>
                  </a:tcPr>
                </a:tc>
                <a:tc>
                  <a:txBody>
                    <a:bodyPr/>
                    <a:lstStyle/>
                    <a:p>
                      <a:endParaRPr lang="en-US" sz="1700" dirty="0"/>
                    </a:p>
                  </a:txBody>
                  <a:tcPr marL="87038" marR="87038" marT="43519" marB="43519" anchor="ctr">
                    <a:lnL>
                      <a:noFill/>
                    </a:lnL>
                    <a:lnR>
                      <a:noFill/>
                    </a:lnR>
                    <a:lnT>
                      <a:noFill/>
                    </a:lnT>
                    <a:lnB>
                      <a:noFill/>
                    </a:lnB>
                  </a:tcPr>
                </a:tc>
                <a:extLst>
                  <a:ext uri="{0D108BD9-81ED-4DB2-BD59-A6C34878D82A}">
                    <a16:rowId xmlns:a16="http://schemas.microsoft.com/office/drawing/2014/main" val="10012"/>
                  </a:ext>
                </a:extLst>
              </a:tr>
            </a:tbl>
          </a:graphicData>
        </a:graphic>
      </p:graphicFrame>
      <p:sp>
        <p:nvSpPr>
          <p:cNvPr id="5" name="Rectangle 2"/>
          <p:cNvSpPr>
            <a:spLocks noChangeArrowheads="1"/>
          </p:cNvSpPr>
          <p:nvPr/>
        </p:nvSpPr>
        <p:spPr bwMode="auto">
          <a:xfrm>
            <a:off x="655638" y="1277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cs typeface="Arial" charset="0"/>
            </a:endParaRPr>
          </a:p>
        </p:txBody>
      </p:sp>
      <p:sp>
        <p:nvSpPr>
          <p:cNvPr id="6" name="TextBox 5"/>
          <p:cNvSpPr txBox="1"/>
          <p:nvPr/>
        </p:nvSpPr>
        <p:spPr>
          <a:xfrm>
            <a:off x="914400" y="5562600"/>
            <a:ext cx="5867400" cy="923330"/>
          </a:xfrm>
          <a:prstGeom prst="rect">
            <a:avLst/>
          </a:prstGeom>
          <a:noFill/>
        </p:spPr>
        <p:txBody>
          <a:bodyPr wrap="square" rtlCol="0">
            <a:spAutoFit/>
          </a:bodyPr>
          <a:lstStyle/>
          <a:p>
            <a:pPr lvl="0" eaLnBrk="0" fontAlgn="base" hangingPunct="0">
              <a:spcBef>
                <a:spcPct val="0"/>
              </a:spcBef>
              <a:spcAft>
                <a:spcPct val="0"/>
              </a:spcAft>
              <a:buFontTx/>
              <a:buChar char="•"/>
            </a:pPr>
            <a:r>
              <a:rPr lang="en-US" altLang="en-US" dirty="0">
                <a:latin typeface="Arial" charset="0"/>
                <a:cs typeface="Arial" charset="0"/>
              </a:rPr>
              <a:t>Activation domain (Act) and DNA binding (DB) domains.</a:t>
            </a:r>
          </a:p>
          <a:p>
            <a:pPr lvl="0" eaLnBrk="0" fontAlgn="base" hangingPunct="0">
              <a:spcBef>
                <a:spcPct val="0"/>
              </a:spcBef>
              <a:spcAft>
                <a:spcPct val="0"/>
              </a:spcAft>
              <a:buFontTx/>
              <a:buChar char="•"/>
            </a:pPr>
            <a:r>
              <a:rPr lang="en-US" altLang="en-US" dirty="0">
                <a:latin typeface="Arial" charset="0"/>
                <a:cs typeface="Arial" charset="0"/>
                <a:hlinkClick r:id="rId3"/>
              </a:rPr>
              <a:t>↵</a:t>
            </a:r>
            <a:r>
              <a:rPr lang="en-US" altLang="en-US" dirty="0">
                <a:latin typeface="Arial" charset="0"/>
                <a:cs typeface="Arial" charset="0"/>
              </a:rPr>
              <a:t>*Relative colony sizes after 3 days at 30°C. </a:t>
            </a:r>
          </a:p>
        </p:txBody>
      </p:sp>
      <p:sp>
        <p:nvSpPr>
          <p:cNvPr id="7" name="TextBox 6"/>
          <p:cNvSpPr txBox="1"/>
          <p:nvPr/>
        </p:nvSpPr>
        <p:spPr>
          <a:xfrm>
            <a:off x="6276975" y="1524000"/>
            <a:ext cx="2438400" cy="3139321"/>
          </a:xfrm>
          <a:prstGeom prst="rect">
            <a:avLst/>
          </a:prstGeom>
          <a:noFill/>
        </p:spPr>
        <p:txBody>
          <a:bodyPr wrap="square" rtlCol="0">
            <a:spAutoFit/>
          </a:bodyPr>
          <a:lstStyle/>
          <a:p>
            <a:r>
              <a:rPr lang="en-US" b="1" dirty="0"/>
              <a:t>Only one protein previously shown to be associated with the spliceosome was found, </a:t>
            </a:r>
            <a:r>
              <a:rPr lang="en-US" b="1" dirty="0">
                <a:solidFill>
                  <a:srgbClr val="FF0000"/>
                </a:solidFill>
              </a:rPr>
              <a:t>Cwc23</a:t>
            </a:r>
            <a:r>
              <a:rPr lang="en-US" b="1" dirty="0"/>
              <a:t>.  </a:t>
            </a:r>
            <a:endParaRPr lang="en-US" b="1" dirty="0" smtClean="0"/>
          </a:p>
          <a:p>
            <a:endParaRPr lang="en-US" b="1" dirty="0"/>
          </a:p>
          <a:p>
            <a:endParaRPr lang="en-US" b="1" dirty="0" smtClean="0"/>
          </a:p>
          <a:p>
            <a:endParaRPr lang="en-US" b="1" dirty="0"/>
          </a:p>
          <a:p>
            <a:r>
              <a:rPr lang="en-US" b="1" dirty="0" smtClean="0"/>
              <a:t>Cwc23 </a:t>
            </a:r>
            <a:r>
              <a:rPr lang="en-US" b="1" dirty="0"/>
              <a:t>was also seen to interact with Spp382 by the </a:t>
            </a:r>
            <a:r>
              <a:rPr lang="en-US" b="1" dirty="0">
                <a:solidFill>
                  <a:srgbClr val="FF0000"/>
                </a:solidFill>
              </a:rPr>
              <a:t>Y2H assay</a:t>
            </a:r>
            <a:r>
              <a:rPr lang="en-US" b="1" dirty="0"/>
              <a:t>.</a:t>
            </a:r>
          </a:p>
        </p:txBody>
      </p:sp>
    </p:spTree>
    <p:extLst>
      <p:ext uri="{BB962C8B-B14F-4D97-AF65-F5344CB8AC3E}">
        <p14:creationId xmlns:p14="http://schemas.microsoft.com/office/powerpoint/2010/main" val="2634234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304800"/>
            <a:ext cx="8763000" cy="5478423"/>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And, through the now familiar approach (splicing assay </a:t>
            </a:r>
            <a:r>
              <a:rPr lang="en-US" sz="2000" i="1" dirty="0">
                <a:latin typeface="Times New Roman" panose="02020603050405020304" pitchFamily="18" charset="0"/>
                <a:cs typeface="Times New Roman" panose="02020603050405020304" pitchFamily="18" charset="0"/>
              </a:rPr>
              <a:t>of </a:t>
            </a:r>
            <a:r>
              <a:rPr lang="en-US" sz="2000" i="1" dirty="0" smtClean="0">
                <a:latin typeface="Times New Roman" panose="02020603050405020304" pitchFamily="18" charset="0"/>
                <a:cs typeface="Times New Roman" panose="02020603050405020304" pitchFamily="18" charset="0"/>
              </a:rPr>
              <a:t> a cwc23 </a:t>
            </a:r>
            <a:r>
              <a:rPr lang="en-US" sz="2000" dirty="0">
                <a:latin typeface="Times New Roman" panose="02020603050405020304" pitchFamily="18" charset="0"/>
                <a:cs typeface="Times New Roman" panose="02020603050405020304" pitchFamily="18" charset="0"/>
              </a:rPr>
              <a:t>null allele) </a:t>
            </a:r>
            <a:r>
              <a:rPr lang="en-US" sz="2000" dirty="0" smtClean="0">
                <a:latin typeface="Times New Roman" panose="02020603050405020304" pitchFamily="18" charset="0"/>
                <a:cs typeface="Times New Roman" panose="02020603050405020304" pitchFamily="18" charset="0"/>
              </a:rPr>
              <a:t>we showed Cwc23 to be important </a:t>
            </a:r>
            <a:r>
              <a:rPr lang="en-US" sz="2000" dirty="0">
                <a:latin typeface="Times New Roman" panose="02020603050405020304" pitchFamily="18" charset="0"/>
                <a:cs typeface="Times New Roman" panose="02020603050405020304" pitchFamily="18" charset="0"/>
              </a:rPr>
              <a:t>for splicing and for the turnover (degradation) of the excised intron product – the latter feature common to </a:t>
            </a:r>
            <a:r>
              <a:rPr lang="en-US" sz="2000" i="1" dirty="0">
                <a:latin typeface="Times New Roman" panose="02020603050405020304" pitchFamily="18" charset="0"/>
                <a:cs typeface="Times New Roman" panose="02020603050405020304" pitchFamily="18" charset="0"/>
              </a:rPr>
              <a:t>spp382</a:t>
            </a:r>
            <a:r>
              <a:rPr lang="en-US" sz="2000" dirty="0">
                <a:latin typeface="Times New Roman" panose="02020603050405020304" pitchFamily="18" charset="0"/>
                <a:cs typeface="Times New Roman" panose="02020603050405020304" pitchFamily="18" charset="0"/>
              </a:rPr>
              <a:t> and </a:t>
            </a:r>
            <a:r>
              <a:rPr lang="en-US" sz="2000" i="1" dirty="0">
                <a:latin typeface="Times New Roman" panose="02020603050405020304" pitchFamily="18" charset="0"/>
                <a:cs typeface="Times New Roman" panose="02020603050405020304" pitchFamily="18" charset="0"/>
              </a:rPr>
              <a:t>prp43</a:t>
            </a:r>
            <a:r>
              <a:rPr lang="en-US" sz="2000" dirty="0">
                <a:latin typeface="Times New Roman" panose="02020603050405020304" pitchFamily="18" charset="0"/>
                <a:cs typeface="Times New Roman" panose="02020603050405020304" pitchFamily="18" charset="0"/>
              </a:rPr>
              <a:t> mutants as well.  </a:t>
            </a:r>
            <a:r>
              <a:rPr lang="en-US" sz="2000" u="sng" dirty="0">
                <a:latin typeface="Times New Roman" panose="02020603050405020304" pitchFamily="18" charset="0"/>
                <a:cs typeface="Times New Roman" panose="02020603050405020304" pitchFamily="18" charset="0"/>
              </a:rPr>
              <a:t>Too much </a:t>
            </a:r>
            <a:r>
              <a:rPr lang="en-US" sz="2000" dirty="0">
                <a:latin typeface="Times New Roman" panose="02020603050405020304" pitchFamily="18" charset="0"/>
                <a:cs typeface="Times New Roman" panose="02020603050405020304" pitchFamily="18" charset="0"/>
              </a:rPr>
              <a:t>Cwc23 was also found to inhibits splicing.</a:t>
            </a:r>
          </a:p>
          <a:p>
            <a:endParaRPr lang="en-US" b="1" i="1" dirty="0"/>
          </a:p>
          <a:p>
            <a:r>
              <a:rPr lang="en-US" b="1" i="1" dirty="0"/>
              <a:t>Spp382p Interacts with Multiple Yeast Splicing Factors, Including Possible Regulators of Prp43 DExD/H-Box Protein Function </a:t>
            </a:r>
            <a:r>
              <a:rPr lang="en-US" dirty="0" err="1">
                <a:hlinkClick r:id="rId2"/>
              </a:rPr>
              <a:t>Shatakshi</a:t>
            </a:r>
            <a:r>
              <a:rPr lang="en-US" dirty="0">
                <a:hlinkClick r:id="rId2"/>
              </a:rPr>
              <a:t> Pandit</a:t>
            </a:r>
            <a:r>
              <a:rPr lang="en-US" dirty="0"/>
              <a:t>, </a:t>
            </a:r>
            <a:r>
              <a:rPr lang="en-US" dirty="0" err="1">
                <a:hlinkClick r:id="rId3"/>
              </a:rPr>
              <a:t>Sudakshina</a:t>
            </a:r>
            <a:r>
              <a:rPr lang="en-US" dirty="0">
                <a:hlinkClick r:id="rId3"/>
              </a:rPr>
              <a:t> Paul</a:t>
            </a:r>
            <a:r>
              <a:rPr lang="en-US" dirty="0"/>
              <a:t>, </a:t>
            </a:r>
            <a:r>
              <a:rPr lang="en-US" dirty="0">
                <a:hlinkClick r:id="rId4"/>
              </a:rPr>
              <a:t>Li Zhang</a:t>
            </a:r>
            <a:r>
              <a:rPr lang="en-US" dirty="0"/>
              <a:t> , </a:t>
            </a:r>
            <a:r>
              <a:rPr lang="en-US" dirty="0">
                <a:hlinkClick r:id="rId5"/>
              </a:rPr>
              <a:t>Min Chen</a:t>
            </a:r>
            <a:r>
              <a:rPr lang="en-US" dirty="0"/>
              <a:t>, </a:t>
            </a:r>
            <a:r>
              <a:rPr lang="en-US" dirty="0">
                <a:hlinkClick r:id="rId6"/>
              </a:rPr>
              <a:t>Nicole Durbin</a:t>
            </a:r>
            <a:r>
              <a:rPr lang="en-US" dirty="0"/>
              <a:t>, </a:t>
            </a:r>
            <a:r>
              <a:rPr lang="en-US" dirty="0">
                <a:hlinkClick r:id="rId7"/>
              </a:rPr>
              <a:t>Susan M. W. Harrison</a:t>
            </a:r>
            <a:r>
              <a:rPr lang="en-US" dirty="0"/>
              <a:t> and </a:t>
            </a:r>
            <a:r>
              <a:rPr lang="en-US" dirty="0">
                <a:hlinkClick r:id="rId8"/>
              </a:rPr>
              <a:t>Brian C. Rymond</a:t>
            </a:r>
            <a:r>
              <a:rPr lang="en-US" dirty="0"/>
              <a:t>, </a:t>
            </a:r>
            <a:r>
              <a:rPr lang="en-US" dirty="0">
                <a:hlinkClick r:id="rId9" tooltip="Genetics."/>
              </a:rPr>
              <a:t>Genetics.</a:t>
            </a:r>
            <a:r>
              <a:rPr lang="en-US" dirty="0"/>
              <a:t> 2009, </a:t>
            </a:r>
            <a:r>
              <a:rPr lang="en-US" i="1" dirty="0"/>
              <a:t>Genetics</a:t>
            </a:r>
            <a:r>
              <a:rPr lang="en-US" dirty="0"/>
              <a:t>, 183:195-206. </a:t>
            </a:r>
          </a:p>
          <a:p>
            <a:endParaRPr lang="en-US" dirty="0">
              <a:effectLst/>
            </a:endParaRPr>
          </a:p>
          <a:p>
            <a:endParaRPr lang="en-US" dirty="0"/>
          </a:p>
          <a:p>
            <a:endParaRPr lang="en-US" dirty="0">
              <a:effectLst/>
            </a:endParaRPr>
          </a:p>
          <a:p>
            <a:endParaRPr lang="en-US" dirty="0"/>
          </a:p>
          <a:p>
            <a:endParaRPr lang="en-US" dirty="0">
              <a:effectLst/>
            </a:endParaRPr>
          </a:p>
          <a:p>
            <a:endParaRPr lang="en-US" dirty="0"/>
          </a:p>
          <a:p>
            <a:endParaRPr lang="en-US" dirty="0">
              <a:effectLst/>
            </a:endParaRPr>
          </a:p>
          <a:p>
            <a:endParaRPr lang="en-US" dirty="0"/>
          </a:p>
          <a:p>
            <a:endParaRPr lang="en-US" dirty="0">
              <a:effectLst/>
            </a:endParaRPr>
          </a:p>
          <a:p>
            <a:endParaRPr lang="en-US"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104" y="2834431"/>
            <a:ext cx="1834896" cy="3425952"/>
          </a:xfrm>
          <a:prstGeom prst="rect">
            <a:avLst/>
          </a:prstGeom>
        </p:spPr>
      </p:pic>
      <p:pic>
        <p:nvPicPr>
          <p:cNvPr id="7171"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00" y="2743200"/>
            <a:ext cx="654208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586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762000" y="160842"/>
            <a:ext cx="7696200" cy="63863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(When you do not have a DNA or</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peptide sequence in hand)</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Molecular or Genetic Approaches to Identify Genes</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300" b="1"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Functional complementation to relieve the </a:t>
            </a:r>
            <a:r>
              <a:rPr lang="en-US" sz="1300"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Two hybrid interactions – </a:t>
            </a:r>
            <a:r>
              <a:rPr lang="en-US" sz="1300"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Throughput </a:t>
            </a:r>
            <a:r>
              <a:rPr lang="en-US" sz="1300" b="1" dirty="0" err="1">
                <a:latin typeface="Times New Roman" panose="02020603050405020304" pitchFamily="18" charset="0"/>
                <a:cs typeface="Times New Roman" panose="02020603050405020304" pitchFamily="18" charset="0"/>
              </a:rPr>
              <a:t>Transcriptome</a:t>
            </a:r>
            <a:r>
              <a:rPr lang="en-US" sz="1300" b="1" dirty="0">
                <a:latin typeface="Times New Roman" panose="02020603050405020304" pitchFamily="18" charset="0"/>
                <a:cs typeface="Times New Roman" panose="02020603050405020304" pitchFamily="18" charset="0"/>
              </a:rPr>
              <a:t> (RNA </a:t>
            </a:r>
            <a:r>
              <a:rPr lang="en-US" sz="1300" b="1" dirty="0" err="1">
                <a:latin typeface="Times New Roman" panose="02020603050405020304" pitchFamily="18" charset="0"/>
                <a:cs typeface="Times New Roman" panose="02020603050405020304" pitchFamily="18" charset="0"/>
              </a:rPr>
              <a:t>Seq</a:t>
            </a:r>
            <a:r>
              <a:rPr lang="en-US" sz="1300" b="1" dirty="0">
                <a:latin typeface="Times New Roman" panose="02020603050405020304" pitchFamily="18" charset="0"/>
                <a:cs typeface="Times New Roman" panose="02020603050405020304" pitchFamily="18" charset="0"/>
              </a:rPr>
              <a:t>, Microarray, </a:t>
            </a:r>
            <a:r>
              <a:rPr lang="en-US" sz="1300" b="1" dirty="0" err="1">
                <a:latin typeface="Times New Roman" panose="02020603050405020304" pitchFamily="18" charset="0"/>
                <a:cs typeface="Times New Roman" panose="02020603050405020304" pitchFamily="18" charset="0"/>
              </a:rPr>
              <a:t>Nanodrop,etc</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Approaches</a:t>
            </a:r>
            <a:r>
              <a:rPr lang="en-US" sz="1300" dirty="0">
                <a:latin typeface="Times New Roman" panose="02020603050405020304" pitchFamily="18" charset="0"/>
                <a:cs typeface="Times New Roman" panose="02020603050405020304" pitchFamily="18" charset="0"/>
              </a:rPr>
              <a:t> to define coordinately regulated gene sets in tissue-specific or developmental stages; RNAs binding common proteins, etc.</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copy (dosage) suppression </a:t>
            </a:r>
            <a:r>
              <a:rPr lang="en-US" sz="1300" dirty="0">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Extragenic suppression  - </a:t>
            </a:r>
            <a:r>
              <a:rPr lang="en-US" sz="1300" dirty="0">
                <a:latin typeface="Times New Roman" panose="02020603050405020304" pitchFamily="18" charset="0"/>
                <a:cs typeface="Times New Roman" panose="02020603050405020304" pitchFamily="18" charset="0"/>
              </a:rPr>
              <a:t>the identification of second site mutations that suppress the mutant defect of a mutation in a known gene of interest. Requires a scheme to identify the suppressor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Synthetic lethal interactions –</a:t>
            </a:r>
            <a:r>
              <a:rPr lang="en-US" sz="1300" dirty="0">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Proteomics – </a:t>
            </a:r>
            <a:r>
              <a:rPr lang="en-US" sz="1300" dirty="0">
                <a:latin typeface="Times New Roman" panose="02020603050405020304" pitchFamily="18" charset="0"/>
                <a:cs typeface="Times New Roman" panose="02020603050405020304" pitchFamily="18" charset="0"/>
              </a:rPr>
              <a:t>to define interacting protein sets</a:t>
            </a:r>
          </a:p>
          <a:p>
            <a:pPr lvl="0"/>
            <a:endParaRPr lang="en-US" sz="1300" b="1" dirty="0">
              <a:solidFill>
                <a:srgbClr val="FF0000"/>
              </a:solidFill>
              <a:latin typeface="Times New Roman" panose="02020603050405020304" pitchFamily="18" charset="0"/>
              <a:cs typeface="Times New Roman" panose="02020603050405020304" pitchFamily="18" charset="0"/>
            </a:endParaRPr>
          </a:p>
          <a:p>
            <a:pPr lvl="0"/>
            <a:r>
              <a:rPr lang="en-US" sz="1300" b="1" dirty="0">
                <a:solidFill>
                  <a:srgbClr val="FF0000"/>
                </a:solidFill>
                <a:latin typeface="Times New Roman" panose="02020603050405020304" pitchFamily="18" charset="0"/>
                <a:cs typeface="Times New Roman" panose="02020603050405020304" pitchFamily="18" charset="0"/>
              </a:rPr>
              <a:t>Bioinformatics</a:t>
            </a:r>
            <a:r>
              <a:rPr lang="en-US" sz="1300" b="1" dirty="0">
                <a:latin typeface="Times New Roman" panose="02020603050405020304" pitchFamily="18" charset="0"/>
                <a:cs typeface="Times New Roman" panose="02020603050405020304" pitchFamily="18" charset="0"/>
              </a:rPr>
              <a:t> – </a:t>
            </a:r>
            <a:r>
              <a:rPr lang="en-US" sz="1300" dirty="0">
                <a:latin typeface="Times New Roman" panose="02020603050405020304" pitchFamily="18" charset="0"/>
                <a:cs typeface="Times New Roman" panose="02020603050405020304" pitchFamily="18" charset="0"/>
              </a:rPr>
              <a:t>computational approaches applied in different ways, shown here through the identification of proteins with similar structures</a:t>
            </a:r>
          </a:p>
          <a:p>
            <a:pPr lvl="0"/>
            <a:endParaRPr lang="en-US"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853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0840"/>
            <a:ext cx="8915400" cy="3416320"/>
          </a:xfrm>
          <a:prstGeom prst="rect">
            <a:avLst/>
          </a:prstGeom>
        </p:spPr>
        <p:txBody>
          <a:bodyPr wrap="square">
            <a:spAutoFit/>
          </a:bodyPr>
          <a:lstStyle/>
          <a:p>
            <a:pPr marL="342900" lvl="0" indent="-342900">
              <a:buSzPts val="1000"/>
              <a:tabLst>
                <a:tab pos="457200" algn="l"/>
              </a:tabLst>
            </a:pP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To the gel slice:</a:t>
            </a:r>
          </a:p>
          <a:p>
            <a:pPr marL="342900" lvl="0" indent="-342900">
              <a:buSzPts val="1000"/>
              <a:tabLst>
                <a:tab pos="457200" algn="l"/>
              </a:tabLst>
            </a:pPr>
            <a:endPar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SzPts val="1000"/>
              <a:tabLst>
                <a:tab pos="457200" algn="l"/>
              </a:tabLst>
            </a:pP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Add </a:t>
            </a:r>
            <a:r>
              <a:rPr lang="en-US" sz="2400" dirty="0">
                <a:solidFill>
                  <a:prstClr val="black"/>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three volumes</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of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QG buffer</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6M guanidine isothiocyanate, 50 mM Tris, 150 mM </a:t>
            </a:r>
            <a:r>
              <a:rPr lang="en-US" sz="2400" dirty="0" err="1">
                <a:solidFill>
                  <a:prstClr val="black"/>
                </a:solidFill>
                <a:latin typeface="Times New Roman" panose="02020603050405020304" pitchFamily="18" charset="0"/>
                <a:cs typeface="Times New Roman" panose="02020603050405020304" pitchFamily="18" charset="0"/>
              </a:rPr>
              <a:t>NaOAc</a:t>
            </a:r>
            <a:r>
              <a:rPr lang="en-US" sz="2400" dirty="0">
                <a:solidFill>
                  <a:prstClr val="black"/>
                </a:solidFill>
                <a:latin typeface="Times New Roman" panose="02020603050405020304" pitchFamily="18" charset="0"/>
                <a:cs typeface="Times New Roman" panose="02020603050405020304" pitchFamily="18" charset="0"/>
              </a:rPr>
              <a:t>, 20 mM EDTA </a:t>
            </a:r>
            <a:r>
              <a:rPr lang="en-US" sz="2400" dirty="0">
                <a:solidFill>
                  <a:srgbClr val="FF0000"/>
                </a:solidFill>
                <a:latin typeface="Times New Roman" panose="02020603050405020304" pitchFamily="18" charset="0"/>
                <a:cs typeface="Times New Roman" panose="02020603050405020304" pitchFamily="18" charset="0"/>
              </a:rPr>
              <a:t>pH 5</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to the gel slice. </a:t>
            </a:r>
            <a:endPar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SzPts val="1000"/>
              <a:tabLst>
                <a:tab pos="457200" algn="l"/>
              </a:tabLst>
            </a:pPr>
            <a:r>
              <a:rPr lang="en-US" sz="24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EXAMPLE: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if your gel slice weights 325 mg, add 3X 325 or 975 µl of QG.  </a:t>
            </a:r>
            <a:r>
              <a:rPr lang="en-US" sz="24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Let me know if the calculated volume is greater than 1 ml.</a:t>
            </a:r>
            <a:endParaRPr lang="en-US"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SzPts val="1000"/>
              <a:tabLst>
                <a:tab pos="457200" algn="l"/>
              </a:tabLst>
            </a:pP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Incubate for 15 minutes at 55C in the appropriate dry block heater. (Vortex briefly at 10 minutes, then replace at 55C)</a:t>
            </a:r>
          </a:p>
        </p:txBody>
      </p:sp>
    </p:spTree>
    <p:extLst>
      <p:ext uri="{BB962C8B-B14F-4D97-AF65-F5344CB8AC3E}">
        <p14:creationId xmlns:p14="http://schemas.microsoft.com/office/powerpoint/2010/main" val="3235160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857071"/>
            <a:ext cx="8382000" cy="1200329"/>
          </a:xfrm>
          <a:prstGeom prst="rect">
            <a:avLst/>
          </a:prstGeom>
          <a:noFill/>
        </p:spPr>
        <p:txBody>
          <a:bodyPr wrap="square" rtlCol="0">
            <a:spAutoFit/>
          </a:bodyPr>
          <a:lstStyle/>
          <a:p>
            <a:r>
              <a:rPr lang="en-US" b="1" dirty="0">
                <a:solidFill>
                  <a:srgbClr val="FF0000"/>
                </a:solidFill>
              </a:rPr>
              <a:t>Bioinformatics </a:t>
            </a:r>
            <a:r>
              <a:rPr lang="en-US" b="1" dirty="0"/>
              <a:t>– genes/proteins of related structure may have related functions.</a:t>
            </a:r>
          </a:p>
          <a:p>
            <a:r>
              <a:rPr lang="en-US" b="1" dirty="0"/>
              <a:t>Foundational observation: </a:t>
            </a:r>
            <a:r>
              <a:rPr lang="en-US" dirty="0"/>
              <a:t>Our original ts mutant screen that identified </a:t>
            </a:r>
            <a:r>
              <a:rPr lang="en-US" i="1" dirty="0"/>
              <a:t>PRP38</a:t>
            </a:r>
            <a:r>
              <a:rPr lang="en-US" dirty="0"/>
              <a:t>, also identified the gene encoding the U1 snRNP protein and essential pre-mRNA splicing factor, Prp39.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019" y="2209800"/>
            <a:ext cx="3553781" cy="1554480"/>
          </a:xfrm>
          <a:prstGeom prst="rect">
            <a:avLst/>
          </a:prstGeom>
        </p:spPr>
      </p:pic>
      <p:sp>
        <p:nvSpPr>
          <p:cNvPr id="9" name="TextBox 8"/>
          <p:cNvSpPr txBox="1"/>
          <p:nvPr/>
        </p:nvSpPr>
        <p:spPr>
          <a:xfrm>
            <a:off x="4724400" y="2667000"/>
            <a:ext cx="4307542" cy="1200329"/>
          </a:xfrm>
          <a:prstGeom prst="rect">
            <a:avLst/>
          </a:prstGeom>
          <a:noFill/>
        </p:spPr>
        <p:txBody>
          <a:bodyPr wrap="square" rtlCol="0">
            <a:spAutoFit/>
          </a:bodyPr>
          <a:lstStyle/>
          <a:p>
            <a:r>
              <a:rPr lang="en-US" dirty="0"/>
              <a:t>Metabolic depletion of Prp39 by transcriptional repression of the </a:t>
            </a:r>
            <a:r>
              <a:rPr lang="en-US" b="1" i="1" dirty="0" smtClean="0">
                <a:solidFill>
                  <a:srgbClr val="FF0000"/>
                </a:solidFill>
              </a:rPr>
              <a:t>GAL1-PRP39 </a:t>
            </a:r>
            <a:r>
              <a:rPr lang="en-US" b="1" i="1" dirty="0">
                <a:solidFill>
                  <a:srgbClr val="FF0000"/>
                </a:solidFill>
              </a:rPr>
              <a:t>promoter fusion </a:t>
            </a:r>
            <a:r>
              <a:rPr lang="en-US" dirty="0"/>
              <a:t>blocks intron </a:t>
            </a:r>
          </a:p>
          <a:p>
            <a:r>
              <a:rPr lang="en-US" dirty="0"/>
              <a:t>removal </a:t>
            </a:r>
            <a:r>
              <a:rPr lang="en-US" dirty="0" smtClean="0"/>
              <a:t>(i.e., splicing) </a:t>
            </a:r>
            <a:r>
              <a:rPr lang="en-US" i="1" dirty="0" smtClean="0"/>
              <a:t>in </a:t>
            </a:r>
            <a:r>
              <a:rPr lang="en-US" i="1" dirty="0"/>
              <a:t>vivo</a:t>
            </a:r>
            <a:r>
              <a:rPr lang="en-US" dirty="0"/>
              <a: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72" y="3962400"/>
            <a:ext cx="3686706" cy="2560320"/>
          </a:xfrm>
          <a:prstGeom prst="rect">
            <a:avLst/>
          </a:prstGeom>
        </p:spPr>
      </p:pic>
      <p:sp>
        <p:nvSpPr>
          <p:cNvPr id="11" name="TextBox 10"/>
          <p:cNvSpPr txBox="1"/>
          <p:nvPr/>
        </p:nvSpPr>
        <p:spPr>
          <a:xfrm>
            <a:off x="4724400" y="4724400"/>
            <a:ext cx="4191000" cy="1200329"/>
          </a:xfrm>
          <a:prstGeom prst="rect">
            <a:avLst/>
          </a:prstGeom>
          <a:noFill/>
        </p:spPr>
        <p:txBody>
          <a:bodyPr wrap="square" rtlCol="0">
            <a:spAutoFit/>
          </a:bodyPr>
          <a:lstStyle/>
          <a:p>
            <a:r>
              <a:rPr lang="en-US" b="1" dirty="0">
                <a:solidFill>
                  <a:srgbClr val="FF0000"/>
                </a:solidFill>
              </a:rPr>
              <a:t>Immune precipitation </a:t>
            </a:r>
            <a:r>
              <a:rPr lang="en-US" dirty="0"/>
              <a:t> of a hemagglutinin (HA) tagged Prp39HA protein, co-purifies the spliceosomal U1 small nuclear RNA (snRNA) </a:t>
            </a:r>
          </a:p>
        </p:txBody>
      </p:sp>
      <p:sp>
        <p:nvSpPr>
          <p:cNvPr id="12" name="Rectangle 11"/>
          <p:cNvSpPr/>
          <p:nvPr/>
        </p:nvSpPr>
        <p:spPr>
          <a:xfrm>
            <a:off x="152400" y="11043"/>
            <a:ext cx="8879542" cy="584775"/>
          </a:xfrm>
          <a:prstGeom prst="rect">
            <a:avLst/>
          </a:prstGeom>
        </p:spPr>
        <p:txBody>
          <a:bodyPr wrap="square">
            <a:spAutoFit/>
          </a:bodyPr>
          <a:lstStyle/>
          <a:p>
            <a:r>
              <a:rPr lang="en-US" sz="1600" b="1" dirty="0"/>
              <a:t>Commitment of yeast pre-mRNA to the splicing pathway requires a novel U1 small nuclear ribonucleoprotein polypeptide, Prp39p. </a:t>
            </a:r>
            <a:r>
              <a:rPr lang="en-US" sz="1600" dirty="0">
                <a:hlinkClick r:id="rId4"/>
              </a:rPr>
              <a:t>Lockhart SR</a:t>
            </a:r>
            <a:r>
              <a:rPr lang="en-US" sz="1600" baseline="30000" dirty="0"/>
              <a:t>1</a:t>
            </a:r>
            <a:r>
              <a:rPr lang="en-US" sz="1600" dirty="0"/>
              <a:t>, </a:t>
            </a:r>
            <a:r>
              <a:rPr lang="en-US" sz="1600" dirty="0">
                <a:hlinkClick r:id="rId5"/>
              </a:rPr>
              <a:t>Rymond BC</a:t>
            </a:r>
            <a:r>
              <a:rPr lang="en-US" sz="1600" dirty="0"/>
              <a:t>.</a:t>
            </a:r>
            <a:r>
              <a:rPr lang="en-US" sz="1600" dirty="0">
                <a:hlinkClick r:id="rId6" tooltip="Molecular and cellular biology."/>
              </a:rPr>
              <a:t> </a:t>
            </a:r>
            <a:r>
              <a:rPr lang="en-US" sz="1600" dirty="0" err="1">
                <a:hlinkClick r:id="rId6" tooltip="Molecular and cellular biology."/>
              </a:rPr>
              <a:t>Mol</a:t>
            </a:r>
            <a:r>
              <a:rPr lang="en-US" sz="1600" dirty="0">
                <a:hlinkClick r:id="rId6" tooltip="Molecular and cellular biology."/>
              </a:rPr>
              <a:t> Cell Biol.</a:t>
            </a:r>
            <a:r>
              <a:rPr lang="en-US" sz="1600" dirty="0"/>
              <a:t> 1994, 14:3623-3633.</a:t>
            </a:r>
          </a:p>
        </p:txBody>
      </p:sp>
    </p:spTree>
    <p:extLst>
      <p:ext uri="{BB962C8B-B14F-4D97-AF65-F5344CB8AC3E}">
        <p14:creationId xmlns:p14="http://schemas.microsoft.com/office/powerpoint/2010/main" val="1579506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2000"/>
                    </a14:imgEffect>
                  </a14:imgLayer>
                </a14:imgProps>
              </a:ext>
              <a:ext uri="{28A0092B-C50C-407E-A947-70E740481C1C}">
                <a14:useLocalDpi xmlns:a14="http://schemas.microsoft.com/office/drawing/2010/main" val="0"/>
              </a:ext>
            </a:extLst>
          </a:blip>
          <a:stretch>
            <a:fillRect/>
          </a:stretch>
        </p:blipFill>
        <p:spPr>
          <a:xfrm>
            <a:off x="721892" y="304800"/>
            <a:ext cx="3592632" cy="6400800"/>
          </a:xfrm>
          <a:prstGeom prst="rect">
            <a:avLst/>
          </a:prstGeom>
        </p:spPr>
      </p:pic>
      <p:sp>
        <p:nvSpPr>
          <p:cNvPr id="4" name="TextBox 3"/>
          <p:cNvSpPr txBox="1"/>
          <p:nvPr/>
        </p:nvSpPr>
        <p:spPr>
          <a:xfrm>
            <a:off x="4343400" y="533400"/>
            <a:ext cx="4800600" cy="2308324"/>
          </a:xfrm>
          <a:prstGeom prst="rect">
            <a:avLst/>
          </a:prstGeom>
          <a:noFill/>
        </p:spPr>
        <p:txBody>
          <a:bodyPr wrap="square" rtlCol="0">
            <a:spAutoFit/>
          </a:bodyPr>
          <a:lstStyle/>
          <a:p>
            <a:r>
              <a:rPr lang="en-US" dirty="0"/>
              <a:t>The Prp39 protein </a:t>
            </a:r>
            <a:r>
              <a:rPr lang="en-US" b="1" dirty="0"/>
              <a:t>showed 50% overall sequence similarity to an unidentified open reading frame </a:t>
            </a:r>
            <a:r>
              <a:rPr lang="en-US" dirty="0"/>
              <a:t>(ORF) in yeast which we named the </a:t>
            </a:r>
            <a:r>
              <a:rPr lang="en-US" b="1" i="1" dirty="0"/>
              <a:t>PRP42</a:t>
            </a:r>
            <a:r>
              <a:rPr lang="en-US" b="1" dirty="0"/>
              <a:t> gene.  </a:t>
            </a:r>
            <a:r>
              <a:rPr lang="en-US" dirty="0"/>
              <a:t>The greatest sequence identity were within a set of degenerate 34 amino acid repeats (</a:t>
            </a:r>
            <a:r>
              <a:rPr lang="en-US" b="1" dirty="0" err="1"/>
              <a:t>tetratricopeptide</a:t>
            </a:r>
            <a:r>
              <a:rPr lang="en-US" b="1" dirty="0"/>
              <a:t> [TPR] repeats</a:t>
            </a:r>
            <a:r>
              <a:rPr lang="en-US" dirty="0"/>
              <a:t>) previously found in several fungal cell cycle proteins.</a:t>
            </a: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2905" y="2590800"/>
            <a:ext cx="3801495" cy="4114800"/>
          </a:xfrm>
          <a:prstGeom prst="rect">
            <a:avLst/>
          </a:prstGeom>
        </p:spPr>
      </p:pic>
    </p:spTree>
    <p:extLst>
      <p:ext uri="{BB962C8B-B14F-4D97-AF65-F5344CB8AC3E}">
        <p14:creationId xmlns:p14="http://schemas.microsoft.com/office/powerpoint/2010/main" val="3317919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077200" cy="1754326"/>
          </a:xfrm>
          <a:prstGeom prst="rect">
            <a:avLst/>
          </a:prstGeom>
        </p:spPr>
        <p:txBody>
          <a:bodyPr wrap="square">
            <a:spAutoFit/>
          </a:bodyPr>
          <a:lstStyle/>
          <a:p>
            <a:r>
              <a:rPr lang="en-US" b="1" dirty="0"/>
              <a:t>Yeast pre-mRNA splicing requires a pair of U1 snRNP-associated </a:t>
            </a:r>
            <a:r>
              <a:rPr lang="en-US" b="1" dirty="0" err="1"/>
              <a:t>tetratricopeptide</a:t>
            </a:r>
            <a:r>
              <a:rPr lang="en-US" b="1" dirty="0"/>
              <a:t> repeat proteins.</a:t>
            </a:r>
            <a:r>
              <a:rPr lang="en-US" dirty="0"/>
              <a:t> </a:t>
            </a:r>
            <a:r>
              <a:rPr lang="en-US" u="sng" dirty="0">
                <a:hlinkClick r:id="rId2"/>
              </a:rPr>
              <a:t>McLean MR</a:t>
            </a:r>
            <a:r>
              <a:rPr lang="en-US" baseline="30000" dirty="0"/>
              <a:t>1</a:t>
            </a:r>
            <a:r>
              <a:rPr lang="en-US" dirty="0"/>
              <a:t>, </a:t>
            </a:r>
            <a:r>
              <a:rPr lang="en-US" u="sng" dirty="0">
                <a:hlinkClick r:id="rId3"/>
              </a:rPr>
              <a:t>Rymond BC</a:t>
            </a:r>
            <a:r>
              <a:rPr lang="en-US" dirty="0"/>
              <a:t>., 1998, </a:t>
            </a:r>
            <a:r>
              <a:rPr lang="en-US" u="sng" dirty="0" err="1">
                <a:hlinkClick r:id="rId4" tooltip="Molecular and cellular biology."/>
              </a:rPr>
              <a:t>Mol</a:t>
            </a:r>
            <a:r>
              <a:rPr lang="en-US" u="sng" dirty="0">
                <a:hlinkClick r:id="rId4" tooltip="Molecular and cellular biology."/>
              </a:rPr>
              <a:t> Cell Biol.</a:t>
            </a:r>
            <a:r>
              <a:rPr lang="en-US" dirty="0"/>
              <a:t> 18:353-60.</a:t>
            </a:r>
          </a:p>
          <a:p>
            <a:endParaRPr lang="en-US" dirty="0"/>
          </a:p>
          <a:p>
            <a:r>
              <a:rPr lang="en-US" dirty="0"/>
              <a:t>Like Prp39, Prp42 was shown to be essential for viability and pre-mRNA splicing, to associate with the U1 snRNA.</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5504" y="2021026"/>
            <a:ext cx="6108192" cy="3916680"/>
          </a:xfrm>
          <a:prstGeom prst="rect">
            <a:avLst/>
          </a:prstGeom>
        </p:spPr>
      </p:pic>
    </p:spTree>
    <p:extLst>
      <p:ext uri="{BB962C8B-B14F-4D97-AF65-F5344CB8AC3E}">
        <p14:creationId xmlns:p14="http://schemas.microsoft.com/office/powerpoint/2010/main" val="1451144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219200"/>
            <a:ext cx="4075296" cy="4663440"/>
          </a:xfrm>
          <a:prstGeom prst="rect">
            <a:avLst/>
          </a:prstGeom>
        </p:spPr>
      </p:pic>
      <p:sp>
        <p:nvSpPr>
          <p:cNvPr id="3" name="TextBox 2"/>
          <p:cNvSpPr txBox="1"/>
          <p:nvPr/>
        </p:nvSpPr>
        <p:spPr>
          <a:xfrm>
            <a:off x="152400" y="76200"/>
            <a:ext cx="8686800"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And Prp43 protein is </a:t>
            </a:r>
            <a:r>
              <a:rPr lang="en-US" sz="2400" dirty="0">
                <a:latin typeface="Times New Roman" panose="02020603050405020304" pitchFamily="18" charset="0"/>
                <a:cs typeface="Times New Roman" panose="02020603050405020304" pitchFamily="18" charset="0"/>
              </a:rPr>
              <a:t>required for the assembly of the full U1 small nuclear ribonucleoprotein (snRNP) particle.  </a:t>
            </a:r>
          </a:p>
        </p:txBody>
      </p:sp>
      <p:sp>
        <p:nvSpPr>
          <p:cNvPr id="4" name="TextBox 3"/>
          <p:cNvSpPr txBox="1"/>
          <p:nvPr/>
        </p:nvSpPr>
        <p:spPr>
          <a:xfrm>
            <a:off x="4419600" y="1828800"/>
            <a:ext cx="4191000" cy="4247317"/>
          </a:xfrm>
          <a:prstGeom prst="rect">
            <a:avLst/>
          </a:prstGeom>
          <a:noFill/>
        </p:spPr>
        <p:txBody>
          <a:bodyPr wrap="square" rtlCol="0">
            <a:spAutoFit/>
          </a:bodyPr>
          <a:lstStyle/>
          <a:p>
            <a:r>
              <a:rPr lang="en-US" b="1" dirty="0">
                <a:solidFill>
                  <a:srgbClr val="FF0000"/>
                </a:solidFill>
              </a:rPr>
              <a:t>Native agarose/polyacrylamide gels </a:t>
            </a:r>
            <a:r>
              <a:rPr lang="en-US" dirty="0"/>
              <a:t>used to separate endogenous yeast snRNP particles which were </a:t>
            </a:r>
            <a:r>
              <a:rPr lang="en-US" dirty="0">
                <a:solidFill>
                  <a:srgbClr val="FF0000"/>
                </a:solidFill>
              </a:rPr>
              <a:t>transferred to positively charged nylon membranes </a:t>
            </a:r>
            <a:r>
              <a:rPr lang="en-US" dirty="0"/>
              <a:t>and probe for the spliceosomal snRNAs.</a:t>
            </a:r>
          </a:p>
          <a:p>
            <a:endParaRPr lang="en-US" dirty="0"/>
          </a:p>
          <a:p>
            <a:pPr marL="342900" indent="-342900">
              <a:buAutoNum type="alphaUcPeriod"/>
            </a:pPr>
            <a:r>
              <a:rPr lang="en-US" dirty="0" smtClean="0"/>
              <a:t>Antibodies </a:t>
            </a:r>
            <a:r>
              <a:rPr lang="en-US" dirty="0"/>
              <a:t>against an HA epitope tagged Prp42 uniquely </a:t>
            </a:r>
            <a:r>
              <a:rPr lang="en-US" dirty="0">
                <a:solidFill>
                  <a:srgbClr val="FF0000"/>
                </a:solidFill>
              </a:rPr>
              <a:t>super-shift </a:t>
            </a:r>
            <a:r>
              <a:rPr lang="en-US" dirty="0"/>
              <a:t>the U1 snRNP particle.  </a:t>
            </a:r>
            <a:endParaRPr lang="en-US" dirty="0" smtClean="0"/>
          </a:p>
          <a:p>
            <a:pPr marL="342900" indent="-342900">
              <a:buAutoNum type="alphaUcPeriod"/>
            </a:pPr>
            <a:endParaRPr lang="en-US" b="1" dirty="0"/>
          </a:p>
          <a:p>
            <a:pPr marL="342900" indent="-342900">
              <a:buAutoNum type="alphaUcPeriod"/>
            </a:pPr>
            <a:r>
              <a:rPr lang="en-US" b="1" dirty="0" smtClean="0"/>
              <a:t>B</a:t>
            </a:r>
            <a:r>
              <a:rPr lang="en-US" b="1" dirty="0"/>
              <a:t>.  </a:t>
            </a:r>
            <a:r>
              <a:rPr lang="en-US" dirty="0"/>
              <a:t>Metabolic depletion of Prp43 by transcriptional repression of a </a:t>
            </a:r>
            <a:r>
              <a:rPr lang="en-US" b="1" i="1" dirty="0">
                <a:solidFill>
                  <a:srgbClr val="FF0000"/>
                </a:solidFill>
              </a:rPr>
              <a:t>GAL1-PRP42</a:t>
            </a:r>
            <a:r>
              <a:rPr lang="en-US" dirty="0"/>
              <a:t> promoter fusion, reduces U1 snRNP mobility due to the loss of Prp42</a:t>
            </a:r>
            <a:endParaRPr lang="en-US" b="1" dirty="0"/>
          </a:p>
        </p:txBody>
      </p:sp>
    </p:spTree>
    <p:extLst>
      <p:ext uri="{BB962C8B-B14F-4D97-AF65-F5344CB8AC3E}">
        <p14:creationId xmlns:p14="http://schemas.microsoft.com/office/powerpoint/2010/main" val="2166739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8218170" cy="2871470"/>
          </a:xfrm>
          <a:prstGeom prst="rect">
            <a:avLst/>
          </a:prstGeom>
          <a:noFill/>
        </p:spPr>
      </p:pic>
      <p:sp>
        <p:nvSpPr>
          <p:cNvPr id="3" name="TextBox 2"/>
          <p:cNvSpPr txBox="1"/>
          <p:nvPr/>
        </p:nvSpPr>
        <p:spPr>
          <a:xfrm>
            <a:off x="762000" y="3656965"/>
            <a:ext cx="8229600" cy="369332"/>
          </a:xfrm>
          <a:prstGeom prst="rect">
            <a:avLst/>
          </a:prstGeom>
          <a:noFill/>
        </p:spPr>
        <p:txBody>
          <a:bodyPr wrap="square" rtlCol="0">
            <a:spAutoFit/>
          </a:bodyPr>
          <a:lstStyle/>
          <a:p>
            <a:r>
              <a:rPr lang="en-US" b="1" i="1" dirty="0"/>
              <a:t>PRP39     --------------------------------------------------</a:t>
            </a:r>
            <a:r>
              <a:rPr lang="en-US" b="1" i="1" dirty="0">
                <a:sym typeface="Wingdings" panose="05000000000000000000" pitchFamily="2" charset="2"/>
              </a:rPr>
              <a:t>  PRP42 </a:t>
            </a:r>
            <a:r>
              <a:rPr lang="en-US" b="1" i="1" dirty="0">
                <a:solidFill>
                  <a:srgbClr val="FF0000"/>
                </a:solidFill>
                <a:sym typeface="Wingdings" panose="05000000000000000000" pitchFamily="2" charset="2"/>
              </a:rPr>
              <a:t>bioinformatics</a:t>
            </a:r>
            <a:endParaRPr lang="en-US" b="1" i="1" dirty="0">
              <a:solidFill>
                <a:srgbClr val="FF0000"/>
              </a:solidFill>
            </a:endParaRPr>
          </a:p>
        </p:txBody>
      </p:sp>
    </p:spTree>
    <p:extLst>
      <p:ext uri="{BB962C8B-B14F-4D97-AF65-F5344CB8AC3E}">
        <p14:creationId xmlns:p14="http://schemas.microsoft.com/office/powerpoint/2010/main" val="605402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3693319"/>
          </a:xfrm>
          <a:prstGeom prst="rect">
            <a:avLst/>
          </a:prstGeom>
          <a:noFill/>
        </p:spPr>
        <p:txBody>
          <a:bodyPr wrap="square" rtlCol="0">
            <a:spAutoFit/>
          </a:bodyPr>
          <a:lstStyle/>
          <a:p>
            <a:r>
              <a:rPr lang="en-US" b="1" dirty="0"/>
              <a:t>In addition to noting that Prp39 and Prp42 had multiple TPR repeats, we identified an uncharacterized gene that encoded a protein </a:t>
            </a:r>
            <a:r>
              <a:rPr lang="en-US" b="1" dirty="0" smtClean="0"/>
              <a:t>that contained 15 </a:t>
            </a:r>
            <a:r>
              <a:rPr lang="en-US" b="1" dirty="0"/>
              <a:t>direct repeats of the 34 amino acid TPR domain.  </a:t>
            </a:r>
            <a:endParaRPr lang="en-US" b="1" dirty="0" smtClean="0"/>
          </a:p>
          <a:p>
            <a:endParaRPr lang="en-US" b="1" dirty="0"/>
          </a:p>
          <a:p>
            <a:r>
              <a:rPr lang="en-US" dirty="0" smtClean="0"/>
              <a:t>We </a:t>
            </a:r>
            <a:r>
              <a:rPr lang="en-US" dirty="0"/>
              <a:t>called this gene </a:t>
            </a:r>
            <a:r>
              <a:rPr lang="en-US" b="1" i="1" dirty="0">
                <a:solidFill>
                  <a:srgbClr val="FF0000"/>
                </a:solidFill>
              </a:rPr>
              <a:t>CLF1</a:t>
            </a:r>
            <a:r>
              <a:rPr lang="en-US" dirty="0">
                <a:solidFill>
                  <a:srgbClr val="FF0000"/>
                </a:solidFill>
              </a:rPr>
              <a:t> </a:t>
            </a:r>
            <a:r>
              <a:rPr lang="en-US" dirty="0"/>
              <a:t>(for </a:t>
            </a:r>
            <a:r>
              <a:rPr lang="en-US" u="sng" dirty="0" smtClean="0"/>
              <a:t>C</a:t>
            </a:r>
            <a:r>
              <a:rPr lang="en-US" dirty="0" smtClean="0"/>
              <a:t>rooked </a:t>
            </a:r>
            <a:r>
              <a:rPr lang="en-US" dirty="0"/>
              <a:t>Neck </a:t>
            </a:r>
            <a:r>
              <a:rPr lang="en-US" u="sng" dirty="0"/>
              <a:t>L</a:t>
            </a:r>
            <a:r>
              <a:rPr lang="en-US" dirty="0"/>
              <a:t>ike </a:t>
            </a:r>
            <a:r>
              <a:rPr lang="en-US" u="sng" dirty="0"/>
              <a:t>F</a:t>
            </a:r>
            <a:r>
              <a:rPr lang="en-US" dirty="0"/>
              <a:t>actor </a:t>
            </a:r>
            <a:r>
              <a:rPr lang="en-US" u="sng" dirty="0"/>
              <a:t>1) </a:t>
            </a:r>
            <a:r>
              <a:rPr lang="en-US" dirty="0"/>
              <a:t>after a related </a:t>
            </a:r>
            <a:r>
              <a:rPr lang="en-US" i="1" dirty="0"/>
              <a:t>Drosophila</a:t>
            </a:r>
            <a:r>
              <a:rPr lang="en-US" dirty="0"/>
              <a:t> gene suggested to </a:t>
            </a:r>
            <a:r>
              <a:rPr lang="en-US" dirty="0" smtClean="0"/>
              <a:t>be </a:t>
            </a:r>
            <a:r>
              <a:rPr lang="en-US" u="sng" dirty="0" smtClean="0"/>
              <a:t>a cell cycle factor</a:t>
            </a:r>
            <a:r>
              <a:rPr lang="en-US" dirty="0" smtClean="0"/>
              <a:t>.</a:t>
            </a:r>
            <a:endParaRPr lang="en-US" dirty="0"/>
          </a:p>
          <a:p>
            <a:endParaRPr lang="en-US" u="sng" dirty="0"/>
          </a:p>
          <a:p>
            <a:endParaRPr lang="en-US" dirty="0"/>
          </a:p>
          <a:p>
            <a:endParaRPr lang="en-US" dirty="0"/>
          </a:p>
          <a:p>
            <a:endParaRPr lang="en-US" dirty="0"/>
          </a:p>
          <a:p>
            <a:endParaRPr lang="en-US" dirty="0"/>
          </a:p>
          <a:p>
            <a:endParaRPr lang="en-US" u="sng" dirty="0"/>
          </a:p>
          <a:p>
            <a:endParaRPr lang="en-US" u="sng"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920240"/>
            <a:ext cx="6224730" cy="4937760"/>
          </a:xfrm>
          <a:prstGeom prst="rect">
            <a:avLst/>
          </a:prstGeom>
        </p:spPr>
      </p:pic>
      <p:sp>
        <p:nvSpPr>
          <p:cNvPr id="4" name="TextBox 3"/>
          <p:cNvSpPr txBox="1"/>
          <p:nvPr/>
        </p:nvSpPr>
        <p:spPr>
          <a:xfrm>
            <a:off x="6191250" y="2286000"/>
            <a:ext cx="2971800" cy="2092881"/>
          </a:xfrm>
          <a:prstGeom prst="rect">
            <a:avLst/>
          </a:prstGeom>
          <a:noFill/>
        </p:spPr>
        <p:txBody>
          <a:bodyPr wrap="square" rtlCol="0">
            <a:spAutoFit/>
          </a:bodyPr>
          <a:lstStyle/>
          <a:p>
            <a:r>
              <a:rPr lang="en-US" sz="1600" dirty="0"/>
              <a:t>N-&gt;-&gt;-&gt;-&gt;-&gt;-&gt;-&gt;-&gt;-&gt;-&gt;-&gt;-&gt;-&gt;-&gt;-&gt;C</a:t>
            </a:r>
          </a:p>
          <a:p>
            <a:endParaRPr lang="en-US" sz="1600" dirty="0"/>
          </a:p>
          <a:p>
            <a:r>
              <a:rPr lang="en-US" sz="1600" dirty="0"/>
              <a:t>Clf1 is an </a:t>
            </a:r>
            <a:r>
              <a:rPr lang="en-US" sz="1600" dirty="0">
                <a:solidFill>
                  <a:srgbClr val="FF0000"/>
                </a:solidFill>
              </a:rPr>
              <a:t>odd protein </a:t>
            </a:r>
            <a:r>
              <a:rPr lang="en-US" sz="1600" dirty="0"/>
              <a:t>and </a:t>
            </a:r>
            <a:r>
              <a:rPr lang="en-US" sz="1600" dirty="0" smtClean="0"/>
              <a:t>composed almost entirely of 15 </a:t>
            </a:r>
            <a:r>
              <a:rPr lang="en-US" sz="1600" dirty="0"/>
              <a:t>direct repeats of the </a:t>
            </a:r>
            <a:r>
              <a:rPr lang="en-US" sz="1600" b="1" dirty="0">
                <a:solidFill>
                  <a:srgbClr val="FF0000"/>
                </a:solidFill>
              </a:rPr>
              <a:t>TPR protein binding domain </a:t>
            </a:r>
            <a:r>
              <a:rPr lang="en-US" sz="1600" dirty="0"/>
              <a:t>with no sequence between the repeats.</a:t>
            </a:r>
          </a:p>
          <a:p>
            <a:endParaRPr lang="en-US" dirty="0"/>
          </a:p>
        </p:txBody>
      </p:sp>
    </p:spTree>
    <p:extLst>
      <p:ext uri="{BB962C8B-B14F-4D97-AF65-F5344CB8AC3E}">
        <p14:creationId xmlns:p14="http://schemas.microsoft.com/office/powerpoint/2010/main" val="2420348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74345"/>
            <a:ext cx="8153400" cy="4247317"/>
          </a:xfrm>
          <a:prstGeom prst="rect">
            <a:avLst/>
          </a:prstGeom>
        </p:spPr>
        <p:txBody>
          <a:bodyPr wrap="square">
            <a:spAutoFit/>
          </a:bodyPr>
          <a:lstStyle/>
          <a:p>
            <a:r>
              <a:rPr lang="en-US" dirty="0"/>
              <a:t>Using techniques similar to those described above for other genes, we went on to demonstrate that </a:t>
            </a:r>
            <a:r>
              <a:rPr lang="en-US" dirty="0">
                <a:solidFill>
                  <a:srgbClr val="FF0000"/>
                </a:solidFill>
              </a:rPr>
              <a:t>Clf1 was actually an essential pre-mRNA </a:t>
            </a:r>
            <a:r>
              <a:rPr lang="en-US" dirty="0"/>
              <a:t>splicing factor and a core component of the spliceosome in yeast and </a:t>
            </a:r>
            <a:r>
              <a:rPr lang="en-US" dirty="0" smtClean="0"/>
              <a:t>humans:</a:t>
            </a:r>
            <a:endParaRPr lang="en-US" dirty="0"/>
          </a:p>
          <a:p>
            <a:endParaRPr lang="en-US" u="sng" dirty="0">
              <a:hlinkClick r:id="rId2"/>
            </a:endParaRPr>
          </a:p>
          <a:p>
            <a:r>
              <a:rPr lang="en-US" u="sng" dirty="0">
                <a:hlinkClick r:id="rId2"/>
              </a:rPr>
              <a:t>Yeast </a:t>
            </a:r>
            <a:r>
              <a:rPr lang="en-US" u="sng" dirty="0" err="1">
                <a:hlinkClick r:id="rId2"/>
              </a:rPr>
              <a:t>ortholog</a:t>
            </a:r>
            <a:r>
              <a:rPr lang="en-US" u="sng" dirty="0">
                <a:hlinkClick r:id="rId2"/>
              </a:rPr>
              <a:t> of the Drosophila crooked neck protein promotes spliceosome assembly through stable U4/U6.U5 snRNP addition.</a:t>
            </a:r>
            <a:r>
              <a:rPr lang="en-US" dirty="0"/>
              <a:t> 1999, Chung S, McLean MR, </a:t>
            </a:r>
            <a:r>
              <a:rPr lang="en-US" b="1" dirty="0"/>
              <a:t>Rymond</a:t>
            </a:r>
            <a:r>
              <a:rPr lang="en-US" dirty="0"/>
              <a:t> BC. RNA. 8:1042-1054.</a:t>
            </a:r>
          </a:p>
          <a:p>
            <a:endParaRPr lang="en-US" u="sng" dirty="0">
              <a:hlinkClick r:id="rId3"/>
            </a:endParaRPr>
          </a:p>
          <a:p>
            <a:r>
              <a:rPr lang="en-US" u="sng" dirty="0">
                <a:hlinkClick r:id="rId3"/>
              </a:rPr>
              <a:t>The Clf1p splicing factor promotes spliceosome assembly through N-terminal </a:t>
            </a:r>
            <a:r>
              <a:rPr lang="en-US" u="sng" dirty="0" err="1">
                <a:hlinkClick r:id="rId3"/>
              </a:rPr>
              <a:t>tetratricopeptide</a:t>
            </a:r>
            <a:r>
              <a:rPr lang="en-US" u="sng" dirty="0">
                <a:hlinkClick r:id="rId3"/>
              </a:rPr>
              <a:t> repeat contacts.</a:t>
            </a:r>
            <a:r>
              <a:rPr lang="en-US" dirty="0"/>
              <a:t> 2003. Wang Q, Hobbs K, Lynn B, Rymond BC. J </a:t>
            </a:r>
            <a:r>
              <a:rPr lang="en-US" dirty="0" err="1"/>
              <a:t>Biol</a:t>
            </a:r>
            <a:r>
              <a:rPr lang="en-US" dirty="0"/>
              <a:t> Chem. 278:7875-8375. </a:t>
            </a:r>
          </a:p>
          <a:p>
            <a:endParaRPr lang="en-US" u="sng" dirty="0">
              <a:hlinkClick r:id="rId4"/>
            </a:endParaRPr>
          </a:p>
          <a:p>
            <a:r>
              <a:rPr lang="en-US" u="sng" dirty="0">
                <a:hlinkClick r:id="rId4"/>
              </a:rPr>
              <a:t>Crooked neck is a component of the human spliceosome and implicated in the splicing process.</a:t>
            </a:r>
            <a:r>
              <a:rPr lang="en-US" dirty="0"/>
              <a:t> 2002. Chung S, Zhou Z, Huddleston KA, Harrison DA, Reed R, Coleman TA, Rymond BC. </a:t>
            </a:r>
            <a:r>
              <a:rPr lang="en-US" dirty="0" err="1"/>
              <a:t>Biochim</a:t>
            </a:r>
            <a:r>
              <a:rPr lang="en-US" dirty="0"/>
              <a:t> </a:t>
            </a:r>
            <a:r>
              <a:rPr lang="en-US" dirty="0" err="1"/>
              <a:t>Biophys</a:t>
            </a:r>
            <a:r>
              <a:rPr lang="en-US" dirty="0"/>
              <a:t> Acta.1576:287-297.</a:t>
            </a:r>
          </a:p>
        </p:txBody>
      </p:sp>
    </p:spTree>
    <p:extLst>
      <p:ext uri="{BB962C8B-B14F-4D97-AF65-F5344CB8AC3E}">
        <p14:creationId xmlns:p14="http://schemas.microsoft.com/office/powerpoint/2010/main" val="3494882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rot="10800000">
            <a:off x="1219199" y="1524000"/>
            <a:ext cx="6134735" cy="3200400"/>
          </a:xfrm>
          <a:prstGeom prst="rect">
            <a:avLst/>
          </a:prstGeom>
        </p:spPr>
      </p:pic>
      <p:sp>
        <p:nvSpPr>
          <p:cNvPr id="3" name="Rectangle 2"/>
          <p:cNvSpPr/>
          <p:nvPr/>
        </p:nvSpPr>
        <p:spPr>
          <a:xfrm>
            <a:off x="3276600" y="478274"/>
            <a:ext cx="4572000" cy="1185581"/>
          </a:xfrm>
          <a:prstGeom prst="rect">
            <a:avLst/>
          </a:prstGeom>
        </p:spPr>
        <p:txBody>
          <a:bodyPr>
            <a:spAutoFit/>
          </a:bodyPr>
          <a:lstStyle/>
          <a:p>
            <a:pPr marL="228600" marR="0" lvl="0" indent="-228600" algn="l" defTabSz="914400" rtl="0" eaLnBrk="1" fontAlgn="auto" latinLnBrk="0" hangingPunct="1">
              <a:lnSpc>
                <a:spcPts val="144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BY4746 – no TAP tagged protein present</a:t>
            </a:r>
          </a:p>
          <a:p>
            <a:pPr marL="228600" marR="0" lvl="0" indent="-228600" algn="l" defTabSz="914400" rtl="0" eaLnBrk="1" fontAlgn="auto" latinLnBrk="0" hangingPunct="1">
              <a:lnSpc>
                <a:spcPts val="144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Pgk1-TAP</a:t>
            </a:r>
          </a:p>
          <a:p>
            <a:pPr marL="228600" marR="0" lvl="0" indent="-228600" algn="l" defTabSz="914400" rtl="0" eaLnBrk="1" fontAlgn="auto" latinLnBrk="0" hangingPunct="1">
              <a:lnSpc>
                <a:spcPts val="1440"/>
              </a:lnSpc>
              <a:spcBef>
                <a:spcPts val="0"/>
              </a:spcBef>
              <a:spcAft>
                <a:spcPts val="0"/>
              </a:spcAft>
              <a:buClrTx/>
              <a:buSzTx/>
              <a:buFontTx/>
              <a:buAutoNum type="arabicPeriod"/>
              <a:tabLst/>
              <a:defRPr/>
            </a:pP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Tda1-Tap</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28600" marR="0" lvl="0" indent="-228600" algn="l" defTabSz="914400" rtl="0" eaLnBrk="1" fontAlgn="auto" latinLnBrk="0" hangingPunct="1">
              <a:lnSpc>
                <a:spcPts val="1440"/>
              </a:lnSpc>
              <a:spcBef>
                <a:spcPts val="0"/>
              </a:spcBef>
              <a:spcAft>
                <a:spcPts val="0"/>
              </a:spcAft>
              <a:buClrTx/>
              <a:buSzTx/>
              <a:buFontTx/>
              <a:buAutoNum type="arabicPeriod"/>
              <a:tabLst/>
              <a:defRPr/>
            </a:pP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Sup35-TAP</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28600" marR="0" lvl="0" indent="-228600" algn="l" defTabSz="914400" rtl="0" eaLnBrk="1" fontAlgn="auto" latinLnBrk="0" hangingPunct="1">
              <a:lnSpc>
                <a:spcPts val="1440"/>
              </a:lnSpc>
              <a:spcBef>
                <a:spcPts val="0"/>
              </a:spcBef>
              <a:spcAft>
                <a:spcPts val="0"/>
              </a:spcAft>
              <a:buClrTx/>
              <a:buSzTx/>
              <a:buFontTx/>
              <a:buAutoNum type="arabicPeriod"/>
              <a:tabLst/>
              <a:defRPr/>
            </a:pP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NEB Broad Range Protein Markers</a:t>
            </a:r>
          </a:p>
          <a:p>
            <a:pPr marL="0" marR="0" lvl="0" indent="0" algn="l" defTabSz="914400" rtl="0" eaLnBrk="1" fontAlgn="auto" latinLnBrk="0" hangingPunct="1">
              <a:lnSpc>
                <a:spcPts val="144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250" y="1219200"/>
            <a:ext cx="1428750" cy="4210050"/>
          </a:xfrm>
          <a:prstGeom prst="rect">
            <a:avLst/>
          </a:prstGeom>
        </p:spPr>
      </p:pic>
      <p:sp>
        <p:nvSpPr>
          <p:cNvPr id="5" name="TextBox 4"/>
          <p:cNvSpPr txBox="1"/>
          <p:nvPr/>
        </p:nvSpPr>
        <p:spPr>
          <a:xfrm>
            <a:off x="228600" y="5031463"/>
            <a:ext cx="84582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Do the band migration reflect the </a:t>
            </a:r>
            <a:r>
              <a:rPr kumimoji="0" lang="en-US" sz="1800" b="0" i="0" u="sng" strike="noStrike" kern="1200" cap="none" spc="0" normalizeH="0" baseline="0" noProof="0" dirty="0" smtClean="0">
                <a:ln>
                  <a:noFill/>
                </a:ln>
                <a:solidFill>
                  <a:prstClr val="black"/>
                </a:solidFill>
                <a:effectLst/>
                <a:uLnTx/>
                <a:uFillTx/>
                <a:latin typeface="Calibri"/>
                <a:ea typeface="+mn-ea"/>
                <a:cs typeface="+mn-cs"/>
              </a:rPr>
              <a:t>relative sizes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of these 3 proteins?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 the band migration reflect the </a:t>
            </a:r>
            <a:r>
              <a:rPr kumimoji="0" lang="en-US" sz="1800" b="0" i="0" u="sng" strike="noStrike" kern="1200" cap="none" spc="0" normalizeH="0" baseline="0" noProof="0" dirty="0" smtClean="0">
                <a:ln>
                  <a:noFill/>
                </a:ln>
                <a:solidFill>
                  <a:prstClr val="black"/>
                </a:solidFill>
                <a:effectLst/>
                <a:uLnTx/>
                <a:uFillTx/>
                <a:latin typeface="Calibri"/>
                <a:ea typeface="+mn-ea"/>
                <a:cs typeface="+mn-cs"/>
              </a:rPr>
              <a:t>actual lengths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of </a:t>
            </a:r>
            <a:r>
              <a:rPr kumimoji="0" lang="en-US" sz="1800" b="0" i="0" u="none" strike="noStrike" kern="1200" cap="none" spc="0" normalizeH="0" baseline="0" noProof="0" dirty="0">
                <a:ln>
                  <a:noFill/>
                </a:ln>
                <a:solidFill>
                  <a:prstClr val="black"/>
                </a:solidFill>
                <a:effectLst/>
                <a:uLnTx/>
                <a:uFillTx/>
                <a:latin typeface="Calibri"/>
                <a:ea typeface="+mn-ea"/>
                <a:cs typeface="+mn-cs"/>
              </a:rPr>
              <a:t>these 3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proteins as estimated using the molecular weight markers?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Are the </a:t>
            </a:r>
            <a:r>
              <a:rPr kumimoji="0" lang="en-US" sz="1800" b="1" i="0" u="sng" strike="noStrike" kern="1200" cap="none" spc="0" normalizeH="0" baseline="0" noProof="0" dirty="0" smtClean="0">
                <a:ln>
                  <a:noFill/>
                </a:ln>
                <a:solidFill>
                  <a:srgbClr val="FF0000"/>
                </a:solidFill>
                <a:effectLst/>
                <a:uLnTx/>
                <a:uFillTx/>
                <a:latin typeface="Calibri"/>
                <a:ea typeface="+mn-ea"/>
                <a:cs typeface="+mn-cs"/>
              </a:rPr>
              <a:t>relative abundances </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of Pgk1, Tda1 and Sup35 as predicted by SGD?</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Do the band migration reflect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predicted differences in amounts of these 3 </a:t>
            </a:r>
            <a:r>
              <a:rPr kumimoji="0" lang="en-US" sz="1800" b="0" i="0" u="none" strike="noStrike" kern="1200" cap="none" spc="0" normalizeH="0" baseline="0" noProof="0" dirty="0">
                <a:ln>
                  <a:noFill/>
                </a:ln>
                <a:solidFill>
                  <a:prstClr val="black"/>
                </a:solidFill>
                <a:effectLst/>
                <a:uLnTx/>
                <a:uFillTx/>
                <a:latin typeface="Calibri"/>
                <a:ea typeface="+mn-ea"/>
                <a:cs typeface="+mn-cs"/>
              </a:rPr>
              <a:t>proteins as estimated using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SGD?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5866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534400" cy="5632311"/>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Transform an </a:t>
            </a:r>
            <a:r>
              <a:rPr lang="en-US" sz="2400" b="1" dirty="0" smtClean="0">
                <a:latin typeface="Times New Roman" panose="02020603050405020304" pitchFamily="18" charset="0"/>
                <a:cs typeface="Times New Roman" panose="02020603050405020304" pitchFamily="18" charset="0"/>
              </a:rPr>
              <a:t>empty vector copy of pRS426-U6 as a co</a:t>
            </a:r>
            <a:r>
              <a:rPr lang="en-US" sz="2400" dirty="0" smtClean="0">
                <a:latin typeface="Times New Roman" panose="02020603050405020304" pitchFamily="18" charset="0"/>
                <a:cs typeface="Times New Roman" panose="02020603050405020304" pitchFamily="18" charset="0"/>
              </a:rPr>
              <a:t>ntrol.</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Patch the transformants on –ura galactose medium to transcriptionally induce Cas9 in the experimental strain.</a:t>
            </a:r>
          </a:p>
          <a:p>
            <a:endParaRPr lang="en-US" sz="2400"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Screen for colony color after Cas9 induction </a:t>
            </a:r>
            <a:r>
              <a:rPr lang="en-US" sz="2400" dirty="0" smtClean="0">
                <a:latin typeface="Times New Roman" panose="02020603050405020304" pitchFamily="18" charset="0"/>
                <a:cs typeface="Times New Roman" panose="02020603050405020304" pitchFamily="18" charset="0"/>
              </a:rPr>
              <a:t>(probably best done by streaking for single colonies).  </a:t>
            </a:r>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 successful experiment with inactivate  XER1 and the colonies will be bright red rather than purple</a:t>
            </a:r>
            <a:r>
              <a:rPr lang="en-US" sz="2400" b="1" dirty="0" smtClean="0">
                <a:latin typeface="Times New Roman" panose="02020603050405020304" pitchFamily="18" charset="0"/>
                <a:cs typeface="Times New Roman" panose="02020603050405020304" pitchFamily="18" charset="0"/>
              </a:rPr>
              <a:t>.  Expect the red colonies only with the pRS426-U6-XER1 transformant</a:t>
            </a:r>
            <a:r>
              <a:rPr lang="en-US" sz="2400" dirty="0" smtClean="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If </a:t>
            </a:r>
            <a:r>
              <a:rPr lang="en-US" sz="2400" b="1" dirty="0" smtClean="0">
                <a:latin typeface="Times New Roman" panose="02020603050405020304" pitchFamily="18" charset="0"/>
                <a:cs typeface="Times New Roman" panose="02020603050405020304" pitchFamily="18" charset="0"/>
              </a:rPr>
              <a:t>further confirmation </a:t>
            </a:r>
            <a:r>
              <a:rPr lang="en-US" sz="2400" dirty="0" smtClean="0">
                <a:latin typeface="Times New Roman" panose="02020603050405020304" pitchFamily="18" charset="0"/>
                <a:cs typeface="Times New Roman" panose="02020603050405020304" pitchFamily="18" charset="0"/>
              </a:rPr>
              <a:t>is needed, the XER1 gene could be PCR amplified and sequenced from purple and red colonies to identify the Cas9-direct mutations.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45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8218170" cy="2871470"/>
          </a:xfrm>
          <a:prstGeom prst="rect">
            <a:avLst/>
          </a:prstGeom>
          <a:noFill/>
        </p:spPr>
      </p:pic>
      <p:sp>
        <p:nvSpPr>
          <p:cNvPr id="3" name="TextBox 2"/>
          <p:cNvSpPr txBox="1"/>
          <p:nvPr/>
        </p:nvSpPr>
        <p:spPr>
          <a:xfrm>
            <a:off x="762000" y="3656965"/>
            <a:ext cx="8229600" cy="646331"/>
          </a:xfrm>
          <a:prstGeom prst="rect">
            <a:avLst/>
          </a:prstGeom>
          <a:noFill/>
        </p:spPr>
        <p:txBody>
          <a:bodyPr wrap="square" rtlCol="0">
            <a:spAutoFit/>
          </a:bodyPr>
          <a:lstStyle/>
          <a:p>
            <a:r>
              <a:rPr lang="en-US" b="1" i="1" dirty="0"/>
              <a:t>PRP39     --------------------------------------------------</a:t>
            </a:r>
            <a:r>
              <a:rPr lang="en-US" b="1" i="1" dirty="0">
                <a:sym typeface="Wingdings" panose="05000000000000000000" pitchFamily="2" charset="2"/>
              </a:rPr>
              <a:t>  </a:t>
            </a:r>
            <a:r>
              <a:rPr lang="en-US" b="1" i="1" dirty="0">
                <a:solidFill>
                  <a:srgbClr val="FF0000"/>
                </a:solidFill>
                <a:sym typeface="Wingdings" panose="05000000000000000000" pitchFamily="2" charset="2"/>
              </a:rPr>
              <a:t>PRP42 bioinformatics</a:t>
            </a:r>
          </a:p>
          <a:p>
            <a:r>
              <a:rPr lang="en-US" b="1" i="1" dirty="0">
                <a:solidFill>
                  <a:srgbClr val="FF0000"/>
                </a:solidFill>
                <a:sym typeface="Wingdings" panose="05000000000000000000" pitchFamily="2" charset="2"/>
              </a:rPr>
              <a:t>					  CLF1 bioinformatics</a:t>
            </a:r>
            <a:endParaRPr lang="en-US" b="1" i="1" dirty="0">
              <a:solidFill>
                <a:srgbClr val="FF0000"/>
              </a:solidFill>
            </a:endParaRPr>
          </a:p>
        </p:txBody>
      </p:sp>
    </p:spTree>
    <p:extLst>
      <p:ext uri="{BB962C8B-B14F-4D97-AF65-F5344CB8AC3E}">
        <p14:creationId xmlns:p14="http://schemas.microsoft.com/office/powerpoint/2010/main" val="664750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10" y="2440340"/>
            <a:ext cx="27146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621" y="838207"/>
            <a:ext cx="45720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06517" y="2432319"/>
            <a:ext cx="5061283" cy="1477328"/>
          </a:xfrm>
          <a:prstGeom prst="rect">
            <a:avLst/>
          </a:prstGeom>
          <a:noFill/>
        </p:spPr>
        <p:txBody>
          <a:bodyPr wrap="square" rtlCol="0">
            <a:spAutoFit/>
          </a:bodyPr>
          <a:lstStyle/>
          <a:p>
            <a:r>
              <a:rPr lang="en-US" b="1" dirty="0"/>
              <a:t>Dissolve &amp; bind in QC</a:t>
            </a:r>
            <a:r>
              <a:rPr lang="en-US" dirty="0"/>
              <a:t> (</a:t>
            </a:r>
            <a:r>
              <a:rPr lang="en-US" dirty="0">
                <a:solidFill>
                  <a:srgbClr val="FF0000"/>
                </a:solidFill>
              </a:rPr>
              <a:t>6M guanidine isothiocyanate</a:t>
            </a:r>
            <a:r>
              <a:rPr lang="en-US" dirty="0"/>
              <a:t>, 50 mM Tris, 150 mM NaOAc, 20 mM EDTA pH 5 –</a:t>
            </a:r>
            <a:r>
              <a:rPr lang="en-US" b="1" dirty="0">
                <a:solidFill>
                  <a:srgbClr val="FF0000"/>
                </a:solidFill>
              </a:rPr>
              <a:t>WHY is pH relevant?</a:t>
            </a:r>
            <a:r>
              <a:rPr lang="en-US" dirty="0"/>
              <a:t>), </a:t>
            </a:r>
          </a:p>
          <a:p>
            <a:r>
              <a:rPr lang="en-US" b="1" dirty="0"/>
              <a:t>Wash in PE (</a:t>
            </a:r>
            <a:r>
              <a:rPr lang="en-US" dirty="0"/>
              <a:t>80% ethanol in 10 mM Tris, pH 7.5) and </a:t>
            </a:r>
          </a:p>
          <a:p>
            <a:r>
              <a:rPr lang="en-US" b="1" dirty="0"/>
              <a:t>Elute in EB </a:t>
            </a:r>
            <a:r>
              <a:rPr lang="en-US" dirty="0"/>
              <a:t>(10 mM Tris, pH 8.5)</a:t>
            </a:r>
          </a:p>
        </p:txBody>
      </p:sp>
      <p:sp>
        <p:nvSpPr>
          <p:cNvPr id="3" name="TextBox 2"/>
          <p:cNvSpPr txBox="1"/>
          <p:nvPr/>
        </p:nvSpPr>
        <p:spPr>
          <a:xfrm>
            <a:off x="2457450" y="3975635"/>
            <a:ext cx="6629400" cy="2585323"/>
          </a:xfrm>
          <a:prstGeom prst="rect">
            <a:avLst/>
          </a:prstGeom>
          <a:noFill/>
        </p:spPr>
        <p:txBody>
          <a:bodyPr wrap="square" rtlCol="0">
            <a:spAutoFit/>
          </a:bodyPr>
          <a:lstStyle/>
          <a:p>
            <a:r>
              <a:rPr lang="en-US" b="1" dirty="0">
                <a:highlight>
                  <a:srgbClr val="FFFF00"/>
                </a:highlight>
              </a:rPr>
              <a:t>Chaotropic salts </a:t>
            </a:r>
            <a:r>
              <a:rPr lang="en-US" dirty="0"/>
              <a:t>such </a:t>
            </a:r>
            <a:r>
              <a:rPr lang="en-US" b="1" i="1" dirty="0"/>
              <a:t>as 6M guanidinium isothiocyanate </a:t>
            </a:r>
            <a:r>
              <a:rPr lang="en-US" dirty="0"/>
              <a:t>(</a:t>
            </a:r>
            <a:r>
              <a:rPr lang="en-US" dirty="0">
                <a:solidFill>
                  <a:srgbClr val="FF0000"/>
                </a:solidFill>
              </a:rPr>
              <a:t>QC</a:t>
            </a:r>
            <a:r>
              <a:rPr lang="en-US" dirty="0"/>
              <a:t>) interfere with the hydrogen bonding structure of water and</a:t>
            </a:r>
            <a:r>
              <a:rPr lang="en-US" b="1" dirty="0"/>
              <a:t> </a:t>
            </a:r>
            <a:r>
              <a:rPr lang="en-US" b="1" u="sng" dirty="0"/>
              <a:t>increase</a:t>
            </a:r>
            <a:r>
              <a:rPr lang="en-US" b="1" dirty="0"/>
              <a:t> the solubility of nonpolar compounds </a:t>
            </a:r>
            <a:r>
              <a:rPr lang="en-US" dirty="0"/>
              <a:t>(purine &amp; pyrimidine bases) in aqueous (i.e., water rich) </a:t>
            </a:r>
            <a:r>
              <a:rPr lang="en-US" dirty="0" smtClean="0"/>
              <a:t>environments </a:t>
            </a:r>
            <a:r>
              <a:rPr lang="en-US" b="1" dirty="0" smtClean="0"/>
              <a:t>and promotes binding </a:t>
            </a:r>
            <a:r>
              <a:rPr lang="en-US" dirty="0" smtClean="0"/>
              <a:t>of DNA to silica..  </a:t>
            </a:r>
            <a:r>
              <a:rPr lang="en-US" dirty="0"/>
              <a:t>The organic ethanol solution (</a:t>
            </a:r>
            <a:r>
              <a:rPr lang="en-US" b="1" dirty="0">
                <a:solidFill>
                  <a:srgbClr val="FF0000"/>
                </a:solidFill>
              </a:rPr>
              <a:t>PE</a:t>
            </a:r>
            <a:r>
              <a:rPr lang="en-US" dirty="0"/>
              <a:t>) rinses away the QC but the DNA is retained on the silica.   Release of DNA occurs in low salt/higher </a:t>
            </a:r>
            <a:r>
              <a:rPr lang="en-US" dirty="0" smtClean="0"/>
              <a:t>PH aqueous </a:t>
            </a:r>
            <a:r>
              <a:rPr lang="en-US" dirty="0"/>
              <a:t>solution (</a:t>
            </a:r>
            <a:r>
              <a:rPr lang="en-US" b="1" dirty="0">
                <a:solidFill>
                  <a:srgbClr val="FF0000"/>
                </a:solidFill>
              </a:rPr>
              <a:t>EB – or 10 mM Tris, pH 8</a:t>
            </a:r>
            <a:r>
              <a:rPr lang="en-US" dirty="0"/>
              <a:t>) due to charge repulsion between DNA and silica resin (in essence, finely ground glass).</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4267200"/>
            <a:ext cx="193307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38200" y="264877"/>
            <a:ext cx="7315200" cy="400110"/>
          </a:xfrm>
          <a:prstGeom prst="rect">
            <a:avLst/>
          </a:prstGeom>
          <a:noFill/>
        </p:spPr>
        <p:txBody>
          <a:bodyPr wrap="square" rtlCol="0">
            <a:spAutoFit/>
          </a:bodyPr>
          <a:lstStyle/>
          <a:p>
            <a:r>
              <a:rPr lang="en-US" sz="2000" b="1" dirty="0">
                <a:solidFill>
                  <a:srgbClr val="FF0000"/>
                </a:solidFill>
              </a:rPr>
              <a:t>Bind</a:t>
            </a:r>
            <a:r>
              <a:rPr lang="en-US" sz="2000" b="1" dirty="0"/>
              <a:t> DNA to the column, </a:t>
            </a:r>
            <a:r>
              <a:rPr lang="en-US" sz="2000" b="1" dirty="0">
                <a:solidFill>
                  <a:srgbClr val="FF0000"/>
                </a:solidFill>
              </a:rPr>
              <a:t>wash</a:t>
            </a:r>
            <a:r>
              <a:rPr lang="en-US" sz="2000" b="1" dirty="0"/>
              <a:t> off impurities, </a:t>
            </a:r>
            <a:r>
              <a:rPr lang="en-US" sz="2000" b="1" dirty="0">
                <a:solidFill>
                  <a:srgbClr val="FF0000"/>
                </a:solidFill>
              </a:rPr>
              <a:t>elute</a:t>
            </a:r>
            <a:r>
              <a:rPr lang="en-US" sz="2000" b="1" dirty="0"/>
              <a:t> DNA</a:t>
            </a:r>
          </a:p>
        </p:txBody>
      </p:sp>
      <p:pic>
        <p:nvPicPr>
          <p:cNvPr id="1026" name="Picture 2" descr="Image result for guanidinium isothiocyan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024909"/>
            <a:ext cx="1520825" cy="127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53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762000" y="160842"/>
            <a:ext cx="7696200" cy="63863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(When you do not have a DNA or</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peptide sequence in hand)</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Molecular or Genetic Approaches to Identify Genes</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300" b="1"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Functional complementation to relieve the </a:t>
            </a:r>
            <a:r>
              <a:rPr lang="en-US" sz="1300"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Two hybrid interactions – </a:t>
            </a:r>
            <a:r>
              <a:rPr lang="en-US" sz="1300"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Throughput </a:t>
            </a:r>
            <a:r>
              <a:rPr lang="en-US" sz="1300" b="1" dirty="0" err="1">
                <a:latin typeface="Times New Roman" panose="02020603050405020304" pitchFamily="18" charset="0"/>
                <a:cs typeface="Times New Roman" panose="02020603050405020304" pitchFamily="18" charset="0"/>
              </a:rPr>
              <a:t>Transcriptome</a:t>
            </a:r>
            <a:r>
              <a:rPr lang="en-US" sz="1300" b="1" dirty="0">
                <a:latin typeface="Times New Roman" panose="02020603050405020304" pitchFamily="18" charset="0"/>
                <a:cs typeface="Times New Roman" panose="02020603050405020304" pitchFamily="18" charset="0"/>
              </a:rPr>
              <a:t> (RNA </a:t>
            </a:r>
            <a:r>
              <a:rPr lang="en-US" sz="1300" b="1" dirty="0" err="1">
                <a:latin typeface="Times New Roman" panose="02020603050405020304" pitchFamily="18" charset="0"/>
                <a:cs typeface="Times New Roman" panose="02020603050405020304" pitchFamily="18" charset="0"/>
              </a:rPr>
              <a:t>Seq</a:t>
            </a:r>
            <a:r>
              <a:rPr lang="en-US" sz="1300" b="1" dirty="0">
                <a:latin typeface="Times New Roman" panose="02020603050405020304" pitchFamily="18" charset="0"/>
                <a:cs typeface="Times New Roman" panose="02020603050405020304" pitchFamily="18" charset="0"/>
              </a:rPr>
              <a:t>, Microarray, </a:t>
            </a:r>
            <a:r>
              <a:rPr lang="en-US" sz="1300" b="1" dirty="0" err="1">
                <a:latin typeface="Times New Roman" panose="02020603050405020304" pitchFamily="18" charset="0"/>
                <a:cs typeface="Times New Roman" panose="02020603050405020304" pitchFamily="18" charset="0"/>
              </a:rPr>
              <a:t>Nanodrop,etc</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Approaches</a:t>
            </a:r>
            <a:r>
              <a:rPr lang="en-US" sz="1300" dirty="0">
                <a:latin typeface="Times New Roman" panose="02020603050405020304" pitchFamily="18" charset="0"/>
                <a:cs typeface="Times New Roman" panose="02020603050405020304" pitchFamily="18" charset="0"/>
              </a:rPr>
              <a:t> to define coordinately regulated gene sets in tissue-specific or developmental stages; RNAs binding common proteins, etc.</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copy (dosage) suppression </a:t>
            </a:r>
            <a:r>
              <a:rPr lang="en-US" sz="1300" dirty="0">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Extragenic suppression  - </a:t>
            </a:r>
            <a:r>
              <a:rPr lang="en-US" sz="1300" dirty="0">
                <a:latin typeface="Times New Roman" panose="02020603050405020304" pitchFamily="18" charset="0"/>
                <a:cs typeface="Times New Roman" panose="02020603050405020304" pitchFamily="18" charset="0"/>
              </a:rPr>
              <a:t>the identification of second site mutations that suppress the mutant defect of a mutation in a known gene of interest. Requires a scheme to identify the suppressor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solidFill>
                  <a:srgbClr val="FF0000"/>
                </a:solidFill>
                <a:latin typeface="Times New Roman" panose="02020603050405020304" pitchFamily="18" charset="0"/>
                <a:cs typeface="Times New Roman" panose="02020603050405020304" pitchFamily="18" charset="0"/>
              </a:rPr>
              <a:t>Synthetic lethal interactions </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Proteomics – </a:t>
            </a:r>
            <a:r>
              <a:rPr lang="en-US" sz="1300" dirty="0">
                <a:latin typeface="Times New Roman" panose="02020603050405020304" pitchFamily="18" charset="0"/>
                <a:cs typeface="Times New Roman" panose="02020603050405020304" pitchFamily="18" charset="0"/>
              </a:rPr>
              <a:t>to define interacting protein sets</a:t>
            </a:r>
          </a:p>
          <a:p>
            <a:pPr lvl="0"/>
            <a:endParaRPr lang="en-US" sz="1300" b="1" dirty="0">
              <a:solidFill>
                <a:srgbClr val="FF0000"/>
              </a:solidFill>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Bioinformatics – </a:t>
            </a:r>
            <a:r>
              <a:rPr lang="en-US" sz="1300" dirty="0">
                <a:latin typeface="Times New Roman" panose="02020603050405020304" pitchFamily="18" charset="0"/>
                <a:cs typeface="Times New Roman" panose="02020603050405020304" pitchFamily="18" charset="0"/>
              </a:rPr>
              <a:t>computational approaches applied in different ways, shown here through the identification of proteins with similar structures</a:t>
            </a:r>
          </a:p>
          <a:p>
            <a:pPr lvl="0"/>
            <a:endParaRPr lang="en-US"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863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534400" cy="5909310"/>
          </a:xfrm>
          <a:prstGeom prst="rect">
            <a:avLst/>
          </a:prstGeom>
          <a:noFill/>
        </p:spPr>
        <p:txBody>
          <a:bodyPr wrap="square" rtlCol="0">
            <a:spAutoFit/>
          </a:bodyPr>
          <a:lstStyle/>
          <a:p>
            <a:r>
              <a:rPr lang="en-US" b="1" dirty="0"/>
              <a:t>Clf1 used in a </a:t>
            </a:r>
            <a:r>
              <a:rPr lang="en-US" b="1" dirty="0">
                <a:solidFill>
                  <a:srgbClr val="FF0000"/>
                </a:solidFill>
              </a:rPr>
              <a:t>synthetic lethal screen </a:t>
            </a:r>
            <a:r>
              <a:rPr lang="en-US" dirty="0"/>
              <a:t>to identify interacting genes as candidates for other pre-mRNA splicing factors.</a:t>
            </a:r>
          </a:p>
          <a:p>
            <a:endParaRPr lang="en-US" u="sng" dirty="0">
              <a:hlinkClick r:id="rId2"/>
            </a:endParaRPr>
          </a:p>
          <a:p>
            <a:r>
              <a:rPr lang="en-US" u="sng" dirty="0">
                <a:hlinkClick r:id="rId2"/>
              </a:rPr>
              <a:t>Genetic interactions with CLF1 identify additional pre-mRNA splicing factors and a link between activators of yeast vesicular transport and splicing.</a:t>
            </a:r>
            <a:r>
              <a:rPr lang="en-US" dirty="0"/>
              <a:t> 2003.  Vincent K, Wang Q, Jay S, Hobbs K, Rymond BC. Genetics. 164:895-907.</a:t>
            </a:r>
          </a:p>
          <a:p>
            <a:endParaRPr lang="en-US" dirty="0"/>
          </a:p>
          <a:p>
            <a:r>
              <a:rPr lang="en-US" b="1" dirty="0"/>
              <a:t>Synthetic lethality </a:t>
            </a:r>
            <a:r>
              <a:rPr lang="en-US" dirty="0"/>
              <a:t>– interaction between weak mutations in two </a:t>
            </a:r>
            <a:r>
              <a:rPr lang="en-US" u="sng" dirty="0"/>
              <a:t>different</a:t>
            </a:r>
            <a:r>
              <a:rPr lang="en-US" dirty="0"/>
              <a:t> genes whose combination in the same haploid cell results in lethality.  Here shown for two single copy genes, called X and Y in a haploid genetic background:</a:t>
            </a:r>
          </a:p>
          <a:p>
            <a:endParaRPr lang="en-US" dirty="0"/>
          </a:p>
          <a:p>
            <a:r>
              <a:rPr lang="en-US" b="1" dirty="0"/>
              <a:t>Genotype				Phenotype</a:t>
            </a:r>
          </a:p>
          <a:p>
            <a:r>
              <a:rPr lang="en-US" dirty="0"/>
              <a:t>WT-X, WT-Y			wildtype growth</a:t>
            </a:r>
          </a:p>
          <a:p>
            <a:r>
              <a:rPr lang="en-US" dirty="0"/>
              <a:t>X, y-1			slight growth inhibition, nearly normal</a:t>
            </a:r>
          </a:p>
          <a:p>
            <a:r>
              <a:rPr lang="en-US" dirty="0"/>
              <a:t>X-1, Y			slight growth inhibition, nearly normal</a:t>
            </a:r>
          </a:p>
          <a:p>
            <a:r>
              <a:rPr lang="en-US" dirty="0"/>
              <a:t>X-1, y-1			dead (</a:t>
            </a:r>
            <a:r>
              <a:rPr lang="en-US" b="1" dirty="0">
                <a:solidFill>
                  <a:srgbClr val="FF0000"/>
                </a:solidFill>
              </a:rPr>
              <a:t>synthetic lethal</a:t>
            </a:r>
            <a:r>
              <a:rPr lang="en-US" dirty="0"/>
              <a:t>) or extremely poor growth (synthetic 								  sick)</a:t>
            </a:r>
          </a:p>
          <a:p>
            <a:endParaRPr lang="en-US" dirty="0"/>
          </a:p>
          <a:p>
            <a:r>
              <a:rPr lang="en-US" dirty="0"/>
              <a:t>The word “synthetic” refers </a:t>
            </a:r>
            <a:r>
              <a:rPr lang="en-US" u="sng" dirty="0"/>
              <a:t>combining</a:t>
            </a:r>
            <a:r>
              <a:rPr lang="en-US" dirty="0"/>
              <a:t> the two mutations in the same cell.</a:t>
            </a:r>
          </a:p>
          <a:p>
            <a:endParaRPr lang="en-US" dirty="0"/>
          </a:p>
          <a:p>
            <a:endParaRPr lang="en-US" i="1" dirty="0"/>
          </a:p>
        </p:txBody>
      </p:sp>
    </p:spTree>
    <p:extLst>
      <p:ext uri="{BB962C8B-B14F-4D97-AF65-F5344CB8AC3E}">
        <p14:creationId xmlns:p14="http://schemas.microsoft.com/office/powerpoint/2010/main" val="4017493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26032"/>
            <a:ext cx="900741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Starting with the </a:t>
            </a:r>
            <a:r>
              <a:rPr lang="en-US" sz="2400" i="1" dirty="0">
                <a:latin typeface="Times New Roman" panose="02020603050405020304" pitchFamily="18" charset="0"/>
                <a:cs typeface="Times New Roman" panose="02020603050405020304" pitchFamily="18" charset="0"/>
              </a:rPr>
              <a:t>CLF1</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gene, </a:t>
            </a:r>
            <a:r>
              <a:rPr lang="en-US" sz="2400" dirty="0">
                <a:latin typeface="Times New Roman" panose="02020603050405020304" pitchFamily="18" charset="0"/>
                <a:cs typeface="Times New Roman" panose="02020603050405020304" pitchFamily="18" charset="0"/>
              </a:rPr>
              <a:t>we use </a:t>
            </a:r>
            <a:r>
              <a:rPr lang="en-US" sz="2400" dirty="0">
                <a:solidFill>
                  <a:srgbClr val="FF0000"/>
                </a:solidFill>
                <a:latin typeface="Times New Roman" panose="02020603050405020304" pitchFamily="18" charset="0"/>
                <a:cs typeface="Times New Roman" panose="02020603050405020304" pitchFamily="18" charset="0"/>
              </a:rPr>
              <a:t>inverse PCR </a:t>
            </a:r>
            <a:r>
              <a:rPr lang="en-US" sz="2400" dirty="0" smtClean="0">
                <a:latin typeface="Times New Roman" panose="02020603050405020304" pitchFamily="18" charset="0"/>
                <a:cs typeface="Times New Roman" panose="02020603050405020304" pitchFamily="18" charset="0"/>
              </a:rPr>
              <a:t>to delete TPR units and </a:t>
            </a:r>
            <a:r>
              <a:rPr lang="en-US" sz="2400" dirty="0">
                <a:latin typeface="Times New Roman" panose="02020603050405020304" pitchFamily="18" charset="0"/>
                <a:cs typeface="Times New Roman" panose="02020603050405020304" pitchFamily="18" charset="0"/>
              </a:rPr>
              <a:t>demonstrate that not all TPR repeats are identical in </a:t>
            </a:r>
            <a:r>
              <a:rPr lang="en-US" sz="2400" dirty="0" smtClean="0">
                <a:latin typeface="Times New Roman" panose="02020603050405020304" pitchFamily="18" charset="0"/>
                <a:cs typeface="Times New Roman" panose="02020603050405020304" pitchFamily="18" charset="0"/>
              </a:rPr>
              <a:t>function via plasmid shuffle.</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447800"/>
            <a:ext cx="5056697" cy="43891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597" y="1676400"/>
            <a:ext cx="3444813" cy="2651760"/>
          </a:xfrm>
          <a:prstGeom prst="rect">
            <a:avLst/>
          </a:prstGeom>
        </p:spPr>
      </p:pic>
      <p:sp>
        <p:nvSpPr>
          <p:cNvPr id="5" name="TextBox 4"/>
          <p:cNvSpPr txBox="1"/>
          <p:nvPr/>
        </p:nvSpPr>
        <p:spPr>
          <a:xfrm>
            <a:off x="5513897" y="4495800"/>
            <a:ext cx="3630103" cy="2031325"/>
          </a:xfrm>
          <a:prstGeom prst="rect">
            <a:avLst/>
          </a:prstGeom>
          <a:noFill/>
        </p:spPr>
        <p:txBody>
          <a:bodyPr wrap="square" rtlCol="0">
            <a:spAutoFit/>
          </a:bodyPr>
          <a:lstStyle/>
          <a:p>
            <a:r>
              <a:rPr lang="en-US" b="1" dirty="0">
                <a:solidFill>
                  <a:srgbClr val="FF0000"/>
                </a:solidFill>
              </a:rPr>
              <a:t>Add-back</a:t>
            </a:r>
            <a:r>
              <a:rPr lang="en-US" dirty="0">
                <a:solidFill>
                  <a:srgbClr val="FF0000"/>
                </a:solidFill>
              </a:rPr>
              <a:t> experiment  </a:t>
            </a:r>
            <a:r>
              <a:rPr lang="en-US" dirty="0"/>
              <a:t>in which </a:t>
            </a:r>
            <a:r>
              <a:rPr lang="en-US" dirty="0">
                <a:solidFill>
                  <a:srgbClr val="FF0000"/>
                </a:solidFill>
              </a:rPr>
              <a:t>PCR fragments </a:t>
            </a:r>
            <a:r>
              <a:rPr lang="en-US" dirty="0"/>
              <a:t>containing   the original TPR2 segment or TPR1 or TPR3 sequences are placed in the </a:t>
            </a:r>
            <a:r>
              <a:rPr lang="en-US" i="1" dirty="0"/>
              <a:t>clf1</a:t>
            </a:r>
            <a:r>
              <a:rPr lang="el-GR" i="1" dirty="0"/>
              <a:t>Δ</a:t>
            </a:r>
            <a:r>
              <a:rPr lang="en-US" i="1" dirty="0"/>
              <a:t>2 </a:t>
            </a:r>
            <a:r>
              <a:rPr lang="en-US" dirty="0"/>
              <a:t>allele.  Only the cognate (i.e., original) TPR2 rescues the ts </a:t>
            </a:r>
            <a:r>
              <a:rPr lang="en-US" i="1" dirty="0"/>
              <a:t>clf1</a:t>
            </a:r>
            <a:r>
              <a:rPr lang="el-GR" i="1" dirty="0"/>
              <a:t>Δ</a:t>
            </a:r>
            <a:r>
              <a:rPr lang="en-US" i="1" dirty="0"/>
              <a:t>2 </a:t>
            </a:r>
            <a:r>
              <a:rPr lang="en-US" dirty="0" smtClean="0"/>
              <a:t>mutant phenotype </a:t>
            </a:r>
            <a:r>
              <a:rPr lang="en-US" dirty="0"/>
              <a:t>at 37C.</a:t>
            </a:r>
          </a:p>
        </p:txBody>
      </p:sp>
    </p:spTree>
    <p:extLst>
      <p:ext uri="{BB962C8B-B14F-4D97-AF65-F5344CB8AC3E}">
        <p14:creationId xmlns:p14="http://schemas.microsoft.com/office/powerpoint/2010/main" val="275881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8153400" cy="6186309"/>
          </a:xfrm>
          <a:prstGeom prst="rect">
            <a:avLst/>
          </a:prstGeom>
          <a:noFill/>
        </p:spPr>
        <p:txBody>
          <a:bodyPr wrap="square" rtlCol="0">
            <a:spAutoFit/>
          </a:bodyPr>
          <a:lstStyle/>
          <a:p>
            <a:r>
              <a:rPr lang="en-US" b="1" dirty="0"/>
              <a:t>Genetic basis of this synthetic lethal screen.  </a:t>
            </a:r>
            <a:r>
              <a:rPr lang="en-US" dirty="0"/>
              <a:t>Requires a yeast host strain containing chromosomal null allele of </a:t>
            </a:r>
            <a:r>
              <a:rPr lang="en-US" i="1" dirty="0"/>
              <a:t>CLF1</a:t>
            </a:r>
            <a:r>
              <a:rPr lang="en-US" dirty="0"/>
              <a:t> as well as chromosomal marker genes (</a:t>
            </a:r>
            <a:r>
              <a:rPr lang="en-US" i="1" dirty="0"/>
              <a:t>clf1::LEU2, trp1, ura3, leu2, ade2, ade3 </a:t>
            </a:r>
            <a:r>
              <a:rPr lang="en-US" dirty="0"/>
              <a:t>) and , a plasmid containing a wildtype </a:t>
            </a:r>
            <a:r>
              <a:rPr lang="en-US" i="1" dirty="0"/>
              <a:t>CLF1</a:t>
            </a:r>
            <a:r>
              <a:rPr lang="en-US" dirty="0"/>
              <a:t> allele plus a wildtype copy of the </a:t>
            </a:r>
            <a:r>
              <a:rPr lang="en-US" i="1" dirty="0"/>
              <a:t>URA3</a:t>
            </a:r>
            <a:r>
              <a:rPr lang="en-US" dirty="0"/>
              <a:t> and </a:t>
            </a:r>
            <a:r>
              <a:rPr lang="en-US" i="1" dirty="0"/>
              <a:t>ADE3</a:t>
            </a:r>
            <a:r>
              <a:rPr lang="en-US" dirty="0"/>
              <a:t> genes (p2965, </a:t>
            </a:r>
            <a:r>
              <a:rPr lang="en-US" i="1" dirty="0"/>
              <a:t>CLF1, URA3, </a:t>
            </a:r>
            <a:r>
              <a:rPr lang="en-US" i="1" dirty="0">
                <a:solidFill>
                  <a:srgbClr val="FF0000"/>
                </a:solidFill>
              </a:rPr>
              <a:t>ADE3</a:t>
            </a:r>
            <a:r>
              <a:rPr lang="en-US" dirty="0"/>
              <a:t>), and a plasmid with the ts clf1</a:t>
            </a:r>
            <a:r>
              <a:rPr lang="el-GR" dirty="0"/>
              <a:t>Δ</a:t>
            </a:r>
            <a:r>
              <a:rPr lang="en-US" dirty="0"/>
              <a:t>2 allele plus </a:t>
            </a:r>
            <a:r>
              <a:rPr lang="en-US" i="1" dirty="0"/>
              <a:t>TRP1</a:t>
            </a:r>
            <a:r>
              <a:rPr lang="en-US" dirty="0"/>
              <a:t> (YCplac22, </a:t>
            </a:r>
            <a:r>
              <a:rPr lang="en-US" i="1" dirty="0"/>
              <a:t>clf1</a:t>
            </a:r>
            <a:r>
              <a:rPr lang="el-GR" i="1" dirty="0"/>
              <a:t>Δ</a:t>
            </a:r>
            <a:r>
              <a:rPr lang="en-US" i="1" dirty="0"/>
              <a:t>2, TRP1</a:t>
            </a:r>
            <a:r>
              <a:rPr lang="en-US" dirty="0"/>
              <a:t>).</a:t>
            </a:r>
          </a:p>
          <a:p>
            <a:endParaRPr lang="en-US" dirty="0"/>
          </a:p>
          <a:p>
            <a:pPr algn="ctr"/>
            <a:r>
              <a:rPr lang="en-US" b="1" dirty="0"/>
              <a:t>Red/white color assay</a:t>
            </a:r>
          </a:p>
          <a:p>
            <a:endParaRPr lang="en-US" b="1" dirty="0"/>
          </a:p>
          <a:p>
            <a:r>
              <a:rPr lang="en-US" b="1" dirty="0"/>
              <a:t>Genotype			Colony color</a:t>
            </a:r>
          </a:p>
          <a:p>
            <a:r>
              <a:rPr lang="en-US" b="1" i="1" dirty="0"/>
              <a:t>ADE2, ADE3</a:t>
            </a:r>
            <a:r>
              <a:rPr lang="en-US" b="1" dirty="0"/>
              <a:t>			white</a:t>
            </a:r>
          </a:p>
          <a:p>
            <a:r>
              <a:rPr lang="en-US" b="1" i="1" dirty="0"/>
              <a:t>ade2, ade3 </a:t>
            </a:r>
            <a:r>
              <a:rPr lang="en-US" b="1" dirty="0"/>
              <a:t>			white</a:t>
            </a:r>
          </a:p>
          <a:p>
            <a:r>
              <a:rPr lang="en-US" b="1" i="1" dirty="0"/>
              <a:t>ade2, ADE3</a:t>
            </a:r>
            <a:r>
              <a:rPr lang="en-US" b="1" dirty="0"/>
              <a:t>			</a:t>
            </a:r>
            <a:r>
              <a:rPr lang="en-US" b="1" dirty="0">
                <a:solidFill>
                  <a:srgbClr val="FF0000"/>
                </a:solidFill>
              </a:rPr>
              <a:t>RED</a:t>
            </a:r>
          </a:p>
          <a:p>
            <a:r>
              <a:rPr lang="en-US" b="1" i="1" dirty="0"/>
              <a:t>ADE2, ade3			</a:t>
            </a:r>
            <a:r>
              <a:rPr lang="en-US" b="1" dirty="0"/>
              <a:t>white</a:t>
            </a:r>
          </a:p>
          <a:p>
            <a:endParaRPr lang="en-US" b="1" dirty="0"/>
          </a:p>
          <a:p>
            <a:r>
              <a:rPr lang="en-US" dirty="0"/>
              <a:t>Note that in this genetic background, the host chromosome has recessive </a:t>
            </a:r>
            <a:r>
              <a:rPr lang="en-US" i="1" dirty="0"/>
              <a:t>ade2, ade3 </a:t>
            </a:r>
            <a:r>
              <a:rPr lang="en-US" dirty="0"/>
              <a:t>mutations</a:t>
            </a:r>
            <a:r>
              <a:rPr lang="en-US" i="1" dirty="0"/>
              <a:t> </a:t>
            </a:r>
            <a:r>
              <a:rPr lang="en-US" dirty="0"/>
              <a:t>but carries a functional (i.e., complementing) </a:t>
            </a:r>
            <a:r>
              <a:rPr lang="en-US" i="1" dirty="0"/>
              <a:t>ADE3</a:t>
            </a:r>
            <a:r>
              <a:rPr lang="en-US" dirty="0"/>
              <a:t> gene on the plasmid bearing the wildtype </a:t>
            </a:r>
            <a:r>
              <a:rPr lang="en-US" i="1" dirty="0"/>
              <a:t>CLF1</a:t>
            </a:r>
            <a:r>
              <a:rPr lang="en-US" dirty="0"/>
              <a:t> (p2965).</a:t>
            </a:r>
          </a:p>
          <a:p>
            <a:endParaRPr lang="en-US" b="1" dirty="0"/>
          </a:p>
          <a:p>
            <a:r>
              <a:rPr lang="en-US" b="1" dirty="0"/>
              <a:t>What color should this </a:t>
            </a:r>
            <a:r>
              <a:rPr lang="en-US" b="1" dirty="0" smtClean="0"/>
              <a:t>starting strain be, red or white?</a:t>
            </a:r>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200213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304800"/>
            <a:ext cx="7162800" cy="2308324"/>
          </a:xfrm>
          <a:prstGeom prst="rect">
            <a:avLst/>
          </a:prstGeom>
        </p:spPr>
        <p:txBody>
          <a:bodyPr wrap="square">
            <a:spAutoFit/>
          </a:bodyPr>
          <a:lstStyle/>
          <a:p>
            <a:pPr algn="ctr"/>
            <a:r>
              <a:rPr lang="en-US" b="1" dirty="0"/>
              <a:t>Red/white color assay</a:t>
            </a:r>
          </a:p>
          <a:p>
            <a:endParaRPr lang="en-US" b="1" dirty="0"/>
          </a:p>
          <a:p>
            <a:r>
              <a:rPr lang="en-US" b="1" dirty="0"/>
              <a:t>Genotype			Colony color</a:t>
            </a:r>
          </a:p>
          <a:p>
            <a:r>
              <a:rPr lang="en-US" b="1" i="1" dirty="0"/>
              <a:t>ADE2, ADE3</a:t>
            </a:r>
            <a:r>
              <a:rPr lang="en-US" b="1" dirty="0"/>
              <a:t>			white</a:t>
            </a:r>
          </a:p>
          <a:p>
            <a:r>
              <a:rPr lang="en-US" b="1" i="1" dirty="0"/>
              <a:t>ade2, ade3 </a:t>
            </a:r>
            <a:r>
              <a:rPr lang="en-US" b="1" dirty="0"/>
              <a:t>			white</a:t>
            </a:r>
          </a:p>
          <a:p>
            <a:r>
              <a:rPr lang="en-US" b="1" i="1" dirty="0"/>
              <a:t>ade2, ADE3</a:t>
            </a:r>
            <a:r>
              <a:rPr lang="en-US" b="1" dirty="0"/>
              <a:t>			</a:t>
            </a:r>
            <a:r>
              <a:rPr lang="en-US" b="1" dirty="0">
                <a:solidFill>
                  <a:srgbClr val="FF0000"/>
                </a:solidFill>
              </a:rPr>
              <a:t>RED</a:t>
            </a:r>
          </a:p>
          <a:p>
            <a:r>
              <a:rPr lang="en-US" b="1" i="1" dirty="0"/>
              <a:t>ADE2, ade3			</a:t>
            </a:r>
            <a:r>
              <a:rPr lang="en-US" b="1" dirty="0"/>
              <a:t>white</a:t>
            </a:r>
          </a:p>
          <a:p>
            <a:r>
              <a:rPr lang="en-US" b="1" i="1" dirty="0"/>
              <a:t>ade2, ade3, ADE3			</a:t>
            </a:r>
            <a:r>
              <a:rPr lang="en-US" b="1" dirty="0" smtClean="0">
                <a:solidFill>
                  <a:srgbClr val="FF0000"/>
                </a:solidFill>
              </a:rPr>
              <a:t>RED</a:t>
            </a:r>
            <a:endParaRPr lang="en-US" b="1" dirty="0">
              <a:solidFill>
                <a:srgbClr val="FF0000"/>
              </a:solidFill>
            </a:endParaRPr>
          </a:p>
        </p:txBody>
      </p:sp>
      <p:sp>
        <p:nvSpPr>
          <p:cNvPr id="3" name="TextBox 2"/>
          <p:cNvSpPr txBox="1"/>
          <p:nvPr/>
        </p:nvSpPr>
        <p:spPr>
          <a:xfrm>
            <a:off x="152400" y="2819400"/>
            <a:ext cx="8686800" cy="923330"/>
          </a:xfrm>
          <a:prstGeom prst="rect">
            <a:avLst/>
          </a:prstGeom>
          <a:noFill/>
        </p:spPr>
        <p:txBody>
          <a:bodyPr wrap="square" rtlCol="0">
            <a:spAutoFit/>
          </a:bodyPr>
          <a:lstStyle/>
          <a:p>
            <a:r>
              <a:rPr lang="en-US" dirty="0"/>
              <a:t>However, just as in our </a:t>
            </a:r>
            <a:r>
              <a:rPr lang="en-US" dirty="0">
                <a:solidFill>
                  <a:srgbClr val="FF0000"/>
                </a:solidFill>
              </a:rPr>
              <a:t>plasmid shuffle experiment</a:t>
            </a:r>
            <a:r>
              <a:rPr lang="en-US" dirty="0"/>
              <a:t>, the yeast can spontaneously lose one or the other plasmid.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429000"/>
            <a:ext cx="2616200" cy="2286000"/>
          </a:xfrm>
          <a:prstGeom prst="rect">
            <a:avLst/>
          </a:prstGeom>
        </p:spPr>
      </p:pic>
      <p:sp>
        <p:nvSpPr>
          <p:cNvPr id="5" name="TextBox 4"/>
          <p:cNvSpPr txBox="1"/>
          <p:nvPr/>
        </p:nvSpPr>
        <p:spPr>
          <a:xfrm>
            <a:off x="457200" y="5943600"/>
            <a:ext cx="8839200" cy="369332"/>
          </a:xfrm>
          <a:prstGeom prst="rect">
            <a:avLst/>
          </a:prstGeom>
          <a:noFill/>
        </p:spPr>
        <p:txBody>
          <a:bodyPr wrap="square" rtlCol="0">
            <a:spAutoFit/>
          </a:bodyPr>
          <a:lstStyle/>
          <a:p>
            <a:r>
              <a:rPr lang="en-US" dirty="0"/>
              <a:t>If the p2965 (</a:t>
            </a:r>
            <a:r>
              <a:rPr lang="en-US" i="1" dirty="0"/>
              <a:t>CLF1, URA3, </a:t>
            </a:r>
            <a:r>
              <a:rPr lang="en-US" i="1" dirty="0">
                <a:solidFill>
                  <a:srgbClr val="FF0000"/>
                </a:solidFill>
              </a:rPr>
              <a:t>ADE3</a:t>
            </a:r>
            <a:r>
              <a:rPr lang="en-US" dirty="0"/>
              <a:t>) plasmid is lost, what color will the colonies be?</a:t>
            </a:r>
          </a:p>
        </p:txBody>
      </p:sp>
    </p:spTree>
    <p:extLst>
      <p:ext uri="{BB962C8B-B14F-4D97-AF65-F5344CB8AC3E}">
        <p14:creationId xmlns:p14="http://schemas.microsoft.com/office/powerpoint/2010/main" val="3809220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94692"/>
            <a:ext cx="8686800" cy="6463308"/>
          </a:xfrm>
          <a:prstGeom prst="rect">
            <a:avLst/>
          </a:prstGeom>
          <a:noFill/>
        </p:spPr>
        <p:txBody>
          <a:bodyPr wrap="square" rtlCol="0">
            <a:spAutoFit/>
          </a:bodyPr>
          <a:lstStyle/>
          <a:p>
            <a:r>
              <a:rPr lang="en-US" dirty="0"/>
              <a:t>Plasmid loss results in </a:t>
            </a:r>
            <a:r>
              <a:rPr lang="en-US" b="1" dirty="0"/>
              <a:t>white sectors (stripes) </a:t>
            </a:r>
            <a:r>
              <a:rPr lang="en-US" dirty="0"/>
              <a:t>on red colonies .  However, f</a:t>
            </a:r>
            <a:r>
              <a:rPr lang="en-US" dirty="0">
                <a:solidFill>
                  <a:srgbClr val="FF0000"/>
                </a:solidFill>
              </a:rPr>
              <a:t>or synthetic lethal mutants</a:t>
            </a:r>
            <a:r>
              <a:rPr lang="en-US" dirty="0"/>
              <a:t>, every time the cell loses plasmid p2965 (</a:t>
            </a:r>
            <a:r>
              <a:rPr lang="en-US" i="1" dirty="0"/>
              <a:t>CLF1, URA3, </a:t>
            </a:r>
            <a:r>
              <a:rPr lang="en-US" i="1" dirty="0">
                <a:solidFill>
                  <a:srgbClr val="FF0000"/>
                </a:solidFill>
              </a:rPr>
              <a:t>ADE3</a:t>
            </a:r>
            <a:r>
              <a:rPr lang="en-US" dirty="0"/>
              <a:t>) it </a:t>
            </a:r>
            <a:r>
              <a:rPr lang="en-US" b="1" u="sng" dirty="0"/>
              <a:t>DIES.  </a:t>
            </a:r>
            <a:r>
              <a:rPr lang="en-US" dirty="0"/>
              <a:t>Consequently, the synthetic lethal mutants are </a:t>
            </a:r>
            <a:r>
              <a:rPr lang="en-US" b="1" dirty="0"/>
              <a:t>solid red color </a:t>
            </a:r>
            <a:r>
              <a:rPr lang="en-US" dirty="0"/>
              <a:t>(as these </a:t>
            </a:r>
            <a:r>
              <a:rPr lang="en-US" b="1" dirty="0"/>
              <a:t>MUST </a:t>
            </a:r>
            <a:r>
              <a:rPr lang="en-US" dirty="0"/>
              <a:t>retain the p2965 plasmid).</a:t>
            </a:r>
          </a:p>
          <a:p>
            <a:endParaRPr lang="en-US" dirty="0">
              <a:solidFill>
                <a:srgbClr val="FF0000"/>
              </a:solidFill>
            </a:endParaRPr>
          </a:p>
          <a:p>
            <a:r>
              <a:rPr lang="en-US" dirty="0">
                <a:solidFill>
                  <a:srgbClr val="FF0000"/>
                </a:solidFill>
              </a:rPr>
              <a:t>Predicted phenotype of the desired synthetic lethal mutants: solid red color, FOA-, and </a:t>
            </a:r>
            <a:r>
              <a:rPr lang="en-US" dirty="0" smtClean="0">
                <a:solidFill>
                  <a:srgbClr val="FF0000"/>
                </a:solidFill>
              </a:rPr>
              <a:t>possibly compromised in pre-mRNA splicing defective.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Mutagenesis was conducted with ethyl </a:t>
            </a:r>
            <a:r>
              <a:rPr lang="en-US" dirty="0" err="1"/>
              <a:t>methanesulfonate</a:t>
            </a:r>
            <a:r>
              <a:rPr lang="en-US" dirty="0"/>
              <a:t> (EMS) to identify yeast that have second site mutations (that is, outside of </a:t>
            </a:r>
            <a:r>
              <a:rPr lang="en-US" i="1" dirty="0"/>
              <a:t>CLF1</a:t>
            </a:r>
            <a:r>
              <a:rPr lang="en-US" dirty="0"/>
              <a:t>) that are lethal when paired with the plasmid based clf1</a:t>
            </a:r>
            <a:r>
              <a:rPr lang="el-GR" dirty="0"/>
              <a:t>Δ</a:t>
            </a:r>
            <a:r>
              <a:rPr lang="en-US" dirty="0"/>
              <a:t>2 plasmid (YCplac22, TRP1, clf1</a:t>
            </a:r>
            <a:r>
              <a:rPr lang="el-GR" dirty="0"/>
              <a:t>Δ</a:t>
            </a:r>
            <a:r>
              <a:rPr lang="en-US" dirty="0"/>
              <a:t>2).  Note that since our host is ura3 mutant and p2965 has a complementing URA3 gene, the desired synthetic lethal mutants are also expected to be </a:t>
            </a:r>
            <a:r>
              <a:rPr lang="en-US" dirty="0">
                <a:solidFill>
                  <a:srgbClr val="FF0000"/>
                </a:solidFill>
              </a:rPr>
              <a:t>5-florooritic acid minus </a:t>
            </a:r>
            <a:r>
              <a:rPr lang="en-US" dirty="0"/>
              <a:t>(FOA-) (i.e., not able to grow on FOA medium).</a:t>
            </a: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438400"/>
            <a:ext cx="2616200" cy="2286000"/>
          </a:xfrm>
          <a:prstGeom prst="rect">
            <a:avLst/>
          </a:prstGeom>
        </p:spPr>
      </p:pic>
    </p:spTree>
    <p:extLst>
      <p:ext uri="{BB962C8B-B14F-4D97-AF65-F5344CB8AC3E}">
        <p14:creationId xmlns:p14="http://schemas.microsoft.com/office/powerpoint/2010/main" val="1896222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534400" cy="1754326"/>
          </a:xfrm>
          <a:prstGeom prst="rect">
            <a:avLst/>
          </a:prstGeom>
          <a:noFill/>
        </p:spPr>
        <p:txBody>
          <a:bodyPr wrap="square" rtlCol="0">
            <a:spAutoFit/>
          </a:bodyPr>
          <a:lstStyle/>
          <a:p>
            <a:r>
              <a:rPr lang="en-US" b="1" dirty="0"/>
              <a:t>Twelve mutants were found that show synthetic growth defects when combined with clf1</a:t>
            </a:r>
            <a:r>
              <a:rPr lang="el-GR" b="1" dirty="0"/>
              <a:t>Δ</a:t>
            </a:r>
            <a:r>
              <a:rPr lang="en-US" b="1" dirty="0"/>
              <a:t>2. </a:t>
            </a:r>
            <a:r>
              <a:rPr lang="en-US" dirty="0"/>
              <a:t> These include genes encoding the previously identified Mud2, Ntc20, Prp16, Prp17, Prp19, Prp22, and Syf2 splicing factors and </a:t>
            </a:r>
            <a:r>
              <a:rPr lang="en-US" dirty="0">
                <a:solidFill>
                  <a:srgbClr val="FF0000"/>
                </a:solidFill>
              </a:rPr>
              <a:t>four proteins without established contribution to splicing (Bud13, Cet1, Cwc2, and Rds3)</a:t>
            </a:r>
            <a:r>
              <a:rPr lang="en-US" dirty="0"/>
              <a:t>.  </a:t>
            </a:r>
          </a:p>
          <a:p>
            <a:endParaRPr lang="en-US" dirty="0"/>
          </a:p>
          <a:p>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9600" y="1664208"/>
            <a:ext cx="2231136" cy="5117592"/>
          </a:xfrm>
          <a:prstGeom prst="rect">
            <a:avLst/>
          </a:prstGeom>
        </p:spPr>
      </p:pic>
      <p:sp>
        <p:nvSpPr>
          <p:cNvPr id="4" name="TextBox 3"/>
          <p:cNvSpPr txBox="1"/>
          <p:nvPr/>
        </p:nvSpPr>
        <p:spPr>
          <a:xfrm>
            <a:off x="3295650" y="1774472"/>
            <a:ext cx="5562600" cy="4616648"/>
          </a:xfrm>
          <a:prstGeom prst="rect">
            <a:avLst/>
          </a:prstGeom>
          <a:noFill/>
        </p:spPr>
        <p:txBody>
          <a:bodyPr wrap="square" rtlCol="0">
            <a:spAutoFit/>
          </a:bodyPr>
          <a:lstStyle/>
          <a:p>
            <a:r>
              <a:rPr lang="en-US" dirty="0"/>
              <a:t>By deletion analysis and assays for splicing, we subsequently established roles for </a:t>
            </a:r>
            <a:r>
              <a:rPr lang="en-US" i="1" dirty="0"/>
              <a:t>RDS3, CET1 </a:t>
            </a:r>
            <a:r>
              <a:rPr lang="en-US" dirty="0"/>
              <a:t>and </a:t>
            </a:r>
            <a:r>
              <a:rPr lang="en-US" i="1" dirty="0"/>
              <a:t>BUD13</a:t>
            </a:r>
            <a:r>
              <a:rPr lang="en-US" dirty="0"/>
              <a:t> in pre-mRNA splicing.  Bud13, Cwc2, Rds3 bind the spliceosome while Cet1 encodes the phosphatase required for mRNA (and snRNA) 5’ cap formation.  </a:t>
            </a:r>
          </a:p>
          <a:p>
            <a:endParaRPr lang="en-US" dirty="0"/>
          </a:p>
          <a:p>
            <a:r>
              <a:rPr lang="en-US" dirty="0"/>
              <a:t>We performed subsequent proteomic studies on Rds3 and Bud13 to identify additional components of the yeast splicing apparatus and </a:t>
            </a:r>
            <a:r>
              <a:rPr lang="en-US" dirty="0">
                <a:solidFill>
                  <a:srgbClr val="FF0000"/>
                </a:solidFill>
              </a:rPr>
              <a:t>multiple physical and genetic interactions </a:t>
            </a:r>
            <a:r>
              <a:rPr lang="en-US" dirty="0"/>
              <a:t>among this protein set. </a:t>
            </a:r>
          </a:p>
          <a:p>
            <a:endParaRPr lang="en-US" dirty="0"/>
          </a:p>
          <a:p>
            <a:r>
              <a:rPr lang="en-US" sz="1600" b="1" dirty="0"/>
              <a:t>Rds3p is required for stable U2 snRNP recruitment to the splicing apparatus. 2003, </a:t>
            </a:r>
            <a:r>
              <a:rPr lang="en-US" sz="1600" u="sng" dirty="0">
                <a:hlinkClick r:id="rId4"/>
              </a:rPr>
              <a:t>Wang Q</a:t>
            </a:r>
            <a:r>
              <a:rPr lang="en-US" sz="1600" baseline="30000" dirty="0"/>
              <a:t>1</a:t>
            </a:r>
            <a:r>
              <a:rPr lang="en-US" sz="1600" dirty="0"/>
              <a:t>, </a:t>
            </a:r>
            <a:r>
              <a:rPr lang="en-US" sz="1600" u="sng" dirty="0">
                <a:hlinkClick r:id="rId5"/>
              </a:rPr>
              <a:t>Rymond BC</a:t>
            </a:r>
            <a:r>
              <a:rPr lang="en-US" sz="1600" dirty="0"/>
              <a:t>. 2003, </a:t>
            </a:r>
            <a:r>
              <a:rPr lang="en-US" sz="1600" u="sng" dirty="0" err="1">
                <a:hlinkClick r:id="rId6" tooltip="Molecular and cellular biology."/>
              </a:rPr>
              <a:t>Mol</a:t>
            </a:r>
            <a:r>
              <a:rPr lang="en-US" sz="1600" u="sng" dirty="0">
                <a:hlinkClick r:id="rId6" tooltip="Molecular and cellular biology."/>
              </a:rPr>
              <a:t> Cell Biol.</a:t>
            </a:r>
            <a:r>
              <a:rPr lang="en-US" sz="1600" dirty="0"/>
              <a:t>23:7339-7349.</a:t>
            </a:r>
          </a:p>
          <a:p>
            <a:endParaRPr lang="en-US" sz="1600" b="1" dirty="0"/>
          </a:p>
          <a:p>
            <a:r>
              <a:rPr lang="en-US" sz="1600" b="1" dirty="0"/>
              <a:t>Interactions of the yeast SF3b splicing factor. </a:t>
            </a:r>
            <a:r>
              <a:rPr lang="en-US" sz="1600" u="sng" dirty="0">
                <a:hlinkClick r:id="rId7"/>
              </a:rPr>
              <a:t>Wang Q</a:t>
            </a:r>
            <a:r>
              <a:rPr lang="en-US" sz="1600" baseline="30000" dirty="0"/>
              <a:t>1</a:t>
            </a:r>
            <a:r>
              <a:rPr lang="en-US" sz="1600" dirty="0"/>
              <a:t>, </a:t>
            </a:r>
            <a:r>
              <a:rPr lang="en-US" sz="1600" u="sng" dirty="0">
                <a:hlinkClick r:id="rId8"/>
              </a:rPr>
              <a:t>He J</a:t>
            </a:r>
            <a:r>
              <a:rPr lang="en-US" sz="1600" dirty="0"/>
              <a:t>, </a:t>
            </a:r>
            <a:r>
              <a:rPr lang="en-US" sz="1600" u="sng" dirty="0">
                <a:hlinkClick r:id="rId9"/>
              </a:rPr>
              <a:t>Lynn B</a:t>
            </a:r>
            <a:r>
              <a:rPr lang="en-US" sz="1600" dirty="0"/>
              <a:t>, </a:t>
            </a:r>
            <a:r>
              <a:rPr lang="en-US" sz="1600" u="sng" dirty="0">
                <a:hlinkClick r:id="rId10"/>
              </a:rPr>
              <a:t>Rymond BC</a:t>
            </a:r>
            <a:r>
              <a:rPr lang="en-US" sz="1600" dirty="0"/>
              <a:t>. 2005 </a:t>
            </a:r>
            <a:r>
              <a:rPr lang="en-US" sz="1600" dirty="0" err="1"/>
              <a:t>Mol</a:t>
            </a:r>
            <a:r>
              <a:rPr lang="en-US" sz="1600" dirty="0"/>
              <a:t> Cell </a:t>
            </a:r>
            <a:r>
              <a:rPr lang="en-US" sz="1600" dirty="0" err="1"/>
              <a:t>Biol</a:t>
            </a:r>
            <a:r>
              <a:rPr lang="en-US" sz="1600" dirty="0"/>
              <a:t> 25:10745-10754.</a:t>
            </a:r>
            <a:endParaRPr lang="en-US" dirty="0"/>
          </a:p>
        </p:txBody>
      </p:sp>
    </p:spTree>
    <p:extLst>
      <p:ext uri="{BB962C8B-B14F-4D97-AF65-F5344CB8AC3E}">
        <p14:creationId xmlns:p14="http://schemas.microsoft.com/office/powerpoint/2010/main" val="1700801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33425"/>
            <a:ext cx="8218170" cy="2871470"/>
          </a:xfrm>
          <a:prstGeom prst="rect">
            <a:avLst/>
          </a:prstGeom>
          <a:noFill/>
        </p:spPr>
      </p:pic>
      <p:sp>
        <p:nvSpPr>
          <p:cNvPr id="3" name="TextBox 2"/>
          <p:cNvSpPr txBox="1"/>
          <p:nvPr/>
        </p:nvSpPr>
        <p:spPr>
          <a:xfrm>
            <a:off x="762000" y="3656965"/>
            <a:ext cx="8229600" cy="677108"/>
          </a:xfrm>
          <a:prstGeom prst="rect">
            <a:avLst/>
          </a:prstGeom>
          <a:noFill/>
        </p:spPr>
        <p:txBody>
          <a:bodyPr wrap="square" rtlCol="0">
            <a:spAutoFit/>
          </a:bodyPr>
          <a:lstStyle/>
          <a:p>
            <a:r>
              <a:rPr lang="en-US" sz="2000" b="1" i="1" dirty="0"/>
              <a:t>PRP39 </a:t>
            </a:r>
            <a:r>
              <a:rPr lang="en-US" b="1" i="1" dirty="0"/>
              <a:t>    --------------------------------------------------</a:t>
            </a:r>
            <a:r>
              <a:rPr lang="en-US" b="1" i="1" dirty="0">
                <a:sym typeface="Wingdings" panose="05000000000000000000" pitchFamily="2" charset="2"/>
              </a:rPr>
              <a:t>  PRP42 bioinformatics</a:t>
            </a:r>
          </a:p>
          <a:p>
            <a:r>
              <a:rPr lang="en-US" b="1" i="1" dirty="0">
                <a:sym typeface="Wingdings" panose="05000000000000000000" pitchFamily="2" charset="2"/>
              </a:rPr>
              <a:t>	</a:t>
            </a:r>
            <a:r>
              <a:rPr lang="en-US" b="1" i="1" dirty="0"/>
              <a:t> --------------------------------------------------</a:t>
            </a:r>
            <a:r>
              <a:rPr lang="en-US" b="1" i="1" dirty="0">
                <a:sym typeface="Wingdings" panose="05000000000000000000" pitchFamily="2" charset="2"/>
              </a:rPr>
              <a:t>   CLF1 bioinformatics</a:t>
            </a:r>
            <a:endParaRPr lang="en-US" b="1" i="1" dirty="0"/>
          </a:p>
        </p:txBody>
      </p:sp>
      <p:cxnSp>
        <p:nvCxnSpPr>
          <p:cNvPr id="7" name="Straight Arrow Connector 6"/>
          <p:cNvCxnSpPr/>
          <p:nvPr/>
        </p:nvCxnSpPr>
        <p:spPr>
          <a:xfrm>
            <a:off x="5867400" y="4303296"/>
            <a:ext cx="0" cy="3449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181600" y="4724400"/>
            <a:ext cx="4069960" cy="646331"/>
          </a:xfrm>
          <a:prstGeom prst="rect">
            <a:avLst/>
          </a:prstGeom>
        </p:spPr>
        <p:txBody>
          <a:bodyPr wrap="none">
            <a:spAutoFit/>
          </a:bodyPr>
          <a:lstStyle/>
          <a:p>
            <a:r>
              <a:rPr lang="en-US" b="1" i="1" dirty="0"/>
              <a:t>BUD13, CET1, CWC2, and RDS3 </a:t>
            </a:r>
            <a:r>
              <a:rPr lang="en-US" i="1" dirty="0">
                <a:solidFill>
                  <a:srgbClr val="FF0000"/>
                </a:solidFill>
              </a:rPr>
              <a:t>synthetic </a:t>
            </a:r>
          </a:p>
          <a:p>
            <a:r>
              <a:rPr lang="en-US" i="1" dirty="0">
                <a:solidFill>
                  <a:srgbClr val="FF0000"/>
                </a:solidFill>
              </a:rPr>
              <a:t>			    lethality</a:t>
            </a:r>
            <a:endParaRPr lang="en-US" i="1" dirty="0"/>
          </a:p>
        </p:txBody>
      </p:sp>
      <p:cxnSp>
        <p:nvCxnSpPr>
          <p:cNvPr id="10" name="Straight Arrow Connector 9"/>
          <p:cNvCxnSpPr/>
          <p:nvPr/>
        </p:nvCxnSpPr>
        <p:spPr>
          <a:xfrm>
            <a:off x="7924800" y="5370731"/>
            <a:ext cx="0" cy="4966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239000" y="5943600"/>
            <a:ext cx="1524000" cy="369332"/>
          </a:xfrm>
          <a:prstGeom prst="rect">
            <a:avLst/>
          </a:prstGeom>
          <a:noFill/>
        </p:spPr>
        <p:txBody>
          <a:bodyPr wrap="square" rtlCol="0">
            <a:spAutoFit/>
          </a:bodyPr>
          <a:lstStyle/>
          <a:p>
            <a:r>
              <a:rPr lang="en-US" b="1" dirty="0"/>
              <a:t>YCP10/YSF3</a:t>
            </a:r>
          </a:p>
        </p:txBody>
      </p:sp>
      <p:sp>
        <p:nvSpPr>
          <p:cNvPr id="13" name="TextBox 12"/>
          <p:cNvSpPr txBox="1"/>
          <p:nvPr/>
        </p:nvSpPr>
        <p:spPr>
          <a:xfrm>
            <a:off x="7293163" y="6172200"/>
            <a:ext cx="1241237" cy="369332"/>
          </a:xfrm>
          <a:prstGeom prst="rect">
            <a:avLst/>
          </a:prstGeom>
          <a:noFill/>
        </p:spPr>
        <p:txBody>
          <a:bodyPr wrap="none" rtlCol="0">
            <a:spAutoFit/>
          </a:bodyPr>
          <a:lstStyle/>
          <a:p>
            <a:r>
              <a:rPr lang="en-US" dirty="0">
                <a:solidFill>
                  <a:srgbClr val="FF0000"/>
                </a:solidFill>
              </a:rPr>
              <a:t>proteomics</a:t>
            </a:r>
          </a:p>
        </p:txBody>
      </p:sp>
      <p:sp>
        <p:nvSpPr>
          <p:cNvPr id="14" name="TextBox 13"/>
          <p:cNvSpPr txBox="1"/>
          <p:nvPr/>
        </p:nvSpPr>
        <p:spPr>
          <a:xfrm>
            <a:off x="7543800" y="1371600"/>
            <a:ext cx="901209" cy="369332"/>
          </a:xfrm>
          <a:prstGeom prst="rect">
            <a:avLst/>
          </a:prstGeom>
          <a:noFill/>
        </p:spPr>
        <p:txBody>
          <a:bodyPr wrap="none" rtlCol="0">
            <a:spAutoFit/>
          </a:bodyPr>
          <a:lstStyle/>
          <a:p>
            <a:r>
              <a:rPr lang="en-US" b="1" i="1" dirty="0"/>
              <a:t>(SMD3)</a:t>
            </a:r>
          </a:p>
        </p:txBody>
      </p:sp>
    </p:spTree>
    <p:extLst>
      <p:ext uri="{BB962C8B-B14F-4D97-AF65-F5344CB8AC3E}">
        <p14:creationId xmlns:p14="http://schemas.microsoft.com/office/powerpoint/2010/main" val="4218989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Today</a:t>
            </a:r>
          </a:p>
        </p:txBody>
      </p:sp>
      <p:sp>
        <p:nvSpPr>
          <p:cNvPr id="3" name="TextBox 2"/>
          <p:cNvSpPr txBox="1"/>
          <p:nvPr/>
        </p:nvSpPr>
        <p:spPr>
          <a:xfrm>
            <a:off x="914400" y="2653605"/>
            <a:ext cx="7239000" cy="1384995"/>
          </a:xfrm>
          <a:prstGeom prst="rect">
            <a:avLst/>
          </a:prstGeom>
          <a:noFill/>
        </p:spPr>
        <p:txBody>
          <a:bodyPr wrap="square" rtlCol="0">
            <a:spAutoFit/>
          </a:bodyPr>
          <a:lstStyle/>
          <a:p>
            <a:pPr marL="342900" indent="-342900">
              <a:buAutoNum type="arabicPeriod"/>
            </a:pPr>
            <a:r>
              <a:rPr lang="en-US" sz="2800" b="1" dirty="0"/>
              <a:t>Review syllabus &amp; course materials</a:t>
            </a:r>
          </a:p>
          <a:p>
            <a:pPr marL="342900" indent="-342900">
              <a:buAutoNum type="arabicPeriod"/>
            </a:pPr>
            <a:r>
              <a:rPr lang="en-US" sz="2800" b="1" dirty="0"/>
              <a:t>Basics – pipetman &amp; loading gel</a:t>
            </a:r>
          </a:p>
          <a:p>
            <a:pPr marL="342900" indent="-342900">
              <a:buAutoNum type="arabicPeriod"/>
            </a:pPr>
            <a:r>
              <a:rPr lang="en-US" sz="2800" b="1" dirty="0"/>
              <a:t>Complete online safety training</a:t>
            </a:r>
          </a:p>
        </p:txBody>
      </p:sp>
    </p:spTree>
    <p:extLst>
      <p:ext uri="{BB962C8B-B14F-4D97-AF65-F5344CB8AC3E}">
        <p14:creationId xmlns:p14="http://schemas.microsoft.com/office/powerpoint/2010/main" val="4289942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6200"/>
            <a:ext cx="7086600" cy="4696933"/>
          </a:xfrm>
          <a:prstGeom prst="rect">
            <a:avLst/>
          </a:prstGeom>
        </p:spPr>
      </p:pic>
      <p:sp>
        <p:nvSpPr>
          <p:cNvPr id="4" name="TextBox 3"/>
          <p:cNvSpPr txBox="1"/>
          <p:nvPr/>
        </p:nvSpPr>
        <p:spPr>
          <a:xfrm>
            <a:off x="228600" y="4800600"/>
            <a:ext cx="6019800" cy="1938992"/>
          </a:xfrm>
          <a:prstGeom prst="rect">
            <a:avLst/>
          </a:prstGeom>
          <a:noFill/>
        </p:spPr>
        <p:txBody>
          <a:bodyPr wrap="square" rtlCol="0">
            <a:spAutoFit/>
          </a:bodyPr>
          <a:lstStyle/>
          <a:p>
            <a:r>
              <a:rPr lang="en-US" sz="2400" b="1" dirty="0"/>
              <a:t>The low pH </a:t>
            </a:r>
            <a:r>
              <a:rPr lang="en-US" sz="2400" dirty="0"/>
              <a:t>keeps ionizable groups on bases protonated and </a:t>
            </a:r>
            <a:r>
              <a:rPr lang="en-US" sz="2400" b="1" dirty="0" smtClean="0"/>
              <a:t>high salt </a:t>
            </a:r>
            <a:r>
              <a:rPr lang="en-US" sz="2400" dirty="0" smtClean="0"/>
              <a:t>shields </a:t>
            </a:r>
            <a:r>
              <a:rPr lang="en-US" sz="2400" dirty="0"/>
              <a:t>against charge repulsion between the negatively charged silica oxide and the  negatively charged DNA phosphate backbone.</a:t>
            </a:r>
          </a:p>
        </p:txBody>
      </p:sp>
      <p:pic>
        <p:nvPicPr>
          <p:cNvPr id="2" name="Picture 1">
            <a:extLst>
              <a:ext uri="{FF2B5EF4-FFF2-40B4-BE49-F238E27FC236}">
                <a16:creationId xmlns:a16="http://schemas.microsoft.com/office/drawing/2014/main" id="{42A17650-E67A-4B53-9D52-7688145C05DF}"/>
              </a:ext>
            </a:extLst>
          </p:cNvPr>
          <p:cNvPicPr>
            <a:picLocks noChangeAspect="1"/>
          </p:cNvPicPr>
          <p:nvPr/>
        </p:nvPicPr>
        <p:blipFill>
          <a:blip r:embed="rId4"/>
          <a:stretch>
            <a:fillRect/>
          </a:stretch>
        </p:blipFill>
        <p:spPr>
          <a:xfrm>
            <a:off x="7211401" y="5178400"/>
            <a:ext cx="1932599" cy="1755800"/>
          </a:xfrm>
          <a:prstGeom prst="rect">
            <a:avLst/>
          </a:prstGeom>
        </p:spPr>
      </p:pic>
      <p:sp>
        <p:nvSpPr>
          <p:cNvPr id="5" name="TextBox 4">
            <a:extLst>
              <a:ext uri="{FF2B5EF4-FFF2-40B4-BE49-F238E27FC236}">
                <a16:creationId xmlns:a16="http://schemas.microsoft.com/office/drawing/2014/main" id="{F6CE67D7-8FA7-40C9-B4CD-532C8AE455AB}"/>
              </a:ext>
            </a:extLst>
          </p:cNvPr>
          <p:cNvSpPr txBox="1"/>
          <p:nvPr/>
        </p:nvSpPr>
        <p:spPr>
          <a:xfrm>
            <a:off x="6172199" y="1336072"/>
            <a:ext cx="2743201" cy="2308324"/>
          </a:xfrm>
          <a:prstGeom prst="rect">
            <a:avLst/>
          </a:prstGeom>
          <a:noFill/>
        </p:spPr>
        <p:txBody>
          <a:bodyPr wrap="square" rtlCol="0">
            <a:spAutoFit/>
          </a:bodyPr>
          <a:lstStyle/>
          <a:p>
            <a:r>
              <a:rPr lang="en-US" sz="2400" u="sng" dirty="0"/>
              <a:t>Bind</a:t>
            </a:r>
            <a:r>
              <a:rPr lang="en-US" sz="2400" dirty="0"/>
              <a:t> DNA to silica in high salt and low pH; </a:t>
            </a:r>
            <a:r>
              <a:rPr lang="en-US" sz="2400" u="sng" dirty="0"/>
              <a:t>release</a:t>
            </a:r>
            <a:r>
              <a:rPr lang="en-US" sz="2400" dirty="0"/>
              <a:t> DNA in low salt aqueous solution above pH7.5</a:t>
            </a:r>
          </a:p>
        </p:txBody>
      </p:sp>
    </p:spTree>
    <p:extLst>
      <p:ext uri="{BB962C8B-B14F-4D97-AF65-F5344CB8AC3E}">
        <p14:creationId xmlns:p14="http://schemas.microsoft.com/office/powerpoint/2010/main" val="3945191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0E589F-9209-41BB-8E7F-D3ABC4615B5B}"/>
              </a:ext>
            </a:extLst>
          </p:cNvPr>
          <p:cNvSpPr/>
          <p:nvPr/>
        </p:nvSpPr>
        <p:spPr>
          <a:xfrm>
            <a:off x="0" y="152400"/>
            <a:ext cx="8991600" cy="7048083"/>
          </a:xfrm>
          <a:prstGeom prst="rect">
            <a:avLst/>
          </a:prstGeom>
        </p:spPr>
        <p:txBody>
          <a:bodyPr wrap="square">
            <a:spAutoFit/>
          </a:bodyPr>
          <a:lstStyle/>
          <a:p>
            <a:pPr marL="342900" marR="0" lvl="0" indent="-342900">
              <a:spcBef>
                <a:spcPts val="0"/>
              </a:spcBef>
              <a:spcAft>
                <a:spcPts val="0"/>
              </a:spcAft>
              <a:buFont typeface="Times New Roman" panose="02020603050405020304" pitchFamily="18" charset="0"/>
              <a:buChar char="-"/>
              <a:tabLst>
                <a:tab pos="4572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Binding is to the matrix is strongly </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pH dependent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pH must be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less</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than 7.5 to bind the resin.  To be sure your pH is in the acceptable range, add 5 μl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3M NaOAc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(pH 5.0) and mix on the vortex</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Add 1 </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gel volume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amount (NOT gel volume plus QG) of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isopropanol</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Vortex</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Put 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QIAquick</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(Qiagen)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spin column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(containing a silica-based gel resin) in a 2 ml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collection tube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Add DNA to the column, incubate for 1 minute at room temperature then spin for 1 minute in a microfuge at full speed.  DISCARD the flow-through. NOTE: The columns can hold only 700 μl. If you have more volume than 700 μl simply reload the column with the additional liquid after the first spin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Add 0.5 ml of QG to column, spin 1 minute as before.  Discard the flow-through.</a:t>
            </a:r>
          </a:p>
          <a:p>
            <a:pPr marL="457200" marR="0">
              <a:spcBef>
                <a:spcPts val="0"/>
              </a:spcBef>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1310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51344"/>
            <a:ext cx="8686800" cy="5632311"/>
          </a:xfrm>
          <a:prstGeom prst="rect">
            <a:avLst/>
          </a:prstGeom>
        </p:spPr>
        <p:txBody>
          <a:bodyPr wrap="square">
            <a:spAutoFit/>
          </a:bodyPr>
          <a:lstStyle/>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Add 0.75 ml of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PE wash buffer</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(80% ethanol in 10 mM Tris, pH 7.5), allow to sit at room temperature for 1 minute then spin for 1 minute as before, and discard the flow through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Spin again for an additional 1 minute to remove all residual liquid</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Place the column in a new clean 1.5 ml microfuge tube.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Add 50 μl of elution buffer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EB</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10 mM Tris, pH 8.5) pre-warmed to 55C to your column (directly over sample), INCUBATE at room temperature for 1 minute.  All suggested in the Qiagen protocol, substitution of water for EB is NOT recommended as the pH difference can  lower recovery.  Spin 1 minute.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Your DNA is now ready for ligation; store at -20C until use. </a:t>
            </a:r>
          </a:p>
        </p:txBody>
      </p:sp>
    </p:spTree>
    <p:extLst>
      <p:ext uri="{BB962C8B-B14F-4D97-AF65-F5344CB8AC3E}">
        <p14:creationId xmlns:p14="http://schemas.microsoft.com/office/powerpoint/2010/main" val="3229884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17693"/>
            <a:ext cx="8991600" cy="6832640"/>
          </a:xfrm>
          <a:prstGeom prst="rect">
            <a:avLst/>
          </a:prstGeom>
        </p:spPr>
        <p:txBody>
          <a:bodyPr wrap="square">
            <a:spAutoFit/>
          </a:bodyPr>
          <a:lstStyle/>
          <a:p>
            <a:r>
              <a:rPr lang="en-US" sz="2200" dirty="0" smtClean="0"/>
              <a:t>‑ </a:t>
            </a:r>
            <a:r>
              <a:rPr lang="en-US" sz="2200" b="1" dirty="0"/>
              <a:t>In a fresh tube</a:t>
            </a:r>
            <a:r>
              <a:rPr lang="en-US" sz="2200" dirty="0"/>
              <a:t>, mix </a:t>
            </a:r>
            <a:r>
              <a:rPr lang="en-US" sz="2200" b="1" dirty="0"/>
              <a:t>2 µl of dye </a:t>
            </a:r>
            <a:r>
              <a:rPr lang="en-US" sz="2200" dirty="0"/>
              <a:t>with </a:t>
            </a:r>
            <a:r>
              <a:rPr lang="en-US" sz="2200" b="1" dirty="0"/>
              <a:t>2 µl of your cut vector </a:t>
            </a:r>
            <a:r>
              <a:rPr lang="en-US" sz="2200" dirty="0"/>
              <a:t>and, in second tube, </a:t>
            </a:r>
            <a:r>
              <a:rPr lang="en-US" sz="2200" b="1" dirty="0"/>
              <a:t>2 µl dye with 4 μl of your purified insert DNA</a:t>
            </a:r>
            <a:r>
              <a:rPr lang="en-US" sz="2200" dirty="0"/>
              <a:t>.  </a:t>
            </a:r>
            <a:r>
              <a:rPr lang="en-US" sz="2200" b="1" dirty="0" smtClean="0"/>
              <a:t>D</a:t>
            </a:r>
            <a:r>
              <a:rPr lang="en-US" sz="2200" b="1" u="sng" dirty="0" smtClean="0"/>
              <a:t>o </a:t>
            </a:r>
            <a:r>
              <a:rPr lang="en-US" sz="2200" b="1" u="sng" dirty="0"/>
              <a:t>not add dye to your stock tube of purified DNA</a:t>
            </a:r>
            <a:r>
              <a:rPr lang="en-US" sz="2200" dirty="0"/>
              <a:t>. </a:t>
            </a:r>
            <a:endParaRPr lang="en-US" sz="2200" dirty="0" smtClean="0"/>
          </a:p>
          <a:p>
            <a:endParaRPr lang="en-US" sz="2200" dirty="0"/>
          </a:p>
          <a:p>
            <a:r>
              <a:rPr lang="en-US" sz="2200" dirty="0" smtClean="0"/>
              <a:t>Load </a:t>
            </a:r>
            <a:r>
              <a:rPr lang="en-US" sz="2200" dirty="0"/>
              <a:t>all of each </a:t>
            </a:r>
            <a:r>
              <a:rPr lang="en-US" sz="2200" dirty="0" smtClean="0"/>
              <a:t>DNA/dye sample </a:t>
            </a:r>
            <a:r>
              <a:rPr lang="en-US" sz="2200" dirty="0"/>
              <a:t>on the pre‑poured 1% agarose gel. In addition to your insert &amp; cut vector, each gel should include </a:t>
            </a:r>
            <a:r>
              <a:rPr lang="en-US" sz="2200" b="1" dirty="0"/>
              <a:t>1 µl of uncut plasmid DNA </a:t>
            </a:r>
            <a:r>
              <a:rPr lang="en-US" sz="2200" dirty="0" smtClean="0"/>
              <a:t>(pTZ18u or 19u plus add </a:t>
            </a:r>
            <a:r>
              <a:rPr lang="en-US" sz="2200" dirty="0"/>
              <a:t>1µl of dye) and </a:t>
            </a:r>
            <a:r>
              <a:rPr lang="en-US" sz="2200" b="1" dirty="0" smtClean="0">
                <a:solidFill>
                  <a:srgbClr val="FF0000"/>
                </a:solidFill>
              </a:rPr>
              <a:t>4 </a:t>
            </a:r>
            <a:r>
              <a:rPr lang="en-US" sz="2200" b="1" dirty="0" smtClean="0"/>
              <a:t>µl </a:t>
            </a:r>
            <a:r>
              <a:rPr lang="en-US" sz="2200" b="1" dirty="0"/>
              <a:t>of the DNA molecular weight markers </a:t>
            </a:r>
            <a:r>
              <a:rPr lang="en-US" sz="2200" dirty="0"/>
              <a:t>(dye already added, don’t add more).  Run at 70 volts (remember to check the amperage) </a:t>
            </a:r>
          </a:p>
          <a:p>
            <a:r>
              <a:rPr lang="en-US" sz="2400" dirty="0"/>
              <a:t> </a:t>
            </a:r>
            <a:endParaRPr lang="en-US" sz="2300" dirty="0"/>
          </a:p>
          <a:p>
            <a:r>
              <a:rPr lang="en-US" sz="2300" b="1" dirty="0"/>
              <a:t>Gel loading order: </a:t>
            </a:r>
          </a:p>
          <a:p>
            <a:r>
              <a:rPr lang="en-US" sz="2300" dirty="0"/>
              <a:t>Student	gel lane 	sample</a:t>
            </a:r>
          </a:p>
          <a:p>
            <a:r>
              <a:rPr lang="en-US" sz="2300" dirty="0"/>
              <a:t>1		1		uncut plasmid vector (pTZ18u or pTZ19u)</a:t>
            </a:r>
          </a:p>
          <a:p>
            <a:r>
              <a:rPr lang="en-US" sz="2300" dirty="0"/>
              <a:t>1		2		Eco/HindIII cut vector</a:t>
            </a:r>
          </a:p>
          <a:p>
            <a:r>
              <a:rPr lang="en-US" sz="2300" dirty="0"/>
              <a:t>1		3		recovered yeast insert DNA from gel</a:t>
            </a:r>
          </a:p>
          <a:p>
            <a:r>
              <a:rPr lang="en-US" sz="2300" dirty="0"/>
              <a:t>1		4		DNA molecular weight marker</a:t>
            </a:r>
          </a:p>
          <a:p>
            <a:r>
              <a:rPr lang="en-US" sz="2300" dirty="0"/>
              <a:t>2		5		uncut plasmid vector</a:t>
            </a:r>
          </a:p>
          <a:p>
            <a:r>
              <a:rPr lang="en-US" sz="2300" dirty="0"/>
              <a:t>2		6		Eco/HindIII cut vector</a:t>
            </a:r>
          </a:p>
          <a:p>
            <a:r>
              <a:rPr lang="en-US" sz="2300" dirty="0"/>
              <a:t>2		7		recovered yeast insert DNA from gel</a:t>
            </a:r>
          </a:p>
        </p:txBody>
      </p:sp>
    </p:spTree>
    <p:extLst>
      <p:ext uri="{BB962C8B-B14F-4D97-AF65-F5344CB8AC3E}">
        <p14:creationId xmlns:p14="http://schemas.microsoft.com/office/powerpoint/2010/main" val="4240188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87025"/>
            <a:ext cx="8610600" cy="6370975"/>
          </a:xfrm>
          <a:prstGeom prst="rect">
            <a:avLst/>
          </a:prstGeom>
        </p:spPr>
        <p:txBody>
          <a:bodyPr wrap="square">
            <a:spAutoFit/>
          </a:bodyPr>
          <a:lstStyle/>
          <a:p>
            <a:r>
              <a:rPr lang="en-US" sz="2400" b="1" dirty="0"/>
              <a:t>Start of run __________ volts; __________ milliamps</a:t>
            </a:r>
            <a:endParaRPr lang="en-US" sz="2400" dirty="0"/>
          </a:p>
          <a:p>
            <a:r>
              <a:rPr lang="en-US" sz="2400" b="1" dirty="0"/>
              <a:t>End of run ___________ volts; __________milliamps</a:t>
            </a:r>
            <a:endParaRPr lang="en-US" sz="2400" dirty="0"/>
          </a:p>
          <a:p>
            <a:r>
              <a:rPr lang="en-US" sz="2400" dirty="0"/>
              <a:t> </a:t>
            </a:r>
          </a:p>
          <a:p>
            <a:r>
              <a:rPr lang="en-US" sz="2400" b="1" dirty="0"/>
              <a:t>What parameter changed during electrophoresis?  What might have caused this change?</a:t>
            </a:r>
            <a:endParaRPr lang="en-US" sz="2400" dirty="0"/>
          </a:p>
          <a:p>
            <a:r>
              <a:rPr lang="en-US" sz="2400" dirty="0"/>
              <a:t> </a:t>
            </a:r>
          </a:p>
          <a:p>
            <a:r>
              <a:rPr lang="en-US" sz="2400" dirty="0"/>
              <a:t>‑Stain the gel and photograph alongside a fluorescent ruler (</a:t>
            </a:r>
            <a:r>
              <a:rPr lang="en-US" sz="2400" b="1" i="1" dirty="0">
                <a:solidFill>
                  <a:srgbClr val="FF0000"/>
                </a:solidFill>
              </a:rPr>
              <a:t>the T.A. will help but each group should take its own photo</a:t>
            </a:r>
            <a:r>
              <a:rPr lang="en-US" sz="2400" dirty="0"/>
              <a:t>).</a:t>
            </a:r>
          </a:p>
          <a:p>
            <a:endParaRPr lang="en-US" sz="2400" dirty="0"/>
          </a:p>
          <a:p>
            <a:r>
              <a:rPr lang="en-US" sz="2400" b="1" dirty="0"/>
              <a:t>‑</a:t>
            </a:r>
            <a:r>
              <a:rPr lang="en-US" sz="2400" b="1" u="sng" dirty="0"/>
              <a:t>Create a standard curve</a:t>
            </a:r>
            <a:r>
              <a:rPr lang="en-US" sz="2400" b="1" dirty="0"/>
              <a:t> by graphing the migration (in cm) of the DNA size standards against the log of their lengths.  </a:t>
            </a:r>
            <a:r>
              <a:rPr lang="en-US" sz="2400" dirty="0"/>
              <a:t>Use semi‑log paper, the X-axis (non‑log) is for the distance value, the Y-axis (log) is for the DNA lengths in kilo base pairs.  Note that since the Y-axis is graphed on log paper you simply graph the numerical value of the DNA lengths (e.g., 1.0 = 100 bp in first log set). </a:t>
            </a:r>
            <a:r>
              <a:rPr lang="en-US" sz="2400" b="1" dirty="0"/>
              <a:t>Include this graph in your notebook.</a:t>
            </a:r>
            <a:r>
              <a:rPr lang="en-US" sz="2400" dirty="0"/>
              <a:t>  A blank copy of semi-log paper is on the class web site &amp; also at the back of this lab manual. </a:t>
            </a:r>
          </a:p>
        </p:txBody>
      </p:sp>
    </p:spTree>
    <p:extLst>
      <p:ext uri="{BB962C8B-B14F-4D97-AF65-F5344CB8AC3E}">
        <p14:creationId xmlns:p14="http://schemas.microsoft.com/office/powerpoint/2010/main" val="2022111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42912"/>
            <a:ext cx="8305800" cy="1477328"/>
          </a:xfrm>
          <a:prstGeom prst="rect">
            <a:avLst/>
          </a:prstGeom>
          <a:solidFill>
            <a:schemeClr val="accent6">
              <a:lumMod val="20000"/>
              <a:lumOff val="80000"/>
            </a:schemeClr>
          </a:solidFill>
        </p:spPr>
        <p:txBody>
          <a:bodyPr wrap="square" rtlCol="0">
            <a:spAutoFit/>
          </a:bodyPr>
          <a:lstStyle/>
          <a:p>
            <a:r>
              <a:rPr lang="en-US" b="1" dirty="0"/>
              <a:t>Homework </a:t>
            </a:r>
            <a:r>
              <a:rPr lang="en-US" dirty="0"/>
              <a:t>due no later than </a:t>
            </a:r>
            <a:r>
              <a:rPr lang="en-US" b="1" dirty="0"/>
              <a:t>5:00 PM today </a:t>
            </a:r>
            <a:r>
              <a:rPr lang="en-US" dirty="0"/>
              <a:t>(email to me is fine)</a:t>
            </a:r>
          </a:p>
          <a:p>
            <a:r>
              <a:rPr lang="en-US" b="1" dirty="0"/>
              <a:t>Monday</a:t>
            </a:r>
            <a:r>
              <a:rPr lang="en-US" dirty="0"/>
              <a:t> – final (final) day to turn in safety training confirmation.</a:t>
            </a:r>
          </a:p>
          <a:p>
            <a:endParaRPr lang="en-US" dirty="0"/>
          </a:p>
          <a:p>
            <a:r>
              <a:rPr lang="en-US" b="1" dirty="0"/>
              <a:t>Short quiz on Monday </a:t>
            </a:r>
            <a:r>
              <a:rPr lang="en-US" dirty="0"/>
              <a:t>– look at Canvas site for an example of quiz length, question type, etc.</a:t>
            </a:r>
          </a:p>
        </p:txBody>
      </p:sp>
      <p:sp>
        <p:nvSpPr>
          <p:cNvPr id="5" name="TextBox 4">
            <a:extLst>
              <a:ext uri="{FF2B5EF4-FFF2-40B4-BE49-F238E27FC236}">
                <a16:creationId xmlns:a16="http://schemas.microsoft.com/office/drawing/2014/main" id="{EAB36E8F-2C07-4FF2-A20E-6A966439D1C9}"/>
              </a:ext>
            </a:extLst>
          </p:cNvPr>
          <p:cNvSpPr txBox="1"/>
          <p:nvPr/>
        </p:nvSpPr>
        <p:spPr>
          <a:xfrm>
            <a:off x="533400" y="5867400"/>
            <a:ext cx="8129983" cy="646331"/>
          </a:xfrm>
          <a:prstGeom prst="rect">
            <a:avLst/>
          </a:prstGeom>
          <a:noFill/>
        </p:spPr>
        <p:txBody>
          <a:bodyPr wrap="none" rtlCol="0">
            <a:spAutoFit/>
          </a:bodyPr>
          <a:lstStyle/>
          <a:p>
            <a:r>
              <a:rPr lang="en-US" b="1" dirty="0" smtClean="0"/>
              <a:t>Continue collecting </a:t>
            </a:r>
            <a:r>
              <a:rPr lang="en-US" b="1" dirty="0"/>
              <a:t>in the Q&amp;A participation points – remember almost any science </a:t>
            </a:r>
          </a:p>
          <a:p>
            <a:r>
              <a:rPr lang="en-US" b="1" dirty="0"/>
              <a:t>question/answer qualifies.  </a:t>
            </a:r>
          </a:p>
        </p:txBody>
      </p:sp>
      <p:graphicFrame>
        <p:nvGraphicFramePr>
          <p:cNvPr id="2" name="Table 1"/>
          <p:cNvGraphicFramePr>
            <a:graphicFrameLocks noGrp="1"/>
          </p:cNvGraphicFramePr>
          <p:nvPr>
            <p:extLst>
              <p:ext uri="{D42A27DB-BD31-4B8C-83A1-F6EECF244321}">
                <p14:modId xmlns:p14="http://schemas.microsoft.com/office/powerpoint/2010/main" val="3104456201"/>
              </p:ext>
            </p:extLst>
          </p:nvPr>
        </p:nvGraphicFramePr>
        <p:xfrm>
          <a:off x="762000" y="2072640"/>
          <a:ext cx="7543800" cy="2575560"/>
        </p:xfrm>
        <a:graphic>
          <a:graphicData uri="http://schemas.openxmlformats.org/drawingml/2006/table">
            <a:tbl>
              <a:tblPr firstRow="1" firstCol="1" bandRow="1"/>
              <a:tblGrid>
                <a:gridCol w="842805">
                  <a:extLst>
                    <a:ext uri="{9D8B030D-6E8A-4147-A177-3AD203B41FA5}">
                      <a16:colId xmlns:a16="http://schemas.microsoft.com/office/drawing/2014/main" val="227117472"/>
                    </a:ext>
                  </a:extLst>
                </a:gridCol>
                <a:gridCol w="6700995">
                  <a:extLst>
                    <a:ext uri="{9D8B030D-6E8A-4147-A177-3AD203B41FA5}">
                      <a16:colId xmlns:a16="http://schemas.microsoft.com/office/drawing/2014/main" val="1714001201"/>
                    </a:ext>
                  </a:extLst>
                </a:gridCol>
              </a:tblGrid>
              <a:tr h="429492">
                <a:tc>
                  <a:txBody>
                    <a:bodyPr/>
                    <a:lstStyle/>
                    <a:p>
                      <a:pPr marL="0" marR="0">
                        <a:lnSpc>
                          <a:spcPct val="107000"/>
                        </a:lnSpc>
                        <a:spcBef>
                          <a:spcPts val="0"/>
                        </a:spcBef>
                        <a:spcAft>
                          <a:spcPts val="0"/>
                        </a:spcAft>
                      </a:pPr>
                      <a:r>
                        <a:rPr lang="en-US" sz="1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Due Date*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Assignment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081761"/>
                  </a:ext>
                </a:extLst>
              </a:tr>
              <a:tr h="2146068">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9/5/18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44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Required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44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Communication between scientists is key to moving the discipline forward.  Participate in current science literacy: Subscribe to the Scientist Magazine ((</a:t>
                      </a:r>
                      <a:r>
                        <a:rPr lang="en-US" sz="12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http://www.the-scientist.com/?subscribe.now</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Also sign up for the online weekly updates during the registration.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44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Get full credit by providing me with printout of online confirmation of your free online subscriptions.  This subscription is for your interest &amp; benefit – you will not be tested on this materials.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44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44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10 pts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440"/>
                        </a:lnSpc>
                        <a:spcBef>
                          <a:spcPts val="0"/>
                        </a:spcBef>
                        <a:spcAft>
                          <a:spcPts val="0"/>
                        </a:spcAft>
                        <a:tabLst>
                          <a:tab pos="2971800" algn="ctr"/>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39336"/>
                  </a:ext>
                </a:extLst>
              </a:tr>
            </a:tbl>
          </a:graphicData>
        </a:graphic>
      </p:graphicFrame>
      <p:sp>
        <p:nvSpPr>
          <p:cNvPr id="6" name="TextBox 5"/>
          <p:cNvSpPr txBox="1"/>
          <p:nvPr/>
        </p:nvSpPr>
        <p:spPr>
          <a:xfrm>
            <a:off x="381000" y="5334000"/>
            <a:ext cx="8153400" cy="381000"/>
          </a:xfrm>
          <a:prstGeom prst="rect">
            <a:avLst/>
          </a:prstGeom>
          <a:noFill/>
        </p:spPr>
        <p:txBody>
          <a:bodyPr wrap="square" rtlCol="0">
            <a:spAutoFit/>
          </a:bodyPr>
          <a:lstStyle/>
          <a:p>
            <a:r>
              <a:rPr lang="en-US" b="1" dirty="0" smtClean="0"/>
              <a:t>Homework 2 </a:t>
            </a:r>
            <a:r>
              <a:rPr lang="en-US" dirty="0" smtClean="0"/>
              <a:t>due  in one week - 9/12/18</a:t>
            </a:r>
            <a:endParaRPr lang="en-US" dirty="0"/>
          </a:p>
        </p:txBody>
      </p:sp>
    </p:spTree>
    <p:extLst>
      <p:ext uri="{BB962C8B-B14F-4D97-AF65-F5344CB8AC3E}">
        <p14:creationId xmlns:p14="http://schemas.microsoft.com/office/powerpoint/2010/main" val="1174095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6740307"/>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Running list of experiments </a:t>
            </a:r>
          </a:p>
          <a:p>
            <a:r>
              <a:rPr lang="en-US" b="1" dirty="0">
                <a:latin typeface="Times New Roman" panose="02020603050405020304" pitchFamily="18" charset="0"/>
                <a:cs typeface="Times New Roman" panose="02020603050405020304" pitchFamily="18" charset="0"/>
              </a:rPr>
              <a:t>Goal: </a:t>
            </a:r>
            <a:r>
              <a:rPr lang="en-US" dirty="0">
                <a:latin typeface="Times New Roman" panose="02020603050405020304" pitchFamily="18" charset="0"/>
                <a:cs typeface="Times New Roman" panose="02020603050405020304" pitchFamily="18" charset="0"/>
              </a:rPr>
              <a:t>Characterization of a Eukaryotic Gene</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Steps: </a:t>
            </a:r>
            <a:r>
              <a:rPr lang="en-US" dirty="0">
                <a:latin typeface="Times New Roman" panose="02020603050405020304" pitchFamily="18" charset="0"/>
                <a:cs typeface="Times New Roman" panose="02020603050405020304" pitchFamily="18" charset="0"/>
              </a:rPr>
              <a:t>Cloning a segment of </a:t>
            </a:r>
            <a:r>
              <a:rPr lang="en-US" i="1" dirty="0">
                <a:latin typeface="Times New Roman" panose="02020603050405020304" pitchFamily="18" charset="0"/>
                <a:cs typeface="Times New Roman" panose="02020603050405020304" pitchFamily="18" charset="0"/>
              </a:rPr>
              <a:t>Saccharomyces cerevisiae </a:t>
            </a:r>
            <a:r>
              <a:rPr lang="en-US" dirty="0">
                <a:latin typeface="Times New Roman" panose="02020603050405020304" pitchFamily="18" charset="0"/>
                <a:cs typeface="Times New Roman" panose="02020603050405020304" pitchFamily="18" charset="0"/>
              </a:rPr>
              <a:t>(baker’s yeast) DNA into</a:t>
            </a:r>
          </a:p>
          <a:p>
            <a:r>
              <a:rPr lang="en-US" dirty="0">
                <a:latin typeface="Times New Roman" panose="02020603050405020304" pitchFamily="18" charset="0"/>
                <a:cs typeface="Times New Roman" panose="02020603050405020304" pitchFamily="18" charset="0"/>
              </a:rPr>
              <a:t>a pair of convenient plasmid vectors, specifically, pTZ18u and pTZ19u.</a:t>
            </a:r>
          </a:p>
          <a:p>
            <a:r>
              <a:rPr lang="en-US"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1) Gel fractionate the EcoRI/HindIII cleaved yeast DNA and recover the yeast DNA </a:t>
            </a:r>
            <a:r>
              <a:rPr lang="en-US" sz="1200" b="1" dirty="0">
                <a:latin typeface="Times New Roman" panose="02020603050405020304" pitchFamily="18" charset="0"/>
                <a:cs typeface="Times New Roman" panose="02020603050405020304" pitchFamily="18" charset="0"/>
              </a:rPr>
              <a:t>insert</a:t>
            </a:r>
            <a:r>
              <a:rPr lang="en-US" sz="1200" dirty="0">
                <a:latin typeface="Times New Roman" panose="02020603050405020304" pitchFamily="18" charset="0"/>
                <a:cs typeface="Times New Roman" panose="02020603050405020304" pitchFamily="18" charset="0"/>
              </a:rPr>
              <a:t> band free of a second DNA band (originating from another plasmid, pUC19 which lacks some of the desired features of pTZ18u &amp; pTZ19u).</a:t>
            </a:r>
          </a:p>
          <a:p>
            <a:r>
              <a:rPr lang="en-US" sz="1200" dirty="0">
                <a:latin typeface="Times New Roman" panose="02020603050405020304" pitchFamily="18" charset="0"/>
                <a:cs typeface="Times New Roman" panose="02020603050405020304" pitchFamily="18" charset="0"/>
              </a:rPr>
              <a:t>2) Prepare the pTZ18/19u plasmid </a:t>
            </a:r>
            <a:r>
              <a:rPr lang="en-US" sz="1200" b="1" dirty="0">
                <a:latin typeface="Times New Roman" panose="02020603050405020304" pitchFamily="18" charset="0"/>
                <a:cs typeface="Times New Roman" panose="02020603050405020304" pitchFamily="18" charset="0"/>
              </a:rPr>
              <a:t>vectors</a:t>
            </a:r>
            <a:r>
              <a:rPr lang="en-US" sz="1200" dirty="0">
                <a:latin typeface="Times New Roman" panose="02020603050405020304" pitchFamily="18" charset="0"/>
                <a:cs typeface="Times New Roman" panose="02020603050405020304" pitchFamily="18" charset="0"/>
              </a:rPr>
              <a:t> for directional DNA cloning but cutting each plasmid at its multiple cloning site with two different restriction endonucleases, EcoRI and HindIII.  To ensure that the any singly-cleaved plasmid DNAs do not “self ligate”</a:t>
            </a:r>
          </a:p>
          <a:p>
            <a:r>
              <a:rPr lang="en-US" sz="1200" dirty="0">
                <a:latin typeface="Times New Roman" panose="02020603050405020304" pitchFamily="18" charset="0"/>
                <a:cs typeface="Times New Roman" panose="02020603050405020304" pitchFamily="18" charset="0"/>
              </a:rPr>
              <a:t>(which will increase the background of non-recombinant clones subsequently recovered) we will remove the 5’ phosphate from the vector DNA with shrimp alkaline phosphatase.</a:t>
            </a:r>
          </a:p>
          <a:p>
            <a:r>
              <a:rPr lang="en-US" sz="1200" dirty="0">
                <a:latin typeface="Times New Roman" panose="02020603050405020304" pitchFamily="18" charset="0"/>
                <a:cs typeface="Times New Roman" panose="02020603050405020304" pitchFamily="18" charset="0"/>
              </a:rPr>
              <a:t>3) Recover EcoRI/HindIII cut &amp; CIP-treated pTZ18u (or 19u) DNA by ethanol precipitation &amp; centrifugation.  Score yield and integrity of this </a:t>
            </a:r>
            <a:r>
              <a:rPr lang="en-US" sz="1200" b="1" dirty="0">
                <a:latin typeface="Times New Roman" panose="02020603050405020304" pitchFamily="18" charset="0"/>
                <a:cs typeface="Times New Roman" panose="02020603050405020304" pitchFamily="18" charset="0"/>
              </a:rPr>
              <a:t>vector DNA </a:t>
            </a:r>
            <a:r>
              <a:rPr lang="en-US" sz="1200" dirty="0">
                <a:latin typeface="Times New Roman" panose="02020603050405020304" pitchFamily="18" charset="0"/>
                <a:cs typeface="Times New Roman" panose="02020603050405020304" pitchFamily="18" charset="0"/>
              </a:rPr>
              <a:t>and the recovered </a:t>
            </a:r>
            <a:r>
              <a:rPr lang="en-US" sz="1200" b="1" dirty="0">
                <a:latin typeface="Times New Roman" panose="02020603050405020304" pitchFamily="18" charset="0"/>
                <a:cs typeface="Times New Roman" panose="02020603050405020304" pitchFamily="18" charset="0"/>
              </a:rPr>
              <a:t>yeast insert DNA </a:t>
            </a:r>
            <a:r>
              <a:rPr lang="en-US" sz="1200" dirty="0">
                <a:latin typeface="Times New Roman" panose="02020603050405020304" pitchFamily="18" charset="0"/>
                <a:cs typeface="Times New Roman" panose="02020603050405020304" pitchFamily="18" charset="0"/>
              </a:rPr>
              <a:t>by agarose gel electrophoresis.  Also, score the differences in DNA migration of the linear, circular and supercoiled forms of your plasmid DNA.</a:t>
            </a:r>
          </a:p>
          <a:p>
            <a:endParaRPr lang="en-US" b="1" dirty="0">
              <a:solidFill>
                <a:srgbClr val="FF0000"/>
              </a:solidFill>
              <a:latin typeface="Times New Roman" panose="02020603050405020304" pitchFamily="18" charset="0"/>
              <a:cs typeface="Times New Roman" panose="02020603050405020304" pitchFamily="18" charset="0"/>
            </a:endParaRPr>
          </a:p>
          <a:p>
            <a:r>
              <a:rPr lang="en-US" b="1" dirty="0">
                <a:solidFill>
                  <a:srgbClr val="FF0000"/>
                </a:solidFill>
                <a:latin typeface="Times New Roman" panose="02020603050405020304" pitchFamily="18" charset="0"/>
                <a:cs typeface="Times New Roman" panose="02020603050405020304" pitchFamily="18" charset="0"/>
              </a:rPr>
              <a:t>TODAY</a:t>
            </a:r>
          </a:p>
          <a:p>
            <a:r>
              <a:rPr lang="en-US" dirty="0">
                <a:latin typeface="Times New Roman" panose="02020603050405020304" pitchFamily="18" charset="0"/>
                <a:cs typeface="Times New Roman" panose="02020603050405020304" pitchFamily="18" charset="0"/>
              </a:rPr>
              <a:t>5) Create the recombinant DNA molecule by directional cloning via ligation of EcoRI/HindIII cut plasmid vector (pTZ18u/19u) &amp; yeast DNA insert.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6) Isolate yeast RNA to be used for the identification of cellular RNA transcripts originating from your yeast DNA insert.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Bonus: Determine the influence of DNA buffer concentration on the mobility of linear and circular forms of ds </a:t>
            </a:r>
            <a:r>
              <a:rPr lang="en-US" dirty="0" smtClean="0">
                <a:latin typeface="Times New Roman" panose="02020603050405020304" pitchFamily="18" charset="0"/>
                <a:cs typeface="Times New Roman" panose="02020603050405020304" pitchFamily="18" charset="0"/>
              </a:rPr>
              <a:t>DNA; EtBr vs </a:t>
            </a:r>
            <a:r>
              <a:rPr lang="en-US" dirty="0" err="1" smtClean="0">
                <a:latin typeface="Times New Roman" panose="02020603050405020304" pitchFamily="18" charset="0"/>
                <a:cs typeface="Times New Roman" panose="02020603050405020304" pitchFamily="18" charset="0"/>
              </a:rPr>
              <a:t>SyBr</a:t>
            </a:r>
            <a:r>
              <a:rPr lang="en-US" dirty="0" smtClean="0">
                <a:latin typeface="Times New Roman" panose="02020603050405020304" pitchFamily="18" charset="0"/>
                <a:cs typeface="Times New Roman" panose="02020603050405020304" pitchFamily="18" charset="0"/>
              </a:rPr>
              <a:t> Safe DNA stain</a:t>
            </a:r>
            <a:endParaRPr lang="en-US" dirty="0">
              <a:latin typeface="Times New Roman" panose="02020603050405020304" pitchFamily="18" charset="0"/>
              <a:cs typeface="Times New Roman" panose="02020603050405020304" pitchFamily="18" charset="0"/>
            </a:endParaRPr>
          </a:p>
          <a:p>
            <a:endParaRPr lang="en-US" b="1" dirty="0">
              <a:solidFill>
                <a:srgbClr val="FF0000"/>
              </a:solidFill>
            </a:endParaRPr>
          </a:p>
          <a:p>
            <a:endParaRPr lang="en-US" b="1" dirty="0">
              <a:solidFill>
                <a:srgbClr val="FF0000"/>
              </a:solidFill>
            </a:endParaRPr>
          </a:p>
        </p:txBody>
      </p:sp>
    </p:spTree>
    <p:extLst>
      <p:ext uri="{BB962C8B-B14F-4D97-AF65-F5344CB8AC3E}">
        <p14:creationId xmlns:p14="http://schemas.microsoft.com/office/powerpoint/2010/main" val="1925917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772400"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We ran 2 µl of cut vector DNA and 4 µl of insert DNA.  Here I would adjust of reaction conditions to 1 µl vector, 8 µl insert </a:t>
            </a:r>
          </a:p>
        </p:txBody>
      </p:sp>
      <p:sp>
        <p:nvSpPr>
          <p:cNvPr id="5" name="TextBox 4">
            <a:extLst>
              <a:ext uri="{FF2B5EF4-FFF2-40B4-BE49-F238E27FC236}">
                <a16:creationId xmlns:a16="http://schemas.microsoft.com/office/drawing/2014/main" id="{44545A77-EEED-43E6-8687-1327C4FC6FB1}"/>
              </a:ext>
            </a:extLst>
          </p:cNvPr>
          <p:cNvSpPr txBox="1"/>
          <p:nvPr/>
        </p:nvSpPr>
        <p:spPr>
          <a:xfrm>
            <a:off x="6223571" y="1852773"/>
            <a:ext cx="2895600" cy="3477875"/>
          </a:xfrm>
          <a:prstGeom prst="rect">
            <a:avLst/>
          </a:prstGeom>
          <a:solidFill>
            <a:schemeClr val="accent3">
              <a:lumMod val="20000"/>
              <a:lumOff val="80000"/>
            </a:schemeClr>
          </a:solid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Gp3 results</a:t>
            </a:r>
          </a:p>
          <a:p>
            <a:r>
              <a:rPr lang="en-US" sz="2000" dirty="0" smtClean="0">
                <a:latin typeface="Times New Roman" panose="02020603050405020304" pitchFamily="18" charset="0"/>
                <a:cs typeface="Times New Roman" panose="02020603050405020304" pitchFamily="18" charset="0"/>
              </a:rPr>
              <a:t>Uncut pTZ19u</a:t>
            </a:r>
          </a:p>
          <a:p>
            <a:r>
              <a:rPr lang="en-US" sz="2000" dirty="0" smtClean="0">
                <a:latin typeface="Times New Roman" panose="02020603050405020304" pitchFamily="18" charset="0"/>
                <a:cs typeface="Times New Roman" panose="02020603050405020304" pitchFamily="18" charset="0"/>
              </a:rPr>
              <a:t>E/H/Cip-19u</a:t>
            </a:r>
          </a:p>
          <a:p>
            <a:r>
              <a:rPr lang="en-US" sz="2000" dirty="0" smtClean="0">
                <a:latin typeface="Times New Roman" panose="02020603050405020304" pitchFamily="18" charset="0"/>
                <a:cs typeface="Times New Roman" panose="02020603050405020304" pitchFamily="18" charset="0"/>
              </a:rPr>
              <a:t>“insert DNA”</a:t>
            </a:r>
          </a:p>
          <a:p>
            <a:r>
              <a:rPr lang="en-US" sz="2000" dirty="0" smtClean="0">
                <a:latin typeface="Times New Roman" panose="02020603050405020304" pitchFamily="18" charset="0"/>
                <a:cs typeface="Times New Roman" panose="02020603050405020304" pitchFamily="18" charset="0"/>
              </a:rPr>
              <a:t>1kbp markers (fastest band shown is 0.5 kbp)</a:t>
            </a:r>
          </a:p>
          <a:p>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I </a:t>
            </a:r>
            <a:r>
              <a:rPr lang="en-US" sz="2000" dirty="0">
                <a:latin typeface="Times New Roman" panose="02020603050405020304" pitchFamily="18" charset="0"/>
                <a:cs typeface="Times New Roman" panose="02020603050405020304" pitchFamily="18" charset="0"/>
              </a:rPr>
              <a:t>will speak with each group to let you know how much insert and vector to use.</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591620" y="1457326"/>
            <a:ext cx="5486400" cy="4130675"/>
          </a:xfrm>
          <a:prstGeom prst="rect">
            <a:avLst/>
          </a:prstGeom>
        </p:spPr>
      </p:pic>
      <p:sp>
        <p:nvSpPr>
          <p:cNvPr id="4" name="TextBox 3"/>
          <p:cNvSpPr txBox="1"/>
          <p:nvPr/>
        </p:nvSpPr>
        <p:spPr>
          <a:xfrm>
            <a:off x="604463" y="5771369"/>
            <a:ext cx="8077200" cy="646331"/>
          </a:xfrm>
          <a:prstGeom prst="rect">
            <a:avLst/>
          </a:prstGeom>
          <a:noFill/>
        </p:spPr>
        <p:txBody>
          <a:bodyPr wrap="square" rtlCol="0">
            <a:spAutoFit/>
          </a:bodyPr>
          <a:lstStyle/>
          <a:p>
            <a:r>
              <a:rPr lang="en-US" b="1" dirty="0" smtClean="0"/>
              <a:t>NOTE: If you cannot see the insert on your gel </a:t>
            </a:r>
            <a:r>
              <a:rPr lang="en-US" dirty="0" smtClean="0"/>
              <a:t>– pencil in a band at the </a:t>
            </a:r>
            <a:r>
              <a:rPr lang="en-US" b="1" dirty="0" smtClean="0"/>
              <a:t>equivalent position</a:t>
            </a:r>
            <a:r>
              <a:rPr lang="en-US" dirty="0" smtClean="0"/>
              <a:t> to determine insert size.</a:t>
            </a:r>
            <a:endParaRPr lang="en-US" dirty="0"/>
          </a:p>
        </p:txBody>
      </p:sp>
    </p:spTree>
    <p:extLst>
      <p:ext uri="{BB962C8B-B14F-4D97-AF65-F5344CB8AC3E}">
        <p14:creationId xmlns:p14="http://schemas.microsoft.com/office/powerpoint/2010/main" val="3963682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5" y="381000"/>
            <a:ext cx="7458071" cy="5943600"/>
          </a:xfrm>
          <a:prstGeom prst="rect">
            <a:avLst/>
          </a:prstGeom>
        </p:spPr>
      </p:pic>
    </p:spTree>
    <p:extLst>
      <p:ext uri="{BB962C8B-B14F-4D97-AF65-F5344CB8AC3E}">
        <p14:creationId xmlns:p14="http://schemas.microsoft.com/office/powerpoint/2010/main" val="1546980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54864"/>
            <a:ext cx="8503920" cy="6803136"/>
          </a:xfrm>
          <a:prstGeom prst="rect">
            <a:avLst/>
          </a:prstGeom>
        </p:spPr>
      </p:pic>
      <p:sp>
        <p:nvSpPr>
          <p:cNvPr id="8" name="Right Arrow 7"/>
          <p:cNvSpPr/>
          <p:nvPr/>
        </p:nvSpPr>
        <p:spPr>
          <a:xfrm>
            <a:off x="1752600" y="4543284"/>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752600" y="49530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011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3350"/>
            <a:ext cx="8991600" cy="6991350"/>
          </a:xfrm>
          <a:prstGeom prst="rect">
            <a:avLst/>
          </a:prstGeom>
        </p:spPr>
      </p:pic>
      <p:sp>
        <p:nvSpPr>
          <p:cNvPr id="4" name="Rectangle 3"/>
          <p:cNvSpPr/>
          <p:nvPr/>
        </p:nvSpPr>
        <p:spPr>
          <a:xfrm>
            <a:off x="4876800" y="990600"/>
            <a:ext cx="2971800" cy="258532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Canvas Modules site </a:t>
            </a:r>
            <a:r>
              <a:rPr kumimoji="0" lang="en-US" sz="1800" b="0" i="0" u="none" strike="noStrike" kern="0" cap="none" spc="0" normalizeH="0" baseline="0" noProof="0" dirty="0" smtClean="0">
                <a:ln>
                  <a:noFill/>
                </a:ln>
                <a:solidFill>
                  <a:prstClr val="black"/>
                </a:solidFill>
                <a:effectLst/>
                <a:uLnTx/>
                <a:uFillTx/>
              </a:rPr>
              <a:t>has the syllabus &amp; labs plus related course materials such as PowerPoint slides used in lab &amp; lecture (frequently updates), information on enzymes, reagents &amp; techniques, papers that we will discuss, class data, etc.  </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81427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8610600" cy="6463308"/>
          </a:xfrm>
          <a:prstGeom prst="rect">
            <a:avLst/>
          </a:prstGeom>
        </p:spPr>
        <p:txBody>
          <a:bodyPr wrap="square">
            <a:spAutoFit/>
          </a:bodyPr>
          <a:lstStyle/>
          <a:p>
            <a:r>
              <a:rPr lang="en-US" dirty="0"/>
              <a:t> </a:t>
            </a:r>
          </a:p>
          <a:p>
            <a:r>
              <a:rPr lang="en-US" b="1" u="sng" dirty="0">
                <a:latin typeface="Times New Roman" panose="02020603050405020304" pitchFamily="18" charset="0"/>
                <a:cs typeface="Times New Roman" panose="02020603050405020304" pitchFamily="18" charset="0"/>
              </a:rPr>
              <a:t>Joining DNA Ends with DNA Ligase </a:t>
            </a:r>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Each Lab Member.</a:t>
            </a:r>
            <a:r>
              <a:rPr lang="en-US" dirty="0">
                <a:latin typeface="Times New Roman" panose="02020603050405020304" pitchFamily="18" charset="0"/>
                <a:cs typeface="Times New Roman" panose="02020603050405020304" pitchFamily="18" charset="0"/>
              </a:rPr>
              <a:t>  IMPORTANT NOTE: </a:t>
            </a:r>
            <a:r>
              <a:rPr lang="en-US" i="1" dirty="0">
                <a:latin typeface="Times New Roman" panose="02020603050405020304" pitchFamily="18" charset="0"/>
                <a:cs typeface="Times New Roman" panose="02020603050405020304" pitchFamily="18" charset="0"/>
              </a:rPr>
              <a:t>The volumes of vector and insert DNA used in this step may need to be altered depend­ing on efficiency your DNA recovery so be sure to </a:t>
            </a:r>
            <a:r>
              <a:rPr lang="en-US" i="1" u="sng" dirty="0">
                <a:solidFill>
                  <a:srgbClr val="FF0000"/>
                </a:solidFill>
                <a:latin typeface="Times New Roman" panose="02020603050405020304" pitchFamily="18" charset="0"/>
                <a:cs typeface="Times New Roman" panose="02020603050405020304" pitchFamily="18" charset="0"/>
              </a:rPr>
              <a:t>show the photograph of your gel to the instructor or T.A. before continu­ing</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To increase the frequency of the bi-molecular ligation, we will use approximately 4X the molar amount of insert to vector.  </a:t>
            </a:r>
            <a:r>
              <a:rPr lang="en-US" i="1" dirty="0">
                <a:latin typeface="Times New Roman" panose="02020603050405020304" pitchFamily="18" charset="0"/>
                <a:cs typeface="Times New Roman" panose="02020603050405020304" pitchFamily="18" charset="0"/>
              </a:rPr>
              <a:t>The insert is roughly 1/4 the length of the vector, so equal mass amounts of DNA (equivalent EtBr intensity bands) will give ~4X the molar amount of insert to vector. </a:t>
            </a:r>
            <a:r>
              <a:rPr lang="en-US" dirty="0">
                <a:latin typeface="Times New Roman" panose="02020603050405020304" pitchFamily="18" charset="0"/>
                <a:cs typeface="Times New Roman" panose="02020603050405020304" pitchFamily="18" charset="0"/>
              </a:rPr>
              <a:t> See pages 44-48 in PGMG.</a:t>
            </a:r>
          </a:p>
          <a:p>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Assemble the following 20 μl reaction in the following order:</a:t>
            </a:r>
          </a:p>
          <a:p>
            <a:r>
              <a:rPr lang="en-US" dirty="0">
                <a:latin typeface="Times New Roman" panose="02020603050405020304" pitchFamily="18" charset="0"/>
                <a:cs typeface="Times New Roman" panose="02020603050405020304" pitchFamily="18" charset="0"/>
              </a:rPr>
              <a:t>10 μl of sterile water (or sufficient water have a final reaction volume of 20 μl</a:t>
            </a:r>
          </a:p>
          <a:p>
            <a:r>
              <a:rPr lang="en-US" dirty="0">
                <a:latin typeface="Times New Roman" panose="02020603050405020304" pitchFamily="18" charset="0"/>
                <a:cs typeface="Times New Roman" panose="02020603050405020304" pitchFamily="18" charset="0"/>
              </a:rPr>
              <a:t>2 μl of 10X ligase buffer</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2 μl (</a:t>
            </a:r>
            <a:r>
              <a:rPr lang="en-US" dirty="0">
                <a:solidFill>
                  <a:srgbClr val="FF0000"/>
                </a:solidFill>
                <a:latin typeface="Times New Roman" panose="02020603050405020304" pitchFamily="18" charset="0"/>
                <a:cs typeface="Times New Roman" panose="02020603050405020304" pitchFamily="18" charset="0"/>
              </a:rPr>
              <a:t>or as directed by the T.A</a:t>
            </a:r>
            <a:r>
              <a:rPr lang="en-US" dirty="0">
                <a:latin typeface="Times New Roman" panose="02020603050405020304" pitchFamily="18" charset="0"/>
                <a:cs typeface="Times New Roman" panose="02020603050405020304" pitchFamily="18" charset="0"/>
              </a:rPr>
              <a:t>.) of the pTZ18 or 19u </a:t>
            </a:r>
            <a:r>
              <a:rPr lang="en-US" b="1" i="1" dirty="0">
                <a:latin typeface="Times New Roman" panose="02020603050405020304" pitchFamily="18" charset="0"/>
                <a:cs typeface="Times New Roman" panose="02020603050405020304" pitchFamily="18" charset="0"/>
              </a:rPr>
              <a:t>Hind/Eco cut vector </a:t>
            </a:r>
          </a:p>
          <a:p>
            <a:r>
              <a:rPr lang="en-US" dirty="0">
                <a:latin typeface="Times New Roman" panose="02020603050405020304" pitchFamily="18" charset="0"/>
                <a:cs typeface="Times New Roman" panose="02020603050405020304" pitchFamily="18" charset="0"/>
              </a:rPr>
              <a:t>5 μl (</a:t>
            </a:r>
            <a:r>
              <a:rPr lang="en-US" dirty="0">
                <a:solidFill>
                  <a:srgbClr val="FF0000"/>
                </a:solidFill>
                <a:latin typeface="Times New Roman" panose="02020603050405020304" pitchFamily="18" charset="0"/>
                <a:cs typeface="Times New Roman" panose="02020603050405020304" pitchFamily="18" charset="0"/>
              </a:rPr>
              <a:t>or as directed by the T.A</a:t>
            </a:r>
            <a:r>
              <a:rPr lang="en-US" dirty="0">
                <a:latin typeface="Times New Roman" panose="02020603050405020304" pitchFamily="18" charset="0"/>
                <a:cs typeface="Times New Roman" panose="02020603050405020304" pitchFamily="18" charset="0"/>
              </a:rPr>
              <a:t>.) of isolated gel fragment (i.e., </a:t>
            </a:r>
            <a:r>
              <a:rPr lang="en-US" b="1" i="1" dirty="0">
                <a:latin typeface="Times New Roman" panose="02020603050405020304" pitchFamily="18" charset="0"/>
                <a:cs typeface="Times New Roman" panose="02020603050405020304" pitchFamily="18" charset="0"/>
              </a:rPr>
              <a:t>insert DNA</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Mix briefly, then add:</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1 μl (1 to 2.5 units) of T4 DNA ligase.  Mix briefly.  </a:t>
            </a:r>
          </a:p>
          <a:p>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Each student</a:t>
            </a:r>
            <a:r>
              <a:rPr lang="en-US" b="1" dirty="0">
                <a:latin typeface="Times New Roman" panose="02020603050405020304" pitchFamily="18" charset="0"/>
                <a:cs typeface="Times New Roman" panose="02020603050405020304" pitchFamily="18" charset="0"/>
              </a:rPr>
              <a:t> should also set up a </a:t>
            </a:r>
            <a:r>
              <a:rPr lang="en-US" b="1" u="sng" dirty="0">
                <a:latin typeface="Times New Roman" panose="02020603050405020304" pitchFamily="18" charset="0"/>
                <a:cs typeface="Times New Roman" panose="02020603050405020304" pitchFamily="18" charset="0"/>
              </a:rPr>
              <a:t>second, control ligation </a:t>
            </a:r>
            <a:r>
              <a:rPr lang="en-US" b="1" dirty="0">
                <a:latin typeface="Times New Roman" panose="02020603050405020304" pitchFamily="18" charset="0"/>
                <a:cs typeface="Times New Roman" panose="02020603050405020304" pitchFamily="18" charset="0"/>
              </a:rPr>
              <a:t>reaction as above but with additional water </a:t>
            </a:r>
            <a:r>
              <a:rPr lang="en-US" b="1" u="sng" dirty="0">
                <a:latin typeface="Times New Roman" panose="02020603050405020304" pitchFamily="18" charset="0"/>
                <a:cs typeface="Times New Roman" panose="02020603050405020304" pitchFamily="18" charset="0"/>
              </a:rPr>
              <a:t>instead of insert DNA.  </a:t>
            </a:r>
            <a:r>
              <a:rPr lang="en-US" dirty="0">
                <a:latin typeface="Times New Roman" panose="02020603050405020304" pitchFamily="18" charset="0"/>
                <a:cs typeface="Times New Roman" panose="02020603050405020304" pitchFamily="18" charset="0"/>
              </a:rPr>
              <a:t>This control will score the amount of vector self-ligation.  LABEL THE TUBES WELL (e.g., </a:t>
            </a:r>
            <a:r>
              <a:rPr lang="en-US" dirty="0" err="1">
                <a:latin typeface="Times New Roman" panose="02020603050405020304" pitchFamily="18" charset="0"/>
                <a:cs typeface="Times New Roman" panose="02020603050405020304" pitchFamily="18" charset="0"/>
              </a:rPr>
              <a:t>Gp</a:t>
            </a:r>
            <a:r>
              <a:rPr lang="en-US" dirty="0">
                <a:latin typeface="Times New Roman" panose="02020603050405020304" pitchFamily="18" charset="0"/>
                <a:cs typeface="Times New Roman" panose="02020603050405020304" pitchFamily="18" charset="0"/>
              </a:rPr>
              <a:t> 1, BR control </a:t>
            </a:r>
            <a:r>
              <a:rPr lang="en-US" dirty="0" err="1">
                <a:latin typeface="Times New Roman" panose="02020603050405020304" pitchFamily="18" charset="0"/>
                <a:cs typeface="Times New Roman" panose="02020603050405020304" pitchFamily="18" charset="0"/>
              </a:rPr>
              <a:t>lig</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Incubate the ligation reaction overnight on the bench at room temperature</a:t>
            </a:r>
          </a:p>
        </p:txBody>
      </p:sp>
    </p:spTree>
    <p:extLst>
      <p:ext uri="{BB962C8B-B14F-4D97-AF65-F5344CB8AC3E}">
        <p14:creationId xmlns:p14="http://schemas.microsoft.com/office/powerpoint/2010/main" val="3042592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FF04E8-7FCE-4457-8A43-CD2A39B235B6}"/>
              </a:ext>
            </a:extLst>
          </p:cNvPr>
          <p:cNvSpPr/>
          <p:nvPr/>
        </p:nvSpPr>
        <p:spPr>
          <a:xfrm>
            <a:off x="228600" y="117693"/>
            <a:ext cx="8686800" cy="6740307"/>
          </a:xfrm>
          <a:prstGeom prst="rect">
            <a:avLst/>
          </a:prstGeom>
        </p:spPr>
        <p:txBody>
          <a:bodyPr wrap="square">
            <a:spAutoFit/>
          </a:bodyPr>
          <a:lstStyle/>
          <a:p>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Small‑scale Preparation of RNA from Yeast Cultures</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(Each Student).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DNA is a double stranded molecule. Enzymatic single-stranded RNA synthesis is always produced  5’-&gt;3’, with new nucleotides being added to the reducing end (i.e., 3’ hydroxyl) of the growing RNA chain; the DNA template is present in an anti-parallel orientation. Any given gene may be transcribed from either the "top" (or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Watson</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strand or the "bottom" (or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Crick</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strand </a:t>
            </a:r>
            <a:r>
              <a:rPr lang="en-US" sz="1600" u="sng" dirty="0">
                <a:latin typeface="Times New Roman" panose="02020603050405020304" pitchFamily="18" charset="0"/>
                <a:ea typeface="Times New Roman" panose="02020603050405020304" pitchFamily="18" charset="0"/>
                <a:cs typeface="Times New Roman" panose="02020603050405020304" pitchFamily="18" charset="0"/>
              </a:rPr>
              <a:t>but not both</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So, a given mRNA is complementary in sequence to one strand of the double-stranded gene and identical in sequence to the other DNA strand.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We will extract natural RNA from the simple eukaryote, </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Saccharomyces cerevisiae</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(baker's yeast), to learn the direction of transcription of our cloned gene (in essence, to learn which strand of DNA is transcribed).  Since the entire genomic sequence of S. cerevisiae is known, the orientation of transcription can be used with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bioinformatic tools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to reveal the amino acid sequence of protein coding genes or the functional RNA features for non-protein coding genes (e.g.,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tRNAs</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rRNAs, snoRNAs, snRNAs, etc.).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The stock name of the yeast strain we will use is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BY4742</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Its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genotype is: </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MAT α (alpha) </a:t>
            </a:r>
            <a:r>
              <a:rPr lang="en-US" sz="16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his3Δ1 leu2Δ0 lys2Δ0 ura3Δ0</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(the nomenclature lists the sex of the strain (MAT alpha) and mutations in genes required for the biosynthesis of histidine leucine, lysine, and uracil.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NOTE: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Ribonuclease is everywhere (e.g., saliva)!  Wear gloves throughout this procedure.</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1. Grow yeast to saturation in 5 ml of YPD broth @ 30</a:t>
            </a:r>
            <a:r>
              <a:rPr lang="en-US" sz="1600" baseline="30000" dirty="0">
                <a:latin typeface="Times New Roman" panose="02020603050405020304" pitchFamily="18" charset="0"/>
                <a:ea typeface="Times New Roman" panose="02020603050405020304" pitchFamily="18" charset="0"/>
                <a:cs typeface="Times New Roman" panose="02020603050405020304" pitchFamily="18" charset="0"/>
              </a:rPr>
              <a:t>o</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C (12‑24 hr., depending on the inocu­lation and how "healthy" the strain is).</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2. Dilute culture 1/10 in fresh YPD and grow at 30C with shaking for 5 hours prior to use.  NOTE: growth sensitive mRNAs are best recovered from cultures of O.D. 600nm  of 0.4 to  0.6 as such genes can be transcriptionally repressed at high cell densities.</a:t>
            </a:r>
          </a:p>
        </p:txBody>
      </p:sp>
    </p:spTree>
    <p:extLst>
      <p:ext uri="{BB962C8B-B14F-4D97-AF65-F5344CB8AC3E}">
        <p14:creationId xmlns:p14="http://schemas.microsoft.com/office/powerpoint/2010/main" val="299368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 y="152400"/>
            <a:ext cx="8991600" cy="5970865"/>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4. Spin out </a:t>
            </a:r>
            <a:r>
              <a:rPr lang="en-US" sz="1600" b="1" dirty="0">
                <a:latin typeface="Times New Roman" panose="02020603050405020304" pitchFamily="18" charset="0"/>
                <a:cs typeface="Times New Roman" panose="02020603050405020304" pitchFamily="18" charset="0"/>
              </a:rPr>
              <a:t>1.5  of yeast culture </a:t>
            </a:r>
            <a:r>
              <a:rPr lang="en-US" sz="1600" dirty="0">
                <a:latin typeface="Times New Roman" panose="02020603050405020304" pitchFamily="18" charset="0"/>
                <a:cs typeface="Times New Roman" panose="02020603050405020304" pitchFamily="18" charset="0"/>
              </a:rPr>
              <a:t>(1 min at full speed in the microfuge) in a </a:t>
            </a:r>
            <a:r>
              <a:rPr lang="en-US" sz="1600" b="1" dirty="0">
                <a:latin typeface="Times New Roman" panose="02020603050405020304" pitchFamily="18" charset="0"/>
                <a:cs typeface="Times New Roman" panose="02020603050405020304" pitchFamily="18" charset="0"/>
              </a:rPr>
              <a:t>2 ml screw cap tube </a:t>
            </a:r>
            <a:r>
              <a:rPr lang="en-US" sz="1600" dirty="0">
                <a:latin typeface="Times New Roman" panose="02020603050405020304" pitchFamily="18" charset="0"/>
                <a:cs typeface="Times New Roman" panose="02020603050405020304" pitchFamily="18" charset="0"/>
              </a:rPr>
              <a:t>and </a:t>
            </a:r>
            <a:r>
              <a:rPr lang="en-US" sz="1600" b="1" dirty="0">
                <a:latin typeface="Times New Roman" panose="02020603050405020304" pitchFamily="18" charset="0"/>
                <a:cs typeface="Times New Roman" panose="02020603050405020304" pitchFamily="18" charset="0"/>
              </a:rPr>
              <a:t>wash </a:t>
            </a:r>
            <a:r>
              <a:rPr lang="en-US" sz="1600" dirty="0">
                <a:latin typeface="Times New Roman" panose="02020603050405020304" pitchFamily="18" charset="0"/>
                <a:cs typeface="Times New Roman" panose="02020603050405020304" pitchFamily="18" charset="0"/>
              </a:rPr>
              <a:t>once with 1-ml ice cold </a:t>
            </a:r>
            <a:r>
              <a:rPr lang="en-US" sz="1600" b="1" dirty="0">
                <a:latin typeface="Times New Roman" panose="02020603050405020304" pitchFamily="18" charset="0"/>
                <a:cs typeface="Times New Roman" panose="02020603050405020304" pitchFamily="18" charset="0"/>
              </a:rPr>
              <a:t>RE buffer</a:t>
            </a:r>
            <a:r>
              <a:rPr lang="en-US" sz="1600" dirty="0">
                <a:latin typeface="Times New Roman" panose="02020603050405020304" pitchFamily="18" charset="0"/>
                <a:cs typeface="Times New Roman" panose="02020603050405020304" pitchFamily="18" charset="0"/>
              </a:rPr>
              <a:t> (100 mM LiCl, 100 mM Tris‑HCl pH 7.5, 1 mM EDTA).  To “wash”, simply add the RE, vortex to mix well, and spin again (as above) to re-pellet the cells</a:t>
            </a:r>
            <a:r>
              <a:rPr lang="en-US" sz="1600" b="1" i="1" dirty="0">
                <a:latin typeface="Times New Roman" panose="02020603050405020304" pitchFamily="18" charset="0"/>
                <a:cs typeface="Times New Roman" panose="02020603050405020304" pitchFamily="18" charset="0"/>
              </a:rPr>
              <a:t>.  Resuspend the cell pellet in 0.4 ml of cold RE buffer and 150 μl of  Tris‑buffered phenol/CHCl</a:t>
            </a:r>
            <a:r>
              <a:rPr lang="en-US" sz="1600" b="1" i="1" baseline="-25000" dirty="0">
                <a:latin typeface="Times New Roman" panose="02020603050405020304" pitchFamily="18" charset="0"/>
                <a:cs typeface="Times New Roman" panose="02020603050405020304" pitchFamily="18" charset="0"/>
              </a:rPr>
              <a:t>3</a:t>
            </a:r>
            <a:r>
              <a:rPr lang="en-US" sz="1600" b="1" i="1" dirty="0">
                <a:latin typeface="Times New Roman" panose="02020603050405020304" pitchFamily="18" charset="0"/>
                <a:cs typeface="Times New Roman" panose="02020603050405020304" pitchFamily="18" charset="0"/>
              </a:rPr>
              <a:t>/isoamyl alcohol (PCI, 50:49:1).  </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5.  Yeast have a very strong cell wall, you will beak the cells by mechanical grinding with glass beads. Add approximately </a:t>
            </a:r>
            <a:r>
              <a:rPr lang="en-US" sz="1600" b="1" dirty="0">
                <a:latin typeface="Times New Roman" panose="02020603050405020304" pitchFamily="18" charset="0"/>
                <a:cs typeface="Times New Roman" panose="02020603050405020304" pitchFamily="18" charset="0"/>
              </a:rPr>
              <a:t>~2/3 of the cell suspension volume of sterile glass beads </a:t>
            </a:r>
            <a:r>
              <a:rPr lang="en-US" sz="1600" dirty="0">
                <a:latin typeface="Times New Roman" panose="02020603050405020304" pitchFamily="18" charset="0"/>
                <a:cs typeface="Times New Roman" panose="02020603050405020304" pitchFamily="18" charset="0"/>
              </a:rPr>
              <a:t>(acid washed and siliconized).  </a:t>
            </a:r>
          </a:p>
          <a:p>
            <a:r>
              <a:rPr lang="en-US" sz="1600" b="1" dirty="0">
                <a:highlight>
                  <a:srgbClr val="FFFF00"/>
                </a:highlight>
                <a:latin typeface="Times New Roman" panose="02020603050405020304" pitchFamily="18" charset="0"/>
                <a:cs typeface="Times New Roman" panose="02020603050405020304" pitchFamily="18" charset="0"/>
              </a:rPr>
              <a:t>CRITICAL NOTE:  </a:t>
            </a:r>
            <a:r>
              <a:rPr lang="en-US" sz="1600" dirty="0">
                <a:latin typeface="Times New Roman" panose="02020603050405020304" pitchFamily="18" charset="0"/>
                <a:cs typeface="Times New Roman" panose="02020603050405020304" pitchFamily="18" charset="0"/>
              </a:rPr>
              <a:t>Be sure that there are NO GLASS BEADS on the lip of the microfuge tube before capping since the glass will cause leakage of the caustic phenol and sample loss</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Break cells using the vortex mixer, </a:t>
            </a:r>
            <a:r>
              <a:rPr lang="en-US" sz="1600" b="1" dirty="0">
                <a:latin typeface="Times New Roman" panose="02020603050405020304" pitchFamily="18" charset="0"/>
                <a:cs typeface="Times New Roman" panose="02020603050405020304" pitchFamily="18" charset="0"/>
              </a:rPr>
              <a:t>8 X 30 seconds on high speed (place on ice for 30 seconds between vortexing</a:t>
            </a:r>
            <a:r>
              <a:rPr lang="en-US" sz="1600" dirty="0">
                <a:latin typeface="Times New Roman" panose="02020603050405020304" pitchFamily="18" charset="0"/>
                <a:cs typeface="Times New Roman" panose="02020603050405020304" pitchFamily="18" charset="0"/>
              </a:rPr>
              <a:t> to keep the solution cold).    To reduce cleavage by </a:t>
            </a:r>
            <a:r>
              <a:rPr lang="en-US" sz="1600" b="1" dirty="0">
                <a:latin typeface="Times New Roman" panose="02020603050405020304" pitchFamily="18" charset="0"/>
                <a:cs typeface="Times New Roman" panose="02020603050405020304" pitchFamily="18" charset="0"/>
              </a:rPr>
              <a:t>endogenous nucleases </a:t>
            </a:r>
            <a:r>
              <a:rPr lang="en-US" sz="1600" dirty="0">
                <a:latin typeface="Times New Roman" panose="02020603050405020304" pitchFamily="18" charset="0"/>
                <a:cs typeface="Times New Roman" panose="02020603050405020304" pitchFamily="18" charset="0"/>
              </a:rPr>
              <a:t>(that is, to improve the quality of the RNA sample). </a:t>
            </a:r>
            <a:r>
              <a:rPr lang="en-US" sz="1600" b="1" dirty="0">
                <a:latin typeface="Times New Roman" panose="02020603050405020304" pitchFamily="18" charset="0"/>
                <a:cs typeface="Times New Roman" panose="02020603050405020304" pitchFamily="18" charset="0"/>
              </a:rPr>
              <a:t>WORK QUICKLY</a:t>
            </a:r>
            <a:r>
              <a:rPr lang="en-US" sz="1600" dirty="0">
                <a:latin typeface="Times New Roman" panose="02020603050405020304" pitchFamily="18" charset="0"/>
                <a:cs typeface="Times New Roman" panose="02020603050405020304" pitchFamily="18" charset="0"/>
              </a:rPr>
              <a:t> though the cell breakage step. </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6. Spin the </a:t>
            </a:r>
            <a:r>
              <a:rPr lang="en-US" sz="1600" dirty="0" smtClean="0">
                <a:latin typeface="Times New Roman" panose="02020603050405020304" pitchFamily="18" charset="0"/>
                <a:cs typeface="Times New Roman" panose="02020603050405020304" pitchFamily="18" charset="0"/>
              </a:rPr>
              <a:t>sample 3 </a:t>
            </a:r>
            <a:r>
              <a:rPr lang="en-US" sz="1600" dirty="0">
                <a:latin typeface="Times New Roman" panose="02020603050405020304" pitchFamily="18" charset="0"/>
                <a:cs typeface="Times New Roman" panose="02020603050405020304" pitchFamily="18" charset="0"/>
              </a:rPr>
              <a:t>minutes at full speed in the microfuge and transfer the entire upper layer to a fresh standard microfuge tube with </a:t>
            </a:r>
            <a:r>
              <a:rPr lang="en-US" sz="1600" b="1" dirty="0">
                <a:latin typeface="Times New Roman" panose="02020603050405020304" pitchFamily="18" charset="0"/>
                <a:cs typeface="Times New Roman" panose="02020603050405020304" pitchFamily="18" charset="0"/>
              </a:rPr>
              <a:t>300 μl of PCI</a:t>
            </a:r>
            <a:r>
              <a:rPr lang="en-US" sz="1600" dirty="0">
                <a:latin typeface="Times New Roman" panose="02020603050405020304" pitchFamily="18" charset="0"/>
                <a:cs typeface="Times New Roman" panose="02020603050405020304" pitchFamily="18" charset="0"/>
              </a:rPr>
              <a:t>.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Vortex over a 3 min. period.  Spin for 2 min. in the microfuge.  Remove the entire upper (aqueous) layer and extract third time with </a:t>
            </a:r>
            <a:r>
              <a:rPr lang="en-US" sz="1600" b="1" dirty="0">
                <a:solidFill>
                  <a:srgbClr val="FF0000"/>
                </a:solidFill>
                <a:latin typeface="Times New Roman" panose="02020603050405020304" pitchFamily="18" charset="0"/>
                <a:cs typeface="Times New Roman" panose="02020603050405020304" pitchFamily="18" charset="0"/>
              </a:rPr>
              <a:t>200 μl </a:t>
            </a:r>
            <a:r>
              <a:rPr lang="en-US" sz="1600" b="1" dirty="0">
                <a:latin typeface="Times New Roman" panose="02020603050405020304" pitchFamily="18" charset="0"/>
                <a:cs typeface="Times New Roman" panose="02020603050405020304" pitchFamily="18" charset="0"/>
              </a:rPr>
              <a:t>phenol/CHCl</a:t>
            </a:r>
            <a:r>
              <a:rPr lang="en-US" sz="1600" b="1" baseline="-25000" dirty="0">
                <a:latin typeface="Times New Roman" panose="02020603050405020304" pitchFamily="18" charset="0"/>
                <a:cs typeface="Times New Roman" panose="02020603050405020304" pitchFamily="18" charset="0"/>
              </a:rPr>
              <a:t>3</a:t>
            </a:r>
            <a:r>
              <a:rPr lang="en-US" sz="1600" b="1" dirty="0">
                <a:latin typeface="Times New Roman" panose="02020603050405020304" pitchFamily="18" charset="0"/>
                <a:cs typeface="Times New Roman" panose="02020603050405020304" pitchFamily="18" charset="0"/>
              </a:rPr>
              <a:t>/isoamyl alcohol</a:t>
            </a:r>
            <a:r>
              <a:rPr lang="en-US" sz="1600" dirty="0">
                <a:latin typeface="Times New Roman" panose="02020603050405020304" pitchFamily="18" charset="0"/>
                <a:cs typeface="Times New Roman" panose="02020603050405020304" pitchFamily="18" charset="0"/>
              </a:rPr>
              <a:t>.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Finally, extract the aqueous layer one last time with </a:t>
            </a:r>
            <a:r>
              <a:rPr lang="en-US" sz="1600" b="1" dirty="0">
                <a:solidFill>
                  <a:srgbClr val="FF0000"/>
                </a:solidFill>
                <a:latin typeface="Times New Roman" panose="02020603050405020304" pitchFamily="18" charset="0"/>
                <a:cs typeface="Times New Roman" panose="02020603050405020304" pitchFamily="18" charset="0"/>
              </a:rPr>
              <a:t>100 μl </a:t>
            </a:r>
            <a:r>
              <a:rPr lang="en-US" sz="1600" dirty="0">
                <a:latin typeface="Times New Roman" panose="02020603050405020304" pitchFamily="18" charset="0"/>
                <a:cs typeface="Times New Roman" panose="02020603050405020304" pitchFamily="18" charset="0"/>
              </a:rPr>
              <a:t>chloroform only.  The extra chloroform step removes any residual and, like the PCI, the chloroform layer sinks to the bottom of the tube.</a:t>
            </a:r>
          </a:p>
          <a:p>
            <a:r>
              <a:rPr lang="en-US" sz="1400" dirty="0"/>
              <a:t> </a:t>
            </a:r>
          </a:p>
        </p:txBody>
      </p:sp>
    </p:spTree>
    <p:extLst>
      <p:ext uri="{BB962C8B-B14F-4D97-AF65-F5344CB8AC3E}">
        <p14:creationId xmlns:p14="http://schemas.microsoft.com/office/powerpoint/2010/main" val="2894492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C9115C-1E39-4D5D-95AB-CF621A0A9FB7}"/>
              </a:ext>
            </a:extLst>
          </p:cNvPr>
          <p:cNvSpPr/>
          <p:nvPr/>
        </p:nvSpPr>
        <p:spPr>
          <a:xfrm>
            <a:off x="304800" y="533400"/>
            <a:ext cx="8610600" cy="4247317"/>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7. Transfer the upper (i.e., aqueous) phase to a fresh tube and add </a:t>
            </a:r>
            <a:r>
              <a:rPr lang="en-US" b="1" dirty="0">
                <a:latin typeface="Times New Roman" panose="02020603050405020304" pitchFamily="18" charset="0"/>
                <a:cs typeface="Times New Roman" panose="02020603050405020304" pitchFamily="18" charset="0"/>
              </a:rPr>
              <a:t>100 μl of 3 M sodium acetate </a:t>
            </a:r>
            <a:r>
              <a:rPr lang="en-US" dirty="0">
                <a:latin typeface="Times New Roman" panose="02020603050405020304" pitchFamily="18" charset="0"/>
                <a:cs typeface="Times New Roman" panose="02020603050405020304" pitchFamily="18" charset="0"/>
              </a:rPr>
              <a:t>(pH ~ 5.5) and </a:t>
            </a:r>
            <a:r>
              <a:rPr lang="en-US" b="1" dirty="0">
                <a:latin typeface="Times New Roman" panose="02020603050405020304" pitchFamily="18" charset="0"/>
                <a:cs typeface="Times New Roman" panose="02020603050405020304" pitchFamily="18" charset="0"/>
              </a:rPr>
              <a:t>1 ml of 100% ethanol</a:t>
            </a:r>
            <a:r>
              <a:rPr lang="en-US" dirty="0">
                <a:latin typeface="Times New Roman" panose="02020603050405020304" pitchFamily="18" charset="0"/>
                <a:cs typeface="Times New Roman" panose="02020603050405020304" pitchFamily="18" charset="0"/>
              </a:rPr>
              <a:t>.  </a:t>
            </a:r>
            <a:r>
              <a:rPr lang="en-US" b="1" u="sng" dirty="0">
                <a:latin typeface="Times New Roman" panose="02020603050405020304" pitchFamily="18" charset="0"/>
                <a:cs typeface="Times New Roman" panose="02020603050405020304" pitchFamily="18" charset="0"/>
              </a:rPr>
              <a:t>Vortex well</a:t>
            </a:r>
            <a:r>
              <a:rPr lang="en-US" dirty="0">
                <a:latin typeface="Times New Roman" panose="02020603050405020304" pitchFamily="18" charset="0"/>
                <a:cs typeface="Times New Roman" panose="02020603050405020304" pitchFamily="18" charset="0"/>
              </a:rPr>
              <a:t> and then place </a:t>
            </a:r>
            <a:r>
              <a:rPr lang="en-US" b="1" dirty="0">
                <a:latin typeface="Times New Roman" panose="02020603050405020304" pitchFamily="18" charset="0"/>
                <a:cs typeface="Times New Roman" panose="02020603050405020304" pitchFamily="18" charset="0"/>
              </a:rPr>
              <a:t>on dry ice </a:t>
            </a:r>
            <a:r>
              <a:rPr lang="en-US" dirty="0">
                <a:latin typeface="Times New Roman" panose="02020603050405020304" pitchFamily="18" charset="0"/>
                <a:cs typeface="Times New Roman" panose="02020603050405020304" pitchFamily="18" charset="0"/>
              </a:rPr>
              <a:t>for 10 minutes.  </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8. </a:t>
            </a:r>
            <a:r>
              <a:rPr lang="en-US" b="1" dirty="0">
                <a:latin typeface="Times New Roman" panose="02020603050405020304" pitchFamily="18" charset="0"/>
                <a:cs typeface="Times New Roman" panose="02020603050405020304" pitchFamily="18" charset="0"/>
              </a:rPr>
              <a:t>Thaw, </a:t>
            </a:r>
            <a:r>
              <a:rPr lang="en-US">
                <a:latin typeface="Times New Roman" panose="02020603050405020304" pitchFamily="18" charset="0"/>
                <a:cs typeface="Times New Roman" panose="02020603050405020304" pitchFamily="18" charset="0"/>
              </a:rPr>
              <a:t>vortex </a:t>
            </a:r>
            <a:r>
              <a:rPr lang="en-US" smtClean="0">
                <a:latin typeface="Times New Roman" panose="02020603050405020304" pitchFamily="18" charset="0"/>
                <a:cs typeface="Times New Roman" panose="02020603050405020304" pitchFamily="18" charset="0"/>
              </a:rPr>
              <a:t>and </a:t>
            </a:r>
            <a:r>
              <a:rPr lang="en-US" dirty="0">
                <a:latin typeface="Times New Roman" panose="02020603050405020304" pitchFamily="18" charset="0"/>
                <a:cs typeface="Times New Roman" panose="02020603050405020304" pitchFamily="18" charset="0"/>
              </a:rPr>
              <a:t>then spin in a microfuge </a:t>
            </a:r>
            <a:r>
              <a:rPr lang="en-US" dirty="0" smtClean="0">
                <a:latin typeface="Times New Roman" panose="02020603050405020304" pitchFamily="18" charset="0"/>
                <a:cs typeface="Times New Roman" panose="02020603050405020304" pitchFamily="18" charset="0"/>
              </a:rPr>
              <a:t>for </a:t>
            </a:r>
            <a:r>
              <a:rPr lang="en-US" dirty="0">
                <a:latin typeface="Times New Roman" panose="02020603050405020304" pitchFamily="18" charset="0"/>
                <a:cs typeface="Times New Roman" panose="02020603050405020304" pitchFamily="18" charset="0"/>
              </a:rPr>
              <a:t>8 min., decant (discard) all the supernatant, and </a:t>
            </a:r>
            <a:r>
              <a:rPr lang="en-US" dirty="0" smtClean="0">
                <a:latin typeface="Times New Roman" panose="02020603050405020304" pitchFamily="18" charset="0"/>
                <a:cs typeface="Times New Roman" panose="02020603050405020304" pitchFamily="18" charset="0"/>
              </a:rPr>
              <a:t>with </a:t>
            </a:r>
            <a:r>
              <a:rPr lang="en-US" dirty="0">
                <a:latin typeface="Times New Roman" panose="02020603050405020304" pitchFamily="18" charset="0"/>
                <a:cs typeface="Times New Roman" panose="02020603050405020304" pitchFamily="18" charset="0"/>
              </a:rPr>
              <a:t>1.0 ml 80% ethanol.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Spin 2 min., decant the ethanol </a:t>
            </a:r>
            <a:r>
              <a:rPr lang="en-US" b="1" dirty="0">
                <a:latin typeface="Times New Roman" panose="02020603050405020304" pitchFamily="18" charset="0"/>
                <a:cs typeface="Times New Roman" panose="02020603050405020304" pitchFamily="18" charset="0"/>
              </a:rPr>
              <a:t>by pipet</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wash the pellet a second </a:t>
            </a:r>
            <a:r>
              <a:rPr lang="en-US" dirty="0">
                <a:latin typeface="Times New Roman" panose="02020603050405020304" pitchFamily="18" charset="0"/>
                <a:cs typeface="Times New Roman" panose="02020603050405020304" pitchFamily="18" charset="0"/>
              </a:rPr>
              <a:t>time with 1.0 ml of 80% ethanol, spin 2 minutes, remove the ethanol and the dry the pellet under vacuum.</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9. Resuspend the nucleic acid pellet in </a:t>
            </a:r>
            <a:r>
              <a:rPr lang="en-US" b="1" dirty="0">
                <a:latin typeface="Times New Roman" panose="02020603050405020304" pitchFamily="18" charset="0"/>
                <a:cs typeface="Times New Roman" panose="02020603050405020304" pitchFamily="18" charset="0"/>
              </a:rPr>
              <a:t>25 μl of </a:t>
            </a:r>
            <a:r>
              <a:rPr lang="en-US" b="1" u="sng" dirty="0">
                <a:latin typeface="Times New Roman" panose="02020603050405020304" pitchFamily="18" charset="0"/>
                <a:cs typeface="Times New Roman" panose="02020603050405020304" pitchFamily="18" charset="0"/>
              </a:rPr>
              <a:t>sterile</a:t>
            </a:r>
            <a:r>
              <a:rPr lang="en-US" b="1" dirty="0">
                <a:latin typeface="Times New Roman" panose="02020603050405020304" pitchFamily="18" charset="0"/>
                <a:cs typeface="Times New Roman" panose="02020603050405020304" pitchFamily="18" charset="0"/>
              </a:rPr>
              <a:t> H</a:t>
            </a:r>
            <a:r>
              <a:rPr lang="en-US" b="1" baseline="-25000" dirty="0">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 – </a:t>
            </a:r>
            <a:r>
              <a:rPr lang="en-US" b="1" dirty="0">
                <a:solidFill>
                  <a:srgbClr val="FF0000"/>
                </a:solidFill>
                <a:latin typeface="Times New Roman" panose="02020603050405020304" pitchFamily="18" charset="0"/>
                <a:cs typeface="Times New Roman" panose="02020603050405020304" pitchFamily="18" charset="0"/>
              </a:rPr>
              <a:t>LABEL WELL (e.g., Gp1, BR RNA)</a:t>
            </a:r>
            <a:r>
              <a:rPr lang="en-US" b="1"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and  put in dry ice at the front of the room.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10. Store the RNA sample at ‑80</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C until used. The typical yield is 20‑40 μg of total RNA (of which ~ 95% is rRNA and tRNA). </a:t>
            </a:r>
          </a:p>
        </p:txBody>
      </p:sp>
    </p:spTree>
    <p:extLst>
      <p:ext uri="{BB962C8B-B14F-4D97-AF65-F5344CB8AC3E}">
        <p14:creationId xmlns:p14="http://schemas.microsoft.com/office/powerpoint/2010/main" val="348291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E11C8A-5C13-442F-BC82-DDA040909DF9}"/>
              </a:ext>
            </a:extLst>
          </p:cNvPr>
          <p:cNvSpPr/>
          <p:nvPr/>
        </p:nvSpPr>
        <p:spPr>
          <a:xfrm>
            <a:off x="228600" y="76200"/>
            <a:ext cx="8763000" cy="44935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Calibri"/>
                <a:ea typeface="+mn-ea"/>
                <a:cs typeface="+mn-cs"/>
              </a:rPr>
              <a:t>TE-saturated PCI</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(phenol/CHCl</a:t>
            </a:r>
            <a:r>
              <a:rPr kumimoji="0" lang="en-US" sz="2200" b="0" i="0" u="none" strike="noStrike" kern="1200" cap="none" spc="0" normalizeH="0" baseline="-25000" noProof="0" dirty="0">
                <a:ln>
                  <a:noFill/>
                </a:ln>
                <a:solidFill>
                  <a:prstClr val="black"/>
                </a:solidFill>
                <a:effectLst/>
                <a:uLnTx/>
                <a:uFillTx/>
                <a:latin typeface="Calibri"/>
                <a:ea typeface="+mn-ea"/>
                <a:cs typeface="+mn-cs"/>
              </a:rPr>
              <a:t>3</a:t>
            </a:r>
            <a:r>
              <a:rPr kumimoji="0" lang="en-US" sz="2200" b="0" i="0" u="none" strike="noStrike" kern="1200" cap="none" spc="0" normalizeH="0" baseline="0" noProof="0" dirty="0">
                <a:ln>
                  <a:noFill/>
                </a:ln>
                <a:solidFill>
                  <a:prstClr val="black"/>
                </a:solidFill>
                <a:effectLst/>
                <a:uLnTx/>
                <a:uFillTx/>
                <a:latin typeface="Calibri"/>
                <a:ea typeface="+mn-ea"/>
                <a:cs typeface="+mn-cs"/>
              </a:rPr>
              <a:t>/isoamyl alcohol in a ratio of 50:49:1 with the organic antioxidant 10 mM </a:t>
            </a:r>
            <a:r>
              <a:rPr kumimoji="0" lang="en-US" sz="2200" b="1" i="0" u="none" strike="noStrike" kern="1200" cap="none" spc="0" normalizeH="0" baseline="0" noProof="0" dirty="0">
                <a:ln>
                  <a:noFill/>
                </a:ln>
                <a:solidFill>
                  <a:prstClr val="black"/>
                </a:solidFill>
                <a:effectLst/>
                <a:uLnTx/>
                <a:uFillTx/>
                <a:latin typeface="Calibri"/>
                <a:ea typeface="+mn-ea"/>
                <a:cs typeface="+mn-cs"/>
              </a:rPr>
              <a:t>8-hydroxyquinoline</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 - extract proteins by </a:t>
            </a:r>
            <a:r>
              <a:rPr kumimoji="0" lang="en-US" sz="2200" b="1" i="1" u="none" strike="noStrike" kern="1200" cap="none" spc="0" normalizeH="0" baseline="0" noProof="0" dirty="0">
                <a:ln>
                  <a:noFill/>
                </a:ln>
                <a:solidFill>
                  <a:srgbClr val="FF0000"/>
                </a:solidFill>
                <a:effectLst/>
                <a:uLnTx/>
                <a:uFillTx/>
                <a:latin typeface="Calibri"/>
                <a:ea typeface="+mn-ea"/>
                <a:cs typeface="+mn-cs"/>
              </a:rPr>
              <a:t>repeated vortexing</a:t>
            </a:r>
            <a:r>
              <a:rPr kumimoji="0" lang="en-US" sz="2200" b="0" i="0" u="none" strike="noStrike" kern="1200" cap="none" spc="0" normalizeH="0" baseline="0" noProof="0" dirty="0">
                <a:ln>
                  <a:noFill/>
                </a:ln>
                <a:solidFill>
                  <a:prstClr val="black"/>
                </a:solidFill>
                <a:effectLst/>
                <a:uLnTx/>
                <a:uFillTx/>
                <a:latin typeface="Calibri"/>
                <a:ea typeface="+mn-ea"/>
                <a:cs typeface="+mn-cs"/>
              </a:rPr>
              <a:t> over a 5 minute period. </a:t>
            </a:r>
            <a:r>
              <a:rPr kumimoji="0" lang="en-US" sz="2200" b="1" i="1" u="sng" strike="noStrike" kern="1200" cap="none" spc="0" normalizeH="0" baseline="0" noProof="0" dirty="0" smtClean="0">
                <a:ln>
                  <a:noFill/>
                </a:ln>
                <a:solidFill>
                  <a:prstClr val="black"/>
                </a:solidFill>
                <a:effectLst/>
                <a:uLnTx/>
                <a:uFillTx/>
                <a:latin typeface="Calibri"/>
                <a:ea typeface="+mn-ea"/>
                <a:cs typeface="+mn-cs"/>
              </a:rPr>
              <a:t>Be </a:t>
            </a:r>
            <a:r>
              <a:rPr kumimoji="0" lang="en-US" sz="2200" b="1" i="1" u="sng" strike="noStrike" kern="1200" cap="none" spc="0" normalizeH="0" baseline="0" noProof="0" dirty="0">
                <a:ln>
                  <a:noFill/>
                </a:ln>
                <a:solidFill>
                  <a:prstClr val="black"/>
                </a:solidFill>
                <a:effectLst/>
                <a:uLnTx/>
                <a:uFillTx/>
                <a:latin typeface="Calibri"/>
                <a:ea typeface="+mn-ea"/>
                <a:cs typeface="+mn-cs"/>
              </a:rPr>
              <a:t>careful</a:t>
            </a:r>
            <a:r>
              <a:rPr kumimoji="0" lang="en-US" sz="2200" b="0" i="0" u="none" strike="noStrike" kern="1200" cap="none" spc="0" normalizeH="0" baseline="0" noProof="0" dirty="0">
                <a:ln>
                  <a:noFill/>
                </a:ln>
                <a:solidFill>
                  <a:prstClr val="black"/>
                </a:solidFill>
                <a:effectLst/>
                <a:uLnTx/>
                <a:uFillTx/>
                <a:latin typeface="Calibri"/>
                <a:ea typeface="+mn-ea"/>
                <a:cs typeface="+mn-cs"/>
              </a:rPr>
              <a:t>, this organic solvent mix can burn your skin.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Always</a:t>
            </a:r>
            <a:r>
              <a:rPr kumimoji="0" lang="en-US" sz="2200" b="0" i="0" u="none" strike="noStrike" kern="1200" cap="none" spc="0" normalizeH="0" noProof="0" dirty="0" smtClean="0">
                <a:ln>
                  <a:noFill/>
                </a:ln>
                <a:solidFill>
                  <a:prstClr val="black"/>
                </a:solidFill>
                <a:effectLst/>
                <a:uLnTx/>
                <a:uFillTx/>
                <a:latin typeface="Calibri"/>
                <a:ea typeface="+mn-ea"/>
                <a:cs typeface="+mn-cs"/>
              </a:rPr>
              <a:t> save the</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upper phase (aqueous, includes DNA) place into fresh microfuge tube.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prstClr val="black"/>
                </a:solidFill>
                <a:latin typeface="Calibri"/>
              </a:rPr>
              <a:t>Phenol </a:t>
            </a:r>
            <a:r>
              <a:rPr lang="en-US" sz="2200" dirty="0" smtClean="0">
                <a:solidFill>
                  <a:prstClr val="black"/>
                </a:solidFill>
                <a:latin typeface="Calibri"/>
              </a:rPr>
              <a:t>– solubilizes certain proteins &amp; lipids if 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Calibri"/>
                <a:ea typeface="+mn-ea"/>
                <a:cs typeface="+mn-cs"/>
              </a:rPr>
              <a:t>Chloroform</a:t>
            </a:r>
            <a:r>
              <a:rPr kumimoji="0" lang="en-US" sz="2200" b="0" i="0" u="none" strike="noStrike" kern="1200" cap="none" spc="0" normalizeH="0" noProof="0" dirty="0" smtClean="0">
                <a:ln>
                  <a:noFill/>
                </a:ln>
                <a:solidFill>
                  <a:prstClr val="black"/>
                </a:solidFill>
                <a:effectLst/>
                <a:uLnTx/>
                <a:uFillTx/>
                <a:latin typeface="Calibri"/>
                <a:ea typeface="+mn-ea"/>
                <a:cs typeface="+mn-cs"/>
              </a:rPr>
              <a:t> – denatures (unfolds) proteins (pulls phenol our of aqueous)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noProof="0" dirty="0" smtClean="0">
                <a:solidFill>
                  <a:prstClr val="black"/>
                </a:solidFill>
                <a:latin typeface="Calibri"/>
              </a:rPr>
              <a:t>Isoamyl alcohol </a:t>
            </a:r>
            <a:r>
              <a:rPr lang="en-US" sz="2200" noProof="0" dirty="0" smtClean="0">
                <a:solidFill>
                  <a:prstClr val="black"/>
                </a:solidFill>
                <a:latin typeface="Calibri"/>
              </a:rPr>
              <a:t>– helps form a sharp interface between aqueous and organic layers</a:t>
            </a:r>
            <a:endParaRPr kumimoji="0" lang="en-US" sz="2200" b="0" i="0" u="none" strike="noStrike" kern="1200" cap="none" spc="0" normalizeH="0" baseline="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noProof="0" dirty="0" smtClean="0">
                <a:solidFill>
                  <a:prstClr val="black"/>
                </a:solidFill>
                <a:latin typeface="Calibri"/>
              </a:rPr>
              <a:t>Proteins partition </a:t>
            </a:r>
            <a:r>
              <a:rPr lang="en-US" sz="2200" noProof="0" dirty="0" smtClean="0">
                <a:solidFill>
                  <a:prstClr val="black"/>
                </a:solidFill>
                <a:latin typeface="Calibri"/>
              </a:rPr>
              <a:t>either in the organic layer or in the interface between the organic &amp; aqueous layers</a:t>
            </a:r>
            <a:endParaRPr kumimoji="0" lang="en-US" sz="2200" b="0"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C4DD7F1-C189-4E26-8B59-E80EFD9A0040}"/>
              </a:ext>
            </a:extLst>
          </p:cNvPr>
          <p:cNvPicPr>
            <a:picLocks noChangeAspect="1"/>
          </p:cNvPicPr>
          <p:nvPr/>
        </p:nvPicPr>
        <p:blipFill>
          <a:blip r:embed="rId2"/>
          <a:stretch>
            <a:fillRect/>
          </a:stretch>
        </p:blipFill>
        <p:spPr>
          <a:xfrm>
            <a:off x="6796659" y="4744521"/>
            <a:ext cx="1813941" cy="1752600"/>
          </a:xfrm>
          <a:prstGeom prst="rect">
            <a:avLst/>
          </a:prstGeom>
        </p:spPr>
      </p:pic>
      <p:sp>
        <p:nvSpPr>
          <p:cNvPr id="7" name="Rectangle 6">
            <a:extLst>
              <a:ext uri="{FF2B5EF4-FFF2-40B4-BE49-F238E27FC236}">
                <a16:creationId xmlns:a16="http://schemas.microsoft.com/office/drawing/2014/main" id="{A84EB135-B60E-4F4A-A1F6-34ECC81C3D3D}"/>
              </a:ext>
            </a:extLst>
          </p:cNvPr>
          <p:cNvSpPr/>
          <p:nvPr/>
        </p:nvSpPr>
        <p:spPr>
          <a:xfrm>
            <a:off x="6705600" y="6422585"/>
            <a:ext cx="19909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8-hydroxyquinoline</a:t>
            </a:r>
          </a:p>
        </p:txBody>
      </p:sp>
      <p:pic>
        <p:nvPicPr>
          <p:cNvPr id="1026" name="Picture 2" descr="Image result for phen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55" y="-10028238"/>
            <a:ext cx="1350338" cy="2468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phenol"/>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74" y="4935021"/>
            <a:ext cx="847725" cy="1562100"/>
          </a:xfrm>
          <a:prstGeom prst="rect">
            <a:avLst/>
          </a:prstGeom>
          <a:noFill/>
          <a:ln>
            <a:noFill/>
          </a:ln>
        </p:spPr>
      </p:pic>
      <p:sp>
        <p:nvSpPr>
          <p:cNvPr id="2" name="TextBox 1"/>
          <p:cNvSpPr txBox="1"/>
          <p:nvPr/>
        </p:nvSpPr>
        <p:spPr>
          <a:xfrm>
            <a:off x="861909" y="6339184"/>
            <a:ext cx="8402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phenol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Image result for chlorofor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2266" y="5196869"/>
            <a:ext cx="1252817" cy="1030724"/>
          </a:xfrm>
          <a:prstGeom prst="rect">
            <a:avLst/>
          </a:prstGeom>
          <a:noFill/>
          <a:ln>
            <a:noFill/>
          </a:ln>
        </p:spPr>
      </p:pic>
      <p:sp>
        <p:nvSpPr>
          <p:cNvPr id="4" name="TextBox 3"/>
          <p:cNvSpPr txBox="1"/>
          <p:nvPr/>
        </p:nvSpPr>
        <p:spPr>
          <a:xfrm>
            <a:off x="2209800" y="6412764"/>
            <a:ext cx="1569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chloroform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descr="Image result for isoamyl alcohol"/>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3239" y="4876800"/>
            <a:ext cx="1786555" cy="1620321"/>
          </a:xfrm>
          <a:prstGeom prst="rect">
            <a:avLst/>
          </a:prstGeom>
          <a:noFill/>
          <a:ln>
            <a:noFill/>
          </a:ln>
        </p:spPr>
      </p:pic>
    </p:spTree>
    <p:extLst>
      <p:ext uri="{BB962C8B-B14F-4D97-AF65-F5344CB8AC3E}">
        <p14:creationId xmlns:p14="http://schemas.microsoft.com/office/powerpoint/2010/main" val="571190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8915400" cy="6740307"/>
          </a:xfrm>
          <a:prstGeom prst="rect">
            <a:avLst/>
          </a:prstGeom>
          <a:noFill/>
        </p:spPr>
        <p:txBody>
          <a:bodyPr wrap="square" rtlCol="0">
            <a:spAutoFit/>
          </a:bodyPr>
          <a:lstStyle/>
          <a:p>
            <a:r>
              <a:rPr lang="en-US" dirty="0" smtClean="0"/>
              <a:t>Two student assisted demonstrations:</a:t>
            </a:r>
          </a:p>
          <a:p>
            <a:endParaRPr lang="en-US" dirty="0"/>
          </a:p>
          <a:p>
            <a:r>
              <a:rPr lang="en-US" b="1" dirty="0" smtClean="0"/>
              <a:t>Ethidium </a:t>
            </a:r>
            <a:r>
              <a:rPr lang="en-US" b="1" dirty="0"/>
              <a:t>bromide vs SYBR safe (Assisted Demonstration)</a:t>
            </a:r>
            <a:r>
              <a:rPr lang="en-US" dirty="0"/>
              <a:t>.  Ethidium bromide (EtBr) is a very sensitive compound for the detection of DNA. Unfortunately, </a:t>
            </a:r>
            <a:r>
              <a:rPr lang="en-US" i="1" dirty="0"/>
              <a:t>EtBr is also a strong mutagen and a potential carcinogen</a:t>
            </a:r>
            <a:r>
              <a:rPr lang="en-US" dirty="0"/>
              <a:t>.  Invitrogen sells a safer alternative DNA dye, called SYBER safe (product description on the class web site).  Today we will compare evaluate both EtBr and SYBER safe for sensitivity.  One student will do a series of 5-fold dilutions of the NEB 1Kb extend DNA ladder, load adjacent lanes of a gel as:  </a:t>
            </a:r>
          </a:p>
          <a:p>
            <a:endParaRPr lang="en-US" dirty="0" smtClean="0"/>
          </a:p>
          <a:p>
            <a:r>
              <a:rPr lang="en-US" dirty="0" smtClean="0"/>
              <a:t>2 </a:t>
            </a:r>
            <a:r>
              <a:rPr lang="en-US" dirty="0"/>
              <a:t>µl (undiluted), </a:t>
            </a:r>
          </a:p>
          <a:p>
            <a:r>
              <a:rPr lang="en-US" dirty="0"/>
              <a:t>2 µl (1:5 dilution), </a:t>
            </a:r>
          </a:p>
          <a:p>
            <a:r>
              <a:rPr lang="en-US" dirty="0"/>
              <a:t>2 µl (1:25 dilution), </a:t>
            </a:r>
          </a:p>
          <a:p>
            <a:r>
              <a:rPr lang="en-US" dirty="0"/>
              <a:t>2 µl (1:125 dilution)  </a:t>
            </a:r>
          </a:p>
          <a:p>
            <a:endParaRPr lang="en-US" dirty="0" smtClean="0"/>
          </a:p>
          <a:p>
            <a:r>
              <a:rPr lang="en-US" dirty="0" smtClean="0"/>
              <a:t>Followed </a:t>
            </a:r>
            <a:r>
              <a:rPr lang="en-US" dirty="0"/>
              <a:t>by 2 empty lanes then</a:t>
            </a:r>
          </a:p>
          <a:p>
            <a:r>
              <a:rPr lang="en-US" dirty="0"/>
              <a:t>2 µl (undiluted), </a:t>
            </a:r>
          </a:p>
          <a:p>
            <a:r>
              <a:rPr lang="en-US" dirty="0"/>
              <a:t>2 µl (1:5 dilution), </a:t>
            </a:r>
          </a:p>
          <a:p>
            <a:r>
              <a:rPr lang="en-US" dirty="0"/>
              <a:t>2 µl (1:25 dilution), </a:t>
            </a:r>
          </a:p>
          <a:p>
            <a:r>
              <a:rPr lang="en-US" dirty="0"/>
              <a:t>2 µl (1:125 dilution)  </a:t>
            </a:r>
          </a:p>
          <a:p>
            <a:r>
              <a:rPr lang="en-US" dirty="0"/>
              <a:t> </a:t>
            </a:r>
          </a:p>
          <a:p>
            <a:r>
              <a:rPr lang="en-US" dirty="0"/>
              <a:t>After the run is complete, the gels will be cut in half and stained either with EtBr at 2 µg/ ml or the recommended dilution of SYBR safe.  We will photograph each gel with filters compatible for the two dyes.  The signal intensities will then be compared to test the vendor’s claim that SYBR safe is as sensitive as EtBr. </a:t>
            </a:r>
            <a:endParaRPr lang="en-US" dirty="0" smtClean="0"/>
          </a:p>
        </p:txBody>
      </p:sp>
    </p:spTree>
    <p:extLst>
      <p:ext uri="{BB962C8B-B14F-4D97-AF65-F5344CB8AC3E}">
        <p14:creationId xmlns:p14="http://schemas.microsoft.com/office/powerpoint/2010/main" val="1416573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54864"/>
            <a:ext cx="8503920" cy="6803136"/>
          </a:xfrm>
          <a:prstGeom prst="rect">
            <a:avLst/>
          </a:prstGeom>
        </p:spPr>
      </p:pic>
      <p:sp>
        <p:nvSpPr>
          <p:cNvPr id="5" name="Right Arrow 4"/>
          <p:cNvSpPr/>
          <p:nvPr/>
        </p:nvSpPr>
        <p:spPr>
          <a:xfrm>
            <a:off x="1676400" y="3805043"/>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752600" y="4176303"/>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52600" y="3495748"/>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52600" y="4543284"/>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719023" y="3069086"/>
            <a:ext cx="566977" cy="286537"/>
          </a:xfrm>
          <a:prstGeom prst="rect">
            <a:avLst/>
          </a:prstGeom>
        </p:spPr>
      </p:pic>
      <p:sp>
        <p:nvSpPr>
          <p:cNvPr id="10" name="Right Arrow 9"/>
          <p:cNvSpPr/>
          <p:nvPr/>
        </p:nvSpPr>
        <p:spPr>
          <a:xfrm>
            <a:off x="1752600" y="49530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615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04800"/>
            <a:ext cx="8915400" cy="7109639"/>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cs typeface="Times New Roman" panose="02020603050405020304" pitchFamily="18" charset="0"/>
              </a:rPr>
              <a:t>Impact of increased buffer concentration on DNA migration (assisted demonstration).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As mentioned in Lab 2 many factors influence the electrophoretic mobility of nucleic acids.  Today we will determine how buffer strength influences the mobility of linear, open circle, and supercoiled DNAs. </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Three gels will be set up and run with equivalent amounts of DNA at the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same voltage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and for the same length of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time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Gel 1 will be run as a standard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1X</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TAE gel, gel 2 with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1/3X</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TAE and gel 3 with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3X</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TAE. The gels will be loaded as:</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Lane 1 - linearized pTZ18u</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Lane 2 – NEB 1 kbp extend DNA ladder</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Lane 3 -  uncut pTZ18u</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(the TA will tell you how much of each to load)</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Assume that no change occurs in the pH (which it won’t under the conditions of use), the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mobility difference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can be thought of as due to decreased or increased Tris-acetate salt concentration.  </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50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54864"/>
            <a:ext cx="8503920" cy="6803136"/>
          </a:xfrm>
          <a:prstGeom prst="rect">
            <a:avLst/>
          </a:prstGeom>
        </p:spPr>
      </p:pic>
      <p:sp>
        <p:nvSpPr>
          <p:cNvPr id="6" name="Right Arrow 5"/>
          <p:cNvSpPr/>
          <p:nvPr/>
        </p:nvSpPr>
        <p:spPr>
          <a:xfrm>
            <a:off x="1752600" y="4176303"/>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008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971800"/>
            <a:ext cx="76962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This dye intercalates into ds DNA – what does this mean?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What happens to the properties of ethidium bromide after it intercalates?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810000"/>
            <a:ext cx="3175000" cy="1879600"/>
          </a:xfrm>
          <a:prstGeom prst="rect">
            <a:avLst/>
          </a:prstGeom>
        </p:spPr>
      </p:pic>
      <p:grpSp>
        <p:nvGrpSpPr>
          <p:cNvPr id="5" name="Group 6"/>
          <p:cNvGrpSpPr>
            <a:grpSpLocks noChangeAspect="1"/>
          </p:cNvGrpSpPr>
          <p:nvPr/>
        </p:nvGrpSpPr>
        <p:grpSpPr bwMode="auto">
          <a:xfrm>
            <a:off x="1587500" y="1143000"/>
            <a:ext cx="5969000" cy="1568450"/>
            <a:chOff x="1000" y="720"/>
            <a:chExt cx="3760" cy="988"/>
          </a:xfrm>
        </p:grpSpPr>
        <p:sp>
          <p:nvSpPr>
            <p:cNvPr id="6" name="AutoShape 5"/>
            <p:cNvSpPr>
              <a:spLocks noChangeAspect="1" noChangeArrowheads="1" noTextEdit="1"/>
            </p:cNvSpPr>
            <p:nvPr/>
          </p:nvSpPr>
          <p:spPr bwMode="auto">
            <a:xfrm>
              <a:off x="1000" y="720"/>
              <a:ext cx="3760"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7"/>
            <p:cNvSpPr>
              <a:spLocks noChangeArrowheads="1"/>
            </p:cNvSpPr>
            <p:nvPr/>
          </p:nvSpPr>
          <p:spPr bwMode="auto">
            <a:xfrm>
              <a:off x="1996" y="1605"/>
              <a:ext cx="52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ourier New" pitchFamily="49" charset="0"/>
                  <a:ea typeface="+mn-ea"/>
                  <a:cs typeface="Arial" pitchFamily="34" charset="0"/>
                </a:rPr>
                <a:t>Ethidium</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Rectangle 8"/>
            <p:cNvSpPr>
              <a:spLocks noChangeArrowheads="1"/>
            </p:cNvSpPr>
            <p:nvPr/>
          </p:nvSpPr>
          <p:spPr bwMode="auto">
            <a:xfrm>
              <a:off x="2456"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urier New" pitchFamily="49" charset="0"/>
                  <a:ea typeface="+mn-ea"/>
                  <a:cs typeface="Arial" pitchFamily="34" charset="0"/>
                </a:rPr>
                <a:t> </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Rectangle 9"/>
            <p:cNvSpPr>
              <a:spLocks noChangeArrowheads="1"/>
            </p:cNvSpPr>
            <p:nvPr/>
          </p:nvSpPr>
          <p:spPr bwMode="auto">
            <a:xfrm>
              <a:off x="2514" y="1605"/>
              <a:ext cx="46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urier New" pitchFamily="49" charset="0"/>
                  <a:ea typeface="+mn-ea"/>
                  <a:cs typeface="Arial" pitchFamily="34" charset="0"/>
                </a:rPr>
                <a:t>bromide</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Rectangle 10"/>
            <p:cNvSpPr>
              <a:spLocks noChangeArrowheads="1"/>
            </p:cNvSpPr>
            <p:nvPr/>
          </p:nvSpPr>
          <p:spPr bwMode="auto">
            <a:xfrm>
              <a:off x="2917"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ourier New" pitchFamily="49" charset="0"/>
                  <a:ea typeface="+mn-ea"/>
                  <a:cs typeface="Arial"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513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p:cNvPicPr>
              <a:picLocks noChangeAspect="1" noChangeArrowheads="1"/>
            </p:cNvPicPr>
            <p:nvPr/>
          </p:nvPicPr>
          <p:blipFill>
            <a:blip r:embed="rId4" cstate="print">
              <a:lum bright="-40000" contrast="-40000"/>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6640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9882"/>
            <a:ext cx="9067800" cy="6771084"/>
          </a:xfrm>
          <a:prstGeom prst="rect">
            <a:avLst/>
          </a:prstGeom>
        </p:spPr>
        <p:txBody>
          <a:bodyPr wrap="square">
            <a:spAutoFit/>
          </a:bodyPr>
          <a:lstStyle/>
          <a:p>
            <a:pPr algn="ctr">
              <a:tabLst>
                <a:tab pos="2971800" algn="ctr"/>
              </a:tabLst>
            </a:pPr>
            <a:r>
              <a:rPr lang="en-US" sz="2000" b="1" dirty="0" smtClean="0">
                <a:latin typeface="Times New Roman"/>
                <a:ea typeface="Times New Roman"/>
                <a:cs typeface="Times New Roman"/>
              </a:rPr>
              <a:t>2018 </a:t>
            </a:r>
            <a:r>
              <a:rPr lang="en-US" sz="2000" b="1" dirty="0">
                <a:latin typeface="Times New Roman"/>
                <a:ea typeface="Times New Roman"/>
                <a:cs typeface="Times New Roman"/>
              </a:rPr>
              <a:t>BIOLOGY 510 RECOMBINANT DNA TECHNIQUES LABORATORY</a:t>
            </a:r>
            <a:endParaRPr lang="en-US" dirty="0">
              <a:latin typeface="Courier New"/>
              <a:ea typeface="Times New Roman"/>
              <a:cs typeface="Times New Roman"/>
            </a:endParaRPr>
          </a:p>
          <a:p>
            <a:pPr>
              <a:tabLst>
                <a:tab pos="2971800" algn="ctr"/>
              </a:tabLst>
            </a:pPr>
            <a:r>
              <a:rPr lang="en-US" dirty="0">
                <a:latin typeface="Times New Roman"/>
                <a:ea typeface="Times New Roman"/>
                <a:cs typeface="Times New Roman"/>
              </a:rPr>
              <a:t>	Lab: MW 2:00 – 4:50 p.m., 224 T.H. Morgan</a:t>
            </a:r>
            <a:endParaRPr lang="en-US" dirty="0">
              <a:latin typeface="Courier New"/>
              <a:ea typeface="Times New Roman"/>
              <a:cs typeface="Times New Roman"/>
            </a:endParaRPr>
          </a:p>
          <a:p>
            <a:pPr>
              <a:tabLst>
                <a:tab pos="2971800" algn="ctr"/>
              </a:tabLst>
            </a:pPr>
            <a:r>
              <a:rPr lang="en-US" dirty="0">
                <a:latin typeface="Times New Roman"/>
                <a:ea typeface="Times New Roman"/>
                <a:cs typeface="Times New Roman"/>
              </a:rPr>
              <a:t>	Lecture: F 2:00 – 2:50 p.m., 109 T.H. Morgan  </a:t>
            </a:r>
            <a:endParaRPr lang="en-US" dirty="0">
              <a:latin typeface="Courier New"/>
              <a:ea typeface="Times New Roman"/>
              <a:cs typeface="Times New Roman"/>
            </a:endParaRPr>
          </a:p>
          <a:p>
            <a:r>
              <a:rPr lang="en-US" b="1" u="sng" dirty="0">
                <a:latin typeface="Times New Roman"/>
                <a:ea typeface="Times New Roman"/>
                <a:cs typeface="Times New Roman"/>
              </a:rPr>
              <a:t>Instructor: </a:t>
            </a:r>
            <a:r>
              <a:rPr lang="en-US" dirty="0">
                <a:latin typeface="Times New Roman"/>
                <a:ea typeface="Times New Roman"/>
                <a:cs typeface="Times New Roman"/>
              </a:rPr>
              <a:t> Dr. Brian Rymond, 335A T.H. Morgan Building, 257‑5530, </a:t>
            </a:r>
            <a:r>
              <a:rPr lang="en-US" u="sng" dirty="0">
                <a:solidFill>
                  <a:srgbClr val="0000FF"/>
                </a:solidFill>
                <a:latin typeface="Times New Roman"/>
                <a:ea typeface="Times New Roman"/>
                <a:cs typeface="Times New Roman"/>
                <a:hlinkClick r:id="rId2"/>
              </a:rPr>
              <a:t>rymond@uky.edu</a:t>
            </a:r>
            <a:r>
              <a:rPr lang="en-US" dirty="0">
                <a:latin typeface="Times New Roman"/>
                <a:ea typeface="Times New Roman"/>
                <a:cs typeface="Times New Roman"/>
              </a:rPr>
              <a:t> </a:t>
            </a:r>
            <a:endParaRPr lang="en-US" dirty="0">
              <a:latin typeface="Courier New"/>
              <a:ea typeface="Times New Roman"/>
              <a:cs typeface="Times New Roman"/>
            </a:endParaRPr>
          </a:p>
          <a:p>
            <a:r>
              <a:rPr lang="en-US" dirty="0">
                <a:latin typeface="Times New Roman"/>
                <a:ea typeface="Times New Roman"/>
                <a:cs typeface="Times New Roman"/>
              </a:rPr>
              <a:t>Office hours anytime by appointment (see me in class to arrange a time good for both of us)</a:t>
            </a:r>
            <a:endParaRPr lang="en-US" dirty="0">
              <a:latin typeface="Courier New"/>
              <a:ea typeface="Times New Roman"/>
              <a:cs typeface="Times New Roman"/>
            </a:endParaRPr>
          </a:p>
          <a:p>
            <a:r>
              <a:rPr lang="en-US" b="1" u="sng" dirty="0">
                <a:latin typeface="Times New Roman"/>
                <a:ea typeface="Times New Roman"/>
                <a:cs typeface="Times New Roman"/>
              </a:rPr>
              <a:t>Teaching Assistant:</a:t>
            </a:r>
            <a:r>
              <a:rPr lang="en-US" b="1" dirty="0">
                <a:latin typeface="Times New Roman"/>
                <a:ea typeface="Times New Roman"/>
                <a:cs typeface="Times New Roman"/>
              </a:rPr>
              <a:t> </a:t>
            </a:r>
            <a:r>
              <a:rPr lang="en-US" dirty="0">
                <a:solidFill>
                  <a:srgbClr val="000000"/>
                </a:solidFill>
                <a:latin typeface="Times New Roman"/>
                <a:ea typeface="Times New Roman"/>
                <a:cs typeface="Times New Roman"/>
              </a:rPr>
              <a:t>Christen </a:t>
            </a:r>
            <a:r>
              <a:rPr lang="en-US" dirty="0" err="1">
                <a:solidFill>
                  <a:srgbClr val="000000"/>
                </a:solidFill>
                <a:latin typeface="Times New Roman"/>
                <a:ea typeface="Times New Roman"/>
                <a:cs typeface="Times New Roman"/>
              </a:rPr>
              <a:t>Wanstrath</a:t>
            </a:r>
            <a:r>
              <a:rPr lang="en-US" dirty="0">
                <a:solidFill>
                  <a:srgbClr val="000000"/>
                </a:solidFill>
                <a:latin typeface="Times New Roman"/>
                <a:ea typeface="Times New Roman"/>
                <a:cs typeface="Times New Roman"/>
              </a:rPr>
              <a:t>, </a:t>
            </a:r>
            <a:r>
              <a:rPr lang="en-US" u="sng" dirty="0">
                <a:solidFill>
                  <a:srgbClr val="0000FF"/>
                </a:solidFill>
                <a:latin typeface="Times New Roman"/>
                <a:ea typeface="Times New Roman"/>
                <a:cs typeface="Times New Roman"/>
                <a:hlinkClick r:id="rId3"/>
              </a:rPr>
              <a:t>christen.wanstrath@uky.edu</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u="sng" dirty="0">
                <a:latin typeface="Times New Roman"/>
                <a:ea typeface="Times New Roman"/>
                <a:cs typeface="Times New Roman"/>
              </a:rPr>
              <a:t>Course Website:</a:t>
            </a:r>
            <a:r>
              <a:rPr lang="en-US" b="1" dirty="0">
                <a:latin typeface="Times New Roman"/>
                <a:ea typeface="Times New Roman"/>
                <a:cs typeface="Times New Roman"/>
              </a:rPr>
              <a:t> </a:t>
            </a:r>
            <a:r>
              <a:rPr lang="en-US" dirty="0">
                <a:latin typeface="Times New Roman"/>
                <a:ea typeface="Times New Roman"/>
                <a:cs typeface="Times New Roman"/>
              </a:rPr>
              <a:t>Our Canvas webpage</a:t>
            </a:r>
            <a:r>
              <a:rPr lang="en-US" u="sng" dirty="0">
                <a:solidFill>
                  <a:srgbClr val="0000FF"/>
                </a:solidFill>
                <a:latin typeface="Times New Roman"/>
                <a:ea typeface="Times New Roman"/>
                <a:cs typeface="Times New Roman"/>
              </a:rPr>
              <a:t> contains a copy of the lab manual, Friday lecture &amp; in-lab PowerPoint slides, reading assignments, examples of old quizzes and exams, and class data.  Check this web site frequently for updates. </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u="sng" dirty="0">
                <a:latin typeface="Times New Roman"/>
                <a:ea typeface="Times New Roman"/>
                <a:cs typeface="Times New Roman"/>
              </a:rPr>
              <a:t>Course Content:</a:t>
            </a:r>
            <a:r>
              <a:rPr lang="en-US" dirty="0">
                <a:latin typeface="Times New Roman"/>
                <a:ea typeface="Times New Roman"/>
                <a:cs typeface="Times New Roman"/>
              </a:rPr>
              <a:t> This four-credit course familiarizes the advanced undergraduate and the beginning graduate student with the theory and practice of recombinant DNA technology with molecular genetic applications.  </a:t>
            </a:r>
            <a:r>
              <a:rPr lang="en-US" b="1" i="1" dirty="0">
                <a:latin typeface="Times New Roman"/>
                <a:ea typeface="Times New Roman"/>
                <a:cs typeface="Times New Roman"/>
              </a:rPr>
              <a:t>Emphasis is placed on learning a broad array of experimental techniques though </a:t>
            </a:r>
            <a:r>
              <a:rPr lang="en-US" b="1" i="1" u="sng" dirty="0">
                <a:latin typeface="Times New Roman"/>
                <a:ea typeface="Times New Roman"/>
                <a:cs typeface="Times New Roman"/>
              </a:rPr>
              <a:t>intensive</a:t>
            </a:r>
            <a:r>
              <a:rPr lang="en-US" b="1" i="1" dirty="0">
                <a:latin typeface="Times New Roman"/>
                <a:ea typeface="Times New Roman"/>
                <a:cs typeface="Times New Roman"/>
              </a:rPr>
              <a:t> direct experimentation</a:t>
            </a:r>
            <a:r>
              <a:rPr lang="en-US" dirty="0">
                <a:latin typeface="Times New Roman"/>
                <a:ea typeface="Times New Roman"/>
                <a:cs typeface="Times New Roman"/>
              </a:rPr>
              <a:t>.  </a:t>
            </a:r>
            <a:r>
              <a:rPr lang="en-US" b="1" dirty="0">
                <a:latin typeface="Times New Roman"/>
                <a:ea typeface="Times New Roman"/>
                <a:cs typeface="Times New Roman"/>
              </a:rPr>
              <a:t>The laboratory sections </a:t>
            </a:r>
            <a:r>
              <a:rPr lang="en-US" dirty="0">
                <a:latin typeface="Times New Roman"/>
                <a:ea typeface="Times New Roman"/>
                <a:cs typeface="Times New Roman"/>
              </a:rPr>
              <a:t>provide experience with techniques (e.g., DNA isolation and sub-cloning, prokaryotic/eukaryotic cell transformation, phenotypic selection of recombinant clones, RNAi knockdown, CRISPR-Cas9 &amp;  in vitro mutagenesis, protein purification, RNA analysis, real-time PCR, </a:t>
            </a:r>
            <a:r>
              <a:rPr lang="en-US" i="1" dirty="0">
                <a:latin typeface="Times New Roman"/>
                <a:ea typeface="Times New Roman"/>
                <a:cs typeface="Times New Roman"/>
              </a:rPr>
              <a:t>in vitro</a:t>
            </a:r>
            <a:r>
              <a:rPr lang="en-US" dirty="0">
                <a:latin typeface="Times New Roman"/>
                <a:ea typeface="Times New Roman"/>
                <a:cs typeface="Times New Roman"/>
              </a:rPr>
              <a:t> transcription, deep sequence validation ‑ among others) applicable in modern biomedical, ecological and industrial research. Each lab will begin with a brief overview of the experiment and discussion of our results to date.  </a:t>
            </a:r>
            <a:r>
              <a:rPr lang="en-US" u="sng" dirty="0">
                <a:latin typeface="Times New Roman"/>
                <a:ea typeface="Times New Roman"/>
                <a:cs typeface="Times New Roman"/>
              </a:rPr>
              <a:t>Students are highly encouraged to ask questions during the lab meetings</a:t>
            </a:r>
            <a:r>
              <a:rPr lang="en-US" dirty="0">
                <a:latin typeface="Times New Roman"/>
                <a:ea typeface="Times New Roman"/>
                <a:cs typeface="Times New Roman"/>
              </a:rPr>
              <a:t> about the lab experiments &amp; experimental observations, homework assignments, scientific applications, outside scientific interests, etc. PowerPoint slides used during the lab periods will be posted on the class web site.</a:t>
            </a:r>
            <a:endParaRPr lang="en-US" dirty="0">
              <a:effectLst/>
              <a:latin typeface="Courier New"/>
              <a:ea typeface="Times New Roman"/>
              <a:cs typeface="Times New Roman"/>
            </a:endParaRPr>
          </a:p>
        </p:txBody>
      </p:sp>
    </p:spTree>
    <p:extLst>
      <p:ext uri="{BB962C8B-B14F-4D97-AF65-F5344CB8AC3E}">
        <p14:creationId xmlns:p14="http://schemas.microsoft.com/office/powerpoint/2010/main" val="2118923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6463308"/>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endParaRPr lang="en-US" b="1" dirty="0"/>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dirty="0"/>
              <a:t>	</a:t>
            </a:r>
          </a:p>
          <a:p>
            <a:r>
              <a:rPr lang="en-US" sz="1200" dirty="0"/>
              <a:t>1) Gel fractionate the EcoRI/</a:t>
            </a:r>
            <a:r>
              <a:rPr lang="en-US" sz="1200" dirty="0" err="1"/>
              <a:t>HindIII</a:t>
            </a:r>
            <a:r>
              <a:rPr lang="en-US" sz="1200" dirty="0"/>
              <a:t> cleaved yeast DNA and recover the yeast DNA band free of a second DNA band (originating from another plasmid, pUC19 which lacks some of the desired features of pTZ18u &amp; pTZ19u).</a:t>
            </a:r>
          </a:p>
          <a:p>
            <a:r>
              <a:rPr lang="en-US" sz="1200" dirty="0"/>
              <a:t>2) Prepare the pTZ18/19u plasmids for directional DNA cloning but cutting each plasmid at its multiple cloning site with two different restriction endonucleases, EcoRI and </a:t>
            </a:r>
            <a:r>
              <a:rPr lang="en-US" sz="1200" dirty="0" err="1"/>
              <a:t>HindIII</a:t>
            </a:r>
            <a:r>
              <a:rPr lang="en-US" sz="1200" dirty="0"/>
              <a:t>.  To ensure that the any singly-cleaved plasmid DNAs do not “self ligate”</a:t>
            </a:r>
          </a:p>
          <a:p>
            <a:r>
              <a:rPr lang="en-US" sz="1200" dirty="0"/>
              <a:t>(which will increase the background of non-recombinant clones subsequently recovered) we will remove the 5’ phosphate from the vector DNA with shrimp alkaline phosphatase.</a:t>
            </a:r>
          </a:p>
          <a:p>
            <a:r>
              <a:rPr lang="en-US" sz="1200" dirty="0"/>
              <a:t>3) Recover EcoRI/</a:t>
            </a:r>
            <a:r>
              <a:rPr lang="en-US" sz="1200" dirty="0" err="1"/>
              <a:t>HindIII</a:t>
            </a:r>
            <a:r>
              <a:rPr lang="en-US" sz="12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200" dirty="0"/>
              <a:t>4) Prepare </a:t>
            </a:r>
            <a:r>
              <a:rPr lang="en-US" sz="1200" i="1" dirty="0"/>
              <a:t>E. coli </a:t>
            </a:r>
            <a:r>
              <a:rPr lang="en-US" sz="1200" dirty="0"/>
              <a:t>cells competent for DNA transformation by CaCl</a:t>
            </a:r>
            <a:r>
              <a:rPr lang="en-US" sz="1200" baseline="-25000" dirty="0"/>
              <a:t>2</a:t>
            </a:r>
            <a:r>
              <a:rPr lang="en-US" sz="1200" dirty="0"/>
              <a:t> treatment; cryopreserve the competent cells. Bonus: Comparing the sensitivity of EtBr and SYBR Safe for staining DNA in gels. </a:t>
            </a:r>
          </a:p>
          <a:p>
            <a:r>
              <a:rPr lang="en-US" sz="1200" dirty="0"/>
              <a:t>5) Create the recombinant DNA molecule by directional cloning via ligation of EcoRI/</a:t>
            </a:r>
            <a:r>
              <a:rPr lang="en-US" sz="1200" dirty="0" err="1"/>
              <a:t>HindIII</a:t>
            </a:r>
            <a:r>
              <a:rPr lang="en-US" sz="1200" dirty="0"/>
              <a:t> cut plasmid vector (pTZ18u/19u) &amp; yeast DNA insert. </a:t>
            </a:r>
          </a:p>
          <a:p>
            <a:r>
              <a:rPr lang="en-US" sz="1200" dirty="0"/>
              <a:t>6) Isolate yeast RNA to be used for the identification of cellular RNA transcripts originating from your yeast DNA insert.</a:t>
            </a:r>
          </a:p>
          <a:p>
            <a:r>
              <a:rPr lang="en-US" sz="1200" dirty="0"/>
              <a:t>Bonus: Determine the influence of DNA buffer concentration on the mobility of linear and circular forms of ds DNA</a:t>
            </a:r>
          </a:p>
          <a:p>
            <a:r>
              <a:rPr lang="en-US" b="1" dirty="0">
                <a:solidFill>
                  <a:srgbClr val="FF0000"/>
                </a:solidFill>
              </a:rPr>
              <a:t>TODAY</a:t>
            </a:r>
          </a:p>
          <a:p>
            <a:r>
              <a:rPr lang="en-US" b="1" dirty="0"/>
              <a:t>7. Transform your competent </a:t>
            </a:r>
            <a:r>
              <a:rPr lang="en-US" b="1" i="1" dirty="0"/>
              <a:t>E. coli </a:t>
            </a:r>
            <a:r>
              <a:rPr lang="en-US" b="1" dirty="0"/>
              <a:t>with your experimental &amp; control ligation reactions.  Select transformants on LB-ampicillin plates and score putative recombinant transformants as </a:t>
            </a:r>
            <a:r>
              <a:rPr lang="el-GR" b="1" dirty="0"/>
              <a:t>β</a:t>
            </a:r>
            <a:r>
              <a:rPr lang="en-US" b="1" dirty="0"/>
              <a:t> galactosidase </a:t>
            </a:r>
            <a:r>
              <a:rPr lang="en-US" b="1" u="sng" dirty="0"/>
              <a:t>deficient</a:t>
            </a:r>
            <a:r>
              <a:rPr lang="en-US" b="1" dirty="0"/>
              <a:t> using IPTG/</a:t>
            </a:r>
            <a:r>
              <a:rPr lang="en-US" b="1" dirty="0" err="1"/>
              <a:t>Xgal</a:t>
            </a:r>
            <a:r>
              <a:rPr lang="en-US" b="1" dirty="0"/>
              <a:t> medium</a:t>
            </a:r>
          </a:p>
          <a:p>
            <a:r>
              <a:rPr lang="en-US" b="1" dirty="0"/>
              <a:t>8. Determine yeast mRNA yield &amp;  prep 15 µg for your northern blot</a:t>
            </a:r>
          </a:p>
          <a:p>
            <a:r>
              <a:rPr lang="en-US" b="1" dirty="0"/>
              <a:t>9. Short Quiz &amp; review notebooks</a:t>
            </a:r>
          </a:p>
          <a:p>
            <a:endParaRPr lang="en-US" b="1" dirty="0">
              <a:solidFill>
                <a:srgbClr val="FF0000"/>
              </a:solidFill>
            </a:endParaRPr>
          </a:p>
        </p:txBody>
      </p:sp>
    </p:spTree>
    <p:extLst>
      <p:ext uri="{BB962C8B-B14F-4D97-AF65-F5344CB8AC3E}">
        <p14:creationId xmlns:p14="http://schemas.microsoft.com/office/powerpoint/2010/main" val="2571377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ptz19u"/>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1905003" y="914400"/>
            <a:ext cx="3565525" cy="2622550"/>
          </a:xfrm>
          <a:prstGeom prst="rect">
            <a:avLst/>
          </a:prstGeom>
          <a:noFill/>
          <a:ln w="9525">
            <a:noFill/>
            <a:miter lim="800000"/>
            <a:headEnd/>
            <a:tailEnd/>
          </a:ln>
        </p:spPr>
      </p:pic>
      <p:sp>
        <p:nvSpPr>
          <p:cNvPr id="47108" name="Text Box 4"/>
          <p:cNvSpPr txBox="1">
            <a:spLocks noChangeArrowheads="1"/>
          </p:cNvSpPr>
          <p:nvPr/>
        </p:nvSpPr>
        <p:spPr bwMode="auto">
          <a:xfrm>
            <a:off x="762000" y="381004"/>
            <a:ext cx="8001000" cy="646331"/>
          </a:xfrm>
          <a:prstGeom prst="rect">
            <a:avLst/>
          </a:prstGeom>
          <a:noFill/>
          <a:ln w="9525">
            <a:noFill/>
            <a:miter lim="800000"/>
            <a:headEnd/>
            <a:tailEnd/>
          </a:ln>
        </p:spPr>
        <p:txBody>
          <a:bodyPr wrap="square">
            <a:spAutoFit/>
          </a:bodyPr>
          <a:lstStyle/>
          <a:p>
            <a:pPr>
              <a:spcBef>
                <a:spcPct val="50000"/>
              </a:spcBef>
            </a:pPr>
            <a:r>
              <a:rPr lang="en-US" b="1" dirty="0"/>
              <a:t>pTZ18u, pTZ19u– made for high copy DNA amplification, RNA transcription, ssDNA production.</a:t>
            </a:r>
          </a:p>
        </p:txBody>
      </p:sp>
      <p:pic>
        <p:nvPicPr>
          <p:cNvPr id="6" name="Picture 5" descr="X-gal.jp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96991" y="2331855"/>
            <a:ext cx="1089660" cy="1059180"/>
          </a:xfrm>
          <a:prstGeom prst="rect">
            <a:avLst/>
          </a:prstGeom>
        </p:spPr>
      </p:pic>
      <p:pic>
        <p:nvPicPr>
          <p:cNvPr id="8" name="Picture 7" descr="IPTG.jpg"/>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381751" y="1291030"/>
            <a:ext cx="1104900" cy="771525"/>
          </a:xfrm>
          <a:prstGeom prst="rect">
            <a:avLst/>
          </a:prstGeom>
        </p:spPr>
      </p:pic>
      <p:sp>
        <p:nvSpPr>
          <p:cNvPr id="9" name="TextBox 8"/>
          <p:cNvSpPr txBox="1"/>
          <p:nvPr/>
        </p:nvSpPr>
        <p:spPr>
          <a:xfrm>
            <a:off x="6477000" y="2062555"/>
            <a:ext cx="914400" cy="307777"/>
          </a:xfrm>
          <a:prstGeom prst="rect">
            <a:avLst/>
          </a:prstGeom>
          <a:noFill/>
        </p:spPr>
        <p:txBody>
          <a:bodyPr wrap="square" rtlCol="0">
            <a:spAutoFit/>
          </a:bodyPr>
          <a:lstStyle/>
          <a:p>
            <a:r>
              <a:rPr lang="en-US" sz="1400" dirty="0"/>
              <a:t>IPTG</a:t>
            </a:r>
          </a:p>
        </p:txBody>
      </p:sp>
      <p:sp>
        <p:nvSpPr>
          <p:cNvPr id="10" name="TextBox 9"/>
          <p:cNvSpPr txBox="1"/>
          <p:nvPr/>
        </p:nvSpPr>
        <p:spPr>
          <a:xfrm>
            <a:off x="6463683" y="3395480"/>
            <a:ext cx="1371600" cy="307777"/>
          </a:xfrm>
          <a:prstGeom prst="rect">
            <a:avLst/>
          </a:prstGeom>
          <a:noFill/>
        </p:spPr>
        <p:txBody>
          <a:bodyPr wrap="square" rtlCol="0">
            <a:spAutoFit/>
          </a:bodyPr>
          <a:lstStyle/>
          <a:p>
            <a:r>
              <a:rPr lang="en-US" sz="1400" dirty="0"/>
              <a:t>X-gal</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879" y="3715680"/>
            <a:ext cx="7498080" cy="161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5334007"/>
            <a:ext cx="8458200" cy="1200329"/>
          </a:xfrm>
          <a:prstGeom prst="rect">
            <a:avLst/>
          </a:prstGeom>
          <a:noFill/>
        </p:spPr>
        <p:txBody>
          <a:bodyPr wrap="square" rtlCol="0">
            <a:spAutoFit/>
          </a:bodyPr>
          <a:lstStyle/>
          <a:p>
            <a:r>
              <a:rPr lang="en-US" dirty="0"/>
              <a:t>The only difference between pTZ18u and pTZ19u is </a:t>
            </a:r>
            <a:r>
              <a:rPr lang="en-US" b="1" dirty="0"/>
              <a:t>the orientation of the multiple cloning site </a:t>
            </a:r>
            <a:r>
              <a:rPr lang="en-US" dirty="0"/>
              <a:t>with respect to the T7 RNA polymerase promoter (transcription initiation).  19u transcribes RNA from HindIII to EcoRI and 18u transcribes from EcoRI to HindIII.   Cloning in both vectors allows us to make both + and – strand RNA hybridization probes. </a:t>
            </a:r>
          </a:p>
        </p:txBody>
      </p:sp>
      <p:sp>
        <p:nvSpPr>
          <p:cNvPr id="3" name="TextBox 2"/>
          <p:cNvSpPr txBox="1"/>
          <p:nvPr/>
        </p:nvSpPr>
        <p:spPr>
          <a:xfrm>
            <a:off x="228600" y="1027335"/>
            <a:ext cx="1752600" cy="2585323"/>
          </a:xfrm>
          <a:prstGeom prst="rect">
            <a:avLst/>
          </a:prstGeom>
          <a:noFill/>
        </p:spPr>
        <p:txBody>
          <a:bodyPr wrap="square" rtlCol="0">
            <a:spAutoFit/>
          </a:bodyPr>
          <a:lstStyle/>
          <a:p>
            <a:r>
              <a:rPr lang="en-US" dirty="0"/>
              <a:t>Cloning your yeast DNA fragment into the MCS inactivates the lacZ gene – such colonies do not produce beta galactosidase.</a:t>
            </a:r>
          </a:p>
        </p:txBody>
      </p:sp>
      <p:sp>
        <p:nvSpPr>
          <p:cNvPr id="4" name="Right Arrow 3"/>
          <p:cNvSpPr/>
          <p:nvPr/>
        </p:nvSpPr>
        <p:spPr>
          <a:xfrm>
            <a:off x="5470528" y="1546297"/>
            <a:ext cx="597408" cy="254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486400" y="2717190"/>
            <a:ext cx="597408" cy="254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104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4D5589-3B43-4315-BA99-6F09F4767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138148"/>
            <a:ext cx="7315200" cy="4097920"/>
          </a:xfrm>
          <a:prstGeom prst="rect">
            <a:avLst/>
          </a:prstGeom>
        </p:spPr>
      </p:pic>
      <p:pic>
        <p:nvPicPr>
          <p:cNvPr id="6" name="Picture 5">
            <a:extLst>
              <a:ext uri="{FF2B5EF4-FFF2-40B4-BE49-F238E27FC236}">
                <a16:creationId xmlns:a16="http://schemas.microsoft.com/office/drawing/2014/main" id="{13C78ED7-59A4-4147-A6ED-60AB6786B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219200"/>
            <a:ext cx="1828800" cy="1278926"/>
          </a:xfrm>
          <a:prstGeom prst="rect">
            <a:avLst/>
          </a:prstGeom>
        </p:spPr>
      </p:pic>
      <p:sp>
        <p:nvSpPr>
          <p:cNvPr id="7" name="TextBox 6">
            <a:extLst>
              <a:ext uri="{FF2B5EF4-FFF2-40B4-BE49-F238E27FC236}">
                <a16:creationId xmlns:a16="http://schemas.microsoft.com/office/drawing/2014/main" id="{AB08AB46-185A-4A1B-B0B0-A6AD0FC8EB4D}"/>
              </a:ext>
            </a:extLst>
          </p:cNvPr>
          <p:cNvSpPr txBox="1"/>
          <p:nvPr/>
        </p:nvSpPr>
        <p:spPr>
          <a:xfrm>
            <a:off x="381000" y="381000"/>
            <a:ext cx="8382000" cy="646331"/>
          </a:xfrm>
          <a:prstGeom prst="rect">
            <a:avLst/>
          </a:prstGeom>
          <a:noFill/>
        </p:spPr>
        <p:txBody>
          <a:bodyPr wrap="square" rtlCol="0">
            <a:spAutoFit/>
          </a:bodyPr>
          <a:lstStyle/>
          <a:p>
            <a:r>
              <a:rPr lang="en-US" dirty="0"/>
              <a:t>Before plating, we will </a:t>
            </a:r>
            <a:r>
              <a:rPr lang="en-US" b="1" dirty="0"/>
              <a:t>add IPTG to induce </a:t>
            </a:r>
            <a:r>
              <a:rPr lang="en-US" b="1" dirty="0" smtClean="0"/>
              <a:t>transcription of the </a:t>
            </a:r>
            <a:r>
              <a:rPr lang="en-US" b="1" dirty="0"/>
              <a:t>lac promoter </a:t>
            </a:r>
            <a:r>
              <a:rPr lang="en-US" dirty="0"/>
              <a:t>upstream of our cloning site</a:t>
            </a:r>
          </a:p>
        </p:txBody>
      </p:sp>
      <p:sp>
        <p:nvSpPr>
          <p:cNvPr id="8" name="TextBox 7">
            <a:extLst>
              <a:ext uri="{FF2B5EF4-FFF2-40B4-BE49-F238E27FC236}">
                <a16:creationId xmlns:a16="http://schemas.microsoft.com/office/drawing/2014/main" id="{DFBB4DAF-6986-4BD2-80BF-688C5E5AEDEF}"/>
              </a:ext>
            </a:extLst>
          </p:cNvPr>
          <p:cNvSpPr txBox="1"/>
          <p:nvPr/>
        </p:nvSpPr>
        <p:spPr>
          <a:xfrm>
            <a:off x="838200" y="5715000"/>
            <a:ext cx="7848600" cy="923330"/>
          </a:xfrm>
          <a:prstGeom prst="rect">
            <a:avLst/>
          </a:prstGeom>
          <a:noFill/>
        </p:spPr>
        <p:txBody>
          <a:bodyPr wrap="square" rtlCol="0">
            <a:spAutoFit/>
          </a:bodyPr>
          <a:lstStyle/>
          <a:p>
            <a:r>
              <a:rPr lang="en-US" dirty="0"/>
              <a:t>IPTG stimulates transcription by binding to the lac repressor protein causing lac repressor to be released from the DNA operator site and allowing the RNA polymerase to bind the promoter sequence and transcribe the gene.  </a:t>
            </a:r>
          </a:p>
        </p:txBody>
      </p:sp>
    </p:spTree>
    <p:extLst>
      <p:ext uri="{BB962C8B-B14F-4D97-AF65-F5344CB8AC3E}">
        <p14:creationId xmlns:p14="http://schemas.microsoft.com/office/powerpoint/2010/main" val="115717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generated with very high confidence">
            <a:extLst>
              <a:ext uri="{FF2B5EF4-FFF2-40B4-BE49-F238E27FC236}">
                <a16:creationId xmlns:a16="http://schemas.microsoft.com/office/drawing/2014/main" id="{5C09D4D2-5847-4388-AC06-90A81A1BF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447800"/>
            <a:ext cx="8178799" cy="4396111"/>
          </a:xfrm>
          <a:prstGeom prst="rect">
            <a:avLst/>
          </a:prstGeom>
        </p:spPr>
      </p:pic>
      <p:sp>
        <p:nvSpPr>
          <p:cNvPr id="4" name="TextBox 3">
            <a:extLst>
              <a:ext uri="{FF2B5EF4-FFF2-40B4-BE49-F238E27FC236}">
                <a16:creationId xmlns:a16="http://schemas.microsoft.com/office/drawing/2014/main" id="{49696817-57CC-4DB2-B2D3-570FE05FD60D}"/>
              </a:ext>
            </a:extLst>
          </p:cNvPr>
          <p:cNvSpPr txBox="1"/>
          <p:nvPr/>
        </p:nvSpPr>
        <p:spPr>
          <a:xfrm>
            <a:off x="482600" y="838200"/>
            <a:ext cx="8051800" cy="369332"/>
          </a:xfrm>
          <a:prstGeom prst="rect">
            <a:avLst/>
          </a:prstGeom>
          <a:noFill/>
        </p:spPr>
        <p:txBody>
          <a:bodyPr wrap="square" rtlCol="0">
            <a:spAutoFit/>
          </a:bodyPr>
          <a:lstStyle/>
          <a:p>
            <a:r>
              <a:rPr lang="en-US" dirty="0"/>
              <a:t>We will also add the chromogenic substrate</a:t>
            </a:r>
            <a:r>
              <a:rPr lang="en-US" b="1" dirty="0"/>
              <a:t>, X-gal t</a:t>
            </a:r>
            <a:r>
              <a:rPr lang="en-US" dirty="0"/>
              <a:t>o the medium.  </a:t>
            </a:r>
          </a:p>
        </p:txBody>
      </p:sp>
      <p:sp>
        <p:nvSpPr>
          <p:cNvPr id="5" name="TextBox 4">
            <a:extLst>
              <a:ext uri="{FF2B5EF4-FFF2-40B4-BE49-F238E27FC236}">
                <a16:creationId xmlns:a16="http://schemas.microsoft.com/office/drawing/2014/main" id="{0D979D38-FB0F-4CBB-A21E-83BB6CC07F50}"/>
              </a:ext>
            </a:extLst>
          </p:cNvPr>
          <p:cNvSpPr txBox="1"/>
          <p:nvPr/>
        </p:nvSpPr>
        <p:spPr>
          <a:xfrm>
            <a:off x="609600" y="4343400"/>
            <a:ext cx="2819400" cy="1477328"/>
          </a:xfrm>
          <a:prstGeom prst="rect">
            <a:avLst/>
          </a:prstGeom>
          <a:noFill/>
        </p:spPr>
        <p:txBody>
          <a:bodyPr wrap="square" rtlCol="0">
            <a:spAutoFit/>
          </a:bodyPr>
          <a:lstStyle/>
          <a:p>
            <a:r>
              <a:rPr lang="en-US" dirty="0"/>
              <a:t>E. coli in which the lacZ gene is transcribed produce </a:t>
            </a:r>
            <a:r>
              <a:rPr lang="el-GR" dirty="0"/>
              <a:t>β</a:t>
            </a:r>
            <a:r>
              <a:rPr lang="en-US" dirty="0"/>
              <a:t>-galactosidase which cleaves X-gal to produce a blue compound.</a:t>
            </a:r>
          </a:p>
        </p:txBody>
      </p:sp>
    </p:spTree>
    <p:extLst>
      <p:ext uri="{BB962C8B-B14F-4D97-AF65-F5344CB8AC3E}">
        <p14:creationId xmlns:p14="http://schemas.microsoft.com/office/powerpoint/2010/main" val="2940242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81000"/>
            <a:ext cx="3253569"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72200" y="533400"/>
            <a:ext cx="2971800" cy="5355312"/>
          </a:xfrm>
          <a:prstGeom prst="rect">
            <a:avLst/>
          </a:prstGeom>
          <a:noFill/>
        </p:spPr>
        <p:txBody>
          <a:bodyPr wrap="square" rtlCol="0">
            <a:spAutoFit/>
          </a:bodyPr>
          <a:lstStyle/>
          <a:p>
            <a:r>
              <a:rPr lang="en-US" b="1" u="sng" dirty="0"/>
              <a:t>All colonies </a:t>
            </a:r>
            <a:r>
              <a:rPr lang="en-US" dirty="0"/>
              <a:t>– blue </a:t>
            </a:r>
            <a:r>
              <a:rPr lang="en-US" u="sng" dirty="0"/>
              <a:t>and </a:t>
            </a:r>
            <a:r>
              <a:rPr lang="en-US" dirty="0"/>
              <a:t>white are </a:t>
            </a:r>
            <a:r>
              <a:rPr lang="en-US" b="1" dirty="0"/>
              <a:t>transformants</a:t>
            </a:r>
            <a:r>
              <a:rPr lang="en-US" dirty="0"/>
              <a:t> since only cells containing a plasmid grow on ampicillin (due to expression of the plasmid borne </a:t>
            </a:r>
            <a:r>
              <a:rPr lang="el-GR" b="1" dirty="0">
                <a:latin typeface="Calibri"/>
              </a:rPr>
              <a:t>β</a:t>
            </a:r>
            <a:r>
              <a:rPr lang="en-US" b="1" dirty="0">
                <a:latin typeface="Calibri"/>
              </a:rPr>
              <a:t> </a:t>
            </a:r>
            <a:r>
              <a:rPr lang="en-US" b="1" dirty="0"/>
              <a:t>lactamase </a:t>
            </a:r>
            <a:r>
              <a:rPr lang="en-US" dirty="0"/>
              <a:t>gene) </a:t>
            </a:r>
          </a:p>
          <a:p>
            <a:endParaRPr lang="en-US" dirty="0"/>
          </a:p>
          <a:p>
            <a:r>
              <a:rPr lang="en-US" b="1" dirty="0"/>
              <a:t>Blue colonies </a:t>
            </a:r>
            <a:r>
              <a:rPr lang="en-US" dirty="0"/>
              <a:t>produce </a:t>
            </a:r>
            <a:r>
              <a:rPr lang="en-US" b="1" dirty="0">
                <a:latin typeface="Symbol" panose="05050102010706020507" pitchFamily="18" charset="2"/>
              </a:rPr>
              <a:t>b </a:t>
            </a:r>
            <a:r>
              <a:rPr lang="en-US" b="1" dirty="0"/>
              <a:t>–galactosidase</a:t>
            </a:r>
            <a:r>
              <a:rPr lang="en-US" dirty="0"/>
              <a:t> and retain intact lacZ gene and likely represent the starting (unmodified) pTZ18u/19u.</a:t>
            </a:r>
          </a:p>
          <a:p>
            <a:endParaRPr lang="en-US" dirty="0"/>
          </a:p>
          <a:p>
            <a:r>
              <a:rPr lang="en-US" dirty="0"/>
              <a:t>While colonies from the experimental plate are candidates for having </a:t>
            </a:r>
            <a:r>
              <a:rPr lang="en-US" u="sng" dirty="0"/>
              <a:t>recombinant </a:t>
            </a:r>
            <a:r>
              <a:rPr lang="en-US" dirty="0"/>
              <a:t>plasmids with the “insert” DNA disrupting and inactivating lacZ</a:t>
            </a:r>
          </a:p>
        </p:txBody>
      </p:sp>
      <p:sp>
        <p:nvSpPr>
          <p:cNvPr id="3" name="TextBox 2">
            <a:extLst>
              <a:ext uri="{FF2B5EF4-FFF2-40B4-BE49-F238E27FC236}">
                <a16:creationId xmlns:a16="http://schemas.microsoft.com/office/drawing/2014/main" id="{61D82A69-4B4D-4EA1-AC8E-107508245DAB}"/>
              </a:ext>
            </a:extLst>
          </p:cNvPr>
          <p:cNvSpPr txBox="1"/>
          <p:nvPr/>
        </p:nvSpPr>
        <p:spPr>
          <a:xfrm>
            <a:off x="129369" y="838200"/>
            <a:ext cx="2286000" cy="1754326"/>
          </a:xfrm>
          <a:prstGeom prst="rect">
            <a:avLst/>
          </a:prstGeom>
          <a:noFill/>
        </p:spPr>
        <p:txBody>
          <a:bodyPr wrap="square" rtlCol="0">
            <a:spAutoFit/>
          </a:bodyPr>
          <a:lstStyle/>
          <a:p>
            <a:r>
              <a:rPr lang="el-GR" dirty="0"/>
              <a:t>β</a:t>
            </a:r>
            <a:r>
              <a:rPr lang="en-US" dirty="0"/>
              <a:t>-lactamase is secreted from E. coli and cleaves the </a:t>
            </a:r>
            <a:r>
              <a:rPr lang="el-GR" dirty="0"/>
              <a:t>β</a:t>
            </a:r>
            <a:r>
              <a:rPr lang="en-US" dirty="0"/>
              <a:t>-lactam ring of ampicillin, locally destroying the drug.  </a:t>
            </a:r>
          </a:p>
        </p:txBody>
      </p:sp>
      <p:pic>
        <p:nvPicPr>
          <p:cNvPr id="5" name="Picture 4" descr="A close up of text on a white background&#10;&#10;Description generated with high confidence">
            <a:extLst>
              <a:ext uri="{FF2B5EF4-FFF2-40B4-BE49-F238E27FC236}">
                <a16:creationId xmlns:a16="http://schemas.microsoft.com/office/drawing/2014/main" id="{427E8C9D-FC7E-485F-ADAB-9D219732D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69" y="3810000"/>
            <a:ext cx="3749887" cy="2815354"/>
          </a:xfrm>
          <a:prstGeom prst="rect">
            <a:avLst/>
          </a:prstGeom>
        </p:spPr>
      </p:pic>
      <p:sp>
        <p:nvSpPr>
          <p:cNvPr id="6" name="Isosceles Triangle 5">
            <a:extLst>
              <a:ext uri="{FF2B5EF4-FFF2-40B4-BE49-F238E27FC236}">
                <a16:creationId xmlns:a16="http://schemas.microsoft.com/office/drawing/2014/main" id="{5D062984-F861-4FD4-806C-03DCDF3DB2F3}"/>
              </a:ext>
            </a:extLst>
          </p:cNvPr>
          <p:cNvSpPr/>
          <p:nvPr/>
        </p:nvSpPr>
        <p:spPr>
          <a:xfrm flipH="1">
            <a:off x="1676400" y="5486400"/>
            <a:ext cx="76200" cy="76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220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914400"/>
            <a:ext cx="7848600" cy="2585323"/>
          </a:xfrm>
          <a:prstGeom prst="rect">
            <a:avLst/>
          </a:prstGeom>
        </p:spPr>
        <p:txBody>
          <a:bodyPr wrap="square">
            <a:spAutoFit/>
          </a:bodyPr>
          <a:lstStyle/>
          <a:p>
            <a:r>
              <a:rPr lang="en-US" b="1" i="1" u="sng" dirty="0"/>
              <a:t>E. coli</a:t>
            </a:r>
            <a:r>
              <a:rPr lang="en-US" b="1" u="sng" dirty="0"/>
              <a:t> Transformation</a:t>
            </a:r>
            <a:r>
              <a:rPr lang="en-US" dirty="0"/>
              <a:t> </a:t>
            </a:r>
            <a:r>
              <a:rPr lang="en-US" b="1" dirty="0"/>
              <a:t>(each student)</a:t>
            </a:r>
            <a:endParaRPr lang="en-US" dirty="0"/>
          </a:p>
          <a:p>
            <a:r>
              <a:rPr lang="en-US" dirty="0"/>
              <a:t>The transformation protocol promotes the movement of DNA present in your ligation reaction into the </a:t>
            </a:r>
            <a:r>
              <a:rPr lang="en-US" i="1" dirty="0"/>
              <a:t>E. coli</a:t>
            </a:r>
            <a:r>
              <a:rPr lang="en-US" dirty="0"/>
              <a:t> cells.  The plasmid DNA will then replicate in the bacteria to reach an amplified copy number of 500-1,000 molecules per cell.  </a:t>
            </a:r>
          </a:p>
          <a:p>
            <a:endParaRPr lang="en-US" b="1" dirty="0"/>
          </a:p>
          <a:p>
            <a:endParaRPr lang="en-US" b="1" dirty="0"/>
          </a:p>
          <a:p>
            <a:r>
              <a:rPr lang="en-US" b="1" dirty="0"/>
              <a:t>An underlying assumption</a:t>
            </a:r>
            <a:r>
              <a:rPr lang="en-US" dirty="0"/>
              <a:t> of this technique is that each </a:t>
            </a:r>
            <a:r>
              <a:rPr lang="en-US" dirty="0">
                <a:solidFill>
                  <a:srgbClr val="FF0000"/>
                </a:solidFill>
              </a:rPr>
              <a:t>colony </a:t>
            </a:r>
            <a:r>
              <a:rPr lang="en-US" dirty="0"/>
              <a:t>formed grows from a single transformed with one (and only one) plasmid DNA molecule from the ligation mixture. </a:t>
            </a:r>
          </a:p>
        </p:txBody>
      </p:sp>
    </p:spTree>
    <p:extLst>
      <p:ext uri="{BB962C8B-B14F-4D97-AF65-F5344CB8AC3E}">
        <p14:creationId xmlns:p14="http://schemas.microsoft.com/office/powerpoint/2010/main" val="3734431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3015"/>
            <a:ext cx="8839200" cy="6186309"/>
          </a:xfrm>
          <a:prstGeom prst="rect">
            <a:avLst/>
          </a:prstGeom>
        </p:spPr>
        <p:txBody>
          <a:bodyPr wrap="square">
            <a:spAutoFit/>
          </a:bodyPr>
          <a:lstStyle/>
          <a:p>
            <a:r>
              <a:rPr lang="en-US" dirty="0"/>
              <a:t>‑Mix 500 μl of competent</a:t>
            </a:r>
            <a:r>
              <a:rPr lang="en-US" i="1" dirty="0"/>
              <a:t> E. coli</a:t>
            </a:r>
            <a:r>
              <a:rPr lang="en-US" dirty="0"/>
              <a:t> with 5 μl of your experimental ligation (i.e., vector + insert) in the capped glass tubes provided (label this tube </a:t>
            </a:r>
            <a:r>
              <a:rPr lang="en-US" b="1" dirty="0"/>
              <a:t>EXPERIMEN­TAL LIGATION</a:t>
            </a:r>
            <a:r>
              <a:rPr lang="en-US" dirty="0"/>
              <a:t>, include your initials).  In a </a:t>
            </a:r>
            <a:r>
              <a:rPr lang="en-US" u="sng" dirty="0"/>
              <a:t>second tube </a:t>
            </a:r>
            <a:r>
              <a:rPr lang="en-US" dirty="0"/>
              <a:t>do the same for your </a:t>
            </a:r>
            <a:r>
              <a:rPr lang="en-US" b="1" dirty="0"/>
              <a:t>CONTROL LIGATION</a:t>
            </a:r>
            <a:r>
              <a:rPr lang="en-US" dirty="0"/>
              <a:t> (i.e., vector only).</a:t>
            </a:r>
          </a:p>
          <a:p>
            <a:endParaRPr lang="en-US" dirty="0"/>
          </a:p>
          <a:p>
            <a:r>
              <a:rPr lang="en-US" dirty="0"/>
              <a:t>‑Incubate the cell/DNA mixture on ice for 30 min.</a:t>
            </a:r>
          </a:p>
          <a:p>
            <a:endParaRPr lang="en-US" dirty="0"/>
          </a:p>
          <a:p>
            <a:r>
              <a:rPr lang="en-US" dirty="0"/>
              <a:t>‑Transfer the tube to the </a:t>
            </a:r>
            <a:r>
              <a:rPr lang="en-US" b="1" dirty="0"/>
              <a:t>42</a:t>
            </a:r>
            <a:r>
              <a:rPr lang="en-US" b="1" baseline="30000" dirty="0"/>
              <a:t>o</a:t>
            </a:r>
            <a:r>
              <a:rPr lang="en-US" b="1" dirty="0"/>
              <a:t>C</a:t>
            </a:r>
            <a:r>
              <a:rPr lang="en-US" dirty="0"/>
              <a:t> water bath for </a:t>
            </a:r>
            <a:r>
              <a:rPr lang="en-US" b="1" u="sng" dirty="0"/>
              <a:t>exactly 60 seconds</a:t>
            </a:r>
            <a:r>
              <a:rPr lang="en-US" b="1" dirty="0"/>
              <a:t> </a:t>
            </a:r>
            <a:r>
              <a:rPr lang="en-US" dirty="0"/>
              <a:t>(timing </a:t>
            </a:r>
            <a:r>
              <a:rPr lang="en-US" u="sng" dirty="0"/>
              <a:t>is</a:t>
            </a:r>
            <a:r>
              <a:rPr lang="en-US" dirty="0"/>
              <a:t> very important during this step).  </a:t>
            </a:r>
            <a:r>
              <a:rPr lang="en-US" u="sng" dirty="0"/>
              <a:t>Be sure</a:t>
            </a:r>
            <a:r>
              <a:rPr lang="en-US" dirty="0"/>
              <a:t> that the water bath is correctly set at 42</a:t>
            </a:r>
            <a:r>
              <a:rPr lang="en-US" baseline="30000" dirty="0"/>
              <a:t>o</a:t>
            </a:r>
            <a:r>
              <a:rPr lang="en-US" dirty="0"/>
              <a:t>C before incubating your cultures since 42C is close to the upper limit for </a:t>
            </a:r>
            <a:r>
              <a:rPr lang="en-US" i="1" dirty="0"/>
              <a:t>E. coli</a:t>
            </a:r>
            <a:r>
              <a:rPr lang="en-US" dirty="0"/>
              <a:t> cell viability. </a:t>
            </a:r>
          </a:p>
          <a:p>
            <a:endParaRPr lang="en-US" dirty="0"/>
          </a:p>
          <a:p>
            <a:r>
              <a:rPr lang="en-US" dirty="0"/>
              <a:t>-Place culture on ice for 2 minutes</a:t>
            </a:r>
          </a:p>
          <a:p>
            <a:endParaRPr lang="en-US" dirty="0"/>
          </a:p>
          <a:p>
            <a:r>
              <a:rPr lang="en-US" dirty="0"/>
              <a:t>‑Add 2 ml of 2XYT broth.  Incubate at 37</a:t>
            </a:r>
            <a:r>
              <a:rPr lang="en-US" baseline="30000" dirty="0"/>
              <a:t>o</a:t>
            </a:r>
            <a:r>
              <a:rPr lang="en-US" dirty="0"/>
              <a:t>C  with </a:t>
            </a:r>
            <a:r>
              <a:rPr lang="en-US" u="sng" dirty="0"/>
              <a:t>vigorous shaking</a:t>
            </a:r>
            <a:r>
              <a:rPr lang="en-US" dirty="0"/>
              <a:t> for 45 min.  </a:t>
            </a:r>
            <a:r>
              <a:rPr lang="en-US" b="1" dirty="0"/>
              <a:t>Why do you want to be sure that</a:t>
            </a:r>
            <a:r>
              <a:rPr lang="en-US" b="1" u="sng" dirty="0"/>
              <a:t> no</a:t>
            </a:r>
            <a:r>
              <a:rPr lang="en-US" b="1" dirty="0"/>
              <a:t> antibiotics are present at this step?  </a:t>
            </a:r>
            <a:r>
              <a:rPr lang="en-US" dirty="0"/>
              <a:t>Answer this in your notebook but do not turn in for grading.</a:t>
            </a:r>
          </a:p>
          <a:p>
            <a:r>
              <a:rPr lang="en-US" dirty="0"/>
              <a:t> </a:t>
            </a:r>
          </a:p>
          <a:p>
            <a:r>
              <a:rPr lang="en-US" dirty="0"/>
              <a:t>-During this 45-min incubation spread </a:t>
            </a:r>
            <a:r>
              <a:rPr lang="en-US" b="1" dirty="0"/>
              <a:t>20 μl of 100 mM IPTG and 50 μl of 2% X‑gal solution </a:t>
            </a:r>
            <a:r>
              <a:rPr lang="en-US" dirty="0"/>
              <a:t>on </a:t>
            </a:r>
            <a:r>
              <a:rPr lang="en-US" b="1" dirty="0"/>
              <a:t>6 LB‑amp (containing 150 μg/ml ampicillin) plates</a:t>
            </a:r>
            <a:r>
              <a:rPr lang="en-US" dirty="0"/>
              <a:t>.  </a:t>
            </a:r>
            <a:endParaRPr lang="en-US" dirty="0" smtClean="0"/>
          </a:p>
          <a:p>
            <a:endParaRPr lang="en-US" b="1" i="1" dirty="0"/>
          </a:p>
          <a:p>
            <a:r>
              <a:rPr lang="en-US" b="1" i="1" dirty="0" smtClean="0"/>
              <a:t>Spread </a:t>
            </a:r>
            <a:r>
              <a:rPr lang="en-US" b="1" i="1" dirty="0"/>
              <a:t>the chemicals </a:t>
            </a:r>
            <a:r>
              <a:rPr lang="en-US" b="1" i="1" dirty="0" smtClean="0"/>
              <a:t>quickly and evenly</a:t>
            </a:r>
            <a:r>
              <a:rPr lang="en-US" dirty="0"/>
              <a:t>, don't pool the solution in one posi­tion on the plate. This is very important and </a:t>
            </a:r>
            <a:r>
              <a:rPr lang="en-US" u="sng" dirty="0"/>
              <a:t>improper spreading of the X-gal/IPTG is the #1 cause of problems with this experiment</a:t>
            </a:r>
            <a:r>
              <a:rPr lang="en-US" dirty="0"/>
              <a:t>.  </a:t>
            </a:r>
          </a:p>
        </p:txBody>
      </p:sp>
    </p:spTree>
    <p:extLst>
      <p:ext uri="{BB962C8B-B14F-4D97-AF65-F5344CB8AC3E}">
        <p14:creationId xmlns:p14="http://schemas.microsoft.com/office/powerpoint/2010/main" val="1661958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3015"/>
            <a:ext cx="8839200" cy="3231654"/>
          </a:xfrm>
          <a:prstGeom prst="rect">
            <a:avLst/>
          </a:prstGeom>
        </p:spPr>
        <p:txBody>
          <a:bodyPr wrap="square">
            <a:spAutoFit/>
          </a:bodyPr>
          <a:lstStyle/>
          <a:p>
            <a:r>
              <a:rPr lang="en-US" sz="1700" dirty="0"/>
              <a:t> </a:t>
            </a:r>
          </a:p>
          <a:p>
            <a:r>
              <a:rPr lang="en-US" sz="1700" dirty="0"/>
              <a:t>‑After the 45 min incubation pipette </a:t>
            </a:r>
            <a:r>
              <a:rPr lang="en-US" sz="1700" b="1" dirty="0"/>
              <a:t>20 μl </a:t>
            </a:r>
            <a:r>
              <a:rPr lang="en-US" sz="1700" dirty="0"/>
              <a:t>of the experimental ligation culture onto an LB‑amp/IPTG/X‑gal plate labeled </a:t>
            </a:r>
            <a:r>
              <a:rPr lang="en-US" sz="1700" b="1" u="sng" dirty="0"/>
              <a:t>EXPERIMENTAL LIGATION, 20 μl, today’s date, student initials</a:t>
            </a:r>
            <a:r>
              <a:rPr lang="en-US" sz="1700" dirty="0"/>
              <a:t>.  </a:t>
            </a:r>
            <a:endParaRPr lang="en-US" sz="1700" dirty="0" smtClean="0"/>
          </a:p>
          <a:p>
            <a:endParaRPr lang="en-US" sz="1700" dirty="0"/>
          </a:p>
          <a:p>
            <a:r>
              <a:rPr lang="en-US" sz="1700" dirty="0" smtClean="0"/>
              <a:t>Plate </a:t>
            </a:r>
            <a:r>
              <a:rPr lang="en-US" sz="1700" b="1" dirty="0"/>
              <a:t>200 μl </a:t>
            </a:r>
            <a:r>
              <a:rPr lang="en-US" sz="1700" dirty="0"/>
              <a:t>of the experimental ligation culture on a </a:t>
            </a:r>
            <a:r>
              <a:rPr lang="en-US" sz="1700" u="sng" dirty="0"/>
              <a:t>second plate </a:t>
            </a:r>
            <a:r>
              <a:rPr lang="en-US" sz="1700" dirty="0"/>
              <a:t>labeled the same (except substituting 200 μl for 20 μl).  </a:t>
            </a:r>
            <a:endParaRPr lang="en-US" sz="1700" dirty="0" smtClean="0"/>
          </a:p>
          <a:p>
            <a:endParaRPr lang="en-US" sz="1700" dirty="0"/>
          </a:p>
          <a:p>
            <a:r>
              <a:rPr lang="en-US" sz="1700" dirty="0" smtClean="0"/>
              <a:t>Finally</a:t>
            </a:r>
            <a:r>
              <a:rPr lang="en-US" sz="1700" dirty="0"/>
              <a:t>, spin the remaining cells for 10 minutes in the centrifuge, pour off the culture medium, and </a:t>
            </a:r>
            <a:r>
              <a:rPr lang="en-US" sz="1700" b="1" dirty="0"/>
              <a:t>plate the pellet </a:t>
            </a:r>
            <a:r>
              <a:rPr lang="en-US" sz="1700" dirty="0"/>
              <a:t>on a third plate (roughly 1835 μl culture).  Do the same for the control ligation culture on three fresh plates (</a:t>
            </a:r>
            <a:r>
              <a:rPr lang="en-US" sz="1700" b="1" dirty="0"/>
              <a:t>6 plates total per student</a:t>
            </a:r>
            <a:r>
              <a:rPr lang="en-US" sz="1700" dirty="0"/>
              <a:t>).</a:t>
            </a:r>
          </a:p>
          <a:p>
            <a:r>
              <a:rPr lang="en-US" sz="1700" dirty="0"/>
              <a:t> </a:t>
            </a:r>
          </a:p>
          <a:p>
            <a:r>
              <a:rPr lang="en-US" sz="1700" b="1" u="sng" dirty="0">
                <a:solidFill>
                  <a:srgbClr val="FF0000"/>
                </a:solidFill>
              </a:rPr>
              <a:t>IMPORTANT NOTE</a:t>
            </a:r>
            <a:r>
              <a:rPr lang="en-US" sz="1700" dirty="0">
                <a:solidFill>
                  <a:srgbClr val="FF0000"/>
                </a:solidFill>
              </a:rPr>
              <a:t> </a:t>
            </a:r>
            <a:r>
              <a:rPr lang="en-US" sz="1700" dirty="0"/>
              <a:t>: Be sure to sterilize your spreader before </a:t>
            </a:r>
            <a:r>
              <a:rPr lang="en-US" sz="1700" b="1" u="sng" dirty="0"/>
              <a:t>each</a:t>
            </a:r>
            <a:r>
              <a:rPr lang="en-US" sz="1700" dirty="0"/>
              <a:t> plating.</a:t>
            </a:r>
          </a:p>
        </p:txBody>
      </p:sp>
    </p:spTree>
    <p:extLst>
      <p:ext uri="{BB962C8B-B14F-4D97-AF65-F5344CB8AC3E}">
        <p14:creationId xmlns:p14="http://schemas.microsoft.com/office/powerpoint/2010/main" val="4184252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76200"/>
            <a:ext cx="4848765" cy="6858000"/>
          </a:xfrm>
          <a:prstGeom prst="rect">
            <a:avLst/>
          </a:prstGeom>
        </p:spPr>
      </p:pic>
      <p:sp>
        <p:nvSpPr>
          <p:cNvPr id="3" name="TextBox 2"/>
          <p:cNvSpPr txBox="1"/>
          <p:nvPr/>
        </p:nvSpPr>
        <p:spPr>
          <a:xfrm>
            <a:off x="609600" y="381000"/>
            <a:ext cx="7772400"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We ran 2 µl of cut vector DNA and 4 µl of insert DNA.  Here I would adjust of ligase conditions to 1 µl vector, 8 µl insert (left side)</a:t>
            </a:r>
          </a:p>
        </p:txBody>
      </p:sp>
    </p:spTree>
    <p:extLst>
      <p:ext uri="{BB962C8B-B14F-4D97-AF65-F5344CB8AC3E}">
        <p14:creationId xmlns:p14="http://schemas.microsoft.com/office/powerpoint/2010/main" val="2672600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458200" cy="4524315"/>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a:t>
            </a:r>
            <a:r>
              <a:rPr lang="en-US" sz="2400" b="1" u="sng" dirty="0">
                <a:latin typeface="Times New Roman" panose="02020603050405020304" pitchFamily="18" charset="0"/>
                <a:cs typeface="Times New Roman" panose="02020603050405020304" pitchFamily="18" charset="0"/>
              </a:rPr>
              <a:t>Create a standard curve</a:t>
            </a:r>
            <a:r>
              <a:rPr lang="en-US" sz="2400" b="1" dirty="0">
                <a:latin typeface="Times New Roman" panose="02020603050405020304" pitchFamily="18" charset="0"/>
                <a:cs typeface="Times New Roman" panose="02020603050405020304" pitchFamily="18" charset="0"/>
              </a:rPr>
              <a:t> by graphing the migration (in cm) of the DNA size standards against the log of their lengths.  </a:t>
            </a:r>
          </a:p>
          <a:p>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Use </a:t>
            </a:r>
            <a:r>
              <a:rPr lang="en-US" sz="2400" b="1" dirty="0">
                <a:latin typeface="Times New Roman" panose="02020603050405020304" pitchFamily="18" charset="0"/>
                <a:cs typeface="Times New Roman" panose="02020603050405020304" pitchFamily="18" charset="0"/>
              </a:rPr>
              <a:t>semi‑log paper</a:t>
            </a:r>
            <a:r>
              <a:rPr lang="en-US" sz="2400" dirty="0">
                <a:latin typeface="Times New Roman" panose="02020603050405020304" pitchFamily="18" charset="0"/>
                <a:cs typeface="Times New Roman" panose="02020603050405020304" pitchFamily="18" charset="0"/>
              </a:rPr>
              <a:t>, the </a:t>
            </a:r>
            <a:r>
              <a:rPr lang="en-US" sz="2400" b="1" dirty="0">
                <a:latin typeface="Times New Roman" panose="02020603050405020304" pitchFamily="18" charset="0"/>
                <a:cs typeface="Times New Roman" panose="02020603050405020304" pitchFamily="18" charset="0"/>
              </a:rPr>
              <a:t>X-axis</a:t>
            </a:r>
            <a:r>
              <a:rPr lang="en-US" sz="2400" dirty="0">
                <a:latin typeface="Times New Roman" panose="02020603050405020304" pitchFamily="18" charset="0"/>
                <a:cs typeface="Times New Roman" panose="02020603050405020304" pitchFamily="18" charset="0"/>
              </a:rPr>
              <a:t> (linear) is for the distance value in cm.</a:t>
            </a:r>
          </a:p>
          <a:p>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Y-axis </a:t>
            </a:r>
            <a:r>
              <a:rPr lang="en-US" sz="2400" dirty="0">
                <a:latin typeface="Times New Roman" panose="02020603050405020304" pitchFamily="18" charset="0"/>
                <a:cs typeface="Times New Roman" panose="02020603050405020304" pitchFamily="18" charset="0"/>
              </a:rPr>
              <a:t>(log) is for the DNA lengths in base pairs X 100.  Note that since the Y-axis is graphed on log paper you simply graph the numerical value of the DNA lengths (e.g., 1.0 = 100 bp in first log set). </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Include this graph in your notebook.</a:t>
            </a:r>
            <a:r>
              <a:rPr lang="en-US" sz="2400" dirty="0">
                <a:latin typeface="Times New Roman" panose="02020603050405020304" pitchFamily="18" charset="0"/>
                <a:cs typeface="Times New Roman" panose="02020603050405020304" pitchFamily="18" charset="0"/>
              </a:rPr>
              <a:t>  A blank copy of semi-log paper is on the class web site &amp; also at the back of this lab manual. </a:t>
            </a:r>
          </a:p>
        </p:txBody>
      </p:sp>
    </p:spTree>
    <p:extLst>
      <p:ext uri="{BB962C8B-B14F-4D97-AF65-F5344CB8AC3E}">
        <p14:creationId xmlns:p14="http://schemas.microsoft.com/office/powerpoint/2010/main" val="2147734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143000"/>
            <a:ext cx="7696200" cy="5078313"/>
          </a:xfrm>
          <a:prstGeom prst="rect">
            <a:avLst/>
          </a:prstGeom>
          <a:noFill/>
        </p:spPr>
        <p:txBody>
          <a:bodyPr wrap="square" rtlCol="0">
            <a:spAutoFit/>
          </a:bodyPr>
          <a:lstStyle/>
          <a:p>
            <a:r>
              <a:rPr lang="en-US" sz="3600" b="1" dirty="0" smtClean="0"/>
              <a:t>Dr. Rymond </a:t>
            </a:r>
            <a:r>
              <a:rPr lang="en-US" sz="3600" dirty="0" smtClean="0"/>
              <a:t>– lectures, quizzes, homework, exams</a:t>
            </a:r>
          </a:p>
          <a:p>
            <a:r>
              <a:rPr lang="en-US" sz="3600" b="1" dirty="0" smtClean="0"/>
              <a:t>Chrissy </a:t>
            </a:r>
            <a:r>
              <a:rPr lang="en-US" sz="3600" b="1" dirty="0" smtClean="0">
                <a:solidFill>
                  <a:srgbClr val="000000"/>
                </a:solidFill>
                <a:latin typeface="Times New Roman"/>
                <a:ea typeface="Times New Roman"/>
                <a:cs typeface="Times New Roman"/>
              </a:rPr>
              <a:t>Wanstrath </a:t>
            </a:r>
            <a:r>
              <a:rPr lang="en-US" sz="3600" dirty="0" smtClean="0">
                <a:solidFill>
                  <a:srgbClr val="000000"/>
                </a:solidFill>
                <a:latin typeface="Times New Roman"/>
                <a:ea typeface="Times New Roman"/>
                <a:cs typeface="Times New Roman"/>
              </a:rPr>
              <a:t>– assistance in the lab</a:t>
            </a:r>
          </a:p>
          <a:p>
            <a:endParaRPr lang="en-US" sz="3600" dirty="0">
              <a:solidFill>
                <a:srgbClr val="000000"/>
              </a:solidFill>
              <a:latin typeface="Times New Roman"/>
              <a:cs typeface="Times New Roman"/>
            </a:endParaRPr>
          </a:p>
          <a:p>
            <a:endParaRPr lang="en-US" sz="3600" dirty="0" smtClean="0">
              <a:solidFill>
                <a:srgbClr val="000000"/>
              </a:solidFill>
              <a:latin typeface="Times New Roman"/>
              <a:cs typeface="Times New Roman"/>
            </a:endParaRPr>
          </a:p>
          <a:p>
            <a:r>
              <a:rPr lang="en-US" sz="3600" b="1" dirty="0" smtClean="0">
                <a:solidFill>
                  <a:srgbClr val="000000"/>
                </a:solidFill>
                <a:latin typeface="Times New Roman"/>
                <a:cs typeface="Times New Roman"/>
              </a:rPr>
              <a:t>Check Canvas </a:t>
            </a:r>
            <a:r>
              <a:rPr lang="en-US" sz="3600" dirty="0" smtClean="0">
                <a:solidFill>
                  <a:srgbClr val="000000"/>
                </a:solidFill>
                <a:latin typeface="Times New Roman"/>
                <a:cs typeface="Times New Roman"/>
              </a:rPr>
              <a:t>often for assigned reading, lab results &amp; to review PowerPoints presentations</a:t>
            </a:r>
            <a:endParaRPr lang="en-US" sz="3600" dirty="0"/>
          </a:p>
        </p:txBody>
      </p:sp>
    </p:spTree>
    <p:extLst>
      <p:ext uri="{BB962C8B-B14F-4D97-AF65-F5344CB8AC3E}">
        <p14:creationId xmlns:p14="http://schemas.microsoft.com/office/powerpoint/2010/main" val="889727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5" y="381000"/>
            <a:ext cx="7458071" cy="5943600"/>
          </a:xfrm>
          <a:prstGeom prst="rect">
            <a:avLst/>
          </a:prstGeom>
        </p:spPr>
      </p:pic>
      <p:sp>
        <p:nvSpPr>
          <p:cNvPr id="3" name="TextBox 2">
            <a:extLst>
              <a:ext uri="{FF2B5EF4-FFF2-40B4-BE49-F238E27FC236}">
                <a16:creationId xmlns:a16="http://schemas.microsoft.com/office/drawing/2014/main" id="{602D1CF1-3F99-45FB-899A-BD663FB12D40}"/>
              </a:ext>
            </a:extLst>
          </p:cNvPr>
          <p:cNvSpPr txBox="1"/>
          <p:nvPr/>
        </p:nvSpPr>
        <p:spPr>
          <a:xfrm>
            <a:off x="1143000" y="6400800"/>
            <a:ext cx="7315200" cy="369332"/>
          </a:xfrm>
          <a:prstGeom prst="rect">
            <a:avLst/>
          </a:prstGeom>
          <a:noFill/>
        </p:spPr>
        <p:txBody>
          <a:bodyPr wrap="square" rtlCol="0">
            <a:spAutoFit/>
          </a:bodyPr>
          <a:lstStyle/>
          <a:p>
            <a:r>
              <a:rPr lang="en-US" dirty="0"/>
              <a:t>        </a:t>
            </a:r>
          </a:p>
        </p:txBody>
      </p:sp>
      <p:sp>
        <p:nvSpPr>
          <p:cNvPr id="4" name="TextBox 3">
            <a:extLst>
              <a:ext uri="{FF2B5EF4-FFF2-40B4-BE49-F238E27FC236}">
                <a16:creationId xmlns:a16="http://schemas.microsoft.com/office/drawing/2014/main" id="{A1EA7E45-A65E-41A5-B742-84EF83D3D994}"/>
              </a:ext>
            </a:extLst>
          </p:cNvPr>
          <p:cNvSpPr txBox="1"/>
          <p:nvPr/>
        </p:nvSpPr>
        <p:spPr>
          <a:xfrm>
            <a:off x="990600" y="6225659"/>
            <a:ext cx="7620000" cy="338554"/>
          </a:xfrm>
          <a:prstGeom prst="rect">
            <a:avLst/>
          </a:prstGeom>
          <a:noFill/>
        </p:spPr>
        <p:txBody>
          <a:bodyPr wrap="square" rtlCol="0">
            <a:spAutoFit/>
          </a:bodyPr>
          <a:lstStyle/>
          <a:p>
            <a:r>
              <a:rPr lang="en-US" sz="1600" dirty="0"/>
              <a:t>         0.25            0.5        0.75         1.0          1.25       1.50         1.75         2.0         2.25      2.50</a:t>
            </a:r>
          </a:p>
        </p:txBody>
      </p:sp>
    </p:spTree>
    <p:extLst>
      <p:ext uri="{BB962C8B-B14F-4D97-AF65-F5344CB8AC3E}">
        <p14:creationId xmlns:p14="http://schemas.microsoft.com/office/powerpoint/2010/main" val="261593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E9728E-622B-451D-97DE-62EE7FBAF806}"/>
              </a:ext>
            </a:extLst>
          </p:cNvPr>
          <p:cNvSpPr txBox="1"/>
          <p:nvPr/>
        </p:nvSpPr>
        <p:spPr>
          <a:xfrm>
            <a:off x="609601" y="1828800"/>
            <a:ext cx="7772400" cy="2523768"/>
          </a:xfrm>
          <a:prstGeom prst="rect">
            <a:avLst/>
          </a:prstGeom>
          <a:noFill/>
        </p:spPr>
        <p:txBody>
          <a:bodyPr wrap="square" rtlCol="0">
            <a:spAutoFit/>
          </a:bodyPr>
          <a:lstStyle/>
          <a:p>
            <a:r>
              <a:rPr lang="en-US" sz="2800" b="1" dirty="0"/>
              <a:t>What is the length of your “linear vector” DNA?</a:t>
            </a:r>
          </a:p>
          <a:p>
            <a:endParaRPr lang="en-US" sz="2800" b="1" dirty="0"/>
          </a:p>
          <a:p>
            <a:r>
              <a:rPr lang="en-US" sz="2800" b="1" dirty="0"/>
              <a:t>What is the length of your yeast genomic DNA “insert”?</a:t>
            </a:r>
          </a:p>
          <a:p>
            <a:endParaRPr lang="en-US" sz="2800" b="1" dirty="0"/>
          </a:p>
          <a:p>
            <a:endParaRPr lang="en-US" b="1" dirty="0"/>
          </a:p>
        </p:txBody>
      </p:sp>
    </p:spTree>
    <p:extLst>
      <p:ext uri="{BB962C8B-B14F-4D97-AF65-F5344CB8AC3E}">
        <p14:creationId xmlns:p14="http://schemas.microsoft.com/office/powerpoint/2010/main" val="4072602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12845"/>
            <a:ext cx="8001000" cy="5355312"/>
          </a:xfrm>
          <a:prstGeom prst="rect">
            <a:avLst/>
          </a:prstGeom>
        </p:spPr>
        <p:txBody>
          <a:bodyPr wrap="square">
            <a:spAutoFit/>
          </a:bodyPr>
          <a:lstStyle/>
          <a:p>
            <a:r>
              <a:rPr lang="en-US" b="1" dirty="0"/>
              <a:t>Ethidium bromide vs SYBR safe (Assisted Demonstration).  </a:t>
            </a:r>
            <a:r>
              <a:rPr lang="en-US" b="1" dirty="0">
                <a:solidFill>
                  <a:srgbClr val="FF0000"/>
                </a:solidFill>
              </a:rPr>
              <a:t>Ethidium bromide </a:t>
            </a:r>
            <a:r>
              <a:rPr lang="en-US" dirty="0"/>
              <a:t>(EtBr) is a very sensitive compound for the detection of DNA. Unfortunately, EtBr is also </a:t>
            </a:r>
            <a:r>
              <a:rPr lang="en-US" b="1" dirty="0">
                <a:solidFill>
                  <a:srgbClr val="FF0000"/>
                </a:solidFill>
              </a:rPr>
              <a:t>a strong mutagen and a </a:t>
            </a:r>
            <a:r>
              <a:rPr lang="en-US" b="1" u="sng" dirty="0" smtClean="0">
                <a:solidFill>
                  <a:srgbClr val="FF0000"/>
                </a:solidFill>
              </a:rPr>
              <a:t>possible</a:t>
            </a:r>
            <a:r>
              <a:rPr lang="en-US" b="1" dirty="0" smtClean="0">
                <a:solidFill>
                  <a:srgbClr val="FF0000"/>
                </a:solidFill>
              </a:rPr>
              <a:t> </a:t>
            </a:r>
            <a:r>
              <a:rPr lang="en-US" b="1" dirty="0">
                <a:solidFill>
                  <a:srgbClr val="FF0000"/>
                </a:solidFill>
              </a:rPr>
              <a:t>carcinogen</a:t>
            </a:r>
            <a:r>
              <a:rPr lang="en-US" dirty="0"/>
              <a:t>.  Invitrogen sells a safer alternative DNA dye, called SYBER safe (product description on the class web site).  Today we will compare evaluate both EtBr and SYBER safe for sensitivity.  One student will do a series of 5-fold dilutions of the 1Kb+ DNA preparation, load adjacent lanes of a gel as:  </a:t>
            </a:r>
          </a:p>
          <a:p>
            <a:endParaRPr lang="en-US" dirty="0"/>
          </a:p>
          <a:p>
            <a:r>
              <a:rPr lang="en-US" dirty="0"/>
              <a:t>2 µl (undiluted), </a:t>
            </a:r>
          </a:p>
          <a:p>
            <a:r>
              <a:rPr lang="en-US" dirty="0"/>
              <a:t>2 µl (1:5 dilution), </a:t>
            </a:r>
          </a:p>
          <a:p>
            <a:r>
              <a:rPr lang="en-US" dirty="0"/>
              <a:t>2 µl (1:25 dilution), </a:t>
            </a:r>
          </a:p>
          <a:p>
            <a:endParaRPr lang="en-US" dirty="0"/>
          </a:p>
          <a:p>
            <a:r>
              <a:rPr lang="en-US" dirty="0"/>
              <a:t>followed by 2 empty lanes then</a:t>
            </a:r>
          </a:p>
          <a:p>
            <a:endParaRPr lang="en-US" dirty="0"/>
          </a:p>
          <a:p>
            <a:r>
              <a:rPr lang="en-US" dirty="0"/>
              <a:t>2 µl (undiluted), </a:t>
            </a:r>
          </a:p>
          <a:p>
            <a:r>
              <a:rPr lang="en-US" dirty="0"/>
              <a:t>2 µl (1:5 dilution), </a:t>
            </a:r>
          </a:p>
          <a:p>
            <a:r>
              <a:rPr lang="en-US" dirty="0"/>
              <a:t>2 µl (1:25 dilution), </a:t>
            </a:r>
          </a:p>
          <a:p>
            <a:endParaRPr lang="en-US" dirty="0"/>
          </a:p>
          <a:p>
            <a:r>
              <a:rPr lang="en-US" b="1" i="1" dirty="0"/>
              <a:t>Q? What is the difference between a mutagen and a carcinogen?</a:t>
            </a:r>
          </a:p>
        </p:txBody>
      </p:sp>
    </p:spTree>
    <p:extLst>
      <p:ext uri="{BB962C8B-B14F-4D97-AF65-F5344CB8AC3E}">
        <p14:creationId xmlns:p14="http://schemas.microsoft.com/office/powerpoint/2010/main" val="95528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69EFB5-D049-4935-AA88-A81239A31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1930"/>
            <a:ext cx="7551465" cy="6217920"/>
          </a:xfrm>
          <a:prstGeom prst="rect">
            <a:avLst/>
          </a:prstGeom>
        </p:spPr>
      </p:pic>
    </p:spTree>
    <p:extLst>
      <p:ext uri="{BB962C8B-B14F-4D97-AF65-F5344CB8AC3E}">
        <p14:creationId xmlns:p14="http://schemas.microsoft.com/office/powerpoint/2010/main" val="639624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0"/>
            <a:ext cx="8077200" cy="6124754"/>
          </a:xfrm>
          <a:prstGeom prst="rect">
            <a:avLst/>
          </a:prstGeom>
          <a:noFill/>
        </p:spPr>
        <p:txBody>
          <a:bodyPr wrap="square" rtlCol="0">
            <a:spAutoFit/>
          </a:bodyPr>
          <a:lstStyle/>
          <a:p>
            <a:pPr algn="ctr"/>
            <a:r>
              <a:rPr lang="en-US" sz="2800" b="1" dirty="0"/>
              <a:t>Cost per standard mini-gel</a:t>
            </a:r>
          </a:p>
          <a:p>
            <a:endParaRPr lang="en-US" sz="2800" dirty="0"/>
          </a:p>
          <a:p>
            <a:r>
              <a:rPr lang="en-US" sz="2800" dirty="0"/>
              <a:t>EtBr (purchased as powder): 	$0.0037/gel</a:t>
            </a:r>
          </a:p>
          <a:p>
            <a:r>
              <a:rPr lang="en-US" sz="2800" dirty="0"/>
              <a:t>SYBR Safe (purchased as liquid concentrate):$2.45/gel</a:t>
            </a:r>
          </a:p>
          <a:p>
            <a:endParaRPr lang="en-US" sz="2800" dirty="0"/>
          </a:p>
          <a:p>
            <a:r>
              <a:rPr lang="en-US" sz="2800" dirty="0"/>
              <a:t>SYBR safe is roughly  662 X more expensive to use when considering only the initial product cost (does not consider the possibility of re-using the solutions, possible different costs of disposal, etc.)</a:t>
            </a:r>
          </a:p>
          <a:p>
            <a:endParaRPr lang="en-US" sz="2800" dirty="0"/>
          </a:p>
          <a:p>
            <a:r>
              <a:rPr lang="en-US" sz="2800" dirty="0"/>
              <a:t>Other issues?  </a:t>
            </a:r>
          </a:p>
          <a:p>
            <a:r>
              <a:rPr lang="en-US" sz="2800" dirty="0"/>
              <a:t>	Safety, sensitivity, stability, equipment</a:t>
            </a:r>
          </a:p>
          <a:p>
            <a:endParaRPr lang="en-US" sz="2800" dirty="0"/>
          </a:p>
          <a:p>
            <a:r>
              <a:rPr lang="en-US" sz="2800" dirty="0"/>
              <a:t>Which would you purchase for your lab?</a:t>
            </a:r>
          </a:p>
        </p:txBody>
      </p:sp>
    </p:spTree>
    <p:extLst>
      <p:ext uri="{BB962C8B-B14F-4D97-AF65-F5344CB8AC3E}">
        <p14:creationId xmlns:p14="http://schemas.microsoft.com/office/powerpoint/2010/main" val="1112720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66891"/>
            <a:ext cx="8763000" cy="6186309"/>
          </a:xfrm>
          <a:prstGeom prst="rect">
            <a:avLst/>
          </a:prstGeom>
        </p:spPr>
        <p:txBody>
          <a:bodyPr wrap="square">
            <a:spAutoFit/>
          </a:bodyPr>
          <a:lstStyle/>
          <a:p>
            <a:r>
              <a:rPr lang="en-US" b="1" dirty="0"/>
              <a:t>Quantifying RNA – don’t touch the microfuge tubes unless you have gloves on.</a:t>
            </a:r>
            <a:endParaRPr lang="en-US" dirty="0"/>
          </a:p>
          <a:p>
            <a:r>
              <a:rPr lang="en-US" dirty="0"/>
              <a:t>The spectrophotometer is used in this experiment to acquire an estimate of your RNA yield and quality.  You will read your sample both at the wavelength for which RNA absorbs maximally (260 nm) and a peak of protein absorbance (280 nm) to determine these values.  </a:t>
            </a:r>
          </a:p>
          <a:p>
            <a:r>
              <a:rPr lang="en-US" dirty="0"/>
              <a:t> </a:t>
            </a:r>
          </a:p>
          <a:p>
            <a:r>
              <a:rPr lang="en-US" dirty="0"/>
              <a:t>1. Thaw your RNA samples and vortex vigorously.</a:t>
            </a:r>
          </a:p>
          <a:p>
            <a:r>
              <a:rPr lang="en-US" dirty="0"/>
              <a:t>2. Spin  </a:t>
            </a:r>
            <a:r>
              <a:rPr lang="en-US" dirty="0">
                <a:solidFill>
                  <a:srgbClr val="FF0000"/>
                </a:solidFill>
              </a:rPr>
              <a:t>15 seconds </a:t>
            </a:r>
            <a:r>
              <a:rPr lang="en-US" dirty="0"/>
              <a:t>in the microfuge.</a:t>
            </a:r>
          </a:p>
          <a:p>
            <a:r>
              <a:rPr lang="en-US" dirty="0"/>
              <a:t>3. Transfer </a:t>
            </a:r>
            <a:r>
              <a:rPr lang="en-US" u="sng" dirty="0"/>
              <a:t>5 μl </a:t>
            </a:r>
            <a:r>
              <a:rPr lang="en-US" dirty="0"/>
              <a:t>of the supernatant to </a:t>
            </a:r>
            <a:r>
              <a:rPr lang="en-US" u="sng" dirty="0"/>
              <a:t>1 ml </a:t>
            </a:r>
            <a:r>
              <a:rPr lang="en-US" dirty="0"/>
              <a:t>of </a:t>
            </a:r>
            <a:r>
              <a:rPr lang="en-US" b="1" dirty="0"/>
              <a:t>sterile water</a:t>
            </a:r>
            <a:r>
              <a:rPr lang="en-US" dirty="0"/>
              <a:t>.  Immediately place the remaining RNA sample on ice.</a:t>
            </a:r>
          </a:p>
          <a:p>
            <a:r>
              <a:rPr lang="en-US" dirty="0"/>
              <a:t>4. Read the A</a:t>
            </a:r>
            <a:r>
              <a:rPr lang="en-US" baseline="-25000" dirty="0"/>
              <a:t>260</a:t>
            </a:r>
            <a:r>
              <a:rPr lang="en-US" dirty="0"/>
              <a:t> and A</a:t>
            </a:r>
            <a:r>
              <a:rPr lang="en-US" baseline="-25000" dirty="0"/>
              <a:t>280</a:t>
            </a:r>
            <a:r>
              <a:rPr lang="en-US" dirty="0"/>
              <a:t> on your sample in a spectrophotometer.</a:t>
            </a:r>
          </a:p>
          <a:p>
            <a:r>
              <a:rPr lang="en-US" dirty="0"/>
              <a:t>5. A 1 mg/ml solution of RNA in a 1 cm path will read 25 @ A</a:t>
            </a:r>
            <a:r>
              <a:rPr lang="en-US" baseline="-25000" dirty="0"/>
              <a:t>260</a:t>
            </a:r>
            <a:r>
              <a:rPr lang="en-US" dirty="0"/>
              <a:t>.  </a:t>
            </a:r>
            <a:r>
              <a:rPr lang="en-US" i="1" dirty="0"/>
              <a:t>Multiply your A</a:t>
            </a:r>
            <a:r>
              <a:rPr lang="en-US" i="1" baseline="-25000" dirty="0"/>
              <a:t>260</a:t>
            </a:r>
            <a:r>
              <a:rPr lang="en-US" i="1" dirty="0"/>
              <a:t> </a:t>
            </a:r>
            <a:r>
              <a:rPr lang="en-US" i="1" dirty="0" smtClean="0"/>
              <a:t> value by </a:t>
            </a:r>
            <a:r>
              <a:rPr lang="en-US" i="1" dirty="0"/>
              <a:t>200 (dilution factor) then divide by 25 (the extinction coefficient) to get the concentration of your RNA in units of </a:t>
            </a:r>
            <a:r>
              <a:rPr lang="en-US" i="1" dirty="0" smtClean="0"/>
              <a:t>mg/ml (same as </a:t>
            </a:r>
            <a:r>
              <a:rPr lang="en-US" dirty="0" smtClean="0"/>
              <a:t>µg/µl)</a:t>
            </a:r>
            <a:r>
              <a:rPr lang="en-US" i="1" dirty="0" smtClean="0"/>
              <a:t> .  </a:t>
            </a:r>
            <a:r>
              <a:rPr lang="en-US" dirty="0"/>
              <a:t>A typical yield is 1-2 µg/µl.</a:t>
            </a:r>
          </a:p>
          <a:p>
            <a:r>
              <a:rPr lang="en-US" dirty="0"/>
              <a:t>6. The A</a:t>
            </a:r>
            <a:r>
              <a:rPr lang="en-US" baseline="-25000" dirty="0"/>
              <a:t>260</a:t>
            </a:r>
            <a:r>
              <a:rPr lang="en-US" dirty="0"/>
              <a:t>/A</a:t>
            </a:r>
            <a:r>
              <a:rPr lang="en-US" baseline="-25000" dirty="0"/>
              <a:t>280</a:t>
            </a:r>
            <a:r>
              <a:rPr lang="en-US" dirty="0"/>
              <a:t> ratio for RNA is ~1.9‑2.0.  Values lower than this suggests protein contamina­tion; greater values likely are due to phenol contamination.</a:t>
            </a:r>
          </a:p>
          <a:p>
            <a:r>
              <a:rPr lang="en-US" dirty="0"/>
              <a:t>7.  </a:t>
            </a:r>
            <a:r>
              <a:rPr lang="en-US" u="sng" dirty="0"/>
              <a:t>Transfer 15 µg </a:t>
            </a:r>
            <a:r>
              <a:rPr lang="en-US" dirty="0"/>
              <a:t>of RNA to a clean microfuge tube (any RNA in excess of the required 15 µg should be stored in your freezer boxes).  </a:t>
            </a:r>
            <a:r>
              <a:rPr lang="en-US" b="1" dirty="0"/>
              <a:t>Label the tube </a:t>
            </a:r>
            <a:r>
              <a:rPr lang="en-US" b="1" dirty="0" smtClean="0"/>
              <a:t>(Group, initials, RNA) </a:t>
            </a:r>
            <a:r>
              <a:rPr lang="en-US" dirty="0" smtClean="0"/>
              <a:t>containing </a:t>
            </a:r>
            <a:r>
              <a:rPr lang="en-US" dirty="0"/>
              <a:t>the 15 µg of RNA and bring it to the front of the </a:t>
            </a:r>
            <a:r>
              <a:rPr lang="en-US" dirty="0" smtClean="0"/>
              <a:t>room.  </a:t>
            </a:r>
            <a:r>
              <a:rPr lang="en-US" dirty="0"/>
              <a:t>This 15 µg RNA sample will be dried and stored at -80C until the NEXT LAB PERIOD for resuspension in the denaturing loading buffer.  </a:t>
            </a:r>
          </a:p>
          <a:p>
            <a:r>
              <a:rPr lang="en-US" b="1" dirty="0"/>
              <a:t> </a:t>
            </a:r>
            <a:endParaRPr lang="en-US" dirty="0"/>
          </a:p>
          <a:p>
            <a:r>
              <a:rPr lang="en-US" b="1" dirty="0"/>
              <a:t>Here is a link to multiple programs for RNA structure prediction, modification, function, and related topics: </a:t>
            </a:r>
            <a:r>
              <a:rPr lang="en-US" u="sng" dirty="0">
                <a:hlinkClick r:id="rId2"/>
              </a:rPr>
              <a:t>http://rna.tbi.univie.ac.at/</a:t>
            </a:r>
            <a:r>
              <a:rPr lang="en-US" dirty="0"/>
              <a:t> </a:t>
            </a:r>
          </a:p>
        </p:txBody>
      </p:sp>
    </p:spTree>
    <p:extLst>
      <p:ext uri="{BB962C8B-B14F-4D97-AF65-F5344CB8AC3E}">
        <p14:creationId xmlns:p14="http://schemas.microsoft.com/office/powerpoint/2010/main" val="1619338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5786199"/>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000" dirty="0"/>
              <a:t>1) Gel fractionate the EcoRI/</a:t>
            </a:r>
            <a:r>
              <a:rPr lang="en-US" sz="1000" dirty="0" err="1"/>
              <a:t>HindIII</a:t>
            </a:r>
            <a:r>
              <a:rPr lang="en-US" sz="1000" dirty="0"/>
              <a:t> cleaved yeast DNA and recover the yeast DNA band free of a second DNA band (originating from another plasmid, pUC19 which lacks some of the desired features of pTZ18u &amp; pTZ19u).</a:t>
            </a:r>
          </a:p>
          <a:p>
            <a:r>
              <a:rPr lang="en-US" sz="1000" dirty="0"/>
              <a:t>2) Prepare the pTZ18/19u plasmids for directional DNA cloning but cutting each plasmid at its multiple cloning site with two different restriction endonucleases, EcoRI and </a:t>
            </a:r>
            <a:r>
              <a:rPr lang="en-US" sz="1000" dirty="0" err="1"/>
              <a:t>HindIII</a:t>
            </a:r>
            <a:r>
              <a:rPr lang="en-US" sz="1000" dirty="0"/>
              <a:t>.  To ensure that the any singly-cleaved plasmid DNAs do not “self ligate”</a:t>
            </a:r>
          </a:p>
          <a:p>
            <a:r>
              <a:rPr lang="en-US" sz="1000" dirty="0"/>
              <a:t>(which will increase the background of non-recombinant clones subsequently recovered) we will remove the 5’ phosphate from the vector DNA with shrimp alkaline phosphatase.</a:t>
            </a:r>
          </a:p>
          <a:p>
            <a:r>
              <a:rPr lang="en-US" sz="1000" dirty="0"/>
              <a:t>3) Recover EcoRI/</a:t>
            </a:r>
            <a:r>
              <a:rPr lang="en-US" sz="1000" dirty="0" err="1"/>
              <a:t>HindIII</a:t>
            </a:r>
            <a:r>
              <a:rPr lang="en-US" sz="10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000" dirty="0"/>
              <a:t>4) Prepare </a:t>
            </a:r>
            <a:r>
              <a:rPr lang="en-US" sz="1000" i="1" dirty="0"/>
              <a:t>E. coli </a:t>
            </a:r>
            <a:r>
              <a:rPr lang="en-US" sz="1000" dirty="0"/>
              <a:t>cells competent for DNA transformation by CaCl</a:t>
            </a:r>
            <a:r>
              <a:rPr lang="en-US" sz="1000" baseline="-25000" dirty="0"/>
              <a:t>2</a:t>
            </a:r>
            <a:r>
              <a:rPr lang="en-US" sz="1000" dirty="0"/>
              <a:t> treatment; cryopreserve the competent cells. Bonus: Comparing the sensitivity of EtBr and SYBR Safe for staining DNA in gels. </a:t>
            </a:r>
          </a:p>
          <a:p>
            <a:r>
              <a:rPr lang="en-US" sz="1000" dirty="0"/>
              <a:t>5) Create the recombinant DNA molecule by directional cloning via ligation of EcoRI/</a:t>
            </a:r>
            <a:r>
              <a:rPr lang="en-US" sz="1000" dirty="0" err="1"/>
              <a:t>HindIII</a:t>
            </a:r>
            <a:r>
              <a:rPr lang="en-US" sz="1000" dirty="0"/>
              <a:t> cut plasmid vector (pTZ18u/19u) &amp; yeast DNA insert. </a:t>
            </a:r>
          </a:p>
          <a:p>
            <a:r>
              <a:rPr lang="en-US" sz="1000" dirty="0"/>
              <a:t>6) Isolate yeast RNA to be used for the identification of cellular RNA transcripts originating from your yeast DNA insert.</a:t>
            </a:r>
          </a:p>
          <a:p>
            <a:r>
              <a:rPr lang="en-US" sz="1000" dirty="0"/>
              <a:t>Bonus: Determine the influence of DNA buffer concentration on the mobility of linear and circular forms of ds DNA</a:t>
            </a:r>
          </a:p>
          <a:p>
            <a:r>
              <a:rPr lang="en-US" sz="1000" dirty="0"/>
              <a:t>7. Transform your competent </a:t>
            </a:r>
            <a:r>
              <a:rPr lang="en-US" sz="1000" i="1" dirty="0"/>
              <a:t>E. coli </a:t>
            </a:r>
            <a:r>
              <a:rPr lang="en-US" sz="1000" dirty="0"/>
              <a:t>with your experimental &amp; control ligation reactions.  Select transformants on LB-ampicillin plates and score putative recombinant transformants as </a:t>
            </a:r>
            <a:r>
              <a:rPr lang="el-GR" sz="1000" dirty="0"/>
              <a:t>β</a:t>
            </a:r>
            <a:r>
              <a:rPr lang="en-US" sz="1000" dirty="0"/>
              <a:t> galactosidase deficient with IPTG/</a:t>
            </a:r>
            <a:r>
              <a:rPr lang="en-US" sz="1000" dirty="0" err="1"/>
              <a:t>Xgal</a:t>
            </a:r>
            <a:r>
              <a:rPr lang="en-US" sz="1000" dirty="0"/>
              <a:t>.</a:t>
            </a:r>
          </a:p>
          <a:p>
            <a:r>
              <a:rPr lang="en-US" sz="1000" dirty="0"/>
              <a:t>8. Determine yeast mRNA yield &amp;  prep 15 µg for your northern blot</a:t>
            </a:r>
          </a:p>
          <a:p>
            <a:r>
              <a:rPr lang="en-US" sz="1600" b="1" dirty="0">
                <a:solidFill>
                  <a:srgbClr val="FF0000"/>
                </a:solidFill>
              </a:rPr>
              <a:t>TODAY</a:t>
            </a:r>
          </a:p>
          <a:p>
            <a:r>
              <a:rPr lang="en-US" sz="1600" b="1" dirty="0"/>
              <a:t>9.  Resolve yeast total cellular RNA (nuclear, cytoplasmic, mitochondrial, poly A+/-) by denaturing gel electrophoresis (1% agarose, formaldehyde gel run in MOPS buffer).  Transfer to positively charged nylon membrane (Millipore Immobilon NY</a:t>
            </a:r>
            <a:r>
              <a:rPr lang="en-US" sz="1600" b="1" baseline="30000" dirty="0"/>
              <a:t>+</a:t>
            </a:r>
            <a:r>
              <a:rPr lang="en-US" sz="1600" b="1" dirty="0"/>
              <a:t>).</a:t>
            </a:r>
          </a:p>
          <a:p>
            <a:endParaRPr lang="en-US" sz="1600" b="1" dirty="0"/>
          </a:p>
          <a:p>
            <a:r>
              <a:rPr lang="en-US" sz="1600" b="1" dirty="0"/>
              <a:t>10. Count blue &amp; white colonies &amp; patch single isolates from your experimental (pTZ18/19u + insert) and control (pTZ18/19u  only) transformations.</a:t>
            </a:r>
          </a:p>
          <a:p>
            <a:endParaRPr lang="en-US" sz="1600" b="1" dirty="0">
              <a:solidFill>
                <a:srgbClr val="FF0000"/>
              </a:solidFill>
            </a:endParaRPr>
          </a:p>
        </p:txBody>
      </p:sp>
    </p:spTree>
    <p:extLst>
      <p:ext uri="{BB962C8B-B14F-4D97-AF65-F5344CB8AC3E}">
        <p14:creationId xmlns:p14="http://schemas.microsoft.com/office/powerpoint/2010/main" val="3124154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740307"/>
          </a:xfrm>
          <a:prstGeom prst="rect">
            <a:avLst/>
          </a:prstGeom>
        </p:spPr>
        <p:txBody>
          <a:bodyPr wrap="square">
            <a:spAutoFit/>
          </a:bodyPr>
          <a:lstStyle/>
          <a:p>
            <a:r>
              <a:rPr lang="en-US" sz="1600" b="1" dirty="0"/>
              <a:t>Formaldehyde Northern Blot (Each Student) NOTE: Wear gloves throughout this proce­dure. </a:t>
            </a:r>
            <a:r>
              <a:rPr lang="en-US" sz="1600" dirty="0"/>
              <a:t>A northern blot is one means to analyze RNA – others common techniques include reverse transcriptase PCR (rtPCR) and mRNA sequencing.  We will also do rtPCR later in the semester and use this to validate mRNA results obtained by RNA sequencing.  </a:t>
            </a:r>
          </a:p>
          <a:p>
            <a:r>
              <a:rPr lang="en-US" sz="1600" dirty="0"/>
              <a:t> </a:t>
            </a:r>
          </a:p>
          <a:p>
            <a:r>
              <a:rPr lang="en-US" sz="1600" dirty="0"/>
              <a:t>Here you will first resolve the RNA molecules present in your yeast nucleic acid sample based on relative lengths.  All RNAs have equivalent charge/mass ratios yet larger RNAs move more slowly due to the frictional barrier presented by the agarose matrix (assuming RNA secondary structures are melted).  </a:t>
            </a:r>
          </a:p>
          <a:p>
            <a:r>
              <a:rPr lang="en-US" sz="1600" dirty="0"/>
              <a:t>  </a:t>
            </a:r>
          </a:p>
          <a:p>
            <a:r>
              <a:rPr lang="en-US" sz="1600" dirty="0"/>
              <a:t>1.  </a:t>
            </a:r>
            <a:r>
              <a:rPr lang="en-US" sz="1600" b="1" dirty="0"/>
              <a:t>Add 10 μl of the RNA denaturation solution to each dry RNA sample</a:t>
            </a:r>
            <a:r>
              <a:rPr lang="en-US" sz="1600" dirty="0"/>
              <a:t>.  The solution was prepared by mixing 5X MOPS buffer [0.1 M 3‑[N‑morpholino]propanesulfonic acid); 40 mM sodium acetate; 5 mM EDTA, pH 7.0], formaldehyde, formamide in a 1:1.75:5 ratio, and 400 ng of ethidium bromide.  </a:t>
            </a:r>
          </a:p>
          <a:p>
            <a:r>
              <a:rPr lang="en-US" sz="1600" dirty="0"/>
              <a:t> </a:t>
            </a:r>
          </a:p>
          <a:p>
            <a:r>
              <a:rPr lang="en-US" sz="1600" dirty="0"/>
              <a:t>3.  Vortex the RNA sample vigorously several times over a 5 min. period.  Spin the sample in the microfuge briefly to collect the liquid at the bottom of the tube.</a:t>
            </a:r>
          </a:p>
          <a:p>
            <a:r>
              <a:rPr lang="en-US" sz="1600" dirty="0"/>
              <a:t> </a:t>
            </a:r>
          </a:p>
          <a:p>
            <a:pPr lvl="0"/>
            <a:r>
              <a:rPr lang="en-US" sz="1600" dirty="0"/>
              <a:t>Incubate the sample at 65</a:t>
            </a:r>
            <a:r>
              <a:rPr lang="en-US" sz="1600" baseline="30000" dirty="0"/>
              <a:t>o</a:t>
            </a:r>
            <a:r>
              <a:rPr lang="en-US" sz="1600" dirty="0"/>
              <a:t>C for 10 min. and then place on ice for 2 min.  </a:t>
            </a:r>
            <a:r>
              <a:rPr lang="en-US" sz="1600" u="sng" dirty="0"/>
              <a:t>Be sure</a:t>
            </a:r>
            <a:r>
              <a:rPr lang="en-US" sz="1600" dirty="0"/>
              <a:t> that you use the correct (i.e., 65</a:t>
            </a:r>
            <a:r>
              <a:rPr lang="en-US" sz="1600" baseline="30000" dirty="0"/>
              <a:t>o</a:t>
            </a:r>
            <a:r>
              <a:rPr lang="en-US" sz="1600" dirty="0"/>
              <a:t>C) incubator.</a:t>
            </a:r>
          </a:p>
          <a:p>
            <a:r>
              <a:rPr lang="en-US" sz="1600" dirty="0"/>
              <a:t> </a:t>
            </a:r>
          </a:p>
          <a:p>
            <a:r>
              <a:rPr lang="en-US" sz="1600" dirty="0"/>
              <a:t>5.  </a:t>
            </a:r>
            <a:r>
              <a:rPr lang="en-US" sz="1600" b="1" dirty="0"/>
              <a:t>Add 2 μl of tracking dye</a:t>
            </a:r>
            <a:r>
              <a:rPr lang="en-US" sz="1600" dirty="0"/>
              <a:t> (50% glycerol, 1 mM EDTA, 0.1% BPB/XC) to your sample.  Mix well.</a:t>
            </a:r>
          </a:p>
          <a:p>
            <a:r>
              <a:rPr lang="en-US" sz="1600" dirty="0"/>
              <a:t> </a:t>
            </a:r>
          </a:p>
          <a:p>
            <a:r>
              <a:rPr lang="en-US" sz="1600" dirty="0"/>
              <a:t>6.  </a:t>
            </a:r>
            <a:r>
              <a:rPr lang="en-US" sz="1600" b="1" dirty="0"/>
              <a:t>Load 4 μl of your sample into well #1</a:t>
            </a:r>
            <a:r>
              <a:rPr lang="en-US" sz="1600" dirty="0"/>
              <a:t> of your 1% agarose/formaldehyde.  Your bench mate should load his/her 4 μl sample in well #2.  Skip (leave empty) wells #3,4,5 and then </a:t>
            </a:r>
            <a:r>
              <a:rPr lang="en-US" sz="1600" b="1" dirty="0"/>
              <a:t>reload 4 μl your sample into lane 6 </a:t>
            </a:r>
            <a:r>
              <a:rPr lang="en-US" sz="1600" dirty="0"/>
              <a:t>(your bench mate will add his/hers to lane 7).  Record the order of student loading in your notebook.</a:t>
            </a:r>
          </a:p>
          <a:p>
            <a:r>
              <a:rPr lang="en-US" sz="1600" dirty="0"/>
              <a:t> </a:t>
            </a:r>
          </a:p>
          <a:p>
            <a:r>
              <a:rPr lang="en-US" sz="1600" dirty="0"/>
              <a:t>7.  </a:t>
            </a:r>
            <a:r>
              <a:rPr lang="en-US" sz="1600" b="1" dirty="0"/>
              <a:t>Run the gel </a:t>
            </a:r>
            <a:r>
              <a:rPr lang="en-US" sz="1600" b="1" dirty="0">
                <a:highlight>
                  <a:srgbClr val="FFFF00"/>
                </a:highlight>
              </a:rPr>
              <a:t>at </a:t>
            </a:r>
            <a:r>
              <a:rPr lang="en-US" sz="1600" b="1" u="sng" dirty="0">
                <a:highlight>
                  <a:srgbClr val="FFFF00"/>
                </a:highlight>
              </a:rPr>
              <a:t>55 volts </a:t>
            </a:r>
            <a:r>
              <a:rPr lang="en-US" sz="1600" dirty="0"/>
              <a:t>(HIGHER voltages will greatly distort the sample migration) in 1X MOPS buffer until the tracking dye is near the bottom of the gel (at least 3/4th the length).</a:t>
            </a:r>
          </a:p>
        </p:txBody>
      </p:sp>
    </p:spTree>
    <p:extLst>
      <p:ext uri="{BB962C8B-B14F-4D97-AF65-F5344CB8AC3E}">
        <p14:creationId xmlns:p14="http://schemas.microsoft.com/office/powerpoint/2010/main" val="2317874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914400"/>
            <a:ext cx="8763000" cy="4524315"/>
          </a:xfrm>
          <a:prstGeom prst="rect">
            <a:avLst/>
          </a:prstGeom>
        </p:spPr>
        <p:txBody>
          <a:bodyPr wrap="square">
            <a:spAutoFit/>
          </a:bodyPr>
          <a:lstStyle/>
          <a:p>
            <a:r>
              <a:rPr lang="en-US" b="1" dirty="0"/>
              <a:t>What’s in your RNA sample buffer &amp; gel?</a:t>
            </a:r>
            <a:endParaRPr lang="en-US" dirty="0"/>
          </a:p>
          <a:p>
            <a:r>
              <a:rPr lang="en-US" b="1" dirty="0"/>
              <a:t> </a:t>
            </a:r>
            <a:endParaRPr lang="en-US" dirty="0"/>
          </a:p>
          <a:p>
            <a:r>
              <a:rPr lang="en-US" b="1" dirty="0"/>
              <a:t>Formamide: </a:t>
            </a:r>
            <a:r>
              <a:rPr lang="en-US" dirty="0"/>
              <a:t>lowers the melting temperature of intra or intermolecular base pairing by competing for hydrogen bonds with base pairs – the RNA double helical structure denatures at a lower temperature </a:t>
            </a:r>
          </a:p>
          <a:p>
            <a:r>
              <a:rPr lang="en-US" dirty="0"/>
              <a:t> </a:t>
            </a:r>
          </a:p>
          <a:p>
            <a:endParaRPr lang="en-US" b="1" dirty="0"/>
          </a:p>
          <a:p>
            <a:r>
              <a:rPr lang="en-US" b="1" dirty="0"/>
              <a:t>Formaldehyde: </a:t>
            </a:r>
            <a:r>
              <a:rPr lang="en-US" dirty="0"/>
              <a:t>covalently modifies the RNA purine and pyrimidine bases to prevent re-annealing of denatured structures during the running of the gel.  Post –gel transfer conditions of membrane reverses this modification to allow probe to bind.</a:t>
            </a:r>
          </a:p>
          <a:p>
            <a:endParaRPr lang="en-US" dirty="0"/>
          </a:p>
          <a:p>
            <a:endParaRPr lang="en-US" dirty="0"/>
          </a:p>
          <a:p>
            <a:r>
              <a:rPr lang="en-US" dirty="0"/>
              <a:t> </a:t>
            </a:r>
          </a:p>
          <a:p>
            <a:r>
              <a:rPr lang="en-US" b="1" dirty="0"/>
              <a:t>MOPS: </a:t>
            </a:r>
            <a:r>
              <a:rPr lang="en-US" dirty="0"/>
              <a:t>biological buffer that works well ~ pH 7.0</a:t>
            </a:r>
          </a:p>
          <a:p>
            <a:r>
              <a:rPr lang="en-US" dirty="0"/>
              <a:t> </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2044716"/>
            <a:ext cx="977867" cy="77468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3549015"/>
            <a:ext cx="676974" cy="6400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0778" y="5156394"/>
            <a:ext cx="1882593" cy="640080"/>
          </a:xfrm>
          <a:prstGeom prst="rect">
            <a:avLst/>
          </a:prstGeom>
        </p:spPr>
      </p:pic>
    </p:spTree>
    <p:extLst>
      <p:ext uri="{BB962C8B-B14F-4D97-AF65-F5344CB8AC3E}">
        <p14:creationId xmlns:p14="http://schemas.microsoft.com/office/powerpoint/2010/main" val="861942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8610600" cy="4801314"/>
          </a:xfrm>
          <a:prstGeom prst="rect">
            <a:avLst/>
          </a:prstGeom>
        </p:spPr>
        <p:txBody>
          <a:bodyPr wrap="square">
            <a:spAutoFit/>
          </a:bodyPr>
          <a:lstStyle/>
          <a:p>
            <a:r>
              <a:rPr lang="en-US" dirty="0"/>
              <a:t> </a:t>
            </a:r>
          </a:p>
          <a:p>
            <a:r>
              <a:rPr lang="en-US" b="1" dirty="0"/>
              <a:t>EDTA: </a:t>
            </a:r>
            <a:r>
              <a:rPr lang="en-US" dirty="0"/>
              <a:t>inhibits nucleases dependent on</a:t>
            </a:r>
          </a:p>
          <a:p>
            <a:r>
              <a:rPr lang="en-US" dirty="0"/>
              <a:t>Divalent cations (such as Mg</a:t>
            </a:r>
            <a:r>
              <a:rPr lang="en-US" baseline="30000" dirty="0"/>
              <a:t>++</a:t>
            </a:r>
            <a:r>
              <a:rPr lang="en-US" dirty="0"/>
              <a:t>)</a:t>
            </a:r>
          </a:p>
          <a:p>
            <a:endParaRPr lang="en-US" dirty="0"/>
          </a:p>
          <a:p>
            <a:endParaRPr lang="en-US" dirty="0"/>
          </a:p>
          <a:p>
            <a:r>
              <a:rPr lang="en-US" dirty="0"/>
              <a:t> </a:t>
            </a:r>
          </a:p>
          <a:p>
            <a:endParaRPr lang="en-US" b="1" dirty="0"/>
          </a:p>
          <a:p>
            <a:endParaRPr lang="en-US" b="1" dirty="0"/>
          </a:p>
          <a:p>
            <a:endParaRPr lang="en-US" b="1" dirty="0"/>
          </a:p>
          <a:p>
            <a:r>
              <a:rPr lang="en-US" b="1" dirty="0"/>
              <a:t>Sodium acetate: </a:t>
            </a:r>
            <a:r>
              <a:rPr lang="en-US" dirty="0"/>
              <a:t>simple salt to dissolve the RNA sample and facilitate electrophoresis </a:t>
            </a:r>
          </a:p>
          <a:p>
            <a:r>
              <a:rPr lang="en-US" dirty="0"/>
              <a:t> </a:t>
            </a:r>
          </a:p>
          <a:p>
            <a:endParaRPr lang="en-US" dirty="0"/>
          </a:p>
          <a:p>
            <a:endParaRPr lang="en-US" dirty="0"/>
          </a:p>
          <a:p>
            <a:endParaRPr lang="en-US" dirty="0"/>
          </a:p>
          <a:p>
            <a:endParaRPr lang="en-US" dirty="0"/>
          </a:p>
          <a:p>
            <a:r>
              <a:rPr lang="en-US" b="1" dirty="0"/>
              <a:t>EtBr: </a:t>
            </a:r>
            <a:r>
              <a:rPr lang="en-US" dirty="0"/>
              <a:t>added to loading dye to stain RNA, this tracks with the RNA during electrophoresis and transfers to the membrane allowing us to image the rRNA bands.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400050"/>
            <a:ext cx="3057525" cy="20193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307794"/>
            <a:ext cx="1620520" cy="1005840"/>
          </a:xfrm>
          <a:prstGeom prst="rect">
            <a:avLst/>
          </a:prstGeom>
        </p:spPr>
      </p:pic>
      <p:grpSp>
        <p:nvGrpSpPr>
          <p:cNvPr id="5" name="Group 6"/>
          <p:cNvGrpSpPr>
            <a:grpSpLocks noChangeAspect="1"/>
          </p:cNvGrpSpPr>
          <p:nvPr/>
        </p:nvGrpSpPr>
        <p:grpSpPr bwMode="auto">
          <a:xfrm>
            <a:off x="2354262" y="5181600"/>
            <a:ext cx="5969000" cy="1568450"/>
            <a:chOff x="1000" y="720"/>
            <a:chExt cx="3760" cy="988"/>
          </a:xfrm>
        </p:grpSpPr>
        <p:sp>
          <p:nvSpPr>
            <p:cNvPr id="6" name="AutoShape 5"/>
            <p:cNvSpPr>
              <a:spLocks noChangeAspect="1" noChangeArrowheads="1" noTextEdit="1"/>
            </p:cNvSpPr>
            <p:nvPr/>
          </p:nvSpPr>
          <p:spPr bwMode="auto">
            <a:xfrm>
              <a:off x="1000" y="720"/>
              <a:ext cx="3760"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1996" y="1605"/>
              <a:ext cx="52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ourier New" pitchFamily="49" charset="0"/>
                  <a:cs typeface="Arial" pitchFamily="34" charset="0"/>
                </a:rPr>
                <a:t>Ethidium</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8"/>
            <p:cNvSpPr>
              <a:spLocks noChangeArrowheads="1"/>
            </p:cNvSpPr>
            <p:nvPr/>
          </p:nvSpPr>
          <p:spPr bwMode="auto">
            <a:xfrm>
              <a:off x="2456"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ourier New" pitchFamily="49"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9"/>
            <p:cNvSpPr>
              <a:spLocks noChangeArrowheads="1"/>
            </p:cNvSpPr>
            <p:nvPr/>
          </p:nvSpPr>
          <p:spPr bwMode="auto">
            <a:xfrm>
              <a:off x="2514" y="1605"/>
              <a:ext cx="46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ourier New" pitchFamily="49" charset="0"/>
                  <a:cs typeface="Arial" pitchFamily="34" charset="0"/>
                </a:rPr>
                <a:t>bromide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10"/>
            <p:cNvSpPr>
              <a:spLocks noChangeArrowheads="1"/>
            </p:cNvSpPr>
            <p:nvPr/>
          </p:nvSpPr>
          <p:spPr bwMode="auto">
            <a:xfrm>
              <a:off x="2917"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ourier New" pitchFamily="49" charset="0"/>
                  <a:cs typeface="Arial" pitchFamily="34" charset="0"/>
                </a:rPr>
                <a:t>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1"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p:cNvPicPr>
              <a:picLocks noChangeAspect="1" noChangeArrowheads="1"/>
            </p:cNvPicPr>
            <p:nvPr/>
          </p:nvPicPr>
          <p:blipFill>
            <a:blip r:embed="rId5" cstate="print">
              <a:lum bright="-40000" contrast="-40000"/>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32232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25" y="0"/>
            <a:ext cx="9067800" cy="6824945"/>
          </a:xfrm>
          <a:prstGeom prst="rect">
            <a:avLst/>
          </a:prstGeom>
        </p:spPr>
        <p:txBody>
          <a:bodyPr wrap="square">
            <a:spAutoFit/>
          </a:bodyPr>
          <a:lstStyle/>
          <a:p>
            <a:r>
              <a:rPr lang="en-US" sz="1750" b="1" u="sng" dirty="0">
                <a:latin typeface="Times New Roman" panose="02020603050405020304" pitchFamily="18" charset="0"/>
                <a:ea typeface="Times New Roman"/>
                <a:cs typeface="Times New Roman" panose="02020603050405020304" pitchFamily="18" charset="0"/>
              </a:rPr>
              <a:t>Prerequisites:</a:t>
            </a:r>
            <a:r>
              <a:rPr lang="en-US" sz="1750" i="1" dirty="0">
                <a:latin typeface="Times New Roman" panose="02020603050405020304" pitchFamily="18" charset="0"/>
                <a:ea typeface="Times New Roman"/>
                <a:cs typeface="Times New Roman" panose="02020603050405020304" pitchFamily="18" charset="0"/>
              </a:rPr>
              <a:t>  </a:t>
            </a:r>
            <a:r>
              <a:rPr lang="en-US" sz="1750" dirty="0">
                <a:latin typeface="Times New Roman" panose="02020603050405020304" pitchFamily="18" charset="0"/>
                <a:ea typeface="Times New Roman"/>
                <a:cs typeface="Times New Roman" panose="02020603050405020304" pitchFamily="18" charset="0"/>
              </a:rPr>
              <a:t>BIO 510 students require a working knowledge of fundamental genetic and biochemical principles. Prerequisites include GENETICS [Bio 304/404G or equivalent] and CELL BIOLOGY (BIO 315 or equivalent; Biochemistry BCH 401G can substitute for Cell Biology).  While students may bypass these prerequisites upon consent of the instructor, time does not permit the review of basic genetic or biochemical principles. Students that require additional preparation are expected to use the background resources listed below and work independently to fill these needs.  </a:t>
            </a:r>
          </a:p>
          <a:p>
            <a:r>
              <a:rPr lang="en-US" sz="1750" dirty="0">
                <a:latin typeface="Times New Roman" panose="02020603050405020304" pitchFamily="18" charset="0"/>
                <a:ea typeface="Times New Roman"/>
                <a:cs typeface="Times New Roman" panose="02020603050405020304" pitchFamily="18" charset="0"/>
              </a:rPr>
              <a:t> </a:t>
            </a:r>
          </a:p>
          <a:p>
            <a:r>
              <a:rPr lang="en-US" sz="1750" b="1" u="sng" dirty="0">
                <a:latin typeface="Times New Roman" panose="02020603050405020304" pitchFamily="18" charset="0"/>
                <a:ea typeface="Times New Roman"/>
                <a:cs typeface="Times New Roman" panose="02020603050405020304" pitchFamily="18" charset="0"/>
              </a:rPr>
              <a:t>Required Textbook &amp; Background resources:</a:t>
            </a:r>
            <a:r>
              <a:rPr lang="en-US" sz="1750" dirty="0">
                <a:solidFill>
                  <a:srgbClr val="000000"/>
                </a:solidFill>
                <a:latin typeface="Times New Roman" panose="02020603050405020304" pitchFamily="18" charset="0"/>
                <a:ea typeface="Times New Roman"/>
                <a:cs typeface="Times New Roman" panose="02020603050405020304" pitchFamily="18" charset="0"/>
              </a:rPr>
              <a:t> BIO 510 is </a:t>
            </a:r>
            <a:r>
              <a:rPr lang="en-US" sz="1750" u="sng" dirty="0">
                <a:solidFill>
                  <a:srgbClr val="000000"/>
                </a:solidFill>
                <a:latin typeface="Times New Roman" panose="02020603050405020304" pitchFamily="18" charset="0"/>
                <a:ea typeface="Times New Roman"/>
                <a:cs typeface="Times New Roman" panose="02020603050405020304" pitchFamily="18" charset="0"/>
              </a:rPr>
              <a:t>a </a:t>
            </a:r>
            <a:r>
              <a:rPr lang="en-US" sz="1750" b="1" u="sng" dirty="0">
                <a:solidFill>
                  <a:srgbClr val="000000"/>
                </a:solidFill>
                <a:latin typeface="Times New Roman" panose="02020603050405020304" pitchFamily="18" charset="0"/>
                <a:ea typeface="Times New Roman"/>
                <a:cs typeface="Times New Roman" panose="02020603050405020304" pitchFamily="18" charset="0"/>
              </a:rPr>
              <a:t>reading intensive</a:t>
            </a:r>
            <a:r>
              <a:rPr lang="en-US" sz="1750" b="1" dirty="0">
                <a:solidFill>
                  <a:srgbClr val="000000"/>
                </a:solidFill>
                <a:latin typeface="Times New Roman" panose="02020603050405020304" pitchFamily="18" charset="0"/>
                <a:ea typeface="Times New Roman"/>
                <a:cs typeface="Times New Roman" panose="02020603050405020304" pitchFamily="18" charset="0"/>
              </a:rPr>
              <a:t> course</a:t>
            </a:r>
            <a:r>
              <a:rPr lang="en-US" sz="1750" dirty="0">
                <a:solidFill>
                  <a:srgbClr val="000000"/>
                </a:solidFill>
                <a:latin typeface="Times New Roman" panose="02020603050405020304" pitchFamily="18" charset="0"/>
                <a:ea typeface="Times New Roman"/>
                <a:cs typeface="Times New Roman" panose="02020603050405020304" pitchFamily="18" charset="0"/>
              </a:rPr>
              <a:t>.  </a:t>
            </a:r>
            <a:r>
              <a:rPr lang="en-US" sz="1750" dirty="0">
                <a:latin typeface="Times New Roman" panose="02020603050405020304" pitchFamily="18" charset="0"/>
                <a:ea typeface="Times New Roman"/>
                <a:cs typeface="Times New Roman" panose="02020603050405020304" pitchFamily="18" charset="0"/>
              </a:rPr>
              <a:t>The textbook, </a:t>
            </a:r>
            <a:r>
              <a:rPr lang="en-US" sz="1750" i="1" dirty="0">
                <a:solidFill>
                  <a:srgbClr val="000000"/>
                </a:solidFill>
                <a:latin typeface="Times New Roman" panose="02020603050405020304" pitchFamily="18" charset="0"/>
                <a:ea typeface="Times New Roman"/>
                <a:cs typeface="Times New Roman" panose="02020603050405020304" pitchFamily="18" charset="0"/>
              </a:rPr>
              <a:t>Principles of Gene Manipulation and Genomics, 7</a:t>
            </a:r>
            <a:r>
              <a:rPr lang="en-US" sz="1750" i="1" baseline="30000" dirty="0">
                <a:solidFill>
                  <a:srgbClr val="000000"/>
                </a:solidFill>
                <a:latin typeface="Times New Roman" panose="02020603050405020304" pitchFamily="18" charset="0"/>
                <a:ea typeface="Times New Roman"/>
                <a:cs typeface="Times New Roman" panose="02020603050405020304" pitchFamily="18" charset="0"/>
              </a:rPr>
              <a:t>th</a:t>
            </a:r>
            <a:r>
              <a:rPr lang="en-US" sz="1750" i="1" dirty="0">
                <a:solidFill>
                  <a:srgbClr val="000000"/>
                </a:solidFill>
                <a:latin typeface="Times New Roman" panose="02020603050405020304" pitchFamily="18" charset="0"/>
                <a:ea typeface="Times New Roman"/>
                <a:cs typeface="Times New Roman" panose="02020603050405020304" pitchFamily="18" charset="0"/>
              </a:rPr>
              <a:t> Edition</a:t>
            </a:r>
            <a:r>
              <a:rPr lang="en-US" sz="1750" dirty="0">
                <a:solidFill>
                  <a:srgbClr val="000000"/>
                </a:solidFill>
                <a:latin typeface="Times New Roman" panose="02020603050405020304" pitchFamily="18" charset="0"/>
                <a:ea typeface="Times New Roman"/>
                <a:cs typeface="Times New Roman" panose="02020603050405020304" pitchFamily="18" charset="0"/>
              </a:rPr>
              <a:t> S.B. Primrose, R.M. </a:t>
            </a:r>
            <a:r>
              <a:rPr lang="en-US" sz="1750" dirty="0" err="1">
                <a:solidFill>
                  <a:srgbClr val="000000"/>
                </a:solidFill>
                <a:latin typeface="Times New Roman" panose="02020603050405020304" pitchFamily="18" charset="0"/>
                <a:ea typeface="Times New Roman"/>
                <a:cs typeface="Times New Roman" panose="02020603050405020304" pitchFamily="18" charset="0"/>
              </a:rPr>
              <a:t>Twyman</a:t>
            </a:r>
            <a:r>
              <a:rPr lang="en-US" sz="1750" dirty="0">
                <a:solidFill>
                  <a:srgbClr val="000000"/>
                </a:solidFill>
                <a:latin typeface="Times New Roman" panose="02020603050405020304" pitchFamily="18" charset="0"/>
                <a:ea typeface="Times New Roman"/>
                <a:cs typeface="Times New Roman" panose="02020603050405020304" pitchFamily="18" charset="0"/>
              </a:rPr>
              <a:t> (Blackwell Science Press, 2006), </a:t>
            </a:r>
            <a:r>
              <a:rPr lang="en-US" sz="1750" dirty="0">
                <a:latin typeface="Times New Roman" panose="02020603050405020304" pitchFamily="18" charset="0"/>
                <a:ea typeface="Times New Roman"/>
                <a:cs typeface="Times New Roman" panose="02020603050405020304" pitchFamily="18" charset="0"/>
              </a:rPr>
              <a:t>provides a general overview of many of the techniques and approaches we will use -available as a used textbook at the bookstore or at Amazon.  This text was selected to bring the diverse BIO 510 student body to a common level of understanding as </a:t>
            </a:r>
            <a:r>
              <a:rPr lang="en-US" sz="1750" u="sng" dirty="0">
                <a:latin typeface="Times New Roman" panose="02020603050405020304" pitchFamily="18" charset="0"/>
                <a:ea typeface="Times New Roman"/>
                <a:cs typeface="Times New Roman" panose="02020603050405020304" pitchFamily="18" charset="0"/>
              </a:rPr>
              <a:t>starting point</a:t>
            </a:r>
            <a:r>
              <a:rPr lang="en-US" sz="1750" dirty="0">
                <a:latin typeface="Times New Roman" panose="02020603050405020304" pitchFamily="18" charset="0"/>
                <a:ea typeface="Times New Roman"/>
                <a:cs typeface="Times New Roman" panose="02020603050405020304" pitchFamily="18" charset="0"/>
              </a:rPr>
              <a:t> for our lectures and discussions. </a:t>
            </a:r>
            <a:r>
              <a:rPr lang="en-US" sz="1750" b="1" i="1" dirty="0">
                <a:latin typeface="Times New Roman" panose="02020603050405020304" pitchFamily="18" charset="0"/>
                <a:ea typeface="Times New Roman"/>
                <a:cs typeface="Times New Roman" panose="02020603050405020304" pitchFamily="18" charset="0"/>
              </a:rPr>
              <a:t>The textbook is not a lab manual and is not meant to explain the lab exercises</a:t>
            </a:r>
            <a:r>
              <a:rPr lang="en-US" sz="1750" i="1" dirty="0">
                <a:latin typeface="Times New Roman" panose="02020603050405020304" pitchFamily="18" charset="0"/>
                <a:ea typeface="Times New Roman"/>
                <a:cs typeface="Times New Roman" panose="02020603050405020304" pitchFamily="18" charset="0"/>
              </a:rPr>
              <a:t> </a:t>
            </a:r>
            <a:r>
              <a:rPr lang="en-US" sz="1750" b="1" i="1" dirty="0">
                <a:latin typeface="Times New Roman" panose="02020603050405020304" pitchFamily="18" charset="0"/>
                <a:ea typeface="Times New Roman"/>
                <a:cs typeface="Times New Roman" panose="02020603050405020304" pitchFamily="18" charset="0"/>
              </a:rPr>
              <a:t>or </a:t>
            </a:r>
            <a:r>
              <a:rPr lang="en-US" sz="1750" b="1" dirty="0">
                <a:latin typeface="Times New Roman" panose="02020603050405020304" pitchFamily="18" charset="0"/>
                <a:ea typeface="Times New Roman"/>
                <a:cs typeface="Times New Roman" panose="02020603050405020304" pitchFamily="18" charset="0"/>
              </a:rPr>
              <a:t>substitute for your use of primary literature</a:t>
            </a:r>
            <a:r>
              <a:rPr lang="en-US" sz="1750" dirty="0">
                <a:latin typeface="Times New Roman" panose="02020603050405020304" pitchFamily="18" charset="0"/>
                <a:ea typeface="Times New Roman"/>
                <a:cs typeface="Times New Roman" panose="02020603050405020304" pitchFamily="18" charset="0"/>
              </a:rPr>
              <a:t>.  Throughout the semester, students will be directed to read other relevant </a:t>
            </a:r>
            <a:r>
              <a:rPr lang="en-US" sz="1750" i="1" dirty="0">
                <a:latin typeface="Times New Roman" panose="02020603050405020304" pitchFamily="18" charset="0"/>
                <a:ea typeface="Times New Roman"/>
                <a:cs typeface="Times New Roman" panose="02020603050405020304" pitchFamily="18" charset="0"/>
              </a:rPr>
              <a:t>literature posted on the class website</a:t>
            </a:r>
            <a:r>
              <a:rPr lang="en-US" sz="1750" dirty="0">
                <a:latin typeface="Times New Roman" panose="02020603050405020304" pitchFamily="18" charset="0"/>
                <a:ea typeface="Times New Roman"/>
                <a:cs typeface="Times New Roman" panose="02020603050405020304" pitchFamily="18" charset="0"/>
              </a:rPr>
              <a:t> and to use </a:t>
            </a:r>
            <a:r>
              <a:rPr lang="en-US" sz="1750" i="1" dirty="0">
                <a:latin typeface="Times New Roman" panose="02020603050405020304" pitchFamily="18" charset="0"/>
                <a:ea typeface="Times New Roman"/>
                <a:cs typeface="Times New Roman" panose="02020603050405020304" pitchFamily="18" charset="0"/>
              </a:rPr>
              <a:t>multiple online literature resources and bioinformatic tools</a:t>
            </a:r>
            <a:r>
              <a:rPr lang="en-US" sz="1750" dirty="0">
                <a:latin typeface="Times New Roman" panose="02020603050405020304" pitchFamily="18" charset="0"/>
                <a:ea typeface="Times New Roman"/>
                <a:cs typeface="Times New Roman" panose="02020603050405020304" pitchFamily="18" charset="0"/>
              </a:rPr>
              <a:t>.  </a:t>
            </a:r>
          </a:p>
          <a:p>
            <a:r>
              <a:rPr lang="en-US" sz="1750" dirty="0">
                <a:latin typeface="Times New Roman" panose="02020603050405020304" pitchFamily="18" charset="0"/>
                <a:ea typeface="Times New Roman"/>
                <a:cs typeface="Times New Roman" panose="02020603050405020304" pitchFamily="18" charset="0"/>
              </a:rPr>
              <a:t> </a:t>
            </a:r>
          </a:p>
          <a:p>
            <a:r>
              <a:rPr lang="en-US" sz="1750" b="1" dirty="0">
                <a:latin typeface="Times New Roman" panose="02020603050405020304" pitchFamily="18" charset="0"/>
                <a:ea typeface="Times New Roman"/>
                <a:cs typeface="Times New Roman" panose="02020603050405020304" pitchFamily="18" charset="0"/>
              </a:rPr>
              <a:t>Background reading in molecular biology and genetics </a:t>
            </a:r>
            <a:r>
              <a:rPr lang="en-US" sz="1750" dirty="0">
                <a:latin typeface="Times New Roman" panose="02020603050405020304" pitchFamily="18" charset="0"/>
                <a:ea typeface="Times New Roman"/>
                <a:cs typeface="Times New Roman" panose="02020603050405020304" pitchFamily="18" charset="0"/>
              </a:rPr>
              <a:t> include </a:t>
            </a:r>
            <a:r>
              <a:rPr lang="en-US" sz="1750" i="1" dirty="0">
                <a:latin typeface="Times New Roman" panose="02020603050405020304" pitchFamily="18" charset="0"/>
                <a:ea typeface="Times New Roman"/>
                <a:cs typeface="Times New Roman" panose="02020603050405020304" pitchFamily="18" charset="0"/>
              </a:rPr>
              <a:t>GENES</a:t>
            </a:r>
            <a:r>
              <a:rPr lang="en-US" sz="1750" dirty="0">
                <a:latin typeface="Times New Roman" panose="02020603050405020304" pitchFamily="18" charset="0"/>
                <a:ea typeface="Times New Roman"/>
                <a:cs typeface="Times New Roman" panose="02020603050405020304" pitchFamily="18" charset="0"/>
              </a:rPr>
              <a:t>  </a:t>
            </a:r>
            <a:r>
              <a:rPr lang="en-US" sz="1750" i="1" dirty="0">
                <a:latin typeface="Times New Roman" panose="02020603050405020304" pitchFamily="18" charset="0"/>
                <a:ea typeface="Times New Roman"/>
                <a:cs typeface="Times New Roman" panose="02020603050405020304" pitchFamily="18" charset="0"/>
              </a:rPr>
              <a:t>VII</a:t>
            </a:r>
            <a:r>
              <a:rPr lang="en-US" sz="1750" dirty="0">
                <a:latin typeface="Times New Roman" panose="02020603050405020304" pitchFamily="18" charset="0"/>
                <a:ea typeface="Times New Roman"/>
                <a:cs typeface="Times New Roman" panose="02020603050405020304" pitchFamily="18" charset="0"/>
              </a:rPr>
              <a:t>  (B. Lewin, Oxford Press), </a:t>
            </a:r>
            <a:r>
              <a:rPr lang="en-US" sz="1750" i="1" dirty="0">
                <a:latin typeface="Times New Roman" panose="02020603050405020304" pitchFamily="18" charset="0"/>
                <a:ea typeface="Times New Roman"/>
                <a:cs typeface="Times New Roman" panose="02020603050405020304" pitchFamily="18" charset="0"/>
              </a:rPr>
              <a:t>Molecular Biology of the Cell</a:t>
            </a:r>
            <a:r>
              <a:rPr lang="en-US" sz="1750" dirty="0">
                <a:latin typeface="Times New Roman" panose="02020603050405020304" pitchFamily="18" charset="0"/>
                <a:ea typeface="Times New Roman"/>
                <a:cs typeface="Times New Roman" panose="02020603050405020304" pitchFamily="18" charset="0"/>
              </a:rPr>
              <a:t> (B. Alberts et al., Garland Press); </a:t>
            </a:r>
            <a:r>
              <a:rPr lang="en-US" sz="1750" i="1" dirty="0">
                <a:latin typeface="Times New Roman" panose="02020603050405020304" pitchFamily="18" charset="0"/>
                <a:ea typeface="Times New Roman"/>
                <a:cs typeface="Times New Roman" panose="02020603050405020304" pitchFamily="18" charset="0"/>
              </a:rPr>
              <a:t>Genomes</a:t>
            </a:r>
            <a:r>
              <a:rPr lang="en-US" sz="1750" dirty="0">
                <a:latin typeface="Times New Roman" panose="02020603050405020304" pitchFamily="18" charset="0"/>
                <a:ea typeface="Times New Roman"/>
                <a:cs typeface="Times New Roman" panose="02020603050405020304" pitchFamily="18" charset="0"/>
              </a:rPr>
              <a:t> (T.A. Brown, Garland Science), Biochemistry (Berg et al., </a:t>
            </a:r>
            <a:r>
              <a:rPr lang="en-US" sz="1750" u="sng" dirty="0">
                <a:solidFill>
                  <a:srgbClr val="0000FF"/>
                </a:solidFill>
                <a:latin typeface="Times New Roman" panose="02020603050405020304" pitchFamily="18" charset="0"/>
                <a:ea typeface="Times New Roman"/>
                <a:cs typeface="Times New Roman" panose="02020603050405020304" pitchFamily="18" charset="0"/>
                <a:hlinkClick r:id="rId2"/>
              </a:rPr>
              <a:t>W. H. Freeman &amp; Co.</a:t>
            </a:r>
            <a:r>
              <a:rPr lang="en-US" sz="1750" dirty="0">
                <a:latin typeface="Times New Roman" panose="02020603050405020304" pitchFamily="18" charset="0"/>
                <a:ea typeface="Times New Roman"/>
                <a:cs typeface="Times New Roman" panose="02020603050405020304" pitchFamily="18" charset="0"/>
              </a:rPr>
              <a:t>, and </a:t>
            </a:r>
            <a:r>
              <a:rPr lang="en-US" sz="1750" i="1" u="sng" dirty="0">
                <a:solidFill>
                  <a:srgbClr val="0000FF"/>
                </a:solidFill>
                <a:latin typeface="Times New Roman" panose="02020603050405020304" pitchFamily="18" charset="0"/>
                <a:ea typeface="Times New Roman"/>
                <a:cs typeface="Times New Roman" panose="02020603050405020304" pitchFamily="18" charset="0"/>
                <a:hlinkClick r:id="rId3"/>
              </a:rPr>
              <a:t>Modern Genetic Analysis</a:t>
            </a:r>
            <a:r>
              <a:rPr lang="en-US" sz="1750" i="1" dirty="0">
                <a:latin typeface="Times New Roman" panose="02020603050405020304" pitchFamily="18" charset="0"/>
                <a:ea typeface="Times New Roman"/>
                <a:cs typeface="Times New Roman" panose="02020603050405020304" pitchFamily="18" charset="0"/>
              </a:rPr>
              <a:t> </a:t>
            </a:r>
            <a:r>
              <a:rPr lang="en-US" sz="1750" dirty="0">
                <a:latin typeface="Times New Roman" panose="02020603050405020304" pitchFamily="18" charset="0"/>
                <a:ea typeface="Times New Roman"/>
                <a:cs typeface="Times New Roman" panose="02020603050405020304" pitchFamily="18" charset="0"/>
              </a:rPr>
              <a:t>(Griffiths et al, WH Freeman).  </a:t>
            </a:r>
            <a:r>
              <a:rPr lang="en-US" sz="1750" b="1" dirty="0">
                <a:latin typeface="Times New Roman" panose="02020603050405020304" pitchFamily="18" charset="0"/>
                <a:ea typeface="Times New Roman"/>
                <a:cs typeface="Times New Roman" panose="02020603050405020304" pitchFamily="18" charset="0"/>
              </a:rPr>
              <a:t>These and related books are searchable for free online </a:t>
            </a:r>
            <a:r>
              <a:rPr lang="en-US" sz="1750" dirty="0">
                <a:latin typeface="Times New Roman" panose="02020603050405020304" pitchFamily="18" charset="0"/>
                <a:ea typeface="Times New Roman"/>
                <a:cs typeface="Times New Roman" panose="02020603050405020304" pitchFamily="18" charset="0"/>
              </a:rPr>
              <a:t>at: </a:t>
            </a:r>
            <a:r>
              <a:rPr lang="en-US" sz="1750" u="sng" dirty="0">
                <a:solidFill>
                  <a:srgbClr val="0000FF"/>
                </a:solidFill>
                <a:latin typeface="Times New Roman" panose="02020603050405020304" pitchFamily="18" charset="0"/>
                <a:ea typeface="Times New Roman"/>
                <a:cs typeface="Times New Roman" panose="02020603050405020304" pitchFamily="18" charset="0"/>
                <a:hlinkClick r:id="rId4"/>
              </a:rPr>
              <a:t>http://www.ncbi.nlm.nih.gov/entrez/query.fcgi?CMD=search&amp;DB=books</a:t>
            </a:r>
            <a:r>
              <a:rPr lang="en-US" sz="1750" dirty="0">
                <a:latin typeface="Times New Roman" panose="02020603050405020304" pitchFamily="18" charset="0"/>
                <a:ea typeface="Times New Roman"/>
                <a:cs typeface="Times New Roman" panose="02020603050405020304" pitchFamily="18" charset="0"/>
              </a:rPr>
              <a:t>. The Cold Spring Harbor Press web site (</a:t>
            </a:r>
            <a:r>
              <a:rPr lang="en-US" sz="1750" u="sng" dirty="0">
                <a:solidFill>
                  <a:srgbClr val="0000FF"/>
                </a:solidFill>
                <a:latin typeface="Times New Roman" panose="02020603050405020304" pitchFamily="18" charset="0"/>
                <a:ea typeface="Times New Roman"/>
                <a:cs typeface="Times New Roman" panose="02020603050405020304" pitchFamily="18" charset="0"/>
                <a:hlinkClick r:id="rId5"/>
              </a:rPr>
              <a:t>http://www.cshlpress.com/</a:t>
            </a:r>
            <a:r>
              <a:rPr lang="en-US" sz="1750" dirty="0">
                <a:latin typeface="Times New Roman" panose="02020603050405020304" pitchFamily="18" charset="0"/>
                <a:ea typeface="Times New Roman"/>
                <a:cs typeface="Times New Roman" panose="02020603050405020304" pitchFamily="18" charset="0"/>
              </a:rPr>
              <a:t>) is a rich source for students seeking to purchase professional lab manuals. </a:t>
            </a:r>
            <a:endParaRPr lang="en-US" sz="175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177513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533400" y="5547286"/>
            <a:ext cx="2209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Lane 1: linear vector</a:t>
            </a:r>
            <a:endParaRPr kumimoji="0" lang="en-US" alt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Lane 2: 1kb ladder (linear)</a:t>
            </a:r>
            <a:endParaRPr kumimoji="0" lang="en-US" alt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Lane 3: uncut vector</a:t>
            </a: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pic>
        <p:nvPicPr>
          <p:cNvPr id="205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 y="527610"/>
            <a:ext cx="5471017" cy="4577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52400" y="57835"/>
            <a:ext cx="53933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mbria" panose="02040503050406030204" pitchFamily="18" charset="0"/>
                <a:ea typeface="MS Mincho" panose="02020609040205080304" charset="-128"/>
                <a:cs typeface="Times New Roman" panose="02020603050405020304" pitchFamily="18" charset="0"/>
              </a:rPr>
              <a:t>Gel images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S Mincho" panose="02020609040205080304" charset="-128"/>
                <a:cs typeface="Times New Roman" panose="02020603050405020304" pitchFamily="18" charset="0"/>
              </a:rPr>
              <a:t>–</a:t>
            </a:r>
            <a:r>
              <a:rPr kumimoji="0" lang="en-US" altLang="en-US" sz="1800" b="0" i="0" u="none" strike="noStrike" kern="1200" cap="none" spc="0" normalizeH="0" baseline="0" noProof="0" dirty="0" smtClean="0">
                <a:ln>
                  <a:noFill/>
                </a:ln>
                <a:solidFill>
                  <a:prstClr val="black"/>
                </a:solidFill>
                <a:effectLst/>
                <a:uLnTx/>
                <a:uFillTx/>
                <a:latin typeface="Cambria" panose="02040503050406030204" pitchFamily="18" charset="0"/>
                <a:ea typeface="MS Mincho" panose="02020609040205080304" charset="-128"/>
                <a:cs typeface="Times New Roman" panose="02020603050405020304" pitchFamily="18" charset="0"/>
              </a:rPr>
              <a:t> TAE concentrations (posted image)</a:t>
            </a:r>
            <a:endParaRPr kumimoji="0" lang="en-US" alt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1/3X                           1X                          3X</a:t>
            </a:r>
          </a:p>
        </p:txBody>
      </p:sp>
      <p:sp>
        <p:nvSpPr>
          <p:cNvPr id="4" name="Rectangle 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6553200" y="29863"/>
            <a:ext cx="2249619" cy="2700762"/>
          </a:xfrm>
          <a:prstGeom prst="rect">
            <a:avLst/>
          </a:prstGeom>
        </p:spPr>
      </p:pic>
      <p:sp>
        <p:nvSpPr>
          <p:cNvPr id="8" name="Rectangle 7"/>
          <p:cNvSpPr/>
          <p:nvPr/>
        </p:nvSpPr>
        <p:spPr>
          <a:xfrm>
            <a:off x="5361008" y="2841516"/>
            <a:ext cx="3810000" cy="40164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How do the </a:t>
            </a:r>
            <a:r>
              <a:rPr kumimoji="0" lang="en-US" sz="1700" b="1" i="0" u="none" strike="noStrike" kern="1200" cap="none" spc="0" normalizeH="0" baseline="0" noProof="0" dirty="0">
                <a:ln>
                  <a:noFill/>
                </a:ln>
                <a:solidFill>
                  <a:prstClr val="black"/>
                </a:solidFill>
                <a:effectLst/>
                <a:uLnTx/>
                <a:uFillTx/>
                <a:latin typeface="Calibri"/>
                <a:ea typeface="+mn-ea"/>
                <a:cs typeface="+mn-cs"/>
              </a:rPr>
              <a:t>linear </a:t>
            </a:r>
            <a:r>
              <a:rPr kumimoji="0" lang="en-US" sz="1700" b="0" i="0" u="none" strike="noStrike" kern="1200" cap="none" spc="0" normalizeH="0" baseline="0" noProof="0" dirty="0">
                <a:ln>
                  <a:noFill/>
                </a:ln>
                <a:solidFill>
                  <a:prstClr val="black"/>
                </a:solidFill>
                <a:effectLst/>
                <a:uLnTx/>
                <a:uFillTx/>
                <a:latin typeface="Calibri"/>
                <a:ea typeface="+mn-ea"/>
                <a:cs typeface="+mn-cs"/>
              </a:rPr>
              <a:t>plasmid DNA bands migrate at each salt concentration?  Faster or slower with increasing salt?  Hint – look at the smallest DNA ladder (marker) band.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 How do the </a:t>
            </a:r>
            <a:r>
              <a:rPr kumimoji="0" lang="en-US" sz="1700" b="1" i="0" u="none" strike="noStrike" kern="1200" cap="none" spc="0" normalizeH="0" baseline="0" noProof="0" dirty="0">
                <a:ln>
                  <a:noFill/>
                </a:ln>
                <a:solidFill>
                  <a:prstClr val="black"/>
                </a:solidFill>
                <a:effectLst/>
                <a:uLnTx/>
                <a:uFillTx/>
                <a:latin typeface="Calibri"/>
                <a:ea typeface="+mn-ea"/>
                <a:cs typeface="+mn-cs"/>
              </a:rPr>
              <a:t>supercoiled &amp; circular </a:t>
            </a:r>
            <a:r>
              <a:rPr kumimoji="0" lang="en-US" sz="1700" b="0" i="0" u="none" strike="noStrike" kern="1200" cap="none" spc="0" normalizeH="0" baseline="0" noProof="0" dirty="0">
                <a:ln>
                  <a:noFill/>
                </a:ln>
                <a:solidFill>
                  <a:prstClr val="black"/>
                </a:solidFill>
                <a:effectLst/>
                <a:uLnTx/>
                <a:uFillTx/>
                <a:latin typeface="Calibri"/>
                <a:ea typeface="+mn-ea"/>
                <a:cs typeface="+mn-cs"/>
              </a:rPr>
              <a:t>DNA bands migrate with respect to the linear DNA makers at each salt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WHY might buffer/salt concentration change </a:t>
            </a:r>
            <a:r>
              <a:rPr kumimoji="0" lang="en-US" sz="1700" b="0" i="0" u="sng" strike="noStrike" kern="1200" cap="none" spc="0" normalizeH="0" baseline="0" noProof="0" dirty="0">
                <a:ln>
                  <a:noFill/>
                </a:ln>
                <a:solidFill>
                  <a:prstClr val="black"/>
                </a:solidFill>
                <a:effectLst/>
                <a:uLnTx/>
                <a:uFillTx/>
                <a:latin typeface="Calibri"/>
                <a:ea typeface="+mn-ea"/>
                <a:cs typeface="+mn-cs"/>
              </a:rPr>
              <a:t>overall DNA mobility</a:t>
            </a:r>
            <a:r>
              <a:rPr kumimoji="0" lang="en-US" sz="1700" b="0" i="0" u="none" strike="noStrike" kern="1200" cap="none" spc="0" normalizeH="0" baseline="0" noProof="0" dirty="0">
                <a:ln>
                  <a:noFill/>
                </a:ln>
                <a:solidFill>
                  <a:prstClr val="black"/>
                </a:solidFill>
                <a:effectLst/>
                <a:uLnTx/>
                <a:uFillTx/>
                <a:latin typeface="Calibri"/>
                <a:ea typeface="+mn-ea"/>
                <a:cs typeface="+mn-cs"/>
              </a:rPr>
              <a:t>? Why might </a:t>
            </a:r>
            <a:r>
              <a:rPr kumimoji="0" lang="en-US" sz="1700" b="0" i="0" u="sng" strike="noStrike" kern="1200" cap="none" spc="0" normalizeH="0" baseline="0" noProof="0" dirty="0">
                <a:ln>
                  <a:noFill/>
                </a:ln>
                <a:solidFill>
                  <a:prstClr val="black"/>
                </a:solidFill>
                <a:effectLst/>
                <a:uLnTx/>
                <a:uFillTx/>
                <a:latin typeface="Calibri"/>
                <a:ea typeface="+mn-ea"/>
                <a:cs typeface="+mn-cs"/>
              </a:rPr>
              <a:t>alternative topological forms</a:t>
            </a:r>
            <a:r>
              <a:rPr kumimoji="0" lang="en-US" sz="1700" b="0" i="0" u="none" strike="noStrike" kern="1200" cap="none" spc="0" normalizeH="0" baseline="0" noProof="0" dirty="0">
                <a:ln>
                  <a:noFill/>
                </a:ln>
                <a:solidFill>
                  <a:prstClr val="black"/>
                </a:solidFill>
                <a:effectLst/>
                <a:uLnTx/>
                <a:uFillTx/>
                <a:latin typeface="Calibri"/>
                <a:ea typeface="+mn-ea"/>
                <a:cs typeface="+mn-cs"/>
              </a:rPr>
              <a:t> of DNA behave differently in response to buffer/salt changes?</a:t>
            </a:r>
          </a:p>
        </p:txBody>
      </p:sp>
    </p:spTree>
    <p:extLst>
      <p:ext uri="{BB962C8B-B14F-4D97-AF65-F5344CB8AC3E}">
        <p14:creationId xmlns:p14="http://schemas.microsoft.com/office/powerpoint/2010/main" val="3856992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28600"/>
            <a:ext cx="8915400" cy="1143000"/>
          </a:xfrm>
        </p:spPr>
        <p:txBody>
          <a:bodyPr/>
          <a:lstStyle/>
          <a:p>
            <a:r>
              <a:rPr lang="en-US" altLang="en-US"/>
              <a:t>Basics of Gel Electric Circuits</a:t>
            </a:r>
          </a:p>
        </p:txBody>
      </p:sp>
      <p:sp>
        <p:nvSpPr>
          <p:cNvPr id="33795" name="Rectangle 3"/>
          <p:cNvSpPr>
            <a:spLocks noGrp="1" noChangeArrowheads="1"/>
          </p:cNvSpPr>
          <p:nvPr>
            <p:ph type="body" idx="1"/>
          </p:nvPr>
        </p:nvSpPr>
        <p:spPr>
          <a:xfrm>
            <a:off x="228600" y="1371600"/>
            <a:ext cx="8686800" cy="4114800"/>
          </a:xfrm>
        </p:spPr>
        <p:txBody>
          <a:bodyPr>
            <a:normAutofit fontScale="62500" lnSpcReduction="20000"/>
          </a:bodyPr>
          <a:lstStyle/>
          <a:p>
            <a:r>
              <a:rPr lang="en-US" b="1" dirty="0"/>
              <a:t>Amperage</a:t>
            </a:r>
            <a:r>
              <a:rPr lang="en-US" dirty="0"/>
              <a:t> (amps for short) is a measure of electrical current the </a:t>
            </a:r>
            <a:r>
              <a:rPr lang="en-US" u="sng" dirty="0"/>
              <a:t>AMOUNT</a:t>
            </a:r>
            <a:r>
              <a:rPr lang="en-US" dirty="0"/>
              <a:t> of electricity flowing. </a:t>
            </a:r>
          </a:p>
          <a:p>
            <a:r>
              <a:rPr lang="en-US" dirty="0"/>
              <a:t>Voltage (</a:t>
            </a:r>
            <a:r>
              <a:rPr lang="en-US" b="1" dirty="0"/>
              <a:t>volts</a:t>
            </a:r>
            <a:r>
              <a:rPr lang="en-US" dirty="0"/>
              <a:t>) measures the pressure, or </a:t>
            </a:r>
            <a:r>
              <a:rPr lang="en-US" u="sng" dirty="0"/>
              <a:t>FORCE</a:t>
            </a:r>
            <a:r>
              <a:rPr lang="en-US" dirty="0"/>
              <a:t>, of electricity.</a:t>
            </a:r>
          </a:p>
          <a:p>
            <a:r>
              <a:rPr lang="en-US" dirty="0"/>
              <a:t>Current (</a:t>
            </a:r>
            <a:r>
              <a:rPr lang="en-US" b="1" dirty="0"/>
              <a:t>amps</a:t>
            </a:r>
            <a:r>
              <a:rPr lang="en-US" dirty="0"/>
              <a:t>) multiplied by the </a:t>
            </a:r>
            <a:r>
              <a:rPr lang="en-US" b="1" dirty="0"/>
              <a:t>volts</a:t>
            </a:r>
            <a:r>
              <a:rPr lang="en-US" dirty="0"/>
              <a:t> gives you the wattage (</a:t>
            </a:r>
            <a:r>
              <a:rPr lang="en-US" b="1" dirty="0"/>
              <a:t>watts</a:t>
            </a:r>
            <a:r>
              <a:rPr lang="en-US" dirty="0"/>
              <a:t>), a measure </a:t>
            </a:r>
            <a:r>
              <a:rPr lang="en-US" u="sng" dirty="0"/>
              <a:t>POWER</a:t>
            </a:r>
            <a:r>
              <a:rPr lang="en-US" dirty="0"/>
              <a:t> or the work that electricity does per second. </a:t>
            </a:r>
            <a:r>
              <a:rPr lang="en-US" dirty="0">
                <a:hlinkClick r:id="rId2"/>
              </a:rPr>
              <a:t>http://www.helcohi.com/sse/body/hp.html</a:t>
            </a:r>
            <a:endParaRPr lang="en-US" dirty="0"/>
          </a:p>
          <a:p>
            <a:endParaRPr lang="en-US" dirty="0"/>
          </a:p>
          <a:p>
            <a:r>
              <a:rPr lang="en-US" altLang="en-US" dirty="0"/>
              <a:t>V (volts) = I (amperes) X R (resistance; </a:t>
            </a:r>
            <a:r>
              <a:rPr lang="en-US" dirty="0"/>
              <a:t>measured in </a:t>
            </a:r>
            <a:r>
              <a:rPr lang="en-US" b="1" dirty="0">
                <a:hlinkClick r:id="rId3"/>
              </a:rPr>
              <a:t>ohms</a:t>
            </a:r>
            <a:r>
              <a:rPr lang="en-US" dirty="0"/>
              <a:t>.</a:t>
            </a:r>
            <a:r>
              <a:rPr lang="en-US" altLang="en-US" dirty="0"/>
              <a:t>)</a:t>
            </a:r>
          </a:p>
          <a:p>
            <a:r>
              <a:rPr lang="en-US" altLang="en-US" dirty="0">
                <a:highlight>
                  <a:srgbClr val="FFFF00"/>
                </a:highlight>
              </a:rPr>
              <a:t>I (current; amperes) = V (voltage; volts)/R (resistance; ohms)</a:t>
            </a:r>
          </a:p>
          <a:p>
            <a:endParaRPr lang="en-US" altLang="en-US" dirty="0"/>
          </a:p>
          <a:p>
            <a:r>
              <a:rPr lang="en-US" altLang="en-US" dirty="0"/>
              <a:t>For a segment of a gel/buffer system</a:t>
            </a:r>
          </a:p>
          <a:p>
            <a:pPr lvl="1"/>
            <a:r>
              <a:rPr lang="en-US" altLang="en-US" dirty="0">
                <a:sym typeface="Symbol" pitchFamily="18" charset="2"/>
              </a:rPr>
              <a:t> </a:t>
            </a:r>
            <a:r>
              <a:rPr lang="en-US" altLang="en-US" dirty="0"/>
              <a:t>cross-sectional area of buffer or gel, </a:t>
            </a:r>
            <a:r>
              <a:rPr lang="en-US" altLang="en-US" dirty="0">
                <a:sym typeface="Symbol" pitchFamily="18" charset="2"/>
              </a:rPr>
              <a:t></a:t>
            </a:r>
            <a:r>
              <a:rPr lang="en-US" altLang="en-US" dirty="0"/>
              <a:t> resistance and increase in current</a:t>
            </a:r>
          </a:p>
          <a:p>
            <a:pPr lvl="1"/>
            <a:r>
              <a:rPr lang="en-US" altLang="en-US" dirty="0">
                <a:sym typeface="Symbol" pitchFamily="18" charset="2"/>
              </a:rPr>
              <a:t></a:t>
            </a:r>
            <a:r>
              <a:rPr lang="en-US" altLang="en-US" dirty="0"/>
              <a:t> strength of buffer = [ion], </a:t>
            </a:r>
            <a:r>
              <a:rPr lang="en-US" altLang="en-US" dirty="0">
                <a:sym typeface="Symbol" pitchFamily="18" charset="2"/>
              </a:rPr>
              <a:t></a:t>
            </a:r>
            <a:r>
              <a:rPr lang="en-US" altLang="en-US" dirty="0"/>
              <a:t> resistance and increase in current</a:t>
            </a:r>
          </a:p>
          <a:p>
            <a:pPr lvl="1"/>
            <a:endParaRPr lang="en-US" altLang="en-US" dirty="0"/>
          </a:p>
        </p:txBody>
      </p:sp>
    </p:spTree>
    <p:extLst>
      <p:ext uri="{BB962C8B-B14F-4D97-AF65-F5344CB8AC3E}">
        <p14:creationId xmlns:p14="http://schemas.microsoft.com/office/powerpoint/2010/main" val="270231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79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79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79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3379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4000" cy="1143000"/>
          </a:xfrm>
          <a:solidFill>
            <a:schemeClr val="accent6">
              <a:lumMod val="20000"/>
              <a:lumOff val="80000"/>
            </a:schemeClr>
          </a:solidFill>
        </p:spPr>
        <p:txBody>
          <a:bodyPr/>
          <a:lstStyle/>
          <a:p>
            <a:r>
              <a:rPr lang="en-US" altLang="en-US" dirty="0"/>
              <a:t>Where does the current come from?</a:t>
            </a:r>
          </a:p>
        </p:txBody>
      </p:sp>
      <p:sp>
        <p:nvSpPr>
          <p:cNvPr id="25603" name="Rectangle 3"/>
          <p:cNvSpPr>
            <a:spLocks noGrp="1" noChangeArrowheads="1"/>
          </p:cNvSpPr>
          <p:nvPr>
            <p:ph type="body" idx="1"/>
          </p:nvPr>
        </p:nvSpPr>
        <p:spPr>
          <a:xfrm>
            <a:off x="152400" y="1181100"/>
            <a:ext cx="8915400" cy="5067300"/>
          </a:xfrm>
        </p:spPr>
        <p:txBody>
          <a:bodyPr>
            <a:normAutofit fontScale="92500" lnSpcReduction="10000"/>
          </a:bodyPr>
          <a:lstStyle/>
          <a:p>
            <a:r>
              <a:rPr lang="en-US" altLang="en-US" dirty="0"/>
              <a:t>Ions supplied by the </a:t>
            </a:r>
            <a:r>
              <a:rPr lang="en-US" altLang="en-US" u="sng" dirty="0"/>
              <a:t>buffer</a:t>
            </a:r>
          </a:p>
          <a:p>
            <a:r>
              <a:rPr lang="en-US" altLang="en-US" dirty="0"/>
              <a:t>The charge on the </a:t>
            </a:r>
            <a:r>
              <a:rPr lang="en-US" altLang="en-US" u="sng" dirty="0"/>
              <a:t>macromolecules</a:t>
            </a:r>
            <a:r>
              <a:rPr lang="en-US" altLang="en-US" dirty="0"/>
              <a:t> being separated</a:t>
            </a:r>
          </a:p>
          <a:p>
            <a:r>
              <a:rPr lang="en-US" altLang="en-US" dirty="0"/>
              <a:t>Electrolysis of </a:t>
            </a:r>
            <a:r>
              <a:rPr lang="en-US" altLang="en-US" u="sng" dirty="0"/>
              <a:t>water</a:t>
            </a:r>
          </a:p>
          <a:p>
            <a:pPr lvl="1"/>
            <a:r>
              <a:rPr lang="en-US" altLang="en-US" dirty="0"/>
              <a:t>self-ionization of water throughout the buffer:  4H</a:t>
            </a:r>
            <a:r>
              <a:rPr lang="en-US" altLang="en-US" baseline="-25000" dirty="0"/>
              <a:t>2</a:t>
            </a:r>
            <a:r>
              <a:rPr lang="en-US" altLang="en-US" dirty="0"/>
              <a:t>0 </a:t>
            </a:r>
            <a:r>
              <a:rPr lang="en-US" altLang="en-US" dirty="0">
                <a:sym typeface="Symbol" pitchFamily="18" charset="2"/>
              </a:rPr>
              <a:t></a:t>
            </a:r>
            <a:r>
              <a:rPr lang="en-US" altLang="en-US" dirty="0"/>
              <a:t> 4H</a:t>
            </a:r>
            <a:r>
              <a:rPr lang="en-US" altLang="en-US" baseline="30000" dirty="0"/>
              <a:t>+</a:t>
            </a:r>
            <a:r>
              <a:rPr lang="en-US" altLang="en-US" dirty="0"/>
              <a:t> + 4OH</a:t>
            </a:r>
            <a:r>
              <a:rPr lang="en-US" altLang="en-US" baseline="30000" dirty="0"/>
              <a:t>-</a:t>
            </a:r>
            <a:endParaRPr lang="en-US" altLang="en-US" baseline="-25000" dirty="0"/>
          </a:p>
          <a:p>
            <a:pPr lvl="2"/>
            <a:r>
              <a:rPr lang="en-US" altLang="en-US" dirty="0"/>
              <a:t>At the </a:t>
            </a:r>
            <a:r>
              <a:rPr lang="en-US" altLang="en-US" dirty="0" smtClean="0"/>
              <a:t>negative </a:t>
            </a:r>
            <a:r>
              <a:rPr lang="en-US" altLang="en-US" dirty="0"/>
              <a:t>pole </a:t>
            </a:r>
            <a:r>
              <a:rPr lang="en-US" altLang="en-US" dirty="0" smtClean="0"/>
              <a:t>(cathode)  (electron flow out of negative pole)</a:t>
            </a:r>
            <a:endParaRPr lang="en-US" altLang="en-US" dirty="0"/>
          </a:p>
          <a:p>
            <a:pPr lvl="3"/>
            <a:r>
              <a:rPr lang="en-US" altLang="en-US" dirty="0"/>
              <a:t>4H</a:t>
            </a:r>
            <a:r>
              <a:rPr lang="en-US" altLang="en-US" baseline="30000" dirty="0"/>
              <a:t>+</a:t>
            </a:r>
            <a:r>
              <a:rPr lang="en-US" altLang="en-US" dirty="0"/>
              <a:t> + 4e</a:t>
            </a:r>
            <a:r>
              <a:rPr lang="en-US" altLang="en-US" baseline="30000" dirty="0"/>
              <a:t>- </a:t>
            </a:r>
            <a:r>
              <a:rPr lang="en-US" altLang="en-US" dirty="0">
                <a:sym typeface="Symbol" pitchFamily="18" charset="2"/>
              </a:rPr>
              <a:t></a:t>
            </a:r>
            <a:r>
              <a:rPr lang="en-US" altLang="en-US" dirty="0"/>
              <a:t> 2H</a:t>
            </a:r>
            <a:r>
              <a:rPr lang="en-US" altLang="en-US" baseline="-25000" dirty="0"/>
              <a:t>2</a:t>
            </a:r>
            <a:endParaRPr lang="en-US" altLang="en-US" dirty="0"/>
          </a:p>
          <a:p>
            <a:pPr lvl="2"/>
            <a:r>
              <a:rPr lang="en-US" altLang="en-US" dirty="0"/>
              <a:t>At the </a:t>
            </a:r>
            <a:r>
              <a:rPr lang="en-US" altLang="en-US" dirty="0" smtClean="0"/>
              <a:t>positive pole (anode</a:t>
            </a:r>
            <a:r>
              <a:rPr lang="en-US" altLang="en-US" dirty="0"/>
              <a:t>)</a:t>
            </a:r>
          </a:p>
          <a:p>
            <a:pPr lvl="3"/>
            <a:r>
              <a:rPr lang="en-US" altLang="en-US" dirty="0"/>
              <a:t>4OH</a:t>
            </a:r>
            <a:r>
              <a:rPr lang="en-US" altLang="en-US" baseline="30000" dirty="0"/>
              <a:t>-</a:t>
            </a:r>
            <a:r>
              <a:rPr lang="en-US" altLang="en-US" dirty="0"/>
              <a:t> </a:t>
            </a:r>
            <a:r>
              <a:rPr lang="en-US" altLang="en-US" dirty="0">
                <a:sym typeface="Symbol" pitchFamily="18" charset="2"/>
              </a:rPr>
              <a:t> </a:t>
            </a:r>
            <a:r>
              <a:rPr lang="en-US" altLang="en-US" dirty="0"/>
              <a:t>O</a:t>
            </a:r>
            <a:r>
              <a:rPr lang="en-US" altLang="en-US" baseline="-25000" dirty="0"/>
              <a:t>2</a:t>
            </a:r>
            <a:r>
              <a:rPr lang="en-US" altLang="en-US" dirty="0"/>
              <a:t> + 2H</a:t>
            </a:r>
            <a:r>
              <a:rPr lang="en-US" altLang="en-US" baseline="-25000" dirty="0"/>
              <a:t>2</a:t>
            </a:r>
            <a:r>
              <a:rPr lang="en-US" altLang="en-US" dirty="0"/>
              <a:t>O + 4e</a:t>
            </a:r>
            <a:r>
              <a:rPr lang="en-US" altLang="en-US" baseline="30000" dirty="0"/>
              <a:t>-</a:t>
            </a:r>
          </a:p>
          <a:p>
            <a:pPr marL="514350" lvl="1" indent="0">
              <a:buNone/>
            </a:pPr>
            <a:r>
              <a:rPr lang="en-US" altLang="en-US" dirty="0"/>
              <a:t>End result: 4H</a:t>
            </a:r>
            <a:r>
              <a:rPr lang="en-US" altLang="en-US" baseline="-25000" dirty="0"/>
              <a:t>2</a:t>
            </a:r>
            <a:r>
              <a:rPr lang="en-US" altLang="en-US" dirty="0"/>
              <a:t>O </a:t>
            </a:r>
            <a:r>
              <a:rPr lang="en-US" altLang="en-US" dirty="0">
                <a:sym typeface="Symbol" pitchFamily="18" charset="2"/>
              </a:rPr>
              <a:t></a:t>
            </a:r>
            <a:r>
              <a:rPr lang="en-US" altLang="en-US" dirty="0"/>
              <a:t> 2H</a:t>
            </a:r>
            <a:r>
              <a:rPr lang="en-US" altLang="en-US" baseline="-25000" dirty="0"/>
              <a:t>2</a:t>
            </a:r>
            <a:r>
              <a:rPr lang="en-US" altLang="en-US" dirty="0"/>
              <a:t> + O</a:t>
            </a:r>
            <a:r>
              <a:rPr lang="en-US" altLang="en-US" baseline="-25000" dirty="0"/>
              <a:t>2 </a:t>
            </a:r>
            <a:r>
              <a:rPr lang="en-US" altLang="en-US" dirty="0"/>
              <a:t>+ 2H</a:t>
            </a:r>
            <a:r>
              <a:rPr lang="en-US" altLang="en-US" baseline="-25000" dirty="0"/>
              <a:t>2</a:t>
            </a:r>
            <a:r>
              <a:rPr lang="en-US" altLang="en-US" dirty="0"/>
              <a:t>O</a:t>
            </a:r>
          </a:p>
          <a:p>
            <a:pPr lvl="3"/>
            <a:endParaRPr lang="en-US" altLang="en-US" baseline="30000" dirty="0"/>
          </a:p>
          <a:p>
            <a:pPr lvl="3"/>
            <a:endParaRPr lang="en-US" altLang="en-US" baseline="30000" dirty="0"/>
          </a:p>
          <a:p>
            <a:pPr lvl="1"/>
            <a:r>
              <a:rPr lang="en-US" altLang="en-US" dirty="0"/>
              <a:t>At which electrode would you expect more bubbles?  Why?</a:t>
            </a:r>
            <a:endParaRPr lang="en-US" altLang="en-US" baseline="-25000" dirty="0"/>
          </a:p>
          <a:p>
            <a:endParaRPr lang="en-US" altLang="en-US" dirty="0"/>
          </a:p>
          <a:p>
            <a:endParaRPr lang="en-US" altLang="en-US" dirty="0"/>
          </a:p>
          <a:p>
            <a:pPr lvl="3"/>
            <a:endParaRPr lang="en-US" altLang="en-US" baseline="30000" dirty="0"/>
          </a:p>
          <a:p>
            <a:pPr lvl="3"/>
            <a:endParaRPr lang="en-US" altLang="en-US" baseline="30000" dirty="0"/>
          </a:p>
        </p:txBody>
      </p:sp>
    </p:spTree>
    <p:extLst>
      <p:ext uri="{BB962C8B-B14F-4D97-AF65-F5344CB8AC3E}">
        <p14:creationId xmlns:p14="http://schemas.microsoft.com/office/powerpoint/2010/main" val="3520574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60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560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560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560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560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560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2560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56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381000"/>
            <a:ext cx="8686800" cy="6463308"/>
          </a:xfrm>
          <a:prstGeom prst="rect">
            <a:avLst/>
          </a:prstGeom>
        </p:spPr>
        <p:txBody>
          <a:bodyPr wrap="square">
            <a:spAutoFit/>
          </a:bodyPr>
          <a:lstStyle/>
          <a:p>
            <a:r>
              <a:rPr lang="en-US" dirty="0"/>
              <a:t>http://www.madsci.org/posts/archives/2000-12/976639830.Mb.r.html</a:t>
            </a:r>
          </a:p>
          <a:p>
            <a:endParaRPr lang="en-US" dirty="0" smtClean="0"/>
          </a:p>
          <a:p>
            <a:r>
              <a:rPr lang="en-US" dirty="0" smtClean="0"/>
              <a:t>You </a:t>
            </a:r>
            <a:r>
              <a:rPr lang="en-US" dirty="0"/>
              <a:t>probably noticed that there were twice as many bubbles on the black pole (the cathode, close to the wells) than on the red pole (the anode, close to the end of the gel). These bubbles are hydrogen (cathode) and oxygen (anode) gas resulting from the electrolysis of water</a:t>
            </a:r>
            <a:r>
              <a:rPr lang="en-US" dirty="0" smtClean="0"/>
              <a:t>:</a:t>
            </a:r>
          </a:p>
          <a:p>
            <a:endParaRPr lang="en-US" dirty="0" smtClean="0"/>
          </a:p>
          <a:p>
            <a:r>
              <a:rPr lang="en-US" dirty="0" smtClean="0"/>
              <a:t>2H2O </a:t>
            </a:r>
            <a:r>
              <a:rPr lang="en-US" dirty="0"/>
              <a:t>--&gt; 2H2 + O2</a:t>
            </a:r>
          </a:p>
          <a:p>
            <a:r>
              <a:rPr lang="en-US" dirty="0"/>
              <a:t>As you can see, twice as many molecules of hydrogen than oxygen are produced per molecule of water. At room temperature, these gases behave nearly ideally (i.e. PV=</a:t>
            </a:r>
            <a:r>
              <a:rPr lang="en-US" dirty="0" err="1"/>
              <a:t>nRT</a:t>
            </a:r>
            <a:r>
              <a:rPr lang="en-US" dirty="0"/>
              <a:t>), so the volume of gas is directly proportional to its amount. In other words, the hydrogen gas produced has twice the volume, and therefore gives twice as many bubbles!</a:t>
            </a:r>
          </a:p>
          <a:p>
            <a:endParaRPr lang="en-US" dirty="0"/>
          </a:p>
          <a:p>
            <a:r>
              <a:rPr lang="en-US" dirty="0"/>
              <a:t>Now, you may also be wondering why hydrogen is created at the cathode and not at the anode. Well, by definition, the cathode is negatively charged, so that electrons are flowing out of the black pole. Water can accept these electrons as follows:</a:t>
            </a:r>
          </a:p>
          <a:p>
            <a:endParaRPr lang="en-US" dirty="0"/>
          </a:p>
          <a:p>
            <a:r>
              <a:rPr lang="en-US" dirty="0"/>
              <a:t>4H2O + 4e- --&gt; 4H2 + 4OH-</a:t>
            </a:r>
          </a:p>
          <a:p>
            <a:r>
              <a:rPr lang="en-US" dirty="0"/>
              <a:t>Note that hydrogen gas is produced, not oxygen. At the positively charged anode, electrons are pulled from the hydroxide (OH-) produced above according to the following half-reaction:</a:t>
            </a:r>
          </a:p>
          <a:p>
            <a:endParaRPr lang="en-US" dirty="0"/>
          </a:p>
          <a:p>
            <a:r>
              <a:rPr lang="en-US" dirty="0"/>
              <a:t>4OH- --&gt; O2 + 2H2O + 4e-</a:t>
            </a:r>
          </a:p>
        </p:txBody>
      </p:sp>
    </p:spTree>
    <p:extLst>
      <p:ext uri="{BB962C8B-B14F-4D97-AF65-F5344CB8AC3E}">
        <p14:creationId xmlns:p14="http://schemas.microsoft.com/office/powerpoint/2010/main" val="2301530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136339"/>
            <a:ext cx="80010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Start of run __________ volts; __________ milliamps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End of run ___________ volts; __________milliamps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What parameter changed during electrophoresis?  What might have caused this change?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extBox 2"/>
          <p:cNvSpPr txBox="1"/>
          <p:nvPr/>
        </p:nvSpPr>
        <p:spPr>
          <a:xfrm>
            <a:off x="838200" y="838200"/>
            <a:ext cx="5943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Calibri"/>
                <a:ea typeface="+mn-ea"/>
                <a:cs typeface="+mn-cs"/>
              </a:rPr>
              <a:t>Lab 2 observations</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938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42862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00600" y="381000"/>
            <a:ext cx="4057650" cy="5016758"/>
          </a:xfrm>
          <a:prstGeom prst="rect">
            <a:avLst/>
          </a:prstGeom>
          <a:noFill/>
        </p:spPr>
        <p:txBody>
          <a:bodyPr wrap="square" rtlCol="0">
            <a:spAutoFit/>
          </a:bodyPr>
          <a:lstStyle/>
          <a:p>
            <a:r>
              <a:rPr lang="en-US" sz="2000" b="1" u="sng" dirty="0"/>
              <a:t>All colonies </a:t>
            </a:r>
            <a:r>
              <a:rPr lang="en-US" sz="2000" dirty="0"/>
              <a:t>– blue </a:t>
            </a:r>
            <a:r>
              <a:rPr lang="en-US" sz="2000" u="sng" dirty="0"/>
              <a:t>and </a:t>
            </a:r>
            <a:r>
              <a:rPr lang="en-US" sz="2000" dirty="0"/>
              <a:t>white are </a:t>
            </a:r>
            <a:r>
              <a:rPr lang="en-US" sz="2000" b="1" dirty="0"/>
              <a:t>transformants</a:t>
            </a:r>
            <a:r>
              <a:rPr lang="en-US" sz="2000" dirty="0"/>
              <a:t> since only cells containing a plasmid grow on ampicillin (due to expression of the plasmid borne </a:t>
            </a:r>
            <a:r>
              <a:rPr lang="el-GR" sz="2000" b="1" dirty="0">
                <a:latin typeface="Calibri"/>
              </a:rPr>
              <a:t>β</a:t>
            </a:r>
            <a:r>
              <a:rPr lang="en-US" sz="2000" b="1" dirty="0">
                <a:latin typeface="Calibri"/>
              </a:rPr>
              <a:t> </a:t>
            </a:r>
            <a:r>
              <a:rPr lang="en-US" sz="2000" b="1" dirty="0"/>
              <a:t>lactamase </a:t>
            </a:r>
            <a:r>
              <a:rPr lang="en-US" sz="2000" dirty="0"/>
              <a:t>gene) </a:t>
            </a:r>
          </a:p>
          <a:p>
            <a:endParaRPr lang="en-US" sz="2000" dirty="0"/>
          </a:p>
          <a:p>
            <a:r>
              <a:rPr lang="en-US" sz="2000" b="1" dirty="0"/>
              <a:t>Blue colonies </a:t>
            </a:r>
            <a:r>
              <a:rPr lang="en-US" sz="2000" dirty="0"/>
              <a:t>produce </a:t>
            </a:r>
            <a:r>
              <a:rPr lang="en-US" sz="2000" b="1" dirty="0">
                <a:latin typeface="Symbol" panose="05050102010706020507" pitchFamily="18" charset="2"/>
              </a:rPr>
              <a:t>b </a:t>
            </a:r>
            <a:r>
              <a:rPr lang="en-US" sz="2000" b="1" dirty="0"/>
              <a:t>–galactosidase</a:t>
            </a:r>
            <a:r>
              <a:rPr lang="en-US" sz="2000" dirty="0"/>
              <a:t> and retain intact lacZ gene and likely represent the starting (unmodified) pTZ18u/19u.</a:t>
            </a:r>
          </a:p>
          <a:p>
            <a:endParaRPr lang="en-US" sz="2000" dirty="0"/>
          </a:p>
          <a:p>
            <a:r>
              <a:rPr lang="en-US" sz="2000" b="1" dirty="0"/>
              <a:t>White colonies </a:t>
            </a:r>
            <a:r>
              <a:rPr lang="en-US" sz="2000" dirty="0"/>
              <a:t>from the experimental plate are candidates for having </a:t>
            </a:r>
            <a:r>
              <a:rPr lang="en-US" sz="2000" u="sng" dirty="0"/>
              <a:t>recombinant </a:t>
            </a:r>
            <a:r>
              <a:rPr lang="en-US" sz="2000" dirty="0"/>
              <a:t>plasmids with the “insert” DNA disrupting and inactivating lacZ</a:t>
            </a:r>
          </a:p>
        </p:txBody>
      </p:sp>
    </p:spTree>
    <p:extLst>
      <p:ext uri="{BB962C8B-B14F-4D97-AF65-F5344CB8AC3E}">
        <p14:creationId xmlns:p14="http://schemas.microsoft.com/office/powerpoint/2010/main" val="3965171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4998720"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72200" y="609603"/>
            <a:ext cx="2819400" cy="6186309"/>
          </a:xfrm>
          <a:prstGeom prst="rect">
            <a:avLst/>
          </a:prstGeom>
          <a:noFill/>
        </p:spPr>
        <p:txBody>
          <a:bodyPr wrap="square" rtlCol="0">
            <a:spAutoFit/>
          </a:bodyPr>
          <a:lstStyle/>
          <a:p>
            <a:r>
              <a:rPr lang="en-US" b="1" dirty="0"/>
              <a:t>Satellite colonies </a:t>
            </a:r>
            <a:r>
              <a:rPr lang="en-US" dirty="0"/>
              <a:t>are small colonies of </a:t>
            </a:r>
            <a:r>
              <a:rPr lang="en-US" u="sng" dirty="0"/>
              <a:t>non-transformed </a:t>
            </a:r>
            <a:r>
              <a:rPr lang="en-US" i="1" dirty="0"/>
              <a:t>E. coli </a:t>
            </a:r>
            <a:r>
              <a:rPr lang="en-US" dirty="0"/>
              <a:t>that surround an authentic plasmid transformant.  Satellite colonies form when the local ampicillin concentration drops below a bacteriostatic level due to the b lactamase secreted by the large transformed cell.  </a:t>
            </a:r>
          </a:p>
          <a:p>
            <a:endParaRPr lang="en-US" u="sng" dirty="0"/>
          </a:p>
          <a:p>
            <a:r>
              <a:rPr lang="en-US" u="sng" dirty="0"/>
              <a:t>Satellite colonies are not transformants and do not have a drug-resistant plasmid </a:t>
            </a:r>
            <a:r>
              <a:rPr lang="en-US" dirty="0"/>
              <a:t>and will not grow if re-streaked on a fresh ampicillin plate.</a:t>
            </a:r>
          </a:p>
          <a:p>
            <a:endParaRPr lang="en-US" dirty="0"/>
          </a:p>
          <a:p>
            <a:r>
              <a:rPr lang="en-US" dirty="0"/>
              <a:t>Do not include the satellite colonies as “white” colonies on today’s plates. </a:t>
            </a:r>
          </a:p>
        </p:txBody>
      </p:sp>
    </p:spTree>
    <p:extLst>
      <p:ext uri="{BB962C8B-B14F-4D97-AF65-F5344CB8AC3E}">
        <p14:creationId xmlns:p14="http://schemas.microsoft.com/office/powerpoint/2010/main" val="4226804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610600" cy="6370975"/>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cs typeface="Times New Roman" panose="02020603050405020304" pitchFamily="18" charset="0"/>
              </a:rPr>
              <a:t>LAB 5 </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E. coli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plasmid transformation </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results</a:t>
            </a:r>
            <a:endParaRPr lang="en-US" sz="2400" dirty="0" smtClean="0">
              <a:latin typeface="Courier New" panose="02070309020205020404" pitchFamily="49" charset="0"/>
              <a:ea typeface="Times New Roman" panose="02020603050405020304" pitchFamily="18" charset="0"/>
              <a:cs typeface="Times New Roman" panose="02020603050405020304" pitchFamily="18" charset="0"/>
            </a:endParaRPr>
          </a:p>
          <a:p>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Begin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by counting and recording in your notebook the number of blue and white colonies on each plate.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Assume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that approximately 0.1 μg of ligated vector DNA was used for entire transformation (that is, 0.1 μg of DNA was mixed with the </a:t>
            </a:r>
            <a:r>
              <a:rPr lang="en-US" sz="2400" i="1" u="sng" dirty="0">
                <a:latin typeface="Times New Roman" panose="02020603050405020304" pitchFamily="18" charset="0"/>
                <a:ea typeface="Times New Roman" panose="02020603050405020304" pitchFamily="18" charset="0"/>
                <a:cs typeface="Times New Roman" panose="02020603050405020304" pitchFamily="18" charset="0"/>
              </a:rPr>
              <a:t>500</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μl of competent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E. coli - </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remember, you increased this volume by 2 ml prior to plating (so, 0.1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μg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of DNA in a total volume = 500 + 2000 + 5 = 2.505 ml) </a:t>
            </a:r>
            <a:endPar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b="1" i="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Each </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plate only </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receives only a </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fraction of the total transformation mixture – for instance, the 20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μl plate has 0.1 X 0.02/2.505 μg of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DNA</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IMPORTANT NOTE:  </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If you had no transformants on your plates, </a:t>
            </a:r>
            <a:r>
              <a:rPr lang="en-US" sz="24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use another group’s data </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to answer the </a:t>
            </a:r>
            <a:r>
              <a:rPr lang="en-US" sz="2400" b="1" u="sng" dirty="0" smtClean="0">
                <a:latin typeface="Times New Roman" panose="02020603050405020304" pitchFamily="18" charset="0"/>
                <a:ea typeface="Times New Roman" panose="02020603050405020304" pitchFamily="18" charset="0"/>
                <a:cs typeface="Times New Roman" panose="02020603050405020304" pitchFamily="18" charset="0"/>
              </a:rPr>
              <a:t>questions in your lab manual:</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362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686800" cy="6986528"/>
          </a:xfrm>
          <a:prstGeom prst="rect">
            <a:avLst/>
          </a:prstGeom>
        </p:spPr>
        <p:txBody>
          <a:bodyPr wrap="square">
            <a:spAutoFit/>
          </a:bodyPr>
          <a:lstStyle/>
          <a:p>
            <a:pPr marL="342900" marR="0" lvl="0" indent="-342900">
              <a:spcBef>
                <a:spcPts val="0"/>
              </a:spcBef>
              <a:spcAft>
                <a:spcPts val="0"/>
              </a:spcAft>
              <a:buFont typeface="+mj-lt"/>
              <a:buAutoNum type="arabicPeriod"/>
              <a:tabLst>
                <a:tab pos="2286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What was your transformation efficiency (the number of transformants per microgram of vector DNA)?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You can based this calculation on a single plate if you have one that has between 50 -300 colonies. </a:t>
            </a:r>
          </a:p>
          <a:p>
            <a:pPr marL="342900" marR="0" lvl="0" indent="-342900">
              <a:spcBef>
                <a:spcPts val="0"/>
              </a:spcBef>
              <a:spcAft>
                <a:spcPts val="0"/>
              </a:spcAft>
              <a:buFont typeface="+mj-lt"/>
              <a:buAutoNum type="arabicPeriod"/>
              <a:tabLst>
                <a:tab pos="228600" algn="l"/>
              </a:tabLst>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State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the dilution factor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and number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of colonies on the plate that you use for this calculation.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For instance, if the 20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ul</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plate has 0.00079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ug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vector DNA (last page) and 276 colonies, the transformation efficiency is: 276/0.00079 = 349,367 transformants per microgram of vector DNA</a:t>
            </a:r>
          </a:p>
          <a:p>
            <a:pPr marR="0" lvl="0">
              <a:spcBef>
                <a:spcPts val="0"/>
              </a:spcBef>
              <a:spcAft>
                <a:spcPts val="0"/>
              </a:spcAft>
              <a:tabLst>
                <a:tab pos="228600" algn="l"/>
              </a:tabLst>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7669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30" y="228600"/>
            <a:ext cx="8382000" cy="6001643"/>
          </a:xfrm>
          <a:prstGeom prst="rect">
            <a:avLst/>
          </a:prstGeom>
        </p:spPr>
        <p:txBody>
          <a:bodyPr wrap="square">
            <a:spAutoFit/>
          </a:bodyPr>
          <a:lstStyle/>
          <a:p>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Preparation of </a:t>
            </a:r>
            <a:r>
              <a:rPr lang="en-US" sz="2400" b="1" i="1" u="sng" dirty="0">
                <a:latin typeface="Times New Roman" panose="02020603050405020304" pitchFamily="18" charset="0"/>
                <a:ea typeface="Times New Roman" panose="02020603050405020304" pitchFamily="18" charset="0"/>
                <a:cs typeface="Times New Roman" panose="02020603050405020304" pitchFamily="18" charset="0"/>
              </a:rPr>
              <a:t>E. coli</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 Plate Cultures</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Each student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should use sterile toothpicks to patch two colonies on an LB-ampicillin plate, a white colony from the experimental plate and a blue colony (from either the experimental or control ligation plates).</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Note: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no IPTG/X‑gal need be added to the plate.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Use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one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LB-amp plate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per group and divide this into four sections by marking the back with a Sharpie marker.  Be sure to label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your</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quadrants with your initials and each plate with your group number (e.g., group 1, GR, TY, EE) and either Blue or White.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NOTE</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Leave 1/4 inch open on each side of each patch to avoid cross-contamination between the cultures.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Each student should label a sterile glass test tube similar to the plate designation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The TA will use your plates/tubes to start liquid cultures in these test tubes before next lab period.</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170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066800"/>
            <a:ext cx="8534400" cy="4031873"/>
          </a:xfrm>
          <a:prstGeom prst="rect">
            <a:avLst/>
          </a:prstGeom>
          <a:noFill/>
        </p:spPr>
        <p:txBody>
          <a:bodyPr wrap="square" rtlCol="0">
            <a:spAutoFit/>
          </a:bodyPr>
          <a:lstStyle/>
          <a:p>
            <a:r>
              <a:rPr lang="en-US" sz="4400" b="1" dirty="0" smtClean="0"/>
              <a:t>Course prerequisites are real. </a:t>
            </a:r>
          </a:p>
          <a:p>
            <a:endParaRPr lang="en-US" sz="4400" dirty="0"/>
          </a:p>
          <a:p>
            <a:r>
              <a:rPr lang="en-US" sz="4400" b="1" dirty="0" smtClean="0"/>
              <a:t>There is a textbook </a:t>
            </a:r>
            <a:r>
              <a:rPr lang="en-US" sz="4400" dirty="0" smtClean="0"/>
              <a:t>with assigned reading assignments (can be a source of quiz/test questions). </a:t>
            </a:r>
          </a:p>
          <a:p>
            <a:endParaRPr lang="en-US" dirty="0"/>
          </a:p>
          <a:p>
            <a:r>
              <a:rPr lang="en-US" dirty="0" smtClean="0"/>
              <a:t> </a:t>
            </a:r>
            <a:endParaRPr lang="en-US" dirty="0"/>
          </a:p>
        </p:txBody>
      </p:sp>
    </p:spTree>
    <p:extLst>
      <p:ext uri="{BB962C8B-B14F-4D97-AF65-F5344CB8AC3E}">
        <p14:creationId xmlns:p14="http://schemas.microsoft.com/office/powerpoint/2010/main" val="3963016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 y="76200"/>
            <a:ext cx="9144000" cy="7263527"/>
          </a:xfrm>
          <a:prstGeom prst="rect">
            <a:avLst/>
          </a:prstGeom>
        </p:spPr>
        <p:txBody>
          <a:bodyPr wrap="square">
            <a:spAutoFit/>
          </a:bodyPr>
          <a:lstStyle/>
          <a:p>
            <a:r>
              <a:rPr lang="en-US" dirty="0"/>
              <a:t>8. Soak the gel 1 X 5 min. in 50 ml of water – gets rid of much of the formaldehyde (inhibits subsequent RNA-RNA hybridization)</a:t>
            </a:r>
          </a:p>
          <a:p>
            <a:endParaRPr lang="en-US" dirty="0"/>
          </a:p>
          <a:p>
            <a:r>
              <a:rPr lang="en-US" dirty="0"/>
              <a:t> 9. Soak the gel 1 X 10 min. in 50 ml of 10X SSC (1.5M NaCl, 0.15M Na citrate, pH 7.0) – salt promotes binding to transfer membrane</a:t>
            </a:r>
          </a:p>
          <a:p>
            <a:endParaRPr lang="en-US" dirty="0"/>
          </a:p>
          <a:p>
            <a:r>
              <a:rPr lang="en-US" dirty="0"/>
              <a:t>10. Prepare blotting membrane: first use a pen to </a:t>
            </a:r>
            <a:r>
              <a:rPr lang="en-US" b="1" dirty="0"/>
              <a:t>label the bottom right corner </a:t>
            </a:r>
            <a:r>
              <a:rPr lang="en-US" dirty="0"/>
              <a:t>of the membrane with your group number, wet the membrane briefly (30 sec) in water then 2 minutes in 10XSSC), </a:t>
            </a:r>
          </a:p>
          <a:p>
            <a:endParaRPr lang="en-US" dirty="0"/>
          </a:p>
          <a:p>
            <a:r>
              <a:rPr lang="en-US" dirty="0"/>
              <a:t>11.  Set up the gel transfer by stacking in the following order (from bottom to top):  </a:t>
            </a:r>
          </a:p>
          <a:p>
            <a:r>
              <a:rPr lang="en-US" dirty="0"/>
              <a:t>Plastic wrap sheet, blotting paper saturated with 10X SSC, gel (</a:t>
            </a:r>
            <a:r>
              <a:rPr lang="en-US" b="1" dirty="0"/>
              <a:t>well side facing </a:t>
            </a:r>
            <a:r>
              <a:rPr lang="en-US" b="1" u="sng" dirty="0"/>
              <a:t>down</a:t>
            </a:r>
            <a:r>
              <a:rPr lang="en-US" b="1" dirty="0"/>
              <a:t>, why? – answer in your notebook</a:t>
            </a:r>
            <a:r>
              <a:rPr lang="en-US" dirty="0"/>
              <a:t>), Positively charged nylon membrane­, blotting paper soaked in 10X SSC, dry blot paper, 2 inch stack of paper towels.  </a:t>
            </a:r>
          </a:p>
          <a:p>
            <a:endParaRPr lang="en-US" dirty="0"/>
          </a:p>
          <a:p>
            <a:r>
              <a:rPr lang="en-US" b="1" dirty="0"/>
              <a:t>12.</a:t>
            </a:r>
            <a:r>
              <a:rPr lang="en-US" dirty="0"/>
              <a:t> Use a syringe needle to</a:t>
            </a:r>
            <a:r>
              <a:rPr lang="en-US" b="1" dirty="0"/>
              <a:t> stab a hole in the position of each well</a:t>
            </a:r>
            <a:r>
              <a:rPr lang="en-US" dirty="0"/>
              <a:t>.  In order for the transfer to work, the SSC in the gel must be drawn upward by capil­lary action through the charged nylon membrane.  Air bubbles trapped between the gel and the filter membrane inhibit this process.  To </a:t>
            </a:r>
            <a:r>
              <a:rPr lang="en-US" b="1" dirty="0"/>
              <a:t>remove any bubbles</a:t>
            </a:r>
            <a:r>
              <a:rPr lang="en-US" dirty="0"/>
              <a:t>, roll a Pasteur pipette over the gel surface and over the membrane and the next two layers of filter paper. </a:t>
            </a:r>
          </a:p>
          <a:p>
            <a:endParaRPr lang="en-US" dirty="0"/>
          </a:p>
          <a:p>
            <a:r>
              <a:rPr lang="en-US" dirty="0"/>
              <a:t>13.  Tomorrow, the TA will 1) photograph, 2) UV crosslink and 3) bake your membrane tomorrow.  The membranes will be stored dry at -20 until needed.  </a:t>
            </a:r>
          </a:p>
          <a:p>
            <a:r>
              <a:rPr lang="en-US" dirty="0"/>
              <a:t> </a:t>
            </a:r>
          </a:p>
          <a:p>
            <a:r>
              <a:rPr lang="en-US" sz="1600" dirty="0"/>
              <a:t> </a:t>
            </a:r>
          </a:p>
        </p:txBody>
      </p:sp>
    </p:spTree>
    <p:extLst>
      <p:ext uri="{BB962C8B-B14F-4D97-AF65-F5344CB8AC3E}">
        <p14:creationId xmlns:p14="http://schemas.microsoft.com/office/powerpoint/2010/main" val="3834513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2"/>
            <a:ext cx="5715000" cy="277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3429000"/>
            <a:ext cx="8915400" cy="3477875"/>
          </a:xfrm>
          <a:prstGeom prst="rect">
            <a:avLst/>
          </a:prstGeom>
          <a:noFill/>
        </p:spPr>
        <p:txBody>
          <a:bodyPr wrap="square" rtlCol="0">
            <a:spAutoFit/>
          </a:bodyPr>
          <a:lstStyle/>
          <a:p>
            <a:r>
              <a:rPr lang="en-US" sz="2000" b="1" dirty="0"/>
              <a:t>NORTHERN BLOT: </a:t>
            </a:r>
            <a:r>
              <a:rPr lang="en-US" sz="2000" dirty="0"/>
              <a:t>The gel-resolved yeast RNA will be transferred to our </a:t>
            </a:r>
            <a:r>
              <a:rPr lang="en-US" sz="2000" b="1" dirty="0"/>
              <a:t>Immobilon NY+ positively charged nylon membrane</a:t>
            </a:r>
            <a:r>
              <a:rPr lang="en-US" sz="2000" dirty="0"/>
              <a:t> by </a:t>
            </a:r>
            <a:r>
              <a:rPr lang="en-US" sz="2000" u="sng" dirty="0"/>
              <a:t>capillary action</a:t>
            </a:r>
            <a:r>
              <a:rPr lang="en-US" sz="2000" dirty="0"/>
              <a:t>.  The image above shows the order of materials.  We will do the transfer directly on the bench – starting with the Saran wrap (plastic wrap) but not include the “platform”.  The gel and the </a:t>
            </a:r>
            <a:r>
              <a:rPr lang="en-US" sz="2000" u="sng" dirty="0"/>
              <a:t>lower</a:t>
            </a:r>
            <a:r>
              <a:rPr lang="en-US" sz="2000" dirty="0"/>
              <a:t> </a:t>
            </a:r>
            <a:r>
              <a:rPr lang="en-US" sz="2000" dirty="0" err="1"/>
              <a:t>Whatman</a:t>
            </a:r>
            <a:r>
              <a:rPr lang="en-US" sz="2000" dirty="0"/>
              <a:t>  (blotting) paper will be saturated with the 10X SSC transfer and provide the mobile liquid phase which carries the RNA upward where it sticks to the </a:t>
            </a:r>
            <a:r>
              <a:rPr lang="en-US" sz="2000" dirty="0" err="1"/>
              <a:t>Immobilion</a:t>
            </a:r>
            <a:r>
              <a:rPr lang="en-US" sz="2000" dirty="0"/>
              <a:t> membrane</a:t>
            </a:r>
            <a:r>
              <a:rPr lang="en-US" sz="2000" dirty="0" smtClean="0"/>
              <a:t>.</a:t>
            </a:r>
          </a:p>
          <a:p>
            <a:endParaRPr lang="en-US" sz="2000" dirty="0"/>
          </a:p>
          <a:p>
            <a:r>
              <a:rPr lang="en-US" sz="2000" b="1" dirty="0" smtClean="0"/>
              <a:t>Poke a hole through the membrane over each gel well </a:t>
            </a:r>
            <a:r>
              <a:rPr lang="en-US" sz="2000" dirty="0" smtClean="0"/>
              <a:t>– this shows where the top of the gel is and notes the position to place the florescent mirror for imaging</a:t>
            </a:r>
            <a:endParaRPr lang="en-US" sz="2000" dirty="0"/>
          </a:p>
          <a:p>
            <a:endParaRPr lang="en-US" sz="2000" dirty="0"/>
          </a:p>
        </p:txBody>
      </p:sp>
      <p:sp>
        <p:nvSpPr>
          <p:cNvPr id="2" name="TextBox 1"/>
          <p:cNvSpPr txBox="1"/>
          <p:nvPr/>
        </p:nvSpPr>
        <p:spPr>
          <a:xfrm>
            <a:off x="5867400" y="2438400"/>
            <a:ext cx="2743200" cy="923330"/>
          </a:xfrm>
          <a:prstGeom prst="rect">
            <a:avLst/>
          </a:prstGeom>
          <a:noFill/>
        </p:spPr>
        <p:txBody>
          <a:bodyPr wrap="square" rtlCol="0">
            <a:spAutoFit/>
          </a:bodyPr>
          <a:lstStyle/>
          <a:p>
            <a:r>
              <a:rPr lang="en-US" dirty="0"/>
              <a:t>We will put Saran wrap on bench with a SSC-wet </a:t>
            </a:r>
            <a:r>
              <a:rPr lang="en-US" dirty="0" err="1"/>
              <a:t>Whatman</a:t>
            </a:r>
            <a:r>
              <a:rPr lang="en-US" dirty="0"/>
              <a:t> paper beneath</a:t>
            </a:r>
          </a:p>
        </p:txBody>
      </p:sp>
    </p:spTree>
    <p:extLst>
      <p:ext uri="{BB962C8B-B14F-4D97-AF65-F5344CB8AC3E}">
        <p14:creationId xmlns:p14="http://schemas.microsoft.com/office/powerpoint/2010/main" val="264467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D00C2-15B7-4549-9046-2DC51FE6CBDC}"/>
              </a:ext>
            </a:extLst>
          </p:cNvPr>
          <p:cNvSpPr/>
          <p:nvPr/>
        </p:nvSpPr>
        <p:spPr>
          <a:xfrm>
            <a:off x="152400" y="3810000"/>
            <a:ext cx="8991600" cy="1754326"/>
          </a:xfrm>
          <a:prstGeom prst="rect">
            <a:avLst/>
          </a:prstGeom>
        </p:spPr>
        <p:txBody>
          <a:bodyPr wrap="square">
            <a:spAutoFit/>
          </a:bodyPr>
          <a:lstStyle/>
          <a:p>
            <a:r>
              <a:rPr lang="en-US" b="1" dirty="0"/>
              <a:t>VERY IMPORTANT: </a:t>
            </a:r>
            <a:r>
              <a:rPr lang="en-US" dirty="0"/>
              <a:t>Be sure that the paper towels do not "hang over" the gel and touch its sides or the towel/plastic wrap beneath.  This would cause the system to short circuit (that is, draw the liquid from a direction other that bottom to top). </a:t>
            </a:r>
            <a:r>
              <a:rPr lang="en-US" dirty="0" smtClean="0"/>
              <a:t>Blot </a:t>
            </a:r>
            <a:r>
              <a:rPr lang="en-US" dirty="0"/>
              <a:t>overnight on the bench top. After transfer, </a:t>
            </a:r>
            <a:r>
              <a:rPr lang="en-US" dirty="0" smtClean="0"/>
              <a:t>the TA will </a:t>
            </a:r>
            <a:r>
              <a:rPr lang="en-US" dirty="0"/>
              <a:t>photograph the transfer with a ruler &amp; then covalently crosslink the RNA to the membrane with UV light followed by baking at </a:t>
            </a:r>
            <a:r>
              <a:rPr lang="en-US" dirty="0" smtClean="0"/>
              <a:t>80C.The </a:t>
            </a:r>
            <a:r>
              <a:rPr lang="en-US" dirty="0"/>
              <a:t>bottom of the well will correspond to “0” on the ruler</a:t>
            </a:r>
            <a:r>
              <a:rPr lang="en-US" dirty="0" smtClean="0"/>
              <a:t>.</a:t>
            </a:r>
            <a:endParaRPr lang="en-US" dirty="0"/>
          </a:p>
        </p:txBody>
      </p:sp>
      <p:pic>
        <p:nvPicPr>
          <p:cNvPr id="3" name="Picture 2">
            <a:extLst>
              <a:ext uri="{FF2B5EF4-FFF2-40B4-BE49-F238E27FC236}">
                <a16:creationId xmlns:a16="http://schemas.microsoft.com/office/drawing/2014/main" id="{CD5F2D1A-8F2F-4838-B9C7-6CA5CD433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762000"/>
            <a:ext cx="5715000" cy="277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820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09603"/>
            <a:ext cx="8077200" cy="1477328"/>
          </a:xfrm>
          <a:prstGeom prst="rect">
            <a:avLst/>
          </a:prstGeom>
        </p:spPr>
        <p:txBody>
          <a:bodyPr wrap="square">
            <a:spAutoFit/>
          </a:bodyPr>
          <a:lstStyle/>
          <a:p>
            <a:r>
              <a:rPr lang="en-US" dirty="0"/>
              <a:t>We will use the very abundant 3700 </a:t>
            </a:r>
            <a:r>
              <a:rPr lang="en-US" dirty="0" smtClean="0"/>
              <a:t>nt </a:t>
            </a:r>
            <a:r>
              <a:rPr lang="en-US" dirty="0"/>
              <a:t>yeast 25S ribosomal RNA (rRNA), and </a:t>
            </a:r>
            <a:r>
              <a:rPr lang="en-US" dirty="0" smtClean="0"/>
              <a:t> 1700 nt 18S </a:t>
            </a:r>
            <a:r>
              <a:rPr lang="en-US" dirty="0"/>
              <a:t>rRNA </a:t>
            </a:r>
            <a:r>
              <a:rPr lang="en-US" dirty="0" smtClean="0"/>
              <a:t>as </a:t>
            </a:r>
            <a:r>
              <a:rPr lang="en-US" dirty="0"/>
              <a:t>internal molecular weight markers to create a standard curve to estimate the length of any yeast RNA that hybridizes to our probe.</a:t>
            </a:r>
          </a:p>
          <a:p>
            <a:endParaRPr lang="en-US" dirty="0"/>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1" y="1524000"/>
            <a:ext cx="3659138" cy="3108960"/>
          </a:xfrm>
          <a:prstGeom prst="rect">
            <a:avLst/>
          </a:prstGeom>
        </p:spPr>
      </p:pic>
      <p:sp>
        <p:nvSpPr>
          <p:cNvPr id="4" name="Rectangle 3"/>
          <p:cNvSpPr/>
          <p:nvPr/>
        </p:nvSpPr>
        <p:spPr>
          <a:xfrm>
            <a:off x="533403" y="4448300"/>
            <a:ext cx="3047999" cy="307777"/>
          </a:xfrm>
          <a:prstGeom prst="rect">
            <a:avLst/>
          </a:prstGeom>
        </p:spPr>
        <p:txBody>
          <a:bodyPr wrap="square">
            <a:spAutoFit/>
          </a:bodyPr>
          <a:lstStyle/>
          <a:p>
            <a:r>
              <a:rPr lang="pt-BR" sz="1400" dirty="0">
                <a:hlinkClick r:id="rId3" tooltip="Nucleic acids research."/>
              </a:rPr>
              <a:t>Nucleic Acids Res.</a:t>
            </a:r>
            <a:r>
              <a:rPr lang="pt-BR" sz="1400" dirty="0"/>
              <a:t> 2010, 38(4):1261-72.</a:t>
            </a:r>
            <a:endParaRPr lang="en-US" sz="1400" dirty="0"/>
          </a:p>
        </p:txBody>
      </p:sp>
      <p:sp>
        <p:nvSpPr>
          <p:cNvPr id="5" name="Rectangle 4"/>
          <p:cNvSpPr/>
          <p:nvPr/>
        </p:nvSpPr>
        <p:spPr>
          <a:xfrm>
            <a:off x="4648200" y="1752600"/>
            <a:ext cx="4495800" cy="3323987"/>
          </a:xfrm>
          <a:prstGeom prst="rect">
            <a:avLst/>
          </a:prstGeom>
        </p:spPr>
        <p:txBody>
          <a:bodyPr wrap="square">
            <a:spAutoFit/>
          </a:bodyPr>
          <a:lstStyle/>
          <a:p>
            <a:r>
              <a:rPr lang="en-US" sz="1400" b="1" dirty="0"/>
              <a:t>The Svedberg Unit (S)</a:t>
            </a:r>
          </a:p>
          <a:p>
            <a:r>
              <a:rPr lang="en-US" sz="1400" dirty="0"/>
              <a:t>As ribosomal particles were first isolated from cell lysates by ultracentrifugation, the ribosomes and their sub-particles were named according to their </a:t>
            </a:r>
            <a:r>
              <a:rPr lang="en-US" sz="1400" b="1" dirty="0"/>
              <a:t>sedimentation characteristics during centrifugation. </a:t>
            </a:r>
          </a:p>
          <a:p>
            <a:endParaRPr lang="en-US" sz="1400" dirty="0"/>
          </a:p>
          <a:p>
            <a:r>
              <a:rPr lang="en-US" sz="1400" dirty="0"/>
              <a:t>The sedimentation properties of a particle</a:t>
            </a:r>
            <a:r>
              <a:rPr lang="en-US" sz="1400" b="1" dirty="0"/>
              <a:t> depends on its molecular size and geometrical shape</a:t>
            </a:r>
            <a:r>
              <a:rPr lang="en-US" sz="1400" dirty="0"/>
              <a:t>. The sedimentation characteristics also depend on the physical properties of </a:t>
            </a:r>
            <a:r>
              <a:rPr lang="en-US" sz="1400" b="1" dirty="0"/>
              <a:t>the solution </a:t>
            </a:r>
            <a:r>
              <a:rPr lang="en-US" sz="1400" dirty="0"/>
              <a:t>through which the particle is moving.</a:t>
            </a:r>
          </a:p>
          <a:p>
            <a:endParaRPr lang="en-US" sz="1400" dirty="0"/>
          </a:p>
          <a:p>
            <a:r>
              <a:rPr lang="en-US" sz="1400" dirty="0"/>
              <a:t>The two eukaryotic ribosomal subunits are referred to as the 40S and the 60S ribosomal subunits.  The protein-free yeast large/small subunit rRNAs are 25S and 18S respectively.</a:t>
            </a:r>
          </a:p>
        </p:txBody>
      </p:sp>
    </p:spTree>
    <p:extLst>
      <p:ext uri="{BB962C8B-B14F-4D97-AF65-F5344CB8AC3E}">
        <p14:creationId xmlns:p14="http://schemas.microsoft.com/office/powerpoint/2010/main" val="1732028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7"/>
            <a:ext cx="8763000" cy="6093976"/>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200" dirty="0"/>
              <a:t>1) Gel fractionate the EcoRI/</a:t>
            </a:r>
            <a:r>
              <a:rPr lang="en-US" sz="1200" dirty="0" err="1"/>
              <a:t>HindIII</a:t>
            </a:r>
            <a:r>
              <a:rPr lang="en-US" sz="1200" dirty="0"/>
              <a:t> cleaved yeast DNA and recover the yeast DNA band free of a second DNA band (originating from another plasmid, pUC19 which lacks some of the desired features of pTZ18u &amp; pTZ19u).</a:t>
            </a:r>
          </a:p>
          <a:p>
            <a:r>
              <a:rPr lang="en-US" sz="1200" dirty="0"/>
              <a:t>2) Prepare the pTZ18/19u plasmids for directional DNA cloning but cutting each plasmid at its multiple cloning site with two different restriction endonucleases, EcoRI and </a:t>
            </a:r>
            <a:r>
              <a:rPr lang="en-US" sz="1200" dirty="0" err="1"/>
              <a:t>HindIII</a:t>
            </a:r>
            <a:r>
              <a:rPr lang="en-US" sz="1200" dirty="0"/>
              <a:t>.  To ensure that the any singly-cleaved plasmid DNAs do not “self ligate”</a:t>
            </a:r>
          </a:p>
          <a:p>
            <a:r>
              <a:rPr lang="en-US" sz="1200" dirty="0"/>
              <a:t>(which will increase the background of non-recombinant clones subsequently recovered) we will remove the 5’ phosphate from the vector DNA with shrimp alkaline phosphatase.</a:t>
            </a:r>
          </a:p>
          <a:p>
            <a:r>
              <a:rPr lang="en-US" sz="1200" dirty="0"/>
              <a:t>3) Recover EcoRI/</a:t>
            </a:r>
            <a:r>
              <a:rPr lang="en-US" sz="1200" dirty="0" err="1"/>
              <a:t>HindIII</a:t>
            </a:r>
            <a:r>
              <a:rPr lang="en-US" sz="12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200" dirty="0"/>
              <a:t>4) Prepare </a:t>
            </a:r>
            <a:r>
              <a:rPr lang="en-US" sz="1200" i="1" dirty="0"/>
              <a:t>E. coli </a:t>
            </a:r>
            <a:r>
              <a:rPr lang="en-US" sz="1200" dirty="0"/>
              <a:t>cells competent for DNA transformation by CaCl</a:t>
            </a:r>
            <a:r>
              <a:rPr lang="en-US" sz="1200" baseline="-25000" dirty="0"/>
              <a:t>2</a:t>
            </a:r>
            <a:r>
              <a:rPr lang="en-US" sz="1200" dirty="0"/>
              <a:t> treatment; cryopreserve the competent cells. Bonus: Comparing the sensitivity of EtBr and SYBR Safe for staining DNA in gels. </a:t>
            </a:r>
          </a:p>
          <a:p>
            <a:r>
              <a:rPr lang="en-US" sz="1200" dirty="0"/>
              <a:t>5) Create the recombinant DNA molecule by directional cloning via ligation of EcoRI/</a:t>
            </a:r>
            <a:r>
              <a:rPr lang="en-US" sz="1200" dirty="0" err="1"/>
              <a:t>HindIII</a:t>
            </a:r>
            <a:r>
              <a:rPr lang="en-US" sz="1200" dirty="0"/>
              <a:t> cut plasmid vector (pTZ18u/19u) &amp; yeast DNA insert. </a:t>
            </a:r>
          </a:p>
          <a:p>
            <a:r>
              <a:rPr lang="en-US" sz="1200" dirty="0"/>
              <a:t>6) Isolate yeast RNA to be used for the identification of cellular RNA transcripts originating from your yeast DNA insert.</a:t>
            </a:r>
          </a:p>
          <a:p>
            <a:r>
              <a:rPr lang="en-US" sz="1200" dirty="0"/>
              <a:t>Bonus: Determine the influence of DNA buffer concentration on the mobility of linear and circular forms of ds DNA</a:t>
            </a:r>
          </a:p>
          <a:p>
            <a:r>
              <a:rPr lang="en-US" sz="1200" dirty="0"/>
              <a:t>7. Transform your competent </a:t>
            </a:r>
            <a:r>
              <a:rPr lang="en-US" sz="1200" i="1" dirty="0"/>
              <a:t>E. coli </a:t>
            </a:r>
            <a:r>
              <a:rPr lang="en-US" sz="1200" dirty="0"/>
              <a:t>with your experimental &amp; control ligation reactions.  Select transformants on LB-ampicillin plates and score putative recombinant transformants as </a:t>
            </a:r>
            <a:r>
              <a:rPr lang="el-GR" sz="1200" dirty="0"/>
              <a:t>β</a:t>
            </a:r>
            <a:r>
              <a:rPr lang="en-US" sz="1200" dirty="0"/>
              <a:t> galactosidase deficient with IPTG/</a:t>
            </a:r>
            <a:r>
              <a:rPr lang="en-US" sz="1200" dirty="0" err="1"/>
              <a:t>Xgal</a:t>
            </a:r>
            <a:r>
              <a:rPr lang="en-US" sz="1200" dirty="0"/>
              <a:t>.</a:t>
            </a:r>
          </a:p>
          <a:p>
            <a:r>
              <a:rPr lang="en-US" sz="1200" dirty="0"/>
              <a:t>8. Determine yeast mRNA yield &amp;  prep 15 µg for your northern blot</a:t>
            </a:r>
          </a:p>
          <a:p>
            <a:r>
              <a:rPr lang="en-US" sz="1200" dirty="0"/>
              <a:t>9.  Resolve yeast total cellular RNA (nuclear, cytoplasmic, mitochondrial, poly A+/-) by denaturing gel electrophoresis (1% agarose, formaldehyde gel run in MOPS buffer).  Transfer to positively charged nylon membrane (Millipore Immobilon NY</a:t>
            </a:r>
            <a:r>
              <a:rPr lang="en-US" sz="1200" baseline="30000" dirty="0"/>
              <a:t>+</a:t>
            </a:r>
            <a:r>
              <a:rPr lang="en-US" sz="1200" dirty="0"/>
              <a:t>).</a:t>
            </a:r>
          </a:p>
          <a:p>
            <a:r>
              <a:rPr lang="en-US" sz="1200" dirty="0"/>
              <a:t>10. Count blue &amp; white colonies &amp; patch single isolates from your experimental (pTZ18/19u + insert) and control (pTZ18/19u  only) transformations.  EXTRA – Onsite radiation training</a:t>
            </a:r>
          </a:p>
          <a:p>
            <a:r>
              <a:rPr lang="en-US" b="1" dirty="0">
                <a:solidFill>
                  <a:srgbClr val="FF0000"/>
                </a:solidFill>
              </a:rPr>
              <a:t>TODAY</a:t>
            </a:r>
          </a:p>
          <a:p>
            <a:r>
              <a:rPr lang="en-US" b="1" dirty="0">
                <a:solidFill>
                  <a:srgbClr val="FF0000"/>
                </a:solidFill>
              </a:rPr>
              <a:t>11. Extract and analyze plasmid DNA from the white &amp; blue colony transformants</a:t>
            </a:r>
          </a:p>
          <a:p>
            <a:endParaRPr lang="en-US" b="1" dirty="0">
              <a:solidFill>
                <a:srgbClr val="FF0000"/>
              </a:solidFill>
            </a:endParaRPr>
          </a:p>
        </p:txBody>
      </p:sp>
    </p:spTree>
    <p:extLst>
      <p:ext uri="{BB962C8B-B14F-4D97-AF65-F5344CB8AC3E}">
        <p14:creationId xmlns:p14="http://schemas.microsoft.com/office/powerpoint/2010/main" val="39143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3692"/>
            <a:ext cx="8229600" cy="6463308"/>
          </a:xfrm>
          <a:prstGeom prst="rect">
            <a:avLst/>
          </a:prstGeom>
        </p:spPr>
        <p:txBody>
          <a:bodyPr wrap="square">
            <a:spAutoFit/>
          </a:bodyPr>
          <a:lstStyle/>
          <a:p>
            <a:r>
              <a:rPr lang="en-US" b="1" u="sng" dirty="0">
                <a:latin typeface="Times New Roman"/>
                <a:ea typeface="Times New Roman"/>
                <a:cs typeface="Times New Roman"/>
              </a:rPr>
              <a:t>Laboratory notebook</a:t>
            </a:r>
            <a:r>
              <a:rPr lang="en-US" b="1" dirty="0">
                <a:latin typeface="Times New Roman"/>
                <a:ea typeface="Times New Roman"/>
                <a:cs typeface="Times New Roman"/>
              </a:rPr>
              <a:t>:</a:t>
            </a:r>
            <a:r>
              <a:rPr lang="en-US" dirty="0">
                <a:latin typeface="Times New Roman"/>
                <a:ea typeface="Times New Roman"/>
                <a:cs typeface="Times New Roman"/>
              </a:rPr>
              <a:t> Students are expected to accurately </a:t>
            </a:r>
            <a:r>
              <a:rPr lang="en-US" b="1" u="sng" dirty="0">
                <a:latin typeface="Times New Roman"/>
                <a:ea typeface="Times New Roman"/>
                <a:cs typeface="Times New Roman"/>
              </a:rPr>
              <a:t>record and analyze</a:t>
            </a:r>
            <a:r>
              <a:rPr lang="en-US" dirty="0">
                <a:latin typeface="Times New Roman"/>
                <a:ea typeface="Times New Roman"/>
                <a:cs typeface="Times New Roman"/>
              </a:rPr>
              <a:t> every laboratory exercise in a laboratory notebook.  The lab manual may be used instead of a separate lab notebook; please use blank sheets (or the back of protocol pages) to record you data. The notebook will be graded twice, once on the day of the mid-term exam and again at the end of the. In order to maximize the likelihood of getting full credit</a:t>
            </a:r>
            <a:r>
              <a:rPr lang="en-US" i="1" dirty="0">
                <a:latin typeface="Times New Roman"/>
                <a:ea typeface="Times New Roman"/>
                <a:cs typeface="Times New Roman"/>
              </a:rPr>
              <a:t>,</a:t>
            </a:r>
            <a:r>
              <a:rPr lang="en-US" b="1" i="1" dirty="0">
                <a:latin typeface="Times New Roman"/>
                <a:ea typeface="Times New Roman"/>
                <a:cs typeface="Times New Roman"/>
              </a:rPr>
              <a:t> students are encouraged to ask the instructor for feedback</a:t>
            </a:r>
            <a:r>
              <a:rPr lang="en-US" dirty="0">
                <a:latin typeface="Times New Roman"/>
                <a:ea typeface="Times New Roman"/>
                <a:cs typeface="Times New Roman"/>
              </a:rPr>
              <a:t> on notebook quality prior to submission for grading.   </a:t>
            </a:r>
            <a:endParaRPr lang="en-US" dirty="0">
              <a:latin typeface="Courier New"/>
              <a:ea typeface="Times New Roman"/>
              <a:cs typeface="Times New Roman"/>
            </a:endParaRPr>
          </a:p>
          <a:p>
            <a:r>
              <a:rPr lang="en-US" b="1" dirty="0">
                <a:latin typeface="Times New Roman"/>
                <a:ea typeface="Times New Roman"/>
                <a:cs typeface="Times New Roman"/>
              </a:rPr>
              <a:t>To receive full credit for your notebook, be sure to address each of the following:</a:t>
            </a:r>
            <a:endParaRPr lang="en-US" dirty="0">
              <a:latin typeface="Courier New"/>
              <a:ea typeface="Times New Roman"/>
              <a:cs typeface="Times New Roman"/>
            </a:endParaRPr>
          </a:p>
          <a:p>
            <a:pPr marL="342900" marR="0" lvl="0" indent="-342900">
              <a:spcBef>
                <a:spcPts val="0"/>
              </a:spcBef>
              <a:spcAft>
                <a:spcPts val="0"/>
              </a:spcAft>
              <a:buFont typeface="+mj-lt"/>
              <a:buAutoNum type="arabicPeriod"/>
            </a:pPr>
            <a:r>
              <a:rPr lang="en-US" dirty="0">
                <a:latin typeface="Times New Roman"/>
                <a:ea typeface="Times New Roman"/>
              </a:rPr>
              <a:t>Did you </a:t>
            </a:r>
            <a:r>
              <a:rPr lang="en-US" dirty="0">
                <a:highlight>
                  <a:srgbClr val="FFFF00"/>
                </a:highlight>
                <a:latin typeface="Times New Roman"/>
                <a:ea typeface="Times New Roman"/>
              </a:rPr>
              <a:t>answer all of the questions </a:t>
            </a:r>
            <a:r>
              <a:rPr lang="en-US" dirty="0">
                <a:latin typeface="Times New Roman"/>
                <a:ea typeface="Times New Roman"/>
              </a:rPr>
              <a:t>that were in the lab protocols that required a formal response?</a:t>
            </a:r>
          </a:p>
          <a:p>
            <a:pPr marL="342900" marR="0" lvl="0" indent="-342900">
              <a:spcBef>
                <a:spcPts val="0"/>
              </a:spcBef>
              <a:spcAft>
                <a:spcPts val="0"/>
              </a:spcAft>
              <a:buFont typeface="+mj-lt"/>
              <a:buAutoNum type="arabicPeriod"/>
            </a:pPr>
            <a:r>
              <a:rPr lang="en-US" dirty="0">
                <a:latin typeface="Times New Roman"/>
                <a:ea typeface="Times New Roman"/>
              </a:rPr>
              <a:t>Did you clearly </a:t>
            </a:r>
            <a:r>
              <a:rPr lang="en-US" u="sng" dirty="0">
                <a:highlight>
                  <a:srgbClr val="FFFF00"/>
                </a:highlight>
                <a:latin typeface="Times New Roman"/>
                <a:ea typeface="Times New Roman"/>
              </a:rPr>
              <a:t>indicate any changes </a:t>
            </a:r>
            <a:r>
              <a:rPr lang="en-US" dirty="0">
                <a:latin typeface="Times New Roman"/>
                <a:ea typeface="Times New Roman"/>
              </a:rPr>
              <a:t>in lab protocols?</a:t>
            </a:r>
          </a:p>
          <a:p>
            <a:pPr marL="342900" marR="0" lvl="0" indent="-342900">
              <a:spcBef>
                <a:spcPts val="0"/>
              </a:spcBef>
              <a:spcAft>
                <a:spcPts val="0"/>
              </a:spcAft>
              <a:buFont typeface="+mj-lt"/>
              <a:buAutoNum type="arabicPeriod"/>
            </a:pPr>
            <a:r>
              <a:rPr lang="en-US" dirty="0">
                <a:latin typeface="Times New Roman"/>
                <a:ea typeface="Times New Roman"/>
              </a:rPr>
              <a:t>Did you </a:t>
            </a:r>
            <a:r>
              <a:rPr lang="en-US" u="sng" dirty="0">
                <a:highlight>
                  <a:srgbClr val="FFFF00"/>
                </a:highlight>
                <a:latin typeface="Times New Roman"/>
                <a:ea typeface="Times New Roman"/>
              </a:rPr>
              <a:t>label all graphs </a:t>
            </a:r>
            <a:r>
              <a:rPr lang="en-US" dirty="0">
                <a:latin typeface="Times New Roman"/>
                <a:ea typeface="Times New Roman"/>
              </a:rPr>
              <a:t>appropriately (X and Y axis with the correct units)?  Did you draw the </a:t>
            </a:r>
            <a:r>
              <a:rPr lang="en-US" u="sng" dirty="0">
                <a:latin typeface="Times New Roman"/>
                <a:ea typeface="Times New Roman"/>
              </a:rPr>
              <a:t>best straight line </a:t>
            </a:r>
            <a:r>
              <a:rPr lang="en-US" dirty="0">
                <a:latin typeface="Times New Roman"/>
                <a:ea typeface="Times New Roman"/>
              </a:rPr>
              <a:t>to connect the data points of your DNA or RNA standards?  Did you indicate the position of your experimental data points?</a:t>
            </a:r>
          </a:p>
          <a:p>
            <a:pPr marL="342900" marR="0" lvl="0" indent="-342900">
              <a:spcBef>
                <a:spcPts val="0"/>
              </a:spcBef>
              <a:spcAft>
                <a:spcPts val="0"/>
              </a:spcAft>
              <a:buFont typeface="+mj-lt"/>
              <a:buAutoNum type="arabicPeriod"/>
            </a:pPr>
            <a:r>
              <a:rPr lang="en-US" dirty="0">
                <a:latin typeface="Times New Roman"/>
                <a:ea typeface="Times New Roman"/>
              </a:rPr>
              <a:t>Did you </a:t>
            </a:r>
            <a:r>
              <a:rPr lang="en-US" u="sng" dirty="0">
                <a:highlight>
                  <a:srgbClr val="FFFF00"/>
                </a:highlight>
                <a:latin typeface="Times New Roman"/>
                <a:ea typeface="Times New Roman"/>
              </a:rPr>
              <a:t>fully label all gel or blot image</a:t>
            </a:r>
            <a:r>
              <a:rPr lang="en-US" u="sng" dirty="0">
                <a:latin typeface="Times New Roman"/>
                <a:ea typeface="Times New Roman"/>
              </a:rPr>
              <a:t>s </a:t>
            </a:r>
            <a:r>
              <a:rPr lang="en-US" dirty="0">
                <a:latin typeface="Times New Roman"/>
                <a:ea typeface="Times New Roman"/>
              </a:rPr>
              <a:t>with lane designations and note the positions of relevant bands (e.g., supercoiled plasmid DNA, the snRNA hybridization band)?</a:t>
            </a:r>
          </a:p>
          <a:p>
            <a:pPr marL="342900" marR="0" lvl="0" indent="-342900">
              <a:spcBef>
                <a:spcPts val="0"/>
              </a:spcBef>
              <a:spcAft>
                <a:spcPts val="0"/>
              </a:spcAft>
              <a:buFont typeface="+mj-lt"/>
              <a:buAutoNum type="arabicPeriod"/>
            </a:pPr>
            <a:r>
              <a:rPr lang="en-US" i="1" dirty="0">
                <a:latin typeface="Times New Roman"/>
                <a:ea typeface="Times New Roman"/>
              </a:rPr>
              <a:t>Did you fully record all observations and</a:t>
            </a:r>
            <a:r>
              <a:rPr lang="en-US" b="1" i="1" dirty="0">
                <a:latin typeface="Times New Roman"/>
                <a:ea typeface="Times New Roman"/>
              </a:rPr>
              <a:t> </a:t>
            </a:r>
            <a:r>
              <a:rPr lang="en-US" b="1" i="1" dirty="0">
                <a:solidFill>
                  <a:srgbClr val="FF0000"/>
                </a:solidFill>
                <a:latin typeface="Times New Roman"/>
                <a:ea typeface="Times New Roman"/>
              </a:rPr>
              <a:t>include an evaluative </a:t>
            </a:r>
            <a:r>
              <a:rPr lang="en-US" b="1" i="1" u="sng" dirty="0">
                <a:solidFill>
                  <a:srgbClr val="FF0000"/>
                </a:solidFill>
                <a:latin typeface="Times New Roman"/>
                <a:ea typeface="Times New Roman"/>
              </a:rPr>
              <a:t>interpretation/discussion</a:t>
            </a:r>
            <a:r>
              <a:rPr lang="en-US" b="1" i="1" dirty="0">
                <a:solidFill>
                  <a:srgbClr val="FF0000"/>
                </a:solidFill>
                <a:latin typeface="Times New Roman"/>
                <a:ea typeface="Times New Roman"/>
              </a:rPr>
              <a:t> </a:t>
            </a:r>
            <a:r>
              <a:rPr lang="en-US" b="1" i="1" dirty="0">
                <a:latin typeface="Times New Roman"/>
                <a:ea typeface="Times New Roman"/>
              </a:rPr>
              <a:t>of the experimental results?</a:t>
            </a:r>
            <a:r>
              <a:rPr lang="en-US" dirty="0">
                <a:latin typeface="Times New Roman"/>
                <a:ea typeface="Times New Roman"/>
              </a:rPr>
              <a:t>  Where an experiment failed, did you present possible explanations?  If you borrowed samples from another student to complete the experiment, did you state where the sample came from?  In case of negative results, did you provide speculation on the specific steps that might have failed?</a:t>
            </a:r>
            <a:endParaRPr lang="en-US" dirty="0">
              <a:effectLst/>
              <a:latin typeface="Times New Roman"/>
              <a:ea typeface="Times New Roman"/>
            </a:endParaRPr>
          </a:p>
        </p:txBody>
      </p:sp>
    </p:spTree>
    <p:extLst>
      <p:ext uri="{BB962C8B-B14F-4D97-AF65-F5344CB8AC3E}">
        <p14:creationId xmlns:p14="http://schemas.microsoft.com/office/powerpoint/2010/main" val="983313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3"/>
            <a:ext cx="7848600" cy="6278642"/>
          </a:xfrm>
          <a:prstGeom prst="rect">
            <a:avLst/>
          </a:prstGeom>
          <a:noFill/>
        </p:spPr>
        <p:txBody>
          <a:bodyPr wrap="square" rtlCol="0">
            <a:spAutoFit/>
          </a:bodyPr>
          <a:lstStyle/>
          <a:p>
            <a:pPr algn="ctr"/>
            <a:r>
              <a:rPr lang="en-US" sz="2400" b="1" dirty="0"/>
              <a:t>“Mini-prep” solutions to extract plasmid DNA from </a:t>
            </a:r>
            <a:r>
              <a:rPr lang="en-US" sz="2400" b="1" i="1" dirty="0"/>
              <a:t>E. coli </a:t>
            </a:r>
            <a:endParaRPr lang="en-US" sz="2400" b="1" dirty="0"/>
          </a:p>
          <a:p>
            <a:endParaRPr lang="en-US" b="1" dirty="0"/>
          </a:p>
          <a:p>
            <a:r>
              <a:rPr lang="en-US" b="1" dirty="0"/>
              <a:t>Solution I (</a:t>
            </a:r>
            <a:r>
              <a:rPr lang="en-US" b="1" dirty="0">
                <a:highlight>
                  <a:srgbClr val="FFFF00"/>
                </a:highlight>
              </a:rPr>
              <a:t>100 µl</a:t>
            </a:r>
            <a:r>
              <a:rPr lang="en-US" b="1" dirty="0"/>
              <a:t>) </a:t>
            </a:r>
            <a:r>
              <a:rPr lang="en-US" dirty="0"/>
              <a:t>50 mM glucose, 10 mM EDTA, 25 mM Tris-HCl, pH 8.0.</a:t>
            </a:r>
            <a:r>
              <a:rPr lang="en-US" b="1" dirty="0"/>
              <a:t> This resuspends the pellet in an osmotically stabilized </a:t>
            </a:r>
            <a:r>
              <a:rPr lang="en-US" dirty="0"/>
              <a:t>buffered solution where EDTA helps inhibit divalent cation-dependent nucleases. </a:t>
            </a:r>
            <a:r>
              <a:rPr lang="en-US" b="1" dirty="0"/>
              <a:t>  </a:t>
            </a:r>
            <a:r>
              <a:rPr lang="en-US" dirty="0"/>
              <a:t>The </a:t>
            </a:r>
            <a:r>
              <a:rPr lang="en-US" b="1" i="1" dirty="0"/>
              <a:t>pellets must be dissolved completely</a:t>
            </a:r>
            <a:r>
              <a:rPr lang="en-US" dirty="0"/>
              <a:t>.  Hold the tube up to the light and roll the liquid around to determine if any “clumps” of cells are present.  If need be, use a P-200 tip to disrupt the clumps – ok to vortex.</a:t>
            </a:r>
          </a:p>
          <a:p>
            <a:r>
              <a:rPr lang="en-US" dirty="0"/>
              <a:t> </a:t>
            </a:r>
          </a:p>
          <a:p>
            <a:r>
              <a:rPr lang="en-US" b="1" dirty="0"/>
              <a:t>Solution II (</a:t>
            </a:r>
            <a:r>
              <a:rPr lang="en-US" b="1" dirty="0">
                <a:highlight>
                  <a:srgbClr val="FFFF00"/>
                </a:highlight>
              </a:rPr>
              <a:t>200 µl</a:t>
            </a:r>
            <a:r>
              <a:rPr lang="en-US" b="1" dirty="0"/>
              <a:t>) </a:t>
            </a:r>
            <a:r>
              <a:rPr lang="en-US" dirty="0"/>
              <a:t>200 mM NaOH, 1% SDS).  </a:t>
            </a:r>
            <a:r>
              <a:rPr lang="en-US" b="1" dirty="0"/>
              <a:t>This high pH, strong ionic detergent lysis the cells.</a:t>
            </a:r>
            <a:r>
              <a:rPr lang="en-US" dirty="0"/>
              <a:t>  Mix by rapid inversion 5 times;</a:t>
            </a:r>
            <a:r>
              <a:rPr lang="en-US" b="1" i="1" u="sng" dirty="0"/>
              <a:t> </a:t>
            </a:r>
            <a:r>
              <a:rPr lang="en-US" b="1" i="1" u="sng" dirty="0">
                <a:highlight>
                  <a:srgbClr val="FFFF00"/>
                </a:highlight>
              </a:rPr>
              <a:t>do not vortex</a:t>
            </a:r>
            <a:r>
              <a:rPr lang="en-US" b="1" i="1" u="sng" dirty="0"/>
              <a:t>.</a:t>
            </a:r>
            <a:r>
              <a:rPr lang="en-US" dirty="0"/>
              <a:t>  Incubate at room temperature for 3 minutes.</a:t>
            </a:r>
          </a:p>
          <a:p>
            <a:r>
              <a:rPr lang="en-US" dirty="0"/>
              <a:t> </a:t>
            </a:r>
          </a:p>
          <a:p>
            <a:r>
              <a:rPr lang="en-US" dirty="0"/>
              <a:t>3. </a:t>
            </a:r>
            <a:r>
              <a:rPr lang="en-US" b="1" dirty="0"/>
              <a:t>Solution III. (</a:t>
            </a:r>
            <a:r>
              <a:rPr lang="en-US" b="1" dirty="0">
                <a:highlight>
                  <a:srgbClr val="FFFF00"/>
                </a:highlight>
              </a:rPr>
              <a:t>150 µl</a:t>
            </a:r>
            <a:r>
              <a:rPr lang="en-US" b="1" dirty="0"/>
              <a:t>) </a:t>
            </a:r>
            <a:r>
              <a:rPr lang="en-US" dirty="0"/>
              <a:t>3M Potassium acetate made by mixing 300 ml of 5M potassium acetate with 57.5 ml of glacial acetic acid and 142.5 ml of sterile water.  </a:t>
            </a:r>
            <a:r>
              <a:rPr lang="en-US" b="1" dirty="0"/>
              <a:t>This high-salt solution neutralizes the pH and causes proteins and chromosomal DNA (but not plasmid) to precipitate.</a:t>
            </a:r>
            <a:r>
              <a:rPr lang="en-US" dirty="0"/>
              <a:t>  Mix by rapid inversion 5 times;</a:t>
            </a:r>
            <a:r>
              <a:rPr lang="en-US" b="1" i="1" u="sng" dirty="0"/>
              <a:t> </a:t>
            </a:r>
            <a:r>
              <a:rPr lang="en-US" b="1" i="1" u="sng" dirty="0">
                <a:highlight>
                  <a:srgbClr val="FFFF00"/>
                </a:highlight>
              </a:rPr>
              <a:t>do not vortex</a:t>
            </a:r>
            <a:r>
              <a:rPr lang="en-US" b="1" i="1" u="sng" dirty="0"/>
              <a:t>.</a:t>
            </a:r>
          </a:p>
          <a:p>
            <a:endParaRPr lang="en-US" b="1" i="1" u="sng" dirty="0"/>
          </a:p>
          <a:p>
            <a:r>
              <a:rPr lang="en-US" b="1" i="1" u="sng" dirty="0"/>
              <a:t>Next, PCI extraction followed by ethanol precipitation.  Run a portion of the recovered DNA on a gel</a:t>
            </a:r>
            <a:endParaRPr lang="en-US" dirty="0"/>
          </a:p>
          <a:p>
            <a:endParaRPr lang="en-US" dirty="0"/>
          </a:p>
        </p:txBody>
      </p:sp>
    </p:spTree>
    <p:extLst>
      <p:ext uri="{BB962C8B-B14F-4D97-AF65-F5344CB8AC3E}">
        <p14:creationId xmlns:p14="http://schemas.microsoft.com/office/powerpoint/2010/main" val="395213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onitor&#10;&#10;Description generated with high confidence">
            <a:extLst>
              <a:ext uri="{FF2B5EF4-FFF2-40B4-BE49-F238E27FC236}">
                <a16:creationId xmlns:a16="http://schemas.microsoft.com/office/drawing/2014/main" id="{B734D1D7-B30E-48AE-A3B7-3894F6D4C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33400"/>
            <a:ext cx="7156704" cy="6528816"/>
          </a:xfrm>
          <a:prstGeom prst="rect">
            <a:avLst/>
          </a:prstGeom>
        </p:spPr>
      </p:pic>
      <p:sp>
        <p:nvSpPr>
          <p:cNvPr id="4" name="TextBox 3">
            <a:extLst>
              <a:ext uri="{FF2B5EF4-FFF2-40B4-BE49-F238E27FC236}">
                <a16:creationId xmlns:a16="http://schemas.microsoft.com/office/drawing/2014/main" id="{492466D2-C3C7-492C-B471-09194D388FCC}"/>
              </a:ext>
            </a:extLst>
          </p:cNvPr>
          <p:cNvSpPr txBox="1"/>
          <p:nvPr/>
        </p:nvSpPr>
        <p:spPr>
          <a:xfrm>
            <a:off x="6705600" y="5410200"/>
            <a:ext cx="2209800" cy="923330"/>
          </a:xfrm>
          <a:prstGeom prst="rect">
            <a:avLst/>
          </a:prstGeom>
          <a:noFill/>
        </p:spPr>
        <p:txBody>
          <a:bodyPr wrap="square" rtlCol="0">
            <a:spAutoFit/>
          </a:bodyPr>
          <a:lstStyle/>
          <a:p>
            <a:r>
              <a:rPr lang="en-US" dirty="0"/>
              <a:t>25S = 3700 nts</a:t>
            </a:r>
          </a:p>
          <a:p>
            <a:r>
              <a:rPr lang="en-US" dirty="0"/>
              <a:t>18S= 1,700 nts</a:t>
            </a:r>
          </a:p>
          <a:p>
            <a:r>
              <a:rPr lang="en-US" dirty="0"/>
              <a:t>5S = (~70-125 nt)</a:t>
            </a: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24268"/>
          <a:stretch/>
        </p:blipFill>
        <p:spPr bwMode="auto">
          <a:xfrm>
            <a:off x="2057400" y="1066800"/>
            <a:ext cx="3962400" cy="5181600"/>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3377726" y="1143000"/>
            <a:ext cx="889474" cy="369332"/>
          </a:xfrm>
          <a:prstGeom prst="rect">
            <a:avLst/>
          </a:prstGeom>
          <a:noFill/>
        </p:spPr>
        <p:txBody>
          <a:bodyPr wrap="none" rtlCol="0">
            <a:spAutoFit/>
          </a:bodyPr>
          <a:lstStyle/>
          <a:p>
            <a:r>
              <a:rPr lang="en-US" dirty="0" smtClean="0">
                <a:solidFill>
                  <a:schemeClr val="bg1"/>
                </a:solidFill>
              </a:rPr>
              <a:t>Group1</a:t>
            </a:r>
            <a:endParaRPr lang="en-US" dirty="0">
              <a:solidFill>
                <a:schemeClr val="bg1"/>
              </a:solidFill>
            </a:endParaRPr>
          </a:p>
        </p:txBody>
      </p:sp>
    </p:spTree>
    <p:extLst>
      <p:ext uri="{BB962C8B-B14F-4D97-AF65-F5344CB8AC3E}">
        <p14:creationId xmlns:p14="http://schemas.microsoft.com/office/powerpoint/2010/main" val="3847216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0428" y="284988"/>
            <a:ext cx="5343144" cy="6288024"/>
          </a:xfrm>
          <a:prstGeom prst="rect">
            <a:avLst/>
          </a:prstGeom>
        </p:spPr>
      </p:pic>
    </p:spTree>
    <p:extLst>
      <p:ext uri="{BB962C8B-B14F-4D97-AF65-F5344CB8AC3E}">
        <p14:creationId xmlns:p14="http://schemas.microsoft.com/office/powerpoint/2010/main" val="2071189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BCCDB2-02A8-491D-B0A0-AEC4975F3D18}"/>
              </a:ext>
            </a:extLst>
          </p:cNvPr>
          <p:cNvPicPr>
            <a:picLocks noChangeAspect="1"/>
          </p:cNvPicPr>
          <p:nvPr/>
        </p:nvPicPr>
        <p:blipFill>
          <a:blip r:embed="rId2"/>
          <a:stretch>
            <a:fillRect/>
          </a:stretch>
        </p:blipFill>
        <p:spPr>
          <a:xfrm>
            <a:off x="1905000" y="0"/>
            <a:ext cx="5307097" cy="6858000"/>
          </a:xfrm>
          <a:prstGeom prst="rect">
            <a:avLst/>
          </a:prstGeom>
        </p:spPr>
      </p:pic>
    </p:spTree>
    <p:extLst>
      <p:ext uri="{BB962C8B-B14F-4D97-AF65-F5344CB8AC3E}">
        <p14:creationId xmlns:p14="http://schemas.microsoft.com/office/powerpoint/2010/main" val="728389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11537</TotalTime>
  <Words>39023</Words>
  <Application>Microsoft Office PowerPoint</Application>
  <PresentationFormat>On-screen Show (4:3)</PresentationFormat>
  <Paragraphs>3393</Paragraphs>
  <Slides>397</Slides>
  <Notes>6</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397</vt:i4>
      </vt:variant>
    </vt:vector>
  </HeadingPairs>
  <TitlesOfParts>
    <vt:vector size="424" baseType="lpstr">
      <vt:lpstr>ＭＳ Ｐゴシック</vt:lpstr>
      <vt:lpstr>ＭＳ Ｐゴシック</vt:lpstr>
      <vt:lpstr>Arial</vt:lpstr>
      <vt:lpstr>Calibri</vt:lpstr>
      <vt:lpstr>Calibri Light</vt:lpstr>
      <vt:lpstr>Cambria</vt:lpstr>
      <vt:lpstr>Candara</vt:lpstr>
      <vt:lpstr>Consolas</vt:lpstr>
      <vt:lpstr>Corbel</vt:lpstr>
      <vt:lpstr>Courier New</vt:lpstr>
      <vt:lpstr>inherit</vt:lpstr>
      <vt:lpstr>MS Mincho</vt:lpstr>
      <vt:lpstr>MS Sans Serif</vt:lpstr>
      <vt:lpstr>msgothic</vt:lpstr>
      <vt:lpstr>Symbol</vt:lpstr>
      <vt:lpstr>Times</vt:lpstr>
      <vt:lpstr>Times New Roman</vt:lpstr>
      <vt:lpstr>Trebuchet MS</vt:lpstr>
      <vt:lpstr>Wingdings</vt:lpstr>
      <vt:lpstr>Wingdings 3</vt:lpstr>
      <vt:lpstr>Office Theme</vt:lpstr>
      <vt:lpstr>Waveform</vt:lpstr>
      <vt:lpstr>Facet</vt:lpstr>
      <vt:lpstr>Basis</vt:lpstr>
      <vt:lpstr>1_Office Theme</vt:lpstr>
      <vt:lpstr>3_Office Theme</vt:lpstr>
      <vt:lpstr>2_Office Theme</vt:lpstr>
      <vt:lpstr>Welcome</vt:lpstr>
      <vt:lpstr>What are we going to “do”</vt:lpstr>
      <vt:lpstr>PowerPoint Presentation</vt:lpstr>
      <vt:lpstr>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Basics of Gel Electric Circuits</vt:lpstr>
      <vt:lpstr>Where does the current come from?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http://www.youtube.com/watch?v=85h3vYt3KYg&amp;feature=player_embedded</vt:lpstr>
      <vt:lpstr>PowerPoint Presentation</vt:lpstr>
      <vt:lpstr> http://www.youtube.com/watch?v=85h3vYt3KYg&amp;feature=player_embedded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Rymond, Brian C</dc:creator>
  <cp:lastModifiedBy>Rymond, Brian</cp:lastModifiedBy>
  <cp:revision>727</cp:revision>
  <cp:lastPrinted>2018-10-08T15:29:08Z</cp:lastPrinted>
  <dcterms:created xsi:type="dcterms:W3CDTF">2015-08-06T16:49:07Z</dcterms:created>
  <dcterms:modified xsi:type="dcterms:W3CDTF">2018-10-15T15:29:32Z</dcterms:modified>
</cp:coreProperties>
</file>