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75" r:id="rId1"/>
    <p:sldMasterId id="2147483799" r:id="rId2"/>
    <p:sldMasterId id="2147483847" r:id="rId3"/>
    <p:sldMasterId id="2147483883" r:id="rId4"/>
    <p:sldMasterId id="2147483895" r:id="rId5"/>
    <p:sldMasterId id="2147483907" r:id="rId6"/>
    <p:sldMasterId id="2147483919" r:id="rId7"/>
  </p:sldMasterIdLst>
  <p:notesMasterIdLst>
    <p:notesMasterId r:id="rId217"/>
  </p:notesMasterIdLst>
  <p:sldIdLst>
    <p:sldId id="588" r:id="rId8"/>
    <p:sldId id="355" r:id="rId9"/>
    <p:sldId id="643" r:id="rId10"/>
    <p:sldId id="644" r:id="rId11"/>
    <p:sldId id="642" r:id="rId12"/>
    <p:sldId id="538" r:id="rId13"/>
    <p:sldId id="714" r:id="rId14"/>
    <p:sldId id="265" r:id="rId15"/>
    <p:sldId id="266" r:id="rId16"/>
    <p:sldId id="646" r:id="rId17"/>
    <p:sldId id="536" r:id="rId18"/>
    <p:sldId id="388" r:id="rId19"/>
    <p:sldId id="478" r:id="rId20"/>
    <p:sldId id="394" r:id="rId21"/>
    <p:sldId id="594" r:id="rId22"/>
    <p:sldId id="645" r:id="rId23"/>
    <p:sldId id="823" r:id="rId24"/>
    <p:sldId id="601" r:id="rId25"/>
    <p:sldId id="589" r:id="rId26"/>
    <p:sldId id="827" r:id="rId27"/>
    <p:sldId id="293" r:id="rId28"/>
    <p:sldId id="595" r:id="rId29"/>
    <p:sldId id="596" r:id="rId30"/>
    <p:sldId id="462" r:id="rId31"/>
    <p:sldId id="463" r:id="rId32"/>
    <p:sldId id="590" r:id="rId33"/>
    <p:sldId id="486" r:id="rId34"/>
    <p:sldId id="487" r:id="rId35"/>
    <p:sldId id="498" r:id="rId36"/>
    <p:sldId id="540" r:id="rId37"/>
    <p:sldId id="488" r:id="rId38"/>
    <p:sldId id="489" r:id="rId39"/>
    <p:sldId id="493" r:id="rId40"/>
    <p:sldId id="824" r:id="rId41"/>
    <p:sldId id="825" r:id="rId42"/>
    <p:sldId id="652" r:id="rId43"/>
    <p:sldId id="650" r:id="rId44"/>
    <p:sldId id="660" r:id="rId45"/>
    <p:sldId id="651" r:id="rId46"/>
    <p:sldId id="740" r:id="rId47"/>
    <p:sldId id="739" r:id="rId48"/>
    <p:sldId id="657" r:id="rId49"/>
    <p:sldId id="725" r:id="rId50"/>
    <p:sldId id="828" r:id="rId51"/>
    <p:sldId id="826" r:id="rId52"/>
    <p:sldId id="658" r:id="rId53"/>
    <p:sldId id="490" r:id="rId54"/>
    <p:sldId id="829" r:id="rId55"/>
    <p:sldId id="492" r:id="rId56"/>
    <p:sldId id="830" r:id="rId57"/>
    <p:sldId id="728" r:id="rId58"/>
    <p:sldId id="729" r:id="rId59"/>
    <p:sldId id="299" r:id="rId60"/>
    <p:sldId id="605" r:id="rId61"/>
    <p:sldId id="300" r:id="rId62"/>
    <p:sldId id="659" r:id="rId63"/>
    <p:sldId id="302" r:id="rId64"/>
    <p:sldId id="717" r:id="rId65"/>
    <p:sldId id="370" r:id="rId66"/>
    <p:sldId id="544" r:id="rId67"/>
    <p:sldId id="607" r:id="rId68"/>
    <p:sldId id="304" r:id="rId69"/>
    <p:sldId id="421" r:id="rId70"/>
    <p:sldId id="833" r:id="rId71"/>
    <p:sldId id="831" r:id="rId72"/>
    <p:sldId id="832" r:id="rId73"/>
    <p:sldId id="479" r:id="rId74"/>
    <p:sldId id="718" r:id="rId75"/>
    <p:sldId id="719" r:id="rId76"/>
    <p:sldId id="480" r:id="rId77"/>
    <p:sldId id="345" r:id="rId78"/>
    <p:sldId id="475" r:id="rId79"/>
    <p:sldId id="476" r:id="rId80"/>
    <p:sldId id="477" r:id="rId81"/>
    <p:sldId id="481" r:id="rId82"/>
    <p:sldId id="721" r:id="rId83"/>
    <p:sldId id="482" r:id="rId84"/>
    <p:sldId id="484" r:id="rId85"/>
    <p:sldId id="483" r:id="rId86"/>
    <p:sldId id="464" r:id="rId87"/>
    <p:sldId id="671" r:id="rId88"/>
    <p:sldId id="393" r:id="rId89"/>
    <p:sldId id="548" r:id="rId90"/>
    <p:sldId id="549" r:id="rId91"/>
    <p:sldId id="272" r:id="rId92"/>
    <p:sldId id="676" r:id="rId93"/>
    <p:sldId id="838" r:id="rId94"/>
    <p:sldId id="839" r:id="rId95"/>
    <p:sldId id="837" r:id="rId96"/>
    <p:sldId id="285" r:id="rId97"/>
    <p:sldId id="273" r:id="rId98"/>
    <p:sldId id="395" r:id="rId99"/>
    <p:sldId id="735" r:id="rId100"/>
    <p:sldId id="506" r:id="rId101"/>
    <p:sldId id="397" r:id="rId102"/>
    <p:sldId id="398" r:id="rId103"/>
    <p:sldId id="465" r:id="rId104"/>
    <p:sldId id="466" r:id="rId105"/>
    <p:sldId id="467" r:id="rId106"/>
    <p:sldId id="468" r:id="rId107"/>
    <p:sldId id="738" r:id="rId108"/>
    <p:sldId id="669" r:id="rId109"/>
    <p:sldId id="404" r:id="rId110"/>
    <p:sldId id="834" r:id="rId111"/>
    <p:sldId id="741" r:id="rId112"/>
    <p:sldId id="275" r:id="rId113"/>
    <p:sldId id="743" r:id="rId114"/>
    <p:sldId id="836" r:id="rId115"/>
    <p:sldId id="852" r:id="rId116"/>
    <p:sldId id="855" r:id="rId117"/>
    <p:sldId id="742" r:id="rId118"/>
    <p:sldId id="745" r:id="rId119"/>
    <p:sldId id="687" r:id="rId120"/>
    <p:sldId id="677" r:id="rId121"/>
    <p:sldId id="678" r:id="rId122"/>
    <p:sldId id="851" r:id="rId123"/>
    <p:sldId id="853" r:id="rId124"/>
    <p:sldId id="764" r:id="rId125"/>
    <p:sldId id="765" r:id="rId126"/>
    <p:sldId id="616" r:id="rId127"/>
    <p:sldId id="854" r:id="rId128"/>
    <p:sldId id="856" r:id="rId129"/>
    <p:sldId id="766" r:id="rId130"/>
    <p:sldId id="749" r:id="rId131"/>
    <p:sldId id="840" r:id="rId132"/>
    <p:sldId id="841" r:id="rId133"/>
    <p:sldId id="842" r:id="rId134"/>
    <p:sldId id="843" r:id="rId135"/>
    <p:sldId id="844" r:id="rId136"/>
    <p:sldId id="845" r:id="rId137"/>
    <p:sldId id="846" r:id="rId138"/>
    <p:sldId id="847" r:id="rId139"/>
    <p:sldId id="848" r:id="rId140"/>
    <p:sldId id="849" r:id="rId141"/>
    <p:sldId id="761" r:id="rId142"/>
    <p:sldId id="760" r:id="rId143"/>
    <p:sldId id="768" r:id="rId144"/>
    <p:sldId id="617" r:id="rId145"/>
    <p:sldId id="747" r:id="rId146"/>
    <p:sldId id="748" r:id="rId147"/>
    <p:sldId id="614" r:id="rId148"/>
    <p:sldId id="360" r:id="rId149"/>
    <p:sldId id="347" r:id="rId150"/>
    <p:sldId id="346" r:id="rId151"/>
    <p:sldId id="401" r:id="rId152"/>
    <p:sldId id="771" r:id="rId153"/>
    <p:sldId id="858" r:id="rId154"/>
    <p:sldId id="772" r:id="rId155"/>
    <p:sldId id="773" r:id="rId156"/>
    <p:sldId id="774" r:id="rId157"/>
    <p:sldId id="857" r:id="rId158"/>
    <p:sldId id="776" r:id="rId159"/>
    <p:sldId id="777" r:id="rId160"/>
    <p:sldId id="778" r:id="rId161"/>
    <p:sldId id="859" r:id="rId162"/>
    <p:sldId id="779" r:id="rId163"/>
    <p:sldId id="780" r:id="rId164"/>
    <p:sldId id="821" r:id="rId165"/>
    <p:sldId id="860" r:id="rId166"/>
    <p:sldId id="785" r:id="rId167"/>
    <p:sldId id="786" r:id="rId168"/>
    <p:sldId id="783" r:id="rId169"/>
    <p:sldId id="784" r:id="rId170"/>
    <p:sldId id="781" r:id="rId171"/>
    <p:sldId id="792" r:id="rId172"/>
    <p:sldId id="787" r:id="rId173"/>
    <p:sldId id="790" r:id="rId174"/>
    <p:sldId id="791" r:id="rId175"/>
    <p:sldId id="793" r:id="rId176"/>
    <p:sldId id="794" r:id="rId177"/>
    <p:sldId id="795" r:id="rId178"/>
    <p:sldId id="796" r:id="rId179"/>
    <p:sldId id="797" r:id="rId180"/>
    <p:sldId id="817" r:id="rId181"/>
    <p:sldId id="818" r:id="rId182"/>
    <p:sldId id="815" r:id="rId183"/>
    <p:sldId id="816" r:id="rId184"/>
    <p:sldId id="803" r:id="rId185"/>
    <p:sldId id="804" r:id="rId186"/>
    <p:sldId id="805" r:id="rId187"/>
    <p:sldId id="807" r:id="rId188"/>
    <p:sldId id="808" r:id="rId189"/>
    <p:sldId id="861" r:id="rId190"/>
    <p:sldId id="809" r:id="rId191"/>
    <p:sldId id="810" r:id="rId192"/>
    <p:sldId id="812" r:id="rId193"/>
    <p:sldId id="813" r:id="rId194"/>
    <p:sldId id="819" r:id="rId195"/>
    <p:sldId id="469" r:id="rId196"/>
    <p:sldId id="618" r:id="rId197"/>
    <p:sldId id="338" r:id="rId198"/>
    <p:sldId id="310" r:id="rId199"/>
    <p:sldId id="680" r:id="rId200"/>
    <p:sldId id="681" r:id="rId201"/>
    <p:sldId id="470" r:id="rId202"/>
    <p:sldId id="471" r:id="rId203"/>
    <p:sldId id="682" r:id="rId204"/>
    <p:sldId id="683" r:id="rId205"/>
    <p:sldId id="472" r:id="rId206"/>
    <p:sldId id="620" r:id="rId207"/>
    <p:sldId id="514" r:id="rId208"/>
    <p:sldId id="451" r:id="rId209"/>
    <p:sldId id="515" r:id="rId210"/>
    <p:sldId id="708" r:id="rId211"/>
    <p:sldId id="709" r:id="rId212"/>
    <p:sldId id="707" r:id="rId213"/>
    <p:sldId id="710" r:id="rId214"/>
    <p:sldId id="523" r:id="rId215"/>
    <p:sldId id="452" r:id="rId216"/>
  </p:sldIdLst>
  <p:sldSz cx="9144000" cy="6858000" type="screen4x3"/>
  <p:notesSz cx="7010400" cy="923607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A50021"/>
    <a:srgbClr val="006600"/>
    <a:srgbClr val="336600"/>
    <a:srgbClr val="003300"/>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98113" autoAdjust="0"/>
  </p:normalViewPr>
  <p:slideViewPr>
    <p:cSldViewPr>
      <p:cViewPr varScale="1">
        <p:scale>
          <a:sx n="87" d="100"/>
          <a:sy n="87" d="100"/>
        </p:scale>
        <p:origin x="66" y="66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6051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59" Type="http://schemas.openxmlformats.org/officeDocument/2006/relationships/slide" Target="slides/slide152.xml"/><Relationship Id="rId170" Type="http://schemas.openxmlformats.org/officeDocument/2006/relationships/slide" Target="slides/slide163.xml"/><Relationship Id="rId191" Type="http://schemas.openxmlformats.org/officeDocument/2006/relationships/slide" Target="slides/slide184.xml"/><Relationship Id="rId205" Type="http://schemas.openxmlformats.org/officeDocument/2006/relationships/slide" Target="slides/slide198.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slide" Target="slides/slide142.xml"/><Relationship Id="rId5" Type="http://schemas.openxmlformats.org/officeDocument/2006/relationships/slideMaster" Target="slideMasters/slideMaster5.xml"/><Relationship Id="rId95" Type="http://schemas.openxmlformats.org/officeDocument/2006/relationships/slide" Target="slides/slide88.xml"/><Relationship Id="rId160" Type="http://schemas.openxmlformats.org/officeDocument/2006/relationships/slide" Target="slides/slide153.xml"/><Relationship Id="rId181" Type="http://schemas.openxmlformats.org/officeDocument/2006/relationships/slide" Target="slides/slide174.xml"/><Relationship Id="rId216" Type="http://schemas.openxmlformats.org/officeDocument/2006/relationships/slide" Target="slides/slide209.xml"/><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slide" Target="slides/slide132.xml"/><Relationship Id="rId85" Type="http://schemas.openxmlformats.org/officeDocument/2006/relationships/slide" Target="slides/slide78.xml"/><Relationship Id="rId150" Type="http://schemas.openxmlformats.org/officeDocument/2006/relationships/slide" Target="slides/slide143.xml"/><Relationship Id="rId171" Type="http://schemas.openxmlformats.org/officeDocument/2006/relationships/slide" Target="slides/slide164.xml"/><Relationship Id="rId192" Type="http://schemas.openxmlformats.org/officeDocument/2006/relationships/slide" Target="slides/slide185.xml"/><Relationship Id="rId206" Type="http://schemas.openxmlformats.org/officeDocument/2006/relationships/slide" Target="slides/slide199.xml"/><Relationship Id="rId12" Type="http://schemas.openxmlformats.org/officeDocument/2006/relationships/slide" Target="slides/slide5.xml"/><Relationship Id="rId33" Type="http://schemas.openxmlformats.org/officeDocument/2006/relationships/slide" Target="slides/slide26.xml"/><Relationship Id="rId108" Type="http://schemas.openxmlformats.org/officeDocument/2006/relationships/slide" Target="slides/slide101.xml"/><Relationship Id="rId129" Type="http://schemas.openxmlformats.org/officeDocument/2006/relationships/slide" Target="slides/slide122.xml"/><Relationship Id="rId54" Type="http://schemas.openxmlformats.org/officeDocument/2006/relationships/slide" Target="slides/slide47.xml"/><Relationship Id="rId75" Type="http://schemas.openxmlformats.org/officeDocument/2006/relationships/slide" Target="slides/slide68.xml"/><Relationship Id="rId96" Type="http://schemas.openxmlformats.org/officeDocument/2006/relationships/slide" Target="slides/slide89.xml"/><Relationship Id="rId140" Type="http://schemas.openxmlformats.org/officeDocument/2006/relationships/slide" Target="slides/slide133.xml"/><Relationship Id="rId161" Type="http://schemas.openxmlformats.org/officeDocument/2006/relationships/slide" Target="slides/slide154.xml"/><Relationship Id="rId182" Type="http://schemas.openxmlformats.org/officeDocument/2006/relationships/slide" Target="slides/slide175.xml"/><Relationship Id="rId217" Type="http://schemas.openxmlformats.org/officeDocument/2006/relationships/notesMaster" Target="notesMasters/notesMaster1.xml"/><Relationship Id="rId6" Type="http://schemas.openxmlformats.org/officeDocument/2006/relationships/slideMaster" Target="slideMasters/slideMaster6.xml"/><Relationship Id="rId23" Type="http://schemas.openxmlformats.org/officeDocument/2006/relationships/slide" Target="slides/slide16.xml"/><Relationship Id="rId119" Type="http://schemas.openxmlformats.org/officeDocument/2006/relationships/slide" Target="slides/slide112.xml"/><Relationship Id="rId44" Type="http://schemas.openxmlformats.org/officeDocument/2006/relationships/slide" Target="slides/slide37.xml"/><Relationship Id="rId65" Type="http://schemas.openxmlformats.org/officeDocument/2006/relationships/slide" Target="slides/slide58.xml"/><Relationship Id="rId86" Type="http://schemas.openxmlformats.org/officeDocument/2006/relationships/slide" Target="slides/slide79.xml"/><Relationship Id="rId130" Type="http://schemas.openxmlformats.org/officeDocument/2006/relationships/slide" Target="slides/slide123.xml"/><Relationship Id="rId151" Type="http://schemas.openxmlformats.org/officeDocument/2006/relationships/slide" Target="slides/slide144.xml"/><Relationship Id="rId172" Type="http://schemas.openxmlformats.org/officeDocument/2006/relationships/slide" Target="slides/slide165.xml"/><Relationship Id="rId193" Type="http://schemas.openxmlformats.org/officeDocument/2006/relationships/slide" Target="slides/slide186.xml"/><Relationship Id="rId207" Type="http://schemas.openxmlformats.org/officeDocument/2006/relationships/slide" Target="slides/slide200.xml"/><Relationship Id="rId13" Type="http://schemas.openxmlformats.org/officeDocument/2006/relationships/slide" Target="slides/slide6.xml"/><Relationship Id="rId109" Type="http://schemas.openxmlformats.org/officeDocument/2006/relationships/slide" Target="slides/slide102.xml"/><Relationship Id="rId34" Type="http://schemas.openxmlformats.org/officeDocument/2006/relationships/slide" Target="slides/slide27.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20" Type="http://schemas.openxmlformats.org/officeDocument/2006/relationships/slide" Target="slides/slide113.xml"/><Relationship Id="rId141" Type="http://schemas.openxmlformats.org/officeDocument/2006/relationships/slide" Target="slides/slide134.xml"/><Relationship Id="rId7" Type="http://schemas.openxmlformats.org/officeDocument/2006/relationships/slideMaster" Target="slideMasters/slideMaster7.xml"/><Relationship Id="rId162" Type="http://schemas.openxmlformats.org/officeDocument/2006/relationships/slide" Target="slides/slide155.xml"/><Relationship Id="rId183" Type="http://schemas.openxmlformats.org/officeDocument/2006/relationships/slide" Target="slides/slide176.xml"/><Relationship Id="rId218" Type="http://schemas.openxmlformats.org/officeDocument/2006/relationships/presProps" Target="presProps.xml"/><Relationship Id="rId24" Type="http://schemas.openxmlformats.org/officeDocument/2006/relationships/slide" Target="slides/slide17.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31" Type="http://schemas.openxmlformats.org/officeDocument/2006/relationships/slide" Target="slides/slide124.xml"/><Relationship Id="rId152" Type="http://schemas.openxmlformats.org/officeDocument/2006/relationships/slide" Target="slides/slide145.xml"/><Relationship Id="rId173" Type="http://schemas.openxmlformats.org/officeDocument/2006/relationships/slide" Target="slides/slide166.xml"/><Relationship Id="rId194" Type="http://schemas.openxmlformats.org/officeDocument/2006/relationships/slide" Target="slides/slide187.xml"/><Relationship Id="rId208" Type="http://schemas.openxmlformats.org/officeDocument/2006/relationships/slide" Target="slides/slide201.xml"/><Relationship Id="rId14" Type="http://schemas.openxmlformats.org/officeDocument/2006/relationships/slide" Target="slides/slide7.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slide" Target="slides/slide156.xml"/><Relationship Id="rId184" Type="http://schemas.openxmlformats.org/officeDocument/2006/relationships/slide" Target="slides/slide177.xml"/><Relationship Id="rId189" Type="http://schemas.openxmlformats.org/officeDocument/2006/relationships/slide" Target="slides/slide182.xml"/><Relationship Id="rId219" Type="http://schemas.openxmlformats.org/officeDocument/2006/relationships/viewProps" Target="viewProps.xml"/><Relationship Id="rId3" Type="http://schemas.openxmlformats.org/officeDocument/2006/relationships/slideMaster" Target="slideMasters/slideMaster3.xml"/><Relationship Id="rId214" Type="http://schemas.openxmlformats.org/officeDocument/2006/relationships/slide" Target="slides/slide207.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74" Type="http://schemas.openxmlformats.org/officeDocument/2006/relationships/slide" Target="slides/slide167.xml"/><Relationship Id="rId179" Type="http://schemas.openxmlformats.org/officeDocument/2006/relationships/slide" Target="slides/slide172.xml"/><Relationship Id="rId195" Type="http://schemas.openxmlformats.org/officeDocument/2006/relationships/slide" Target="slides/slide188.xml"/><Relationship Id="rId209" Type="http://schemas.openxmlformats.org/officeDocument/2006/relationships/slide" Target="slides/slide202.xml"/><Relationship Id="rId190" Type="http://schemas.openxmlformats.org/officeDocument/2006/relationships/slide" Target="slides/slide183.xml"/><Relationship Id="rId204" Type="http://schemas.openxmlformats.org/officeDocument/2006/relationships/slide" Target="slides/slide197.xml"/><Relationship Id="rId220" Type="http://schemas.openxmlformats.org/officeDocument/2006/relationships/theme" Target="theme/theme1.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164" Type="http://schemas.openxmlformats.org/officeDocument/2006/relationships/slide" Target="slides/slide157.xml"/><Relationship Id="rId169" Type="http://schemas.openxmlformats.org/officeDocument/2006/relationships/slide" Target="slides/slide162.xml"/><Relationship Id="rId185" Type="http://schemas.openxmlformats.org/officeDocument/2006/relationships/slide" Target="slides/slide178.xml"/><Relationship Id="rId4" Type="http://schemas.openxmlformats.org/officeDocument/2006/relationships/slideMaster" Target="slideMasters/slideMaster4.xml"/><Relationship Id="rId9" Type="http://schemas.openxmlformats.org/officeDocument/2006/relationships/slide" Target="slides/slide2.xml"/><Relationship Id="rId180" Type="http://schemas.openxmlformats.org/officeDocument/2006/relationships/slide" Target="slides/slide173.xml"/><Relationship Id="rId210" Type="http://schemas.openxmlformats.org/officeDocument/2006/relationships/slide" Target="slides/slide203.xml"/><Relationship Id="rId215" Type="http://schemas.openxmlformats.org/officeDocument/2006/relationships/slide" Target="slides/slide208.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slide" Target="slides/slide147.xml"/><Relationship Id="rId175" Type="http://schemas.openxmlformats.org/officeDocument/2006/relationships/slide" Target="slides/slide168.xml"/><Relationship Id="rId196" Type="http://schemas.openxmlformats.org/officeDocument/2006/relationships/slide" Target="slides/slide189.xml"/><Relationship Id="rId200" Type="http://schemas.openxmlformats.org/officeDocument/2006/relationships/slide" Target="slides/slide193.xml"/><Relationship Id="rId16" Type="http://schemas.openxmlformats.org/officeDocument/2006/relationships/slide" Target="slides/slide9.xml"/><Relationship Id="rId221" Type="http://schemas.openxmlformats.org/officeDocument/2006/relationships/tableStyles" Target="tableStyles.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 Id="rId165" Type="http://schemas.openxmlformats.org/officeDocument/2006/relationships/slide" Target="slides/slide158.xml"/><Relationship Id="rId186" Type="http://schemas.openxmlformats.org/officeDocument/2006/relationships/slide" Target="slides/slide179.xml"/><Relationship Id="rId211" Type="http://schemas.openxmlformats.org/officeDocument/2006/relationships/slide" Target="slides/slide204.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80" Type="http://schemas.openxmlformats.org/officeDocument/2006/relationships/slide" Target="slides/slide73.xml"/><Relationship Id="rId155" Type="http://schemas.openxmlformats.org/officeDocument/2006/relationships/slide" Target="slides/slide148.xml"/><Relationship Id="rId176" Type="http://schemas.openxmlformats.org/officeDocument/2006/relationships/slide" Target="slides/slide169.xml"/><Relationship Id="rId197" Type="http://schemas.openxmlformats.org/officeDocument/2006/relationships/slide" Target="slides/slide190.xml"/><Relationship Id="rId201" Type="http://schemas.openxmlformats.org/officeDocument/2006/relationships/slide" Target="slides/slide194.xml"/><Relationship Id="rId222" Type="http://schemas.microsoft.com/office/2015/10/relationships/revisionInfo" Target="revisionInfo.xml"/><Relationship Id="rId17" Type="http://schemas.openxmlformats.org/officeDocument/2006/relationships/slide" Target="slides/slide10.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24" Type="http://schemas.openxmlformats.org/officeDocument/2006/relationships/slide" Target="slides/slide117.xml"/><Relationship Id="rId70" Type="http://schemas.openxmlformats.org/officeDocument/2006/relationships/slide" Target="slides/slide63.xml"/><Relationship Id="rId91" Type="http://schemas.openxmlformats.org/officeDocument/2006/relationships/slide" Target="slides/slide84.xml"/><Relationship Id="rId145" Type="http://schemas.openxmlformats.org/officeDocument/2006/relationships/slide" Target="slides/slide138.xml"/><Relationship Id="rId166" Type="http://schemas.openxmlformats.org/officeDocument/2006/relationships/slide" Target="slides/slide159.xml"/><Relationship Id="rId187" Type="http://schemas.openxmlformats.org/officeDocument/2006/relationships/slide" Target="slides/slide180.xml"/><Relationship Id="rId1" Type="http://schemas.openxmlformats.org/officeDocument/2006/relationships/slideMaster" Target="slideMasters/slideMaster1.xml"/><Relationship Id="rId212" Type="http://schemas.openxmlformats.org/officeDocument/2006/relationships/slide" Target="slides/slide205.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60" Type="http://schemas.openxmlformats.org/officeDocument/2006/relationships/slide" Target="slides/slide53.xml"/><Relationship Id="rId81" Type="http://schemas.openxmlformats.org/officeDocument/2006/relationships/slide" Target="slides/slide74.xml"/><Relationship Id="rId135" Type="http://schemas.openxmlformats.org/officeDocument/2006/relationships/slide" Target="slides/slide128.xml"/><Relationship Id="rId156" Type="http://schemas.openxmlformats.org/officeDocument/2006/relationships/slide" Target="slides/slide149.xml"/><Relationship Id="rId177" Type="http://schemas.openxmlformats.org/officeDocument/2006/relationships/slide" Target="slides/slide170.xml"/><Relationship Id="rId198" Type="http://schemas.openxmlformats.org/officeDocument/2006/relationships/slide" Target="slides/slide191.xml"/><Relationship Id="rId202" Type="http://schemas.openxmlformats.org/officeDocument/2006/relationships/slide" Target="slides/slide195.xml"/><Relationship Id="rId18" Type="http://schemas.openxmlformats.org/officeDocument/2006/relationships/slide" Target="slides/slide11.xml"/><Relationship Id="rId39" Type="http://schemas.openxmlformats.org/officeDocument/2006/relationships/slide" Target="slides/slide32.xml"/><Relationship Id="rId50" Type="http://schemas.openxmlformats.org/officeDocument/2006/relationships/slide" Target="slides/slide43.xml"/><Relationship Id="rId104" Type="http://schemas.openxmlformats.org/officeDocument/2006/relationships/slide" Target="slides/slide97.xml"/><Relationship Id="rId125" Type="http://schemas.openxmlformats.org/officeDocument/2006/relationships/slide" Target="slides/slide118.xml"/><Relationship Id="rId146" Type="http://schemas.openxmlformats.org/officeDocument/2006/relationships/slide" Target="slides/slide139.xml"/><Relationship Id="rId167" Type="http://schemas.openxmlformats.org/officeDocument/2006/relationships/slide" Target="slides/slide160.xml"/><Relationship Id="rId188" Type="http://schemas.openxmlformats.org/officeDocument/2006/relationships/slide" Target="slides/slide181.xml"/><Relationship Id="rId71" Type="http://schemas.openxmlformats.org/officeDocument/2006/relationships/slide" Target="slides/slide64.xml"/><Relationship Id="rId92" Type="http://schemas.openxmlformats.org/officeDocument/2006/relationships/slide" Target="slides/slide85.xml"/><Relationship Id="rId213" Type="http://schemas.openxmlformats.org/officeDocument/2006/relationships/slide" Target="slides/slide206.xml"/><Relationship Id="rId2" Type="http://schemas.openxmlformats.org/officeDocument/2006/relationships/slideMaster" Target="slideMasters/slideMaster2.xml"/><Relationship Id="rId29" Type="http://schemas.openxmlformats.org/officeDocument/2006/relationships/slide" Target="slides/slide22.xml"/><Relationship Id="rId40" Type="http://schemas.openxmlformats.org/officeDocument/2006/relationships/slide" Target="slides/slide33.xml"/><Relationship Id="rId115" Type="http://schemas.openxmlformats.org/officeDocument/2006/relationships/slide" Target="slides/slide108.xml"/><Relationship Id="rId136" Type="http://schemas.openxmlformats.org/officeDocument/2006/relationships/slide" Target="slides/slide129.xml"/><Relationship Id="rId157" Type="http://schemas.openxmlformats.org/officeDocument/2006/relationships/slide" Target="slides/slide150.xml"/><Relationship Id="rId178" Type="http://schemas.openxmlformats.org/officeDocument/2006/relationships/slide" Target="slides/slide171.xml"/><Relationship Id="rId61" Type="http://schemas.openxmlformats.org/officeDocument/2006/relationships/slide" Target="slides/slide54.xml"/><Relationship Id="rId82" Type="http://schemas.openxmlformats.org/officeDocument/2006/relationships/slide" Target="slides/slide75.xml"/><Relationship Id="rId199" Type="http://schemas.openxmlformats.org/officeDocument/2006/relationships/slide" Target="slides/slide192.xml"/><Relationship Id="rId203" Type="http://schemas.openxmlformats.org/officeDocument/2006/relationships/slide" Target="slides/slide196.xml"/><Relationship Id="rId19" Type="http://schemas.openxmlformats.org/officeDocument/2006/relationships/slide" Target="slides/slide12.xml"/><Relationship Id="rId30" Type="http://schemas.openxmlformats.org/officeDocument/2006/relationships/slide" Target="slides/slide2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slide" Target="slides/slide1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1963"/>
          </a:xfrm>
          <a:prstGeom prst="rect">
            <a:avLst/>
          </a:prstGeom>
        </p:spPr>
        <p:txBody>
          <a:bodyPr vert="horz" lIns="91440" tIns="45720" rIns="91440" bIns="45720" rtlCol="0"/>
          <a:lstStyle>
            <a:lvl1pPr algn="r">
              <a:defRPr sz="1200"/>
            </a:lvl1pPr>
          </a:lstStyle>
          <a:p>
            <a:fld id="{3170DFA2-9156-4E61-B0C5-A8DDA2F6E14E}" type="datetimeFigureOut">
              <a:rPr lang="en-US" smtClean="0"/>
              <a:t>11/17/2017</a:t>
            </a:fld>
            <a:endParaRPr lang="en-US"/>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387850"/>
            <a:ext cx="5607050" cy="41560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25"/>
            <a:ext cx="3038475" cy="46196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772525"/>
            <a:ext cx="3038475" cy="461963"/>
          </a:xfrm>
          <a:prstGeom prst="rect">
            <a:avLst/>
          </a:prstGeom>
        </p:spPr>
        <p:txBody>
          <a:bodyPr vert="horz" lIns="91440" tIns="45720" rIns="91440" bIns="45720" rtlCol="0" anchor="b"/>
          <a:lstStyle>
            <a:lvl1pPr algn="r">
              <a:defRPr sz="1200"/>
            </a:lvl1pPr>
          </a:lstStyle>
          <a:p>
            <a:fld id="{0EF68A5F-CE23-4ED5-9FAF-27ECF6B37280}" type="slidenum">
              <a:rPr lang="en-US" smtClean="0"/>
              <a:t>‹#›</a:t>
            </a:fld>
            <a:endParaRPr lang="en-US"/>
          </a:p>
        </p:txBody>
      </p:sp>
    </p:spTree>
    <p:extLst>
      <p:ext uri="{BB962C8B-B14F-4D97-AF65-F5344CB8AC3E}">
        <p14:creationId xmlns:p14="http://schemas.microsoft.com/office/powerpoint/2010/main" val="1809620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pPr>
            <a:r>
              <a:rPr lang="en-GB" altLang="en-US">
                <a:latin typeface="Arial" charset="0"/>
                <a:ea typeface="msgothic" charset="0"/>
                <a:cs typeface="msgothic" charset="0"/>
              </a:rPr>
              <a:t>Conservation of the protein–DNA interactions in the Zα/Z-Z DNA complex. Superimposition of the Zα domain from the search model PDB ID 1QBJ (Cyan) and chain C of the Hepes-free structure of the ZZ junction (Yellow). Residues interacting with DNA are shown in stick representation, whereas dotted lines show hydrogen bonds. Side chains involved in interactions with DNA are drawn as sticks and labeled.</a:t>
            </a:r>
          </a:p>
        </p:txBody>
      </p:sp>
    </p:spTree>
    <p:extLst>
      <p:ext uri="{BB962C8B-B14F-4D97-AF65-F5344CB8AC3E}">
        <p14:creationId xmlns:p14="http://schemas.microsoft.com/office/powerpoint/2010/main" val="3986611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7BB8579-F118-426E-97E0-DD2B1E1157BE}" type="slidenum">
              <a:rPr kumimoji="0" lang="en-US"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482" name="Rectangle 2"/>
          <p:cNvSpPr>
            <a:spLocks noGrp="1" noRot="1" noChangeAspect="1" noChangeArrowheads="1"/>
          </p:cNvSpPr>
          <p:nvPr>
            <p:ph type="sldImg"/>
          </p:nvPr>
        </p:nvSpPr>
        <p:spPr bwMode="auto">
          <a:xfrm>
            <a:off x="1204913" y="681038"/>
            <a:ext cx="4611687" cy="3457575"/>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3" name="Rectangle 3"/>
          <p:cNvSpPr>
            <a:spLocks noGrp="1" noChangeArrowheads="1"/>
          </p:cNvSpPr>
          <p:nvPr>
            <p:ph type="body" idx="1"/>
          </p:nvPr>
        </p:nvSpPr>
        <p:spPr bwMode="auto">
          <a:xfrm>
            <a:off x="934720" y="4387136"/>
            <a:ext cx="5140960" cy="415623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812" tIns="47489" rIns="91812" bIns="47489"/>
          <a:lstStyle/>
          <a:p>
            <a:endParaRPr lang="en-US" altLang="en-US"/>
          </a:p>
        </p:txBody>
      </p:sp>
    </p:spTree>
    <p:extLst>
      <p:ext uri="{BB962C8B-B14F-4D97-AF65-F5344CB8AC3E}">
        <p14:creationId xmlns:p14="http://schemas.microsoft.com/office/powerpoint/2010/main" val="1908585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pPr>
              <a:defRPr/>
            </a:pPr>
            <a:endParaRPr lang="en-US"/>
          </a:p>
        </p:txBody>
      </p:sp>
      <p:sp>
        <p:nvSpPr>
          <p:cNvPr id="17" name="Footer Placeholder 16"/>
          <p:cNvSpPr>
            <a:spLocks noGrp="1"/>
          </p:cNvSpPr>
          <p:nvPr>
            <p:ph type="ftr" sz="quarter" idx="11"/>
          </p:nvPr>
        </p:nvSpPr>
        <p:spPr/>
        <p:txBody>
          <a:bodyPr/>
          <a:lstStyle/>
          <a:p>
            <a:pPr>
              <a:defRPr/>
            </a:pPr>
            <a:endParaRPr lang="en-US"/>
          </a:p>
        </p:txBody>
      </p:sp>
      <p:sp>
        <p:nvSpPr>
          <p:cNvPr id="29" name="Slide Number Placeholder 28"/>
          <p:cNvSpPr>
            <a:spLocks noGrp="1"/>
          </p:cNvSpPr>
          <p:nvPr>
            <p:ph type="sldNum" sz="quarter" idx="12"/>
          </p:nvPr>
        </p:nvSpPr>
        <p:spPr/>
        <p:txBody>
          <a:bodyPr/>
          <a:lstStyle/>
          <a:p>
            <a:pPr>
              <a:defRPr/>
            </a:pPr>
            <a:fld id="{59CCDFB4-2F74-468C-AFAB-A42B71C8D341}" type="slidenum">
              <a:rPr lang="en-US" smtClean="0"/>
              <a:pPr>
                <a:defRPr/>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753D5FB-39B3-4FD8-8216-6117B75A23F5}"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B24DADF-4A30-4C86-BF20-738EED55C3F0}"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9CCDFB4-2F74-468C-AFAB-A42B71C8D341}" type="slidenum">
              <a:rPr lang="en-US" smtClean="0"/>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7EC055E-5F10-425E-9A6D-684EB255A182}" type="slidenum">
              <a:rPr lang="en-US" smtClean="0"/>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14B33C5-709E-474A-8F17-734E7D724808}" type="slidenum">
              <a:rPr lang="en-US" smtClean="0"/>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E7C4A8B-D54A-41DD-9822-069C88614C66}" type="slidenum">
              <a:rPr lang="en-US" smtClean="0"/>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DECA76A-B0EA-48B4-B22A-A7E1DEE46361}" type="slidenum">
              <a:rPr lang="en-US" smtClean="0"/>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2BE96E67-E4F9-47E2-8C88-1B818251F03C}" type="slidenum">
              <a:rPr lang="en-US" smtClean="0"/>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9900661E-E6BC-4201-A4A1-360CDFD46081}" type="slidenum">
              <a:rPr lang="en-US" smtClean="0"/>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10D1C1F-7D96-49AC-9122-E003C572777C}"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7EC055E-5F10-425E-9A6D-684EB255A182}" type="slidenum">
              <a:rPr lang="en-US" smtClean="0"/>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43004AA-9F38-4584-866B-99BD7A19A248}" type="slidenum">
              <a:rPr lang="en-US" smtClean="0"/>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753D5FB-39B3-4FD8-8216-6117B75A23F5}" type="slidenum">
              <a:rPr lang="en-US" smtClean="0"/>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B24DADF-4A30-4C86-BF20-738EED55C3F0}" type="slidenum">
              <a:rPr lang="en-US" smtClean="0"/>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9CCDFB4-2F74-468C-AFAB-A42B71C8D341}" type="slidenum">
              <a:rPr lang="en-US" smtClean="0"/>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7EC055E-5F10-425E-9A6D-684EB255A182}" type="slidenum">
              <a:rPr lang="en-US" smtClean="0"/>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14B33C5-709E-474A-8F17-734E7D724808}" type="slidenum">
              <a:rPr lang="en-US" smtClean="0"/>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E7C4A8B-D54A-41DD-9822-069C88614C66}" type="slidenum">
              <a:rPr lang="en-US" smtClean="0"/>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DECA76A-B0EA-48B4-B22A-A7E1DEE46361}" type="slidenum">
              <a:rPr lang="en-US" smtClean="0"/>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2BE96E67-E4F9-47E2-8C88-1B818251F03C}" type="slidenum">
              <a:rPr lang="en-US" smtClean="0"/>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9900661E-E6BC-4201-A4A1-360CDFD46081}"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a:xfrm>
            <a:off x="7924800" y="6416675"/>
            <a:ext cx="762000" cy="365125"/>
          </a:xfrm>
        </p:spPr>
        <p:txBody>
          <a:bodyPr/>
          <a:lstStyle/>
          <a:p>
            <a:pPr>
              <a:defRPr/>
            </a:pPr>
            <a:fld id="{614B33C5-709E-474A-8F17-734E7D724808}"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10D1C1F-7D96-49AC-9122-E003C572777C}" type="slidenum">
              <a:rPr lang="en-US" smtClean="0"/>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43004AA-9F38-4584-866B-99BD7A19A248}" type="slidenum">
              <a:rPr lang="en-US" smtClean="0"/>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753D5FB-39B3-4FD8-8216-6117B75A23F5}" type="slidenum">
              <a:rPr lang="en-US" smtClean="0"/>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B24DADF-4A30-4C86-BF20-738EED55C3F0}" type="slidenum">
              <a:rPr lang="en-US" smtClean="0"/>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pPr>
              <a:defRPr/>
            </a:pPr>
            <a:endParaRPr lang="en-US"/>
          </a:p>
        </p:txBody>
      </p:sp>
      <p:sp>
        <p:nvSpPr>
          <p:cNvPr id="17" name="Footer Placeholder 16"/>
          <p:cNvSpPr>
            <a:spLocks noGrp="1"/>
          </p:cNvSpPr>
          <p:nvPr>
            <p:ph type="ftr" sz="quarter" idx="11"/>
          </p:nvPr>
        </p:nvSpPr>
        <p:spPr/>
        <p:txBody>
          <a:bodyPr/>
          <a:lstStyle/>
          <a:p>
            <a:pPr>
              <a:defRPr/>
            </a:pPr>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pPr>
              <a:defRPr/>
            </a:pPr>
            <a:fld id="{59CCDFB4-2F74-468C-AFAB-A42B71C8D341}" type="slidenum">
              <a:rPr lang="en-US" smtClean="0"/>
              <a:pPr>
                <a:defRPr/>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7EC055E-5F10-425E-9A6D-684EB255A182}" type="slidenum">
              <a:rPr lang="en-US" smtClean="0"/>
              <a:pPr>
                <a:defRPr/>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a:t>Click to edit Master title style</a:t>
            </a:r>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a:xfrm>
            <a:off x="800100" y="6172200"/>
            <a:ext cx="4000500" cy="457200"/>
          </a:xfrm>
        </p:spPr>
        <p:txBody>
          <a:bodyPr/>
          <a:lstStyle/>
          <a:p>
            <a:pPr>
              <a:defRPr/>
            </a:pPr>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pPr>
              <a:defRPr/>
            </a:pPr>
            <a:fld id="{614B33C5-709E-474A-8F17-734E7D724808}" type="slidenum">
              <a:rPr lang="en-US" smtClean="0"/>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E7C4A8B-D54A-41DD-9822-069C88614C66}" type="slidenum">
              <a:rPr lang="en-US" smtClean="0"/>
              <a:pPr>
                <a:defRPr/>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a:t>Click to edit Master title style</a:t>
            </a:r>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DECA76A-B0EA-48B4-B22A-A7E1DEE46361}" type="slidenum">
              <a:rPr lang="en-US" smtClean="0"/>
              <a:pPr>
                <a:defRPr/>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2BE96E67-E4F9-47E2-8C88-1B818251F03C}"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E7C4A8B-D54A-41DD-9822-069C88614C66}" type="slidenum">
              <a:rPr lang="en-US" smtClean="0"/>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9900661E-E6BC-4201-A4A1-360CDFD46081}" type="slidenum">
              <a:rPr lang="en-US" smtClean="0"/>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a:t>Click to edit Master title style</a:t>
            </a:r>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10D1C1F-7D96-49AC-9122-E003C572777C}" type="slidenum">
              <a:rPr lang="en-US" smtClean="0"/>
              <a:pPr>
                <a:defRPr/>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a:t>Click to edit Master title style</a:t>
            </a:r>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a:xfrm>
            <a:off x="914400" y="6172200"/>
            <a:ext cx="3886200" cy="457200"/>
          </a:xfrm>
        </p:spPr>
        <p:txBody>
          <a:bodyPr/>
          <a:lstStyle/>
          <a:p>
            <a:pPr>
              <a:defRPr/>
            </a:pPr>
            <a:endParaRPr lang="en-US"/>
          </a:p>
        </p:txBody>
      </p:sp>
      <p:sp>
        <p:nvSpPr>
          <p:cNvPr id="7" name="Slide Number Placeholder 6"/>
          <p:cNvSpPr>
            <a:spLocks noGrp="1"/>
          </p:cNvSpPr>
          <p:nvPr>
            <p:ph type="sldNum" sz="quarter" idx="12"/>
          </p:nvPr>
        </p:nvSpPr>
        <p:spPr>
          <a:xfrm>
            <a:off x="146304" y="6208776"/>
            <a:ext cx="457200" cy="457200"/>
          </a:xfrm>
        </p:spPr>
        <p:txBody>
          <a:bodyPr/>
          <a:lstStyle/>
          <a:p>
            <a:pPr>
              <a:defRPr/>
            </a:pPr>
            <a:fld id="{343004AA-9F38-4584-866B-99BD7A19A248}" type="slidenum">
              <a:rPr lang="en-US" smtClean="0"/>
              <a:pPr>
                <a:defRPr/>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a:t>Click icon to add picture</a:t>
            </a:r>
            <a:endParaRPr kumimoji="0"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753D5FB-39B3-4FD8-8216-6117B75A23F5}" type="slidenum">
              <a:rPr lang="en-US" smtClean="0"/>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B24DADF-4A30-4C86-BF20-738EED55C3F0}" type="slidenum">
              <a:rPr lang="en-US" smtClean="0"/>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en-US"/>
              <a:t>Click to edit Master title style</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a:xfrm>
            <a:off x="2396319" y="329308"/>
            <a:ext cx="3086292" cy="309201"/>
          </a:xfrm>
        </p:spPr>
        <p:txBody>
          <a:bodyPr/>
          <a:lstStyle/>
          <a:p>
            <a:pPr>
              <a:defRPr/>
            </a:pPr>
            <a:endParaRPr lang="en-US"/>
          </a:p>
        </p:txBody>
      </p:sp>
      <p:sp>
        <p:nvSpPr>
          <p:cNvPr id="6" name="Slide Number Placeholder 5"/>
          <p:cNvSpPr>
            <a:spLocks noGrp="1"/>
          </p:cNvSpPr>
          <p:nvPr>
            <p:ph type="sldNum" sz="quarter" idx="12"/>
          </p:nvPr>
        </p:nvSpPr>
        <p:spPr>
          <a:xfrm>
            <a:off x="1434703" y="798973"/>
            <a:ext cx="802005" cy="503578"/>
          </a:xfrm>
        </p:spPr>
        <p:txBody>
          <a:bodyPr/>
          <a:lstStyle/>
          <a:p>
            <a:pPr>
              <a:defRPr/>
            </a:pPr>
            <a:fld id="{59CCDFB4-2F74-468C-AFAB-A42B71C8D341}" type="slidenum">
              <a:rPr lang="en-US" smtClean="0"/>
              <a:pPr>
                <a:defRPr/>
              </a:pPr>
              <a:t>‹#›</a:t>
            </a:fld>
            <a:endParaRPr lang="en-US"/>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133159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7EC055E-5F10-425E-9A6D-684EB255A182}" type="slidenum">
              <a:rPr lang="en-US" smtClean="0"/>
              <a:pPr>
                <a:defRPr/>
              </a:pPr>
              <a:t>‹#›</a:t>
            </a:fld>
            <a:endParaRPr 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030568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en-US"/>
              <a:t>Click to edit Master title style</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14B33C5-709E-474A-8F17-734E7D724808}" type="slidenum">
              <a:rPr lang="en-US" smtClean="0"/>
              <a:pPr>
                <a:defRPr/>
              </a:pPr>
              <a:t>‹#›</a:t>
            </a:fld>
            <a:endParaRPr lang="en-US"/>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523237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E7C4A8B-D54A-41DD-9822-069C88614C66}" type="slidenum">
              <a:rPr lang="en-US" smtClean="0"/>
              <a:pPr>
                <a:defRPr/>
              </a:pPr>
              <a:t>‹#›</a:t>
            </a:fld>
            <a:endParaRPr 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38661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443491" y="2824270"/>
            <a:ext cx="3125766"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889182" y="2821491"/>
            <a:ext cx="31256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DECA76A-B0EA-48B4-B22A-A7E1DEE46361}" type="slidenum">
              <a:rPr lang="en-US" smtClean="0"/>
              <a:pPr>
                <a:defRPr/>
              </a:pPr>
              <a:t>‹#›</a:t>
            </a:fld>
            <a:endParaRPr lang="en-US"/>
          </a:p>
        </p:txBody>
      </p:sp>
    </p:spTree>
    <p:extLst>
      <p:ext uri="{BB962C8B-B14F-4D97-AF65-F5344CB8AC3E}">
        <p14:creationId xmlns:p14="http://schemas.microsoft.com/office/powerpoint/2010/main" val="1438182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DECA76A-B0EA-48B4-B22A-A7E1DEE46361}" type="slidenum">
              <a:rPr lang="en-US" smtClean="0"/>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2BE96E67-E4F9-47E2-8C88-1B818251F03C}" type="slidenum">
              <a:rPr lang="en-US" smtClean="0"/>
              <a:pPr>
                <a:defRPr/>
              </a:pPr>
              <a:t>‹#›</a:t>
            </a:fld>
            <a:endParaRPr lang="en-US"/>
          </a:p>
        </p:txBody>
      </p:sp>
    </p:spTree>
    <p:extLst>
      <p:ext uri="{BB962C8B-B14F-4D97-AF65-F5344CB8AC3E}">
        <p14:creationId xmlns:p14="http://schemas.microsoft.com/office/powerpoint/2010/main" val="12002165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9900661E-E6BC-4201-A4A1-360CDFD46081}" type="slidenum">
              <a:rPr lang="en-US" smtClean="0"/>
              <a:pPr>
                <a:defRPr/>
              </a:pPr>
              <a:t>‹#›</a:t>
            </a:fld>
            <a:endParaRPr lang="en-US"/>
          </a:p>
        </p:txBody>
      </p:sp>
    </p:spTree>
    <p:extLst>
      <p:ext uri="{BB962C8B-B14F-4D97-AF65-F5344CB8AC3E}">
        <p14:creationId xmlns:p14="http://schemas.microsoft.com/office/powerpoint/2010/main" val="15175726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10D1C1F-7D96-49AC-9122-E003C572777C}" type="slidenum">
              <a:rPr lang="en-US" smtClean="0"/>
              <a:pPr>
                <a:defRPr/>
              </a:pPr>
              <a:t>‹#›</a:t>
            </a:fld>
            <a:endParaRPr lang="en-US"/>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27100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pPr>
              <a:defRPr/>
            </a:pPr>
            <a:endParaRPr lang="en-US"/>
          </a:p>
        </p:txBody>
      </p:sp>
      <p:sp>
        <p:nvSpPr>
          <p:cNvPr id="6" name="Footer Placeholder 5"/>
          <p:cNvSpPr>
            <a:spLocks noGrp="1"/>
          </p:cNvSpPr>
          <p:nvPr>
            <p:ph type="ftr" sz="quarter" idx="11"/>
          </p:nvPr>
        </p:nvSpPr>
        <p:spPr>
          <a:xfrm>
            <a:off x="1437530" y="318641"/>
            <a:ext cx="3251553" cy="320931"/>
          </a:xfrm>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43004AA-9F38-4584-866B-99BD7A19A248}" type="slidenum">
              <a:rPr lang="en-US" smtClean="0"/>
              <a:pPr>
                <a:defRPr/>
              </a:pPr>
              <a:t>‹#›</a:t>
            </a:fld>
            <a:endParaRPr lang="en-US"/>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361118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753D5FB-39B3-4FD8-8216-6117B75A23F5}" type="slidenum">
              <a:rPr lang="en-US" smtClean="0"/>
              <a:pPr>
                <a:defRPr/>
              </a:pPr>
              <a:t>‹#›</a:t>
            </a:fld>
            <a:endParaRPr lang="en-US"/>
          </a:p>
        </p:txBody>
      </p:sp>
    </p:spTree>
    <p:extLst>
      <p:ext uri="{BB962C8B-B14F-4D97-AF65-F5344CB8AC3E}">
        <p14:creationId xmlns:p14="http://schemas.microsoft.com/office/powerpoint/2010/main" val="14036183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B24DADF-4A30-4C86-BF20-738EED55C3F0}" type="slidenum">
              <a:rPr lang="en-US" smtClean="0"/>
              <a:pPr>
                <a:defRPr/>
              </a:pPr>
              <a:t>‹#›</a:t>
            </a:fld>
            <a:endParaRPr lang="en-US"/>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717982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9CCDFB4-2F74-468C-AFAB-A42B71C8D341}" type="slidenum">
              <a:rPr lang="en-US" smtClean="0"/>
              <a:pPr>
                <a:defRPr/>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31167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7EC055E-5F10-425E-9A6D-684EB255A182}" type="slidenum">
              <a:rPr lang="en-US" smtClean="0"/>
              <a:pPr>
                <a:defRPr/>
              </a:pPr>
              <a:t>‹#›</a:t>
            </a:fld>
            <a:endParaRPr lang="en-US"/>
          </a:p>
        </p:txBody>
      </p:sp>
    </p:spTree>
    <p:extLst>
      <p:ext uri="{BB962C8B-B14F-4D97-AF65-F5344CB8AC3E}">
        <p14:creationId xmlns:p14="http://schemas.microsoft.com/office/powerpoint/2010/main" val="21014683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14B33C5-709E-474A-8F17-734E7D724808}" type="slidenum">
              <a:rPr lang="en-US" smtClean="0"/>
              <a:pPr>
                <a:defRPr/>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68351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E7C4A8B-D54A-41DD-9822-069C88614C66}" type="slidenum">
              <a:rPr lang="en-US" smtClean="0"/>
              <a:pPr>
                <a:defRPr/>
              </a:pPr>
              <a:t>‹#›</a:t>
            </a:fld>
            <a:endParaRPr lang="en-US"/>
          </a:p>
        </p:txBody>
      </p:sp>
    </p:spTree>
    <p:extLst>
      <p:ext uri="{BB962C8B-B14F-4D97-AF65-F5344CB8AC3E}">
        <p14:creationId xmlns:p14="http://schemas.microsoft.com/office/powerpoint/2010/main" val="764876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2BE96E67-E4F9-47E2-8C88-1B818251F03C}" type="slidenum">
              <a:rPr lang="en-US" smtClean="0"/>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DECA76A-B0EA-48B4-B22A-A7E1DEE46361}" type="slidenum">
              <a:rPr lang="en-US" smtClean="0"/>
              <a:pPr>
                <a:defRPr/>
              </a:pPr>
              <a:t>‹#›</a:t>
            </a:fld>
            <a:endParaRPr lang="en-US"/>
          </a:p>
        </p:txBody>
      </p:sp>
    </p:spTree>
    <p:extLst>
      <p:ext uri="{BB962C8B-B14F-4D97-AF65-F5344CB8AC3E}">
        <p14:creationId xmlns:p14="http://schemas.microsoft.com/office/powerpoint/2010/main" val="14743245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2BE96E67-E4F9-47E2-8C88-1B818251F03C}" type="slidenum">
              <a:rPr lang="en-US" smtClean="0"/>
              <a:pPr>
                <a:defRPr/>
              </a:pPr>
              <a:t>‹#›</a:t>
            </a:fld>
            <a:endParaRPr lang="en-US"/>
          </a:p>
        </p:txBody>
      </p:sp>
    </p:spTree>
    <p:extLst>
      <p:ext uri="{BB962C8B-B14F-4D97-AF65-F5344CB8AC3E}">
        <p14:creationId xmlns:p14="http://schemas.microsoft.com/office/powerpoint/2010/main" val="18895476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n-US"/>
          </a:p>
        </p:txBody>
      </p:sp>
      <p:sp>
        <p:nvSpPr>
          <p:cNvPr id="9" name="Slide Number Placeholder 8"/>
          <p:cNvSpPr>
            <a:spLocks noGrp="1"/>
          </p:cNvSpPr>
          <p:nvPr>
            <p:ph type="sldNum" sz="quarter" idx="12"/>
          </p:nvPr>
        </p:nvSpPr>
        <p:spPr/>
        <p:txBody>
          <a:bodyPr/>
          <a:lstStyle/>
          <a:p>
            <a:pPr>
              <a:defRPr/>
            </a:pPr>
            <a:fld id="{9900661E-E6BC-4201-A4A1-360CDFD46081}" type="slidenum">
              <a:rPr lang="en-US" smtClean="0"/>
              <a:pPr>
                <a:defRPr/>
              </a:pPr>
              <a:t>‹#›</a:t>
            </a:fld>
            <a:endParaRPr lang="en-US"/>
          </a:p>
        </p:txBody>
      </p:sp>
    </p:spTree>
    <p:extLst>
      <p:ext uri="{BB962C8B-B14F-4D97-AF65-F5344CB8AC3E}">
        <p14:creationId xmlns:p14="http://schemas.microsoft.com/office/powerpoint/2010/main" val="10076188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pPr>
              <a:defRPr/>
            </a:pPr>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E10D1C1F-7D96-49AC-9122-E003C572777C}" type="slidenum">
              <a:rPr lang="en-US" smtClean="0"/>
              <a:pPr>
                <a:defRPr/>
              </a:pPr>
              <a:t>‹#›</a:t>
            </a:fld>
            <a:endParaRPr lang="en-US"/>
          </a:p>
        </p:txBody>
      </p:sp>
    </p:spTree>
    <p:extLst>
      <p:ext uri="{BB962C8B-B14F-4D97-AF65-F5344CB8AC3E}">
        <p14:creationId xmlns:p14="http://schemas.microsoft.com/office/powerpoint/2010/main" val="30211956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43004AA-9F38-4584-866B-99BD7A19A248}" type="slidenum">
              <a:rPr lang="en-US" smtClean="0"/>
              <a:pPr>
                <a:defRPr/>
              </a:pPr>
              <a:t>‹#›</a:t>
            </a:fld>
            <a:endParaRPr lang="en-US"/>
          </a:p>
        </p:txBody>
      </p:sp>
    </p:spTree>
    <p:extLst>
      <p:ext uri="{BB962C8B-B14F-4D97-AF65-F5344CB8AC3E}">
        <p14:creationId xmlns:p14="http://schemas.microsoft.com/office/powerpoint/2010/main" val="23083626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753D5FB-39B3-4FD8-8216-6117B75A23F5}" type="slidenum">
              <a:rPr lang="en-US" smtClean="0"/>
              <a:pPr>
                <a:defRPr/>
              </a:pPr>
              <a:t>‹#›</a:t>
            </a:fld>
            <a:endParaRPr lang="en-US"/>
          </a:p>
        </p:txBody>
      </p:sp>
    </p:spTree>
    <p:extLst>
      <p:ext uri="{BB962C8B-B14F-4D97-AF65-F5344CB8AC3E}">
        <p14:creationId xmlns:p14="http://schemas.microsoft.com/office/powerpoint/2010/main" val="39906831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B24DADF-4A30-4C86-BF20-738EED55C3F0}" type="slidenum">
              <a:rPr lang="en-US" smtClean="0"/>
              <a:pPr>
                <a:defRPr/>
              </a:pPr>
              <a:t>‹#›</a:t>
            </a:fld>
            <a:endParaRPr lang="en-US"/>
          </a:p>
        </p:txBody>
      </p:sp>
    </p:spTree>
    <p:extLst>
      <p:ext uri="{BB962C8B-B14F-4D97-AF65-F5344CB8AC3E}">
        <p14:creationId xmlns:p14="http://schemas.microsoft.com/office/powerpoint/2010/main" val="39737634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9CCDFB4-2F74-468C-AFAB-A42B71C8D341}" type="slidenum">
              <a:rPr lang="en-US" smtClean="0"/>
              <a:pPr>
                <a:defRPr/>
              </a:pPr>
              <a:t>‹#›</a:t>
            </a:fld>
            <a:endParaRPr lang="en-US"/>
          </a:p>
        </p:txBody>
      </p:sp>
    </p:spTree>
    <p:extLst>
      <p:ext uri="{BB962C8B-B14F-4D97-AF65-F5344CB8AC3E}">
        <p14:creationId xmlns:p14="http://schemas.microsoft.com/office/powerpoint/2010/main" val="9097461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7EC055E-5F10-425E-9A6D-684EB255A182}" type="slidenum">
              <a:rPr lang="en-US" smtClean="0"/>
              <a:pPr>
                <a:defRPr/>
              </a:pPr>
              <a:t>‹#›</a:t>
            </a:fld>
            <a:endParaRPr lang="en-US"/>
          </a:p>
        </p:txBody>
      </p:sp>
    </p:spTree>
    <p:extLst>
      <p:ext uri="{BB962C8B-B14F-4D97-AF65-F5344CB8AC3E}">
        <p14:creationId xmlns:p14="http://schemas.microsoft.com/office/powerpoint/2010/main" val="25255244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14B33C5-709E-474A-8F17-734E7D724808}" type="slidenum">
              <a:rPr lang="en-US" smtClean="0"/>
              <a:pPr>
                <a:defRPr/>
              </a:pPr>
              <a:t>‹#›</a:t>
            </a:fld>
            <a:endParaRPr lang="en-US"/>
          </a:p>
        </p:txBody>
      </p:sp>
    </p:spTree>
    <p:extLst>
      <p:ext uri="{BB962C8B-B14F-4D97-AF65-F5344CB8AC3E}">
        <p14:creationId xmlns:p14="http://schemas.microsoft.com/office/powerpoint/2010/main" val="3240507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9900661E-E6BC-4201-A4A1-360CDFD46081}" type="slidenum">
              <a:rPr lang="en-US" smtClean="0"/>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E7C4A8B-D54A-41DD-9822-069C88614C66}" type="slidenum">
              <a:rPr lang="en-US" smtClean="0"/>
              <a:pPr>
                <a:defRPr/>
              </a:pPr>
              <a:t>‹#›</a:t>
            </a:fld>
            <a:endParaRPr lang="en-US"/>
          </a:p>
        </p:txBody>
      </p:sp>
    </p:spTree>
    <p:extLst>
      <p:ext uri="{BB962C8B-B14F-4D97-AF65-F5344CB8AC3E}">
        <p14:creationId xmlns:p14="http://schemas.microsoft.com/office/powerpoint/2010/main" val="6565617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DECA76A-B0EA-48B4-B22A-A7E1DEE46361}" type="slidenum">
              <a:rPr lang="en-US" smtClean="0"/>
              <a:pPr>
                <a:defRPr/>
              </a:pPr>
              <a:t>‹#›</a:t>
            </a:fld>
            <a:endParaRPr lang="en-US"/>
          </a:p>
        </p:txBody>
      </p:sp>
    </p:spTree>
    <p:extLst>
      <p:ext uri="{BB962C8B-B14F-4D97-AF65-F5344CB8AC3E}">
        <p14:creationId xmlns:p14="http://schemas.microsoft.com/office/powerpoint/2010/main" val="18624517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2BE96E67-E4F9-47E2-8C88-1B818251F03C}" type="slidenum">
              <a:rPr lang="en-US" smtClean="0"/>
              <a:pPr>
                <a:defRPr/>
              </a:pPr>
              <a:t>‹#›</a:t>
            </a:fld>
            <a:endParaRPr lang="en-US"/>
          </a:p>
        </p:txBody>
      </p:sp>
    </p:spTree>
    <p:extLst>
      <p:ext uri="{BB962C8B-B14F-4D97-AF65-F5344CB8AC3E}">
        <p14:creationId xmlns:p14="http://schemas.microsoft.com/office/powerpoint/2010/main" val="12370863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9900661E-E6BC-4201-A4A1-360CDFD46081}" type="slidenum">
              <a:rPr lang="en-US" smtClean="0"/>
              <a:pPr>
                <a:defRPr/>
              </a:pPr>
              <a:t>‹#›</a:t>
            </a:fld>
            <a:endParaRPr lang="en-US"/>
          </a:p>
        </p:txBody>
      </p:sp>
    </p:spTree>
    <p:extLst>
      <p:ext uri="{BB962C8B-B14F-4D97-AF65-F5344CB8AC3E}">
        <p14:creationId xmlns:p14="http://schemas.microsoft.com/office/powerpoint/2010/main" val="41078560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10D1C1F-7D96-49AC-9122-E003C572777C}" type="slidenum">
              <a:rPr lang="en-US" smtClean="0"/>
              <a:pPr>
                <a:defRPr/>
              </a:pPr>
              <a:t>‹#›</a:t>
            </a:fld>
            <a:endParaRPr lang="en-US"/>
          </a:p>
        </p:txBody>
      </p:sp>
    </p:spTree>
    <p:extLst>
      <p:ext uri="{BB962C8B-B14F-4D97-AF65-F5344CB8AC3E}">
        <p14:creationId xmlns:p14="http://schemas.microsoft.com/office/powerpoint/2010/main" val="8362197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43004AA-9F38-4584-866B-99BD7A19A248}" type="slidenum">
              <a:rPr lang="en-US" smtClean="0"/>
              <a:pPr>
                <a:defRPr/>
              </a:pPr>
              <a:t>‹#›</a:t>
            </a:fld>
            <a:endParaRPr lang="en-US"/>
          </a:p>
        </p:txBody>
      </p:sp>
    </p:spTree>
    <p:extLst>
      <p:ext uri="{BB962C8B-B14F-4D97-AF65-F5344CB8AC3E}">
        <p14:creationId xmlns:p14="http://schemas.microsoft.com/office/powerpoint/2010/main" val="28136628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753D5FB-39B3-4FD8-8216-6117B75A23F5}" type="slidenum">
              <a:rPr lang="en-US" smtClean="0"/>
              <a:pPr>
                <a:defRPr/>
              </a:pPr>
              <a:t>‹#›</a:t>
            </a:fld>
            <a:endParaRPr lang="en-US"/>
          </a:p>
        </p:txBody>
      </p:sp>
    </p:spTree>
    <p:extLst>
      <p:ext uri="{BB962C8B-B14F-4D97-AF65-F5344CB8AC3E}">
        <p14:creationId xmlns:p14="http://schemas.microsoft.com/office/powerpoint/2010/main" val="40725719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B24DADF-4A30-4C86-BF20-738EED55C3F0}" type="slidenum">
              <a:rPr lang="en-US" smtClean="0"/>
              <a:pPr>
                <a:defRPr/>
              </a:pPr>
              <a:t>‹#›</a:t>
            </a:fld>
            <a:endParaRPr lang="en-US"/>
          </a:p>
        </p:txBody>
      </p:sp>
    </p:spTree>
    <p:extLst>
      <p:ext uri="{BB962C8B-B14F-4D97-AF65-F5344CB8AC3E}">
        <p14:creationId xmlns:p14="http://schemas.microsoft.com/office/powerpoint/2010/main" val="3651027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10D1C1F-7D96-49AC-9122-E003C572777C}"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43004AA-9F38-4584-866B-99BD7A19A248}"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0">
              <a:schemeClr val="accent1">
                <a:tint val="44500"/>
                <a:satMod val="160000"/>
                <a:lumMod val="44000"/>
                <a:lumOff val="56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a:defRPr/>
            </a:pPr>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a:defRPr/>
            </a:pPr>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a:defRPr/>
            </a:pPr>
            <a:fld id="{2CB846EE-6341-4E97-A7F4-234E0AC104BD}" type="slidenum">
              <a:rPr lang="en-US" smtClean="0"/>
              <a:pPr>
                <a:defRPr/>
              </a:pPr>
              <a:t>‹#›</a:t>
            </a:fld>
            <a:endParaRPr lang="en-US"/>
          </a:p>
        </p:txBody>
      </p:sp>
    </p:spTree>
  </p:cSld>
  <p:clrMap bg1="dk1" tx1="lt1" bg2="dk2"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0">
              <a:schemeClr val="accent1">
                <a:tint val="44500"/>
                <a:satMod val="160000"/>
                <a:lumMod val="44000"/>
                <a:lumOff val="56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CB846EE-6341-4E97-A7F4-234E0AC104BD}"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0">
              <a:schemeClr val="accent1">
                <a:tint val="44500"/>
                <a:satMod val="160000"/>
                <a:lumMod val="44000"/>
                <a:lumOff val="56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CB846EE-6341-4E97-A7F4-234E0AC104BD}"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0">
              <a:schemeClr val="accent1">
                <a:tint val="44500"/>
                <a:satMod val="160000"/>
                <a:lumMod val="44000"/>
                <a:lumOff val="56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a:t>Click to edit Master title style</a:t>
            </a:r>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a:defRPr/>
            </a:pPr>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a:defRPr/>
            </a:pPr>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a:defRPr/>
            </a:pPr>
            <a:fld id="{2CB846EE-6341-4E97-A7F4-234E0AC104BD}"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pPr>
              <a:defRPr/>
            </a:pPr>
            <a:fld id="{2CB846EE-6341-4E97-A7F4-234E0AC104BD}" type="slidenum">
              <a:rPr lang="en-US" smtClean="0"/>
              <a:pPr>
                <a:defRPr/>
              </a:pPr>
              <a:t>‹#›</a:t>
            </a:fld>
            <a:endParaRPr lang="en-US"/>
          </a:p>
        </p:txBody>
      </p:sp>
    </p:spTree>
    <p:extLst>
      <p:ext uri="{BB962C8B-B14F-4D97-AF65-F5344CB8AC3E}">
        <p14:creationId xmlns:p14="http://schemas.microsoft.com/office/powerpoint/2010/main" val="1338119851"/>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a:defRPr/>
            </a:pPr>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a:defRPr/>
            </a:pPr>
            <a:fld id="{2CB846EE-6341-4E97-A7F4-234E0AC104BD}" type="slidenum">
              <a:rPr lang="en-US" smtClean="0"/>
              <a:pPr>
                <a:defRPr/>
              </a:pPr>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509553"/>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0">
              <a:schemeClr val="accent1">
                <a:tint val="44500"/>
                <a:satMod val="160000"/>
                <a:lumMod val="44000"/>
                <a:lumOff val="56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CB846EE-6341-4E97-A7F4-234E0AC104BD}" type="slidenum">
              <a:rPr lang="en-US" smtClean="0"/>
              <a:pPr>
                <a:defRPr/>
              </a:pPr>
              <a:t>‹#›</a:t>
            </a:fld>
            <a:endParaRPr lang="en-US"/>
          </a:p>
        </p:txBody>
      </p:sp>
    </p:spTree>
    <p:extLst>
      <p:ext uri="{BB962C8B-B14F-4D97-AF65-F5344CB8AC3E}">
        <p14:creationId xmlns:p14="http://schemas.microsoft.com/office/powerpoint/2010/main" val="1830529016"/>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0.xml"/></Relationships>
</file>

<file path=ppt/slides/_rels/slide100.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image" Target="../media/image88.gif"/><Relationship Id="rId1" Type="http://schemas.openxmlformats.org/officeDocument/2006/relationships/slideLayout" Target="../slideLayouts/slideLayout29.xml"/><Relationship Id="rId4" Type="http://schemas.openxmlformats.org/officeDocument/2006/relationships/image" Target="../media/image90.gif"/></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7.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hyperlink" Target="https://www.neb.com/applications/dna-modification/dna-end-modification/dna-phosphorylation" TargetMode="External"/><Relationship Id="rId2" Type="http://schemas.openxmlformats.org/officeDocument/2006/relationships/image" Target="../media/image93.png"/><Relationship Id="rId1" Type="http://schemas.openxmlformats.org/officeDocument/2006/relationships/slideLayout" Target="../slideLayouts/slideLayout29.xml"/><Relationship Id="rId6" Type="http://schemas.openxmlformats.org/officeDocument/2006/relationships/hyperlink" Target="http://66.155.211.155/nebecomm/products_intl/productM0201.asp" TargetMode="External"/><Relationship Id="rId5" Type="http://schemas.openxmlformats.org/officeDocument/2006/relationships/hyperlink" Target="http://www.perkinelmer.com/resources/technicalresources/applicationsupportknowledgebase/radiometric/invitro_kinase.xhtml" TargetMode="External"/><Relationship Id="rId4" Type="http://schemas.openxmlformats.org/officeDocument/2006/relationships/image" Target="../media/image95.png"/></Relationships>
</file>

<file path=ppt/slides/_rels/slide10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9.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0.xml.rels><?xml version="1.0" encoding="UTF-8" standalone="yes"?>
<Relationships xmlns="http://schemas.openxmlformats.org/package/2006/relationships"><Relationship Id="rId2" Type="http://schemas.openxmlformats.org/officeDocument/2006/relationships/hyperlink" Target="https://www.herabiolabs.com/technology/humanized-rodents/" TargetMode="External"/><Relationship Id="rId1" Type="http://schemas.openxmlformats.org/officeDocument/2006/relationships/slideLayout" Target="../slideLayouts/slideLayout29.xml"/></Relationships>
</file>

<file path=ppt/slides/_rels/slide111.xml.rels><?xml version="1.0" encoding="UTF-8" standalone="yes"?>
<Relationships xmlns="http://schemas.openxmlformats.org/package/2006/relationships"><Relationship Id="rId3" Type="http://schemas.openxmlformats.org/officeDocument/2006/relationships/hyperlink" Target="http://www.escience.ws/b572/L6/L6.htm" TargetMode="External"/><Relationship Id="rId2" Type="http://schemas.openxmlformats.org/officeDocument/2006/relationships/hyperlink" Target="http://www.ibch.ru/biotech/eng/products.html" TargetMode="External"/><Relationship Id="rId1" Type="http://schemas.openxmlformats.org/officeDocument/2006/relationships/slideLayout" Target="../slideLayouts/slideLayout29.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hyperlink" Target="https://www.neb.com/tools-and-resources/selection-charts/protein-phosphatase-specificity-chart" TargetMode="Externa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4.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9.xml"/></Relationships>
</file>

<file path=ppt/slides/_rels/slide115.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png"/><Relationship Id="rId1" Type="http://schemas.openxmlformats.org/officeDocument/2006/relationships/slideLayout" Target="../slideLayouts/slideLayout29.xml"/></Relationships>
</file>

<file path=ppt/slides/_rels/slide116.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hyperlink" Target="https://www.youtube.com/watch?v=O3e2_Ctty_M" TargetMode="External"/><Relationship Id="rId1" Type="http://schemas.openxmlformats.org/officeDocument/2006/relationships/slideLayout" Target="../slideLayouts/slideLayout29.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6" Type="http://schemas.openxmlformats.org/officeDocument/2006/relationships/hyperlink" Target="http://www.ncbi.nlm.nih.gov/entrez/query.fcgi?cmd=PureSearch&amp;db=genomeprj&amp;details_term=Mammalia%5bOrganism%5d%20AND%20seqstat_any%20AND%20pt_default%5bprop%5d%20AND%20seqstat_inprogress%5bprop%5d" TargetMode="External"/><Relationship Id="rId21" Type="http://schemas.openxmlformats.org/officeDocument/2006/relationships/hyperlink" Target="http://www.ncbi.nlm.nih.gov/entrez/query.fcgi?cmd=PureSearch&amp;db=genomeprj&amp;details_term=Metazoa%5bOrganism%5d%20AND%20seqstat_any%20AND%20pt_default%5bprop%5d%20AND%20seqstat_assembly%5bprop%5d" TargetMode="External"/><Relationship Id="rId42" Type="http://schemas.openxmlformats.org/officeDocument/2006/relationships/hyperlink" Target="http://www.ncbi.nlm.nih.gov/entrez/query.fcgi?cmd=PureSearch&amp;db=genomeprj&amp;details_term=Nematoda%5bOrganism%5d%20AND%20seqstat_any%20AND%20pt_default%5bprop%5d%20AND%20seqstat_assembly%5bprop%5d" TargetMode="External"/><Relationship Id="rId47" Type="http://schemas.openxmlformats.org/officeDocument/2006/relationships/hyperlink" Target="http://www.ncbi.nlm.nih.gov/entrez/query.fcgi?cmd=PureSearch&amp;db=genomeprj&amp;details_term=Sauropsida%5bOrganism%5d%20NOT%20Aves%5bOrganism%5d%20AND%20seqstat_any%20AND%20pt_default%5bprop%5d%20AND%20seqstat_assembly%5bprop%5d" TargetMode="External"/><Relationship Id="rId63" Type="http://schemas.openxmlformats.org/officeDocument/2006/relationships/hyperlink" Target="http://www.ncbi.nlm.nih.gov/entrez/query.fcgi?cmd=PureSearch&amp;db=genomeprj&amp;details_term=Fungi%5bOrganism%5d%20AND%20seqstat_any%20AND%20pt_default%5bprop%5d" TargetMode="External"/><Relationship Id="rId68" Type="http://schemas.openxmlformats.org/officeDocument/2006/relationships/hyperlink" Target="http://www.ncbi.nlm.nih.gov/entrez/query.fcgi?cmd=PureSearch&amp;db=genomeprj&amp;details_term=Ascomycota%5bOrganism%5d%20AND%20seqstat_any%20AND%20pt_default%5bprop%5d%20AND%20seqstat_complete%5bprop%5d" TargetMode="External"/><Relationship Id="rId84" Type="http://schemas.openxmlformats.org/officeDocument/2006/relationships/hyperlink" Target="http://www.ncbi.nlm.nih.gov/entrez/query.fcgi?cmd=PureSearch&amp;db=genomeprj&amp;details_term=Apicomplexa%5bOrganism%5d%20AND%20seqstat_any%20AND%20pt_default%5bprop%5d%20AND%20seqstat_complete%5bprop%5d" TargetMode="External"/><Relationship Id="rId89" Type="http://schemas.openxmlformats.org/officeDocument/2006/relationships/hyperlink" Target="http://www.ncbi.nlm.nih.gov/entrez/query.fcgi?cmd=PureSearch&amp;db=genomeprj&amp;details_term=Kinetoplastida%5bOrganism%5d%20AND%20seqstat_any%20AND%20pt_default%5bprop%5d%20AND%20seqstat_assembly%5bprop%5d" TargetMode="External"/><Relationship Id="rId16" Type="http://schemas.openxmlformats.org/officeDocument/2006/relationships/hyperlink" Target="http://www.ncbi.nlm.nih.gov/entrez/query.fcgi?cmd=PureSearch&amp;db=genomeprj&amp;details_term=Eukaryota%5bOrganism%5d%20AND%20seqstat_any%20AND%20pt_default%5bprop%5d%20AND%20seqstat_complete%5bprop%5d" TargetMode="External"/><Relationship Id="rId11" Type="http://schemas.openxmlformats.org/officeDocument/2006/relationships/hyperlink" Target="http://www.ncbi.nlm.nih.gov/entrez/query.fcgi?cmd=PureSearch&amp;db=genomeprj&amp;details_term=Bacteria%5bOrganism%5d%20AND%20seqstat_any%20AND%20pt_default%5bprop%5d" TargetMode="External"/><Relationship Id="rId32" Type="http://schemas.openxmlformats.org/officeDocument/2006/relationships/hyperlink" Target="http://www.ncbi.nlm.nih.gov/entrez/query.fcgi?cmd=PureSearch&amp;db=genomeprj&amp;details_term=Craniata%5bOrganism%5d%20NOT%20Tetrapoda%5bOrganism%5d%20AND%20seqstat_any%20AND%20pt_default%5bprop%5d%20AND%20seqstat_inprogress%5bprop%5d" TargetMode="External"/><Relationship Id="rId37" Type="http://schemas.openxmlformats.org/officeDocument/2006/relationships/hyperlink" Target="http://www.ncbi.nlm.nih.gov/entrez/query.fcgi?cmd=PureSearch&amp;db=genomeprj&amp;details_term=Platyhelminthes%5bOrganism%5d%20AND%20seqstat_any%20AND%20pt_default%5bprop%5d" TargetMode="External"/><Relationship Id="rId53" Type="http://schemas.openxmlformats.org/officeDocument/2006/relationships/hyperlink" Target="http://www.ncbi.nlm.nih.gov/entrez/query.fcgi?cmd=PureSearch&amp;db=genomeprj&amp;details_term=Viridiplantae%5bOrganism%5d%20AND%20seqstat_any%20AND%20pt_default%5bprop%5d%20AND%20seqstat_assembly%5bprop%5d" TargetMode="External"/><Relationship Id="rId58" Type="http://schemas.openxmlformats.org/officeDocument/2006/relationships/hyperlink" Target="http://www.ncbi.nlm.nih.gov/entrez/query.fcgi?cmd=PureSearch&amp;db=genomeprj&amp;details_term=Embryophyta%5bOrganism%5d%20AND%20seqstat_any%20AND%20pt_default%5bprop%5d%20AND%20seqstat_inprogress%5bprop%5d" TargetMode="External"/><Relationship Id="rId74" Type="http://schemas.openxmlformats.org/officeDocument/2006/relationships/hyperlink" Target="http://www.ncbi.nlm.nih.gov/entrez/query.fcgi?cmd=PureSearch&amp;db=genomeprj&amp;details_term=Basidiomycota%5bOrganism%5d%20AND%20seqstat_any%20AND%20pt_default%5bprop%5d%20AND%20seqstat_inprogress%5bprop%5d" TargetMode="External"/><Relationship Id="rId79" Type="http://schemas.openxmlformats.org/officeDocument/2006/relationships/hyperlink" Target="http://www.ncbi.nlm.nih.gov/entrez/query.fcgi?cmd=PureSearch&amp;db=genomeprj&amp;details_term=Eukaryota%5bOrganism%5d%20NOT%20Viridiplantae%20NOT%20Metazoa%20NOT%20Fungi%20AND%20seqstat_any%20AND%20pt_default%5bprop%5d" TargetMode="External"/><Relationship Id="rId5" Type="http://schemas.openxmlformats.org/officeDocument/2006/relationships/hyperlink" Target="http://www.ncbi.nlm.nih.gov/entrez/query.fcgi?cmd=PureSearch&amp;db=genomeprj&amp;details_term=(Archaea%5bOrganism%5d%20OR%20Bacteria%5bOrganism%5d)%20AND%20seqstat_any%20AND%20pt_default%5bprop%5d%20AND%20seqstat_assembly%5bprop%5d" TargetMode="External"/><Relationship Id="rId90" Type="http://schemas.openxmlformats.org/officeDocument/2006/relationships/hyperlink" Target="http://www.ncbi.nlm.nih.gov/entrez/query.fcgi?cmd=PureSearch&amp;db=genomeprj&amp;details_term=Kinetoplastida%5bOrganism%5d%20AND%20seqstat_any%20AND%20pt_default%5bprop%5d%20AND%20seqstat_inprogress%5bprop%5d" TargetMode="External"/><Relationship Id="rId95" Type="http://schemas.openxmlformats.org/officeDocument/2006/relationships/image" Target="../media/image18.gif"/><Relationship Id="rId22" Type="http://schemas.openxmlformats.org/officeDocument/2006/relationships/hyperlink" Target="http://www.ncbi.nlm.nih.gov/entrez/query.fcgi?cmd=PureSearch&amp;db=genomeprj&amp;details_term=Metazoa%5bOrganism%5d%20AND%20seqstat_any%20AND%20pt_default%5bprop%5d%20AND%20seqstat_inprogress%5bprop%5d" TargetMode="External"/><Relationship Id="rId27" Type="http://schemas.openxmlformats.org/officeDocument/2006/relationships/hyperlink" Target="http://www.ncbi.nlm.nih.gov/entrez/query.fcgi?cmd=PureSearch&amp;db=genomeprj&amp;details_term=Aves%5bOrganism%5d%20AND%20seqstat_any%20AND%20pt_default%5bprop%5d" TargetMode="External"/><Relationship Id="rId43" Type="http://schemas.openxmlformats.org/officeDocument/2006/relationships/hyperlink" Target="http://www.ncbi.nlm.nih.gov/entrez/query.fcgi?cmd=PureSearch&amp;db=genomeprj&amp;details_term=Nematoda%5bOrganism%5d%20AND%20seqstat_any%20AND%20pt_default%5bprop%5d%20AND%20seqstat_inprogress%5bprop%5d" TargetMode="External"/><Relationship Id="rId48" Type="http://schemas.openxmlformats.org/officeDocument/2006/relationships/hyperlink" Target="http://www.ncbi.nlm.nih.gov/entrez/query.fcgi?cmd=PureSearch&amp;db=genomeprj&amp;details_term=Metazoa%5bOrganism%5d%20NOT%20Insecta%20NOT%20Mammalia%20NOT%20Nematoda%20NOT%20Craniata%20NOT%20Sauropsida%20NOT%20Aves%20AND%20seqstat_any%20AND%20pt_default%5bprop%5d" TargetMode="External"/><Relationship Id="rId64" Type="http://schemas.openxmlformats.org/officeDocument/2006/relationships/hyperlink" Target="http://www.ncbi.nlm.nih.gov/entrez/query.fcgi?cmd=PureSearch&amp;db=genomeprj&amp;details_term=Fungi%5bOrganism%5d%20AND%20seqstat_any%20AND%20pt_default%5bprop%5d%20AND%20seqstat_complete%5bprop%5d" TargetMode="External"/><Relationship Id="rId69" Type="http://schemas.openxmlformats.org/officeDocument/2006/relationships/hyperlink" Target="http://www.ncbi.nlm.nih.gov/entrez/query.fcgi?cmd=PureSearch&amp;db=genomeprj&amp;details_term=Ascomycota%5bOrganism%5d%20AND%20seqstat_any%20AND%20pt_default%5bprop%5d%20AND%20seqstat_assembly%5bprop%5d" TargetMode="External"/><Relationship Id="rId80" Type="http://schemas.openxmlformats.org/officeDocument/2006/relationships/hyperlink" Target="http://www.ncbi.nlm.nih.gov/entrez/query.fcgi?cmd=PureSearch&amp;db=genomeprj&amp;details_term=Eukaryota%5bOrganism%5d%20NOT%20Viridiplantae%20NOT%20Metazoa%20NOT%20Fungi%20AND%20seqstat_any%20AND%20pt_default%5bprop%5d%20AND%20seqstat_complete%5bprop%5d" TargetMode="External"/><Relationship Id="rId85" Type="http://schemas.openxmlformats.org/officeDocument/2006/relationships/hyperlink" Target="http://www.ncbi.nlm.nih.gov/entrez/query.fcgi?cmd=PureSearch&amp;db=genomeprj&amp;details_term=Apicomplexa%5bOrganism%5d%20AND%20seqstat_any%20AND%20pt_default%5bprop%5d%20AND%20seqstat_assembly%5bprop%5d" TargetMode="External"/><Relationship Id="rId3" Type="http://schemas.openxmlformats.org/officeDocument/2006/relationships/hyperlink" Target="http://www.ncbi.nlm.nih.gov/entrez/query.fcgi?cmd=PureSearch&amp;db=genomeprj&amp;details_term=(Archaea%5bOrganism%5d%20OR%20Bacteria%5bOrganism%5d)%20AND%20seqstat_any%20AND%20pt_default%5bprop%5d" TargetMode="External"/><Relationship Id="rId12" Type="http://schemas.openxmlformats.org/officeDocument/2006/relationships/hyperlink" Target="http://www.ncbi.nlm.nih.gov/entrez/query.fcgi?cmd=PureSearch&amp;db=genomeprj&amp;details_term=Bacteria%5bOrganism%5d%20AND%20seqstat_any%20AND%20pt_default%5bprop%5d%20AND%20seqstat_complete%5bprop%5d" TargetMode="External"/><Relationship Id="rId17" Type="http://schemas.openxmlformats.org/officeDocument/2006/relationships/hyperlink" Target="http://www.ncbi.nlm.nih.gov/entrez/query.fcgi?cmd=PureSearch&amp;db=genomeprj&amp;details_term=Eukaryota%5bOrganism%5d%20AND%20seqstat_any%20AND%20pt_default%5bprop%5d%20AND%20seqstat_assembly%5bprop%5d" TargetMode="External"/><Relationship Id="rId25" Type="http://schemas.openxmlformats.org/officeDocument/2006/relationships/hyperlink" Target="http://www.ncbi.nlm.nih.gov/entrez/query.fcgi?cmd=PureSearch&amp;db=genomeprj&amp;details_term=Mammalia%5bOrganism%5d%20AND%20seqstat_any%20AND%20pt_default%5bprop%5d%20AND%20seqstat_assembly%5bprop%5d" TargetMode="External"/><Relationship Id="rId33" Type="http://schemas.openxmlformats.org/officeDocument/2006/relationships/hyperlink" Target="http://www.ncbi.nlm.nih.gov/entrez/query.fcgi?cmd=PureSearch&amp;db=genomeprj&amp;details_term=Hexapoda%5bOrganism%5d%20AND%20seqstat_any%20AND%20pt_default%5bprop%5d" TargetMode="External"/><Relationship Id="rId38" Type="http://schemas.openxmlformats.org/officeDocument/2006/relationships/hyperlink" Target="http://www.ncbi.nlm.nih.gov/entrez/query.fcgi?cmd=PureSearch&amp;db=genomeprj&amp;details_term=Platyhelminthes%5bOrganism%5d%20AND%20seqstat_any%20AND%20pt_default%5bprop%5d%20AND%20seqstat_assembly%5bprop%5d" TargetMode="External"/><Relationship Id="rId46" Type="http://schemas.openxmlformats.org/officeDocument/2006/relationships/hyperlink" Target="http://www.ncbi.nlm.nih.gov/entrez/query.fcgi?cmd=PureSearch&amp;db=genomeprj&amp;details_term=Sauropsida%5bOrganism%5d%20NOT%20Aves%5bOrganism%5d%20AND%20seqstat_any%20AND%20pt_default%5bprop%5d" TargetMode="External"/><Relationship Id="rId59" Type="http://schemas.openxmlformats.org/officeDocument/2006/relationships/hyperlink" Target="http://www.ncbi.nlm.nih.gov/entrez/query.fcgi?cmd=PureSearch&amp;db=genomeprj&amp;details_term=Chlorophyta%5bOrganism%5d%20AND%20seqstat_any%20AND%20pt_default%5bprop%5d" TargetMode="External"/><Relationship Id="rId67" Type="http://schemas.openxmlformats.org/officeDocument/2006/relationships/hyperlink" Target="http://www.ncbi.nlm.nih.gov/entrez/query.fcgi?cmd=PureSearch&amp;db=genomeprj&amp;details_term=Ascomycota%5bOrganism%5d%20AND%20seqstat_any%20AND%20pt_default%5bprop%5d" TargetMode="External"/><Relationship Id="rId20" Type="http://schemas.openxmlformats.org/officeDocument/2006/relationships/hyperlink" Target="http://www.ncbi.nlm.nih.gov/entrez/query.fcgi?cmd=PureSearch&amp;db=genomeprj&amp;details_term=Metazoa%5bOrganism%5d%20AND%20seqstat_any%20AND%20pt_default%5bprop%5d%20AND%20seqstat_complete%5bprop%5d" TargetMode="External"/><Relationship Id="rId41" Type="http://schemas.openxmlformats.org/officeDocument/2006/relationships/hyperlink" Target="http://www.ncbi.nlm.nih.gov/entrez/query.fcgi?cmd=PureSearch&amp;db=genomeprj&amp;details_term=Nematoda%5bOrganism%5d%20AND%20seqstat_any%20AND%20pt_default%5bprop%5d%20AND%20seqstat_complete%5bprop%5d" TargetMode="External"/><Relationship Id="rId54" Type="http://schemas.openxmlformats.org/officeDocument/2006/relationships/hyperlink" Target="http://www.ncbi.nlm.nih.gov/entrez/query.fcgi?cmd=PureSearch&amp;db=genomeprj&amp;details_term=Viridiplantae%5bOrganism%5d%20AND%20seqstat_any%20AND%20pt_default%5bprop%5d%20AND%20seqstat_inprogress%5bprop%5d" TargetMode="External"/><Relationship Id="rId62" Type="http://schemas.openxmlformats.org/officeDocument/2006/relationships/hyperlink" Target="http://www.ncbi.nlm.nih.gov/entrez/query.fcgi?cmd=PureSearch&amp;db=genomeprj&amp;details_term=Chlorophyta%5bOrganism%5d%20AND%20seqstat_any%20AND%20pt_default%5bprop%5d%20AND%20seqstat_inprogress%5bprop%5d" TargetMode="External"/><Relationship Id="rId70" Type="http://schemas.openxmlformats.org/officeDocument/2006/relationships/hyperlink" Target="http://www.ncbi.nlm.nih.gov/entrez/query.fcgi?cmd=PureSearch&amp;db=genomeprj&amp;details_term=Ascomycota%5bOrganism%5d%20AND%20seqstat_any%20AND%20pt_default%5bprop%5d%20AND%20seqstat_inprogress%5bprop%5d" TargetMode="External"/><Relationship Id="rId75" Type="http://schemas.openxmlformats.org/officeDocument/2006/relationships/hyperlink" Target="http://www.ncbi.nlm.nih.gov/entrez/query.fcgi?cmd=PureSearch&amp;db=genomeprj&amp;details_term=Fungi%5bOrganism%5d%20NOT%20Ascomycota%5bOrganism%5d%20NOT%20Basidiomycota%5bOrganism%5d%20AND%20seqstat_any%20AND%20pt_default%5bprop%5d" TargetMode="External"/><Relationship Id="rId83" Type="http://schemas.openxmlformats.org/officeDocument/2006/relationships/hyperlink" Target="http://www.ncbi.nlm.nih.gov/entrez/query.fcgi?cmd=PureSearch&amp;db=genomeprj&amp;details_term=Apicomplexa%5bOrganism%5d%20AND%20seqstat_any%20AND%20pt_default%5bprop%5d" TargetMode="External"/><Relationship Id="rId88" Type="http://schemas.openxmlformats.org/officeDocument/2006/relationships/hyperlink" Target="http://www.ncbi.nlm.nih.gov/entrez/query.fcgi?cmd=PureSearch&amp;db=genomeprj&amp;details_term=Kinetoplastida%5bOrganism%5d%20AND%20seqstat_any%20AND%20pt_default%5bprop%5d%20AND%20seqstat_complete%5bprop%5d" TargetMode="External"/><Relationship Id="rId91" Type="http://schemas.openxmlformats.org/officeDocument/2006/relationships/hyperlink" Target="http://www.ncbi.nlm.nih.gov/entrez/query.fcgi?cmd=PureSearch&amp;db=genomeprj&amp;details_term=Eukaryota%5bOrganism%5d%20NOT%20Apicomplexa%20NOT%20Kinetoplastida%20NOT%20Viridiplantae%20NOT%20Metazoa%20NOT%20Fungi%20AND%20seqstat_any%20AND%20pt_default%5bprop%5d" TargetMode="External"/><Relationship Id="rId96" Type="http://schemas.openxmlformats.org/officeDocument/2006/relationships/hyperlink" Target="https://www.ncbi.nlm.nih.gov/genome/browse/#tabs-euks" TargetMode="External"/><Relationship Id="rId1" Type="http://schemas.openxmlformats.org/officeDocument/2006/relationships/slideLayout" Target="../slideLayouts/slideLayout18.xml"/><Relationship Id="rId6" Type="http://schemas.openxmlformats.org/officeDocument/2006/relationships/hyperlink" Target="http://www.ncbi.nlm.nih.gov/entrez/query.fcgi?cmd=PureSearch&amp;db=genomeprj&amp;details_term=(Archaea%5bOrganism%5d%20OR%20Bacteria%5bOrganism%5d)%20AND%20seqstat_any%20AND%20pt_default%5bprop%5d%20AND%20seqstat_inprogress%5bprop%5d" TargetMode="External"/><Relationship Id="rId15" Type="http://schemas.openxmlformats.org/officeDocument/2006/relationships/hyperlink" Target="http://www.ncbi.nlm.nih.gov/entrez/query.fcgi?cmd=PureSearch&amp;db=genomeprj&amp;details_term=Eukaryota%5bOrganism%5d%20AND%20seqstat_any%20AND%20pt_default%5bprop%5d" TargetMode="External"/><Relationship Id="rId23" Type="http://schemas.openxmlformats.org/officeDocument/2006/relationships/hyperlink" Target="http://www.ncbi.nlm.nih.gov/entrez/query.fcgi?cmd=PureSearch&amp;db=genomeprj&amp;details_term=Mammalia%5bOrganism%5d%20AND%20seqstat_any%20AND%20pt_default%5bprop%5d" TargetMode="External"/><Relationship Id="rId28" Type="http://schemas.openxmlformats.org/officeDocument/2006/relationships/hyperlink" Target="http://www.ncbi.nlm.nih.gov/entrez/query.fcgi?cmd=PureSearch&amp;db=genomeprj&amp;details_term=Aves%5bOrganism%5d%20AND%20seqstat_any%20AND%20pt_default%5bprop%5d%20AND%20seqstat_assembly%5bprop%5d" TargetMode="External"/><Relationship Id="rId36" Type="http://schemas.openxmlformats.org/officeDocument/2006/relationships/hyperlink" Target="http://www.ncbi.nlm.nih.gov/entrez/query.fcgi?cmd=PureSearch&amp;db=genomeprj&amp;details_term=Hexapoda%5bOrganism%5d%20AND%20seqstat_any%20AND%20pt_default%5bprop%5d%20AND%20seqstat_inprogress%5bprop%5d" TargetMode="External"/><Relationship Id="rId49" Type="http://schemas.openxmlformats.org/officeDocument/2006/relationships/hyperlink" Target="http://www.ncbi.nlm.nih.gov/entrez/query.fcgi?cmd=PureSearch&amp;db=genomeprj&amp;details_term=Metazoa%5bOrganism%5d%20NOT%20Insecta%20NOT%20Mammalia%20NOT%20Nematoda%20NOT%20Craniata%20NOT%20Sauropsida%20NOT%20Aves%20AND%20seqstat_any%20AND%20pt_default%5bprop%5d%20AND%20seqstat_assembly%5bprop%5d" TargetMode="External"/><Relationship Id="rId57" Type="http://schemas.openxmlformats.org/officeDocument/2006/relationships/hyperlink" Target="http://www.ncbi.nlm.nih.gov/entrez/query.fcgi?cmd=PureSearch&amp;db=genomeprj&amp;details_term=Embryophyta%5bOrganism%5d%20AND%20seqstat_any%20AND%20pt_default%5bprop%5d%20AND%20seqstat_assembly%5bprop%5d" TargetMode="External"/><Relationship Id="rId10" Type="http://schemas.openxmlformats.org/officeDocument/2006/relationships/hyperlink" Target="http://www.ncbi.nlm.nih.gov/entrez/query.fcgi?cmd=PureSearch&amp;db=genomeprj&amp;details_term=Archaea%5bOrganism%5d%20AND%20seqstat_any%20AND%20pt_default%5bprop%5d%20AND%20seqstat_inprogress%5bprop%5d" TargetMode="External"/><Relationship Id="rId31" Type="http://schemas.openxmlformats.org/officeDocument/2006/relationships/hyperlink" Target="http://www.ncbi.nlm.nih.gov/entrez/query.fcgi?cmd=PureSearch&amp;db=genomeprj&amp;details_term=Craniata%5bOrganism%5d%20NOT%20Tetrapoda%5bOrganism%5d%20AND%20seqstat_any%20AND%20pt_default%5bprop%5d%20AND%20seqstat_assembly%5bprop%5d" TargetMode="External"/><Relationship Id="rId44" Type="http://schemas.openxmlformats.org/officeDocument/2006/relationships/hyperlink" Target="http://www.ncbi.nlm.nih.gov/entrez/query.fcgi?cmd=PureSearch&amp;db=genomeprj&amp;details_term=Amphibia%5bOrganism%5d%20AND%20seqstat_any%20AND%20pt_default%5bprop%5d" TargetMode="External"/><Relationship Id="rId52" Type="http://schemas.openxmlformats.org/officeDocument/2006/relationships/hyperlink" Target="http://www.ncbi.nlm.nih.gov/entrez/query.fcgi?cmd=PureSearch&amp;db=genomeprj&amp;details_term=Viridiplantae%5bOrganism%5d%20AND%20seqstat_any%20AND%20pt_default%5bprop%5d%20AND%20seqstat_complete%5bprop%5d" TargetMode="External"/><Relationship Id="rId60" Type="http://schemas.openxmlformats.org/officeDocument/2006/relationships/hyperlink" Target="http://www.ncbi.nlm.nih.gov/entrez/query.fcgi?cmd=PureSearch&amp;db=genomeprj&amp;details_term=Chlorophyta%5bOrganism%5d%20AND%20seqstat_any%20AND%20pt_default%5bprop%5d%20AND%20seqstat_complete%5bprop%5d" TargetMode="External"/><Relationship Id="rId65" Type="http://schemas.openxmlformats.org/officeDocument/2006/relationships/hyperlink" Target="http://www.ncbi.nlm.nih.gov/entrez/query.fcgi?cmd=PureSearch&amp;db=genomeprj&amp;details_term=Fungi%5bOrganism%5d%20AND%20seqstat_any%20AND%20pt_default%5bprop%5d%20AND%20seqstat_assembly%5bprop%5d" TargetMode="External"/><Relationship Id="rId73" Type="http://schemas.openxmlformats.org/officeDocument/2006/relationships/hyperlink" Target="http://www.ncbi.nlm.nih.gov/entrez/query.fcgi?cmd=PureSearch&amp;db=genomeprj&amp;details_term=Basidiomycota%5bOrganism%5d%20AND%20seqstat_any%20AND%20pt_default%5bprop%5d%20AND%20seqstat_assembly%5bprop%5d" TargetMode="External"/><Relationship Id="rId78" Type="http://schemas.openxmlformats.org/officeDocument/2006/relationships/hyperlink" Target="http://www.ncbi.nlm.nih.gov/entrez/query.fcgi?cmd=PureSearch&amp;db=genomeprj&amp;details_term=Fungi%5bOrganism%5d%20NOT%20Ascomycota%5bOrganism%5d%20NOT%20Basidiomycota%5bOrganism%5d%20AND%20seqstat_any%20AND%20pt_default%5bprop%5d%20AND%20seqstat_inprogress%5bprop%5d" TargetMode="External"/><Relationship Id="rId81" Type="http://schemas.openxmlformats.org/officeDocument/2006/relationships/hyperlink" Target="http://www.ncbi.nlm.nih.gov/entrez/query.fcgi?cmd=PureSearch&amp;db=genomeprj&amp;details_term=Eukaryota%5bOrganism%5d%20NOT%20Viridiplantae%20NOT%20Metazoa%20NOT%20Fungi%20AND%20seqstat_any%20AND%20pt_default%5bprop%5d%20AND%20seqstat_assembly%5bprop%5d" TargetMode="External"/><Relationship Id="rId86" Type="http://schemas.openxmlformats.org/officeDocument/2006/relationships/hyperlink" Target="http://www.ncbi.nlm.nih.gov/entrez/query.fcgi?cmd=PureSearch&amp;db=genomeprj&amp;details_term=Apicomplexa%5bOrganism%5d%20AND%20seqstat_any%20AND%20pt_default%5bprop%5d%20AND%20seqstat_inprogress%5bprop%5d" TargetMode="External"/><Relationship Id="rId94" Type="http://schemas.openxmlformats.org/officeDocument/2006/relationships/hyperlink" Target="http://www.ncbi.nlm.nih.gov/entrez/query.fcgi?cmd=PureSearch&amp;db=genomeprj&amp;details_term=Eukaryota%5bOrganism%5d%20NOT%20Apicomplexa%20NOT%20Kinetoplastida%20NOT%20Viridiplantae%20NOT%20Metazoa%20NOT%20Fungi%20AND%20seqstat_any%20AND%20pt_default%5bprop%5d%20AND%20seqstat_inprogress%5bprop%5d" TargetMode="External"/><Relationship Id="rId99" Type="http://schemas.openxmlformats.org/officeDocument/2006/relationships/hyperlink" Target="https://www.ncbi.nlm.nih.gov/genome/browse/#tabs-plasmids" TargetMode="External"/><Relationship Id="rId4" Type="http://schemas.openxmlformats.org/officeDocument/2006/relationships/hyperlink" Target="http://www.ncbi.nlm.nih.gov/entrez/query.fcgi?cmd=PureSearch&amp;db=genomeprj&amp;details_term=(Archaea%5bOrganism%5d%20OR%20Bacteria%5bOrganism%5d)%20AND%20seqstat_any%20AND%20pt_default%5bprop%5d%20AND%20seqstat_complete%5bprop%5d" TargetMode="External"/><Relationship Id="rId9" Type="http://schemas.openxmlformats.org/officeDocument/2006/relationships/hyperlink" Target="http://www.ncbi.nlm.nih.gov/entrez/query.fcgi?cmd=PureSearch&amp;db=genomeprj&amp;details_term=Archaea%5bOrganism%5d%20AND%20seqstat_any%20AND%20pt_default%5bprop%5d%20AND%20seqstat_assembly%5bprop%5d" TargetMode="External"/><Relationship Id="rId13" Type="http://schemas.openxmlformats.org/officeDocument/2006/relationships/hyperlink" Target="http://www.ncbi.nlm.nih.gov/entrez/query.fcgi?cmd=PureSearch&amp;db=genomeprj&amp;details_term=Bacteria%5bOrganism%5d%20AND%20seqstat_any%20AND%20pt_default%5bprop%5d%20AND%20seqstat_assembly%5bprop%5d" TargetMode="External"/><Relationship Id="rId18" Type="http://schemas.openxmlformats.org/officeDocument/2006/relationships/hyperlink" Target="http://www.ncbi.nlm.nih.gov/entrez/query.fcgi?cmd=PureSearch&amp;db=genomeprj&amp;details_term=Eukaryota%5bOrganism%5d%20AND%20seqstat_any%20AND%20pt_default%5bprop%5d%20AND%20seqstat_inprogress%5bprop%5d" TargetMode="External"/><Relationship Id="rId39" Type="http://schemas.openxmlformats.org/officeDocument/2006/relationships/hyperlink" Target="http://www.ncbi.nlm.nih.gov/entrez/query.fcgi?cmd=PureSearch&amp;db=genomeprj&amp;details_term=Platyhelminthes%5bOrganism%5d%20AND%20seqstat_any%20AND%20pt_default%5bprop%5d%20AND%20seqstat_inprogress%5bprop%5d" TargetMode="External"/><Relationship Id="rId34" Type="http://schemas.openxmlformats.org/officeDocument/2006/relationships/hyperlink" Target="http://www.ncbi.nlm.nih.gov/entrez/query.fcgi?cmd=PureSearch&amp;db=genomeprj&amp;details_term=Hexapoda%5bOrganism%5d%20AND%20seqstat_any%20AND%20pt_default%5bprop%5d%20AND%20seqstat_complete%5bprop%5d" TargetMode="External"/><Relationship Id="rId50" Type="http://schemas.openxmlformats.org/officeDocument/2006/relationships/hyperlink" Target="http://www.ncbi.nlm.nih.gov/entrez/query.fcgi?cmd=PureSearch&amp;db=genomeprj&amp;details_term=Metazoa%5bOrganism%5d%20NOT%20Insecta%20NOT%20Mammalia%20NOT%20Nematoda%20NOT%20Craniata%20NOT%20Sauropsida%20NOT%20Aves%20AND%20seqstat_any%20AND%20pt_default%5bprop%5d%20AND%20seqstat_inprogress%5bprop%5d" TargetMode="External"/><Relationship Id="rId55" Type="http://schemas.openxmlformats.org/officeDocument/2006/relationships/hyperlink" Target="http://www.ncbi.nlm.nih.gov/entrez/query.fcgi?cmd=PureSearch&amp;db=genomeprj&amp;details_term=Embryophyta%5bOrganism%5d%20AND%20seqstat_any%20AND%20pt_default%5bprop%5d" TargetMode="External"/><Relationship Id="rId76" Type="http://schemas.openxmlformats.org/officeDocument/2006/relationships/hyperlink" Target="http://www.ncbi.nlm.nih.gov/entrez/query.fcgi?cmd=PureSearch&amp;db=genomeprj&amp;details_term=Fungi%5bOrganism%5d%20NOT%20Ascomycota%5bOrganism%5d%20NOT%20Basidiomycota%5bOrganism%5d%20AND%20seqstat_any%20AND%20pt_default%5bprop%5d%20AND%20seqstat_complete%5bprop%5d" TargetMode="External"/><Relationship Id="rId97" Type="http://schemas.openxmlformats.org/officeDocument/2006/relationships/hyperlink" Target="https://www.ncbi.nlm.nih.gov/genome/browse/#tabs-proks" TargetMode="External"/><Relationship Id="rId7" Type="http://schemas.openxmlformats.org/officeDocument/2006/relationships/hyperlink" Target="http://www.ncbi.nlm.nih.gov/entrez/query.fcgi?cmd=PureSearch&amp;db=genomeprj&amp;details_term=Archaea%5bOrganism%5d%20AND%20seqstat_any%20AND%20pt_default%5bprop%5d" TargetMode="External"/><Relationship Id="rId71" Type="http://schemas.openxmlformats.org/officeDocument/2006/relationships/hyperlink" Target="http://www.ncbi.nlm.nih.gov/entrez/query.fcgi?cmd=PureSearch&amp;db=genomeprj&amp;details_term=Basidiomycota%5bOrganism%5d%20AND%20seqstat_any%20AND%20pt_default%5bprop%5d" TargetMode="External"/><Relationship Id="rId92" Type="http://schemas.openxmlformats.org/officeDocument/2006/relationships/hyperlink" Target="http://www.ncbi.nlm.nih.gov/entrez/query.fcgi?cmd=PureSearch&amp;db=genomeprj&amp;details_term=Eukaryota%5bOrganism%5d%20NOT%20Apicomplexa%20NOT%20Kinetoplastida%20NOT%20Viridiplantae%20NOT%20Metazoa%20NOT%20Fungi%20AND%20seqstat_any%20AND%20pt_default%5bprop%5d%20AND%20seqstat_complete%5bprop%5d" TargetMode="External"/><Relationship Id="rId2" Type="http://schemas.openxmlformats.org/officeDocument/2006/relationships/hyperlink" Target="http://www.ncbi.nlm.nih.gov/genome/browse/" TargetMode="External"/><Relationship Id="rId29" Type="http://schemas.openxmlformats.org/officeDocument/2006/relationships/hyperlink" Target="http://www.ncbi.nlm.nih.gov/entrez/query.fcgi?cmd=PureSearch&amp;db=genomeprj&amp;details_term=Aves%5bOrganism%5d%20AND%20seqstat_any%20AND%20pt_default%5bprop%5d%20AND%20seqstat_inprogress%5bprop%5d" TargetMode="External"/><Relationship Id="rId24" Type="http://schemas.openxmlformats.org/officeDocument/2006/relationships/hyperlink" Target="http://www.ncbi.nlm.nih.gov/entrez/query.fcgi?cmd=PureSearch&amp;db=genomeprj&amp;details_term=Mammalia%5bOrganism%5d%20AND%20seqstat_any%20AND%20pt_default%5bprop%5d%20AND%20seqstat_complete%5bprop%5d" TargetMode="External"/><Relationship Id="rId40" Type="http://schemas.openxmlformats.org/officeDocument/2006/relationships/hyperlink" Target="http://www.ncbi.nlm.nih.gov/entrez/query.fcgi?cmd=PureSearch&amp;db=genomeprj&amp;details_term=Nematoda%5bOrganism%5d%20AND%20seqstat_any%20AND%20pt_default%5bprop%5d" TargetMode="External"/><Relationship Id="rId45" Type="http://schemas.openxmlformats.org/officeDocument/2006/relationships/hyperlink" Target="http://www.ncbi.nlm.nih.gov/entrez/query.fcgi?cmd=PureSearch&amp;db=genomeprj&amp;details_term=Amphibia%5bOrganism%5d%20AND%20seqstat_any%20AND%20pt_default%5bprop%5d%20AND%20seqstat_assembly%5bprop%5d" TargetMode="External"/><Relationship Id="rId66" Type="http://schemas.openxmlformats.org/officeDocument/2006/relationships/hyperlink" Target="http://www.ncbi.nlm.nih.gov/entrez/query.fcgi?cmd=PureSearch&amp;db=genomeprj&amp;details_term=Fungi%5bOrganism%5d%20AND%20seqstat_any%20AND%20pt_default%5bprop%5d%20AND%20seqstat_inprogress%5bprop%5d" TargetMode="External"/><Relationship Id="rId87" Type="http://schemas.openxmlformats.org/officeDocument/2006/relationships/hyperlink" Target="http://www.ncbi.nlm.nih.gov/entrez/query.fcgi?cmd=PureSearch&amp;db=genomeprj&amp;details_term=Kinetoplastida%5bOrganism%5d%20AND%20seqstat_any%20AND%20pt_default%5bprop%5d" TargetMode="External"/><Relationship Id="rId61" Type="http://schemas.openxmlformats.org/officeDocument/2006/relationships/hyperlink" Target="http://www.ncbi.nlm.nih.gov/entrez/query.fcgi?cmd=PureSearch&amp;db=genomeprj&amp;details_term=Chlorophyta%5bOrganism%5d%20AND%20seqstat_any%20AND%20pt_default%5bprop%5d%20AND%20seqstat_assembly%5bprop%5d" TargetMode="External"/><Relationship Id="rId82" Type="http://schemas.openxmlformats.org/officeDocument/2006/relationships/hyperlink" Target="http://www.ncbi.nlm.nih.gov/entrez/query.fcgi?cmd=PureSearch&amp;db=genomeprj&amp;details_term=Eukaryota%5bOrganism%5d%20NOT%20Viridiplantae%20NOT%20Metazoa%20NOT%20Fungi%20AND%20seqstat_any%20AND%20pt_default%5bprop%5d%20AND%20seqstat_inprogress%5bprop%5d" TargetMode="External"/><Relationship Id="rId19" Type="http://schemas.openxmlformats.org/officeDocument/2006/relationships/hyperlink" Target="http://www.ncbi.nlm.nih.gov/entrez/query.fcgi?cmd=PureSearch&amp;db=genomeprj&amp;details_term=Metazoa%5bOrganism%5d%20AND%20seqstat_any%20AND%20pt_default%5bprop%5d" TargetMode="External"/><Relationship Id="rId14" Type="http://schemas.openxmlformats.org/officeDocument/2006/relationships/hyperlink" Target="http://www.ncbi.nlm.nih.gov/entrez/query.fcgi?cmd=PureSearch&amp;db=genomeprj&amp;details_term=Bacteria%5bOrganism%5d%20AND%20seqstat_any%20AND%20pt_default%5bprop%5d%20AND%20seqstat_inprogress%5bprop%5d" TargetMode="External"/><Relationship Id="rId30" Type="http://schemas.openxmlformats.org/officeDocument/2006/relationships/hyperlink" Target="http://www.ncbi.nlm.nih.gov/entrez/query.fcgi?cmd=PureSearch&amp;db=genomeprj&amp;details_term=Craniata%5bOrganism%5d%20NOT%20Tetrapoda%5bOrganism%5d%20AND%20seqstat_any%20AND%20pt_default%5bprop%5d" TargetMode="External"/><Relationship Id="rId35" Type="http://schemas.openxmlformats.org/officeDocument/2006/relationships/hyperlink" Target="http://www.ncbi.nlm.nih.gov/entrez/query.fcgi?cmd=PureSearch&amp;db=genomeprj&amp;details_term=Hexapoda%5bOrganism%5d%20AND%20seqstat_any%20AND%20pt_default%5bprop%5d%20AND%20seqstat_assembly%5bprop%5d" TargetMode="External"/><Relationship Id="rId56" Type="http://schemas.openxmlformats.org/officeDocument/2006/relationships/hyperlink" Target="http://www.ncbi.nlm.nih.gov/entrez/query.fcgi?cmd=PureSearch&amp;db=genomeprj&amp;details_term=Embryophyta%5bOrganism%5d%20AND%20seqstat_any%20AND%20pt_default%5bprop%5d%20AND%20seqstat_complete%5bprop%5d" TargetMode="External"/><Relationship Id="rId77" Type="http://schemas.openxmlformats.org/officeDocument/2006/relationships/hyperlink" Target="http://www.ncbi.nlm.nih.gov/entrez/query.fcgi?cmd=PureSearch&amp;db=genomeprj&amp;details_term=Fungi%5bOrganism%5d%20NOT%20Ascomycota%5bOrganism%5d%20NOT%20Basidiomycota%5bOrganism%5d%20AND%20seqstat_any%20AND%20pt_default%5bprop%5d%20AND%20seqstat_assembly%5bprop%5d" TargetMode="External"/><Relationship Id="rId100" Type="http://schemas.openxmlformats.org/officeDocument/2006/relationships/hyperlink" Target="https://www.ncbi.nlm.nih.gov/genome/browse/#tabs-organelles" TargetMode="External"/><Relationship Id="rId8" Type="http://schemas.openxmlformats.org/officeDocument/2006/relationships/hyperlink" Target="http://www.ncbi.nlm.nih.gov/entrez/query.fcgi?cmd=PureSearch&amp;db=genomeprj&amp;details_term=Archaea%5bOrganism%5d%20AND%20seqstat_any%20AND%20pt_default%5bprop%5d%20AND%20seqstat_complete%5bprop%5d" TargetMode="External"/><Relationship Id="rId51" Type="http://schemas.openxmlformats.org/officeDocument/2006/relationships/hyperlink" Target="http://www.ncbi.nlm.nih.gov/entrez/query.fcgi?cmd=PureSearch&amp;db=genomeprj&amp;details_term=Viridiplantae%5bOrganism%5d%20AND%20seqstat_any%20AND%20pt_default%5bprop%5d" TargetMode="External"/><Relationship Id="rId72" Type="http://schemas.openxmlformats.org/officeDocument/2006/relationships/hyperlink" Target="http://www.ncbi.nlm.nih.gov/entrez/query.fcgi?cmd=PureSearch&amp;db=genomeprj&amp;details_term=Basidiomycota%5bOrganism%5d%20AND%20seqstat_any%20AND%20pt_default%5bprop%5d%20AND%20seqstat_complete%5bprop%5d" TargetMode="External"/><Relationship Id="rId93" Type="http://schemas.openxmlformats.org/officeDocument/2006/relationships/hyperlink" Target="http://www.ncbi.nlm.nih.gov/entrez/query.fcgi?cmd=PureSearch&amp;db=genomeprj&amp;details_term=Eukaryota%5bOrganism%5d%20NOT%20Apicomplexa%20NOT%20Kinetoplastida%20NOT%20Viridiplantae%20NOT%20Metazoa%20NOT%20Fungi%20AND%20seqstat_any%20AND%20pt_default%5bprop%5d%20AND%20seqstat_assembly%5bprop%5d" TargetMode="External"/><Relationship Id="rId98" Type="http://schemas.openxmlformats.org/officeDocument/2006/relationships/hyperlink" Target="https://www.ncbi.nlm.nih.gov/genome/browse/#tabs-viruses" TargetMode="External"/></Relationships>
</file>

<file path=ppt/slides/_rels/slide120.xml.rels><?xml version="1.0" encoding="UTF-8" standalone="yes"?>
<Relationships xmlns="http://schemas.openxmlformats.org/package/2006/relationships"><Relationship Id="rId3" Type="http://schemas.openxmlformats.org/officeDocument/2006/relationships/hyperlink" Target="http://tools.lifetechnologies.com/content/sfs/manuals/10127017.pdf" TargetMode="External"/><Relationship Id="rId2" Type="http://schemas.openxmlformats.org/officeDocument/2006/relationships/hyperlink" Target="http://www.cf.ac.uk/biosi/staffinfo/ehrmann/tools/Recognition.htm" TargetMode="External"/><Relationship Id="rId1" Type="http://schemas.openxmlformats.org/officeDocument/2006/relationships/slideLayout" Target="../slideLayouts/slideLayout29.xml"/><Relationship Id="rId4" Type="http://schemas.openxmlformats.org/officeDocument/2006/relationships/hyperlink" Target="https://www.neb.com/products/p8010-factor-xa-protease" TargetMode="External"/></Relationships>
</file>

<file path=ppt/slides/_rels/slide12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9.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7.xml.rels><?xml version="1.0" encoding="UTF-8" standalone="yes"?>
<Relationships xmlns="http://schemas.openxmlformats.org/package/2006/relationships"><Relationship Id="rId3" Type="http://schemas.openxmlformats.org/officeDocument/2006/relationships/hyperlink" Target="http://www.youtube.com/watch?v=VNsThMNjKhM" TargetMode="External"/><Relationship Id="rId2" Type="http://schemas.openxmlformats.org/officeDocument/2006/relationships/image" Target="../media/image105.png"/><Relationship Id="rId1" Type="http://schemas.openxmlformats.org/officeDocument/2006/relationships/slideLayout" Target="../slideLayouts/slideLayout29.xml"/></Relationships>
</file>

<file path=ppt/slides/_rels/slide1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9.xml"/><Relationship Id="rId1" Type="http://schemas.openxmlformats.org/officeDocument/2006/relationships/vmlDrawing" Target="../drawings/vmlDrawing1.vml"/><Relationship Id="rId4" Type="http://schemas.openxmlformats.org/officeDocument/2006/relationships/image" Target="../media/image106.png"/></Relationships>
</file>

<file path=ppt/slides/_rels/slide12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07.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hyperlink" Target="http://www.ncbi.nlm.nih.gov/guide/genomes-maps/" TargetMode="External"/><Relationship Id="rId2" Type="http://schemas.openxmlformats.org/officeDocument/2006/relationships/image" Target="../media/image19.jpg"/><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9.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hyperlink" Target="http://www.google.com/url?sa=i&amp;rct=j&amp;q=&amp;esrc=s&amp;frm=1&amp;source=images&amp;cd=&amp;cad=rja&amp;docid=2IE9VK3JTIYFmM&amp;tbnid=dR1AVqHEXL7JMM:&amp;ved=0CAUQjRw&amp;url=http://www.utoledo.edu/med/depts/bioinfo/cores/GCL_Analysis_of_Microarray_Data.html&amp;ei=AlZhUoiuHJG54AP31YAY&amp;bvm=bv.54176721,d.dmg&amp;psig=AFQjCNEilaJWrCjMRMog-ngwK4xJsUTPUQ&amp;ust=1382197065175035" TargetMode="External"/><Relationship Id="rId1" Type="http://schemas.openxmlformats.org/officeDocument/2006/relationships/slideLayout" Target="../slideLayouts/slideLayout29.xml"/><Relationship Id="rId5" Type="http://schemas.openxmlformats.org/officeDocument/2006/relationships/image" Target="../media/image110.jpeg"/><Relationship Id="rId4" Type="http://schemas.openxmlformats.org/officeDocument/2006/relationships/hyperlink" Target="http://www.google.com/url?sa=i&amp;rct=j&amp;q=&amp;esrc=s&amp;frm=1&amp;source=images&amp;cd=&amp;cad=rja&amp;docid=pmiJKaHMRYzKAM&amp;tbnid=IQa0knXsESXwXM:&amp;ved=0CAUQjRw&amp;url=http://genome.ws.utk.edu/affy/data/&amp;ei=V1ZhUrrRLces4APByoDwBQ&amp;bvm=bv.54176721,d.dmg&amp;psig=AFQjCNEilaJWrCjMRMog-ngwK4xJsUTPUQ&amp;ust=1382197065175035" TargetMode="Externa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5.xml.rels><?xml version="1.0" encoding="UTF-8" standalone="yes"?>
<Relationships xmlns="http://schemas.openxmlformats.org/package/2006/relationships"><Relationship Id="rId2" Type="http://schemas.openxmlformats.org/officeDocument/2006/relationships/hyperlink" Target="http://www.youtube.com/watch?v=85h3vYt3KYg&amp;feature=player_embedded" TargetMode="External"/><Relationship Id="rId1" Type="http://schemas.openxmlformats.org/officeDocument/2006/relationships/slideLayout" Target="../slideLayouts/slideLayout29.xml"/></Relationships>
</file>

<file path=ppt/slides/_rels/slide13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9.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jpeg"/><Relationship Id="rId1" Type="http://schemas.openxmlformats.org/officeDocument/2006/relationships/slideLayout" Target="../slideLayouts/slideLayout18.xml"/><Relationship Id="rId5" Type="http://schemas.openxmlformats.org/officeDocument/2006/relationships/image" Target="../media/image22.gif"/><Relationship Id="rId4" Type="http://schemas.openxmlformats.org/officeDocument/2006/relationships/hyperlink" Target="http://www.newsperuvian.com/wp-content/uploads/2011/05/dna-structure-1.gif" TargetMode="External"/></Relationships>
</file>

<file path=ppt/slides/_rels/slide14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9.xml"/></Relationships>
</file>

<file path=ppt/slides/_rels/slide14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9.xml"/></Relationships>
</file>

<file path=ppt/slides/_rels/slide14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slideLayout" Target="../slideLayouts/slideLayout29.xml"/><Relationship Id="rId1" Type="http://schemas.openxmlformats.org/officeDocument/2006/relationships/video" Target="file:///\\as.uky.edu\as\BioSci\brymond\private\510\2007\rnai_revised_500x280.wmv" TargetMode="External"/><Relationship Id="rId4" Type="http://schemas.openxmlformats.org/officeDocument/2006/relationships/hyperlink" Target="http://www.nature.com/focus/rnai/animations/animation/animation.htm" TargetMode="External"/></Relationships>
</file>

<file path=ppt/slides/_rels/slide14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9.xml"/><Relationship Id="rId4" Type="http://schemas.microsoft.com/office/2007/relationships/hdphoto" Target="../media/hdphoto16.wdp"/></Relationships>
</file>

<file path=ppt/slides/_rels/slide14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5.jpeg"/><Relationship Id="rId1" Type="http://schemas.openxmlformats.org/officeDocument/2006/relationships/slideLayout" Target="../slideLayouts/slideLayout29.xml"/><Relationship Id="rId4" Type="http://schemas.microsoft.com/office/2007/relationships/hdphoto" Target="../media/hdphoto17.wdp"/></Relationships>
</file>

<file path=ppt/slides/_rels/slide145.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9.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7.xml.rels><?xml version="1.0" encoding="UTF-8" standalone="yes"?>
<Relationships xmlns="http://schemas.openxmlformats.org/package/2006/relationships"><Relationship Id="rId3" Type="http://schemas.openxmlformats.org/officeDocument/2006/relationships/hyperlink" Target="http://www.nobelprize.org/nobel_prizes/chemistry/laureates/1958/" TargetMode="External"/><Relationship Id="rId2" Type="http://schemas.openxmlformats.org/officeDocument/2006/relationships/hyperlink" Target="http://www.nobelprize.org/nobel_prizes/chemistry/laureates/1980/" TargetMode="External"/><Relationship Id="rId1" Type="http://schemas.openxmlformats.org/officeDocument/2006/relationships/slideLayout" Target="../slideLayouts/slideLayout29.xml"/><Relationship Id="rId6" Type="http://schemas.microsoft.com/office/2007/relationships/hdphoto" Target="../media/hdphoto18.wdp"/><Relationship Id="rId5" Type="http://schemas.openxmlformats.org/officeDocument/2006/relationships/image" Target="../media/image120.png"/><Relationship Id="rId4" Type="http://schemas.openxmlformats.org/officeDocument/2006/relationships/image" Target="../media/image119.jpeg"/></Relationships>
</file>

<file path=ppt/slides/_rels/slide14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9.xml"/></Relationships>
</file>

<file path=ppt/slides/_rels/slide149.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123.jpeg"/><Relationship Id="rId1" Type="http://schemas.openxmlformats.org/officeDocument/2006/relationships/slideLayout" Target="../slideLayouts/slideLayout29.xml"/><Relationship Id="rId6" Type="http://schemas.microsoft.com/office/2007/relationships/hdphoto" Target="../media/hdphoto20.wdp"/><Relationship Id="rId5" Type="http://schemas.openxmlformats.org/officeDocument/2006/relationships/image" Target="../media/image125.jpeg"/><Relationship Id="rId4" Type="http://schemas.openxmlformats.org/officeDocument/2006/relationships/image" Target="../media/image1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126.png"/><Relationship Id="rId1" Type="http://schemas.openxmlformats.org/officeDocument/2006/relationships/slideLayout" Target="../slideLayouts/slideLayout29.xml"/></Relationships>
</file>

<file path=ppt/slides/_rels/slide151.xml.rels><?xml version="1.0" encoding="UTF-8" standalone="yes"?>
<Relationships xmlns="http://schemas.openxmlformats.org/package/2006/relationships"><Relationship Id="rId2" Type="http://schemas.openxmlformats.org/officeDocument/2006/relationships/image" Target="../media/image127.gif"/><Relationship Id="rId1" Type="http://schemas.openxmlformats.org/officeDocument/2006/relationships/slideLayout" Target="../slideLayouts/slideLayout73.xml"/></Relationships>
</file>

<file path=ppt/slides/_rels/slide152.xml.rels><?xml version="1.0" encoding="UTF-8" standalone="yes"?>
<Relationships xmlns="http://schemas.openxmlformats.org/package/2006/relationships"><Relationship Id="rId3" Type="http://schemas.openxmlformats.org/officeDocument/2006/relationships/hyperlink" Target="http://www.youtube.com/watch?v=MxkYa9XCvBQ" TargetMode="External"/><Relationship Id="rId2" Type="http://schemas.openxmlformats.org/officeDocument/2006/relationships/image" Target="../media/image128.jpeg"/><Relationship Id="rId1" Type="http://schemas.openxmlformats.org/officeDocument/2006/relationships/slideLayout" Target="../slideLayouts/slideLayout29.xml"/><Relationship Id="rId4" Type="http://schemas.openxmlformats.org/officeDocument/2006/relationships/hyperlink" Target="http://www.massgenomics.org/2010/03/agbt-ion-torrent-semiconductor-sequencin.html" TargetMode="External"/></Relationships>
</file>

<file path=ppt/slides/_rels/slide15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Layout" Target="../slideLayouts/slideLayout29.xml"/><Relationship Id="rId4" Type="http://schemas.openxmlformats.org/officeDocument/2006/relationships/image" Target="../media/image131.jpeg"/></Relationships>
</file>

<file path=ppt/slides/_rels/slide154.xml.rels><?xml version="1.0" encoding="UTF-8" standalone="yes"?>
<Relationships xmlns="http://schemas.openxmlformats.org/package/2006/relationships"><Relationship Id="rId2" Type="http://schemas.openxmlformats.org/officeDocument/2006/relationships/hyperlink" Target="https://www.youtube.com/watch?v=fCd6B5HRaZ8" TargetMode="External"/><Relationship Id="rId1" Type="http://schemas.openxmlformats.org/officeDocument/2006/relationships/slideLayout" Target="../slideLayouts/slideLayout29.xml"/></Relationships>
</file>

<file path=ppt/slides/_rels/slide15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gif"/><Relationship Id="rId1" Type="http://schemas.openxmlformats.org/officeDocument/2006/relationships/slideLayout" Target="../slideLayouts/slideLayout29.xml"/></Relationships>
</file>

<file path=ppt/slides/_rels/slide156.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134.png"/><Relationship Id="rId1" Type="http://schemas.openxmlformats.org/officeDocument/2006/relationships/slideLayout" Target="../slideLayouts/slideLayout29.xml"/></Relationships>
</file>

<file path=ppt/slides/_rels/slide157.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135.png"/><Relationship Id="rId1" Type="http://schemas.openxmlformats.org/officeDocument/2006/relationships/slideLayout" Target="../slideLayouts/slideLayout29.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9.xml.rels><?xml version="1.0" encoding="UTF-8" standalone="yes"?>
<Relationships xmlns="http://schemas.openxmlformats.org/package/2006/relationships"><Relationship Id="rId2" Type="http://schemas.openxmlformats.org/officeDocument/2006/relationships/hyperlink" Target="https://www.youtube.com/watch?v=fCd6B5HRaZ8" TargetMode="Externa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160.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136.jpeg"/><Relationship Id="rId1" Type="http://schemas.openxmlformats.org/officeDocument/2006/relationships/slideLayout" Target="../slideLayouts/slideLayout29.xml"/><Relationship Id="rId5" Type="http://schemas.openxmlformats.org/officeDocument/2006/relationships/hyperlink" Target="https://era7bioinformatics.com/en/page.cfm?id=1626" TargetMode="External"/><Relationship Id="rId4" Type="http://schemas.openxmlformats.org/officeDocument/2006/relationships/hyperlink" Target="http://en.wikipedia.org/wiki/Paired-end_Tags" TargetMode="External"/></Relationships>
</file>

<file path=ppt/slides/_rels/slide161.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137.jpeg"/><Relationship Id="rId1" Type="http://schemas.openxmlformats.org/officeDocument/2006/relationships/slideLayout" Target="../slideLayouts/slideLayout29.xml"/><Relationship Id="rId5" Type="http://schemas.openxmlformats.org/officeDocument/2006/relationships/hyperlink" Target="https://www.youtube.com/watch?v=GUb1TZvMWsw" TargetMode="External"/><Relationship Id="rId4" Type="http://schemas.openxmlformats.org/officeDocument/2006/relationships/hyperlink" Target="http://en.wikipedia.org/wiki/Paired-end_Tags" TargetMode="External"/></Relationships>
</file>

<file path=ppt/slides/_rels/slide162.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138.jpeg"/><Relationship Id="rId1" Type="http://schemas.openxmlformats.org/officeDocument/2006/relationships/slideLayout" Target="../slideLayouts/slideLayout29.xml"/></Relationships>
</file>

<file path=ppt/slides/_rels/slide163.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139.jpeg"/><Relationship Id="rId1" Type="http://schemas.openxmlformats.org/officeDocument/2006/relationships/slideLayout" Target="../slideLayouts/slideLayout29.xml"/></Relationships>
</file>

<file path=ppt/slides/_rels/slide164.xml.rels><?xml version="1.0" encoding="UTF-8" standalone="yes"?>
<Relationships xmlns="http://schemas.openxmlformats.org/package/2006/relationships"><Relationship Id="rId3" Type="http://schemas.openxmlformats.org/officeDocument/2006/relationships/hyperlink" Target="https://www.youtube.com/watch?v=v8p4ph2MAvI" TargetMode="External"/><Relationship Id="rId2" Type="http://schemas.openxmlformats.org/officeDocument/2006/relationships/hyperlink" Target="https://nanoporetech.com/applications/dna-nanopore-sequencing" TargetMode="External"/><Relationship Id="rId1" Type="http://schemas.openxmlformats.org/officeDocument/2006/relationships/slideLayout" Target="../slideLayouts/slideLayout29.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6.xml.rels><?xml version="1.0" encoding="UTF-8" standalone="yes"?>
<Relationships xmlns="http://schemas.openxmlformats.org/package/2006/relationships"><Relationship Id="rId3" Type="http://schemas.microsoft.com/office/2007/relationships/hdphoto" Target="../media/hdphoto28.wdp"/><Relationship Id="rId7" Type="http://schemas.microsoft.com/office/2007/relationships/hdphoto" Target="../media/hdphoto30.wdp"/><Relationship Id="rId2" Type="http://schemas.openxmlformats.org/officeDocument/2006/relationships/image" Target="../media/image140.png"/><Relationship Id="rId1" Type="http://schemas.openxmlformats.org/officeDocument/2006/relationships/slideLayout" Target="../slideLayouts/slideLayout29.xml"/><Relationship Id="rId6" Type="http://schemas.openxmlformats.org/officeDocument/2006/relationships/image" Target="../media/image142.jpeg"/><Relationship Id="rId5" Type="http://schemas.microsoft.com/office/2007/relationships/hdphoto" Target="../media/hdphoto29.wdp"/><Relationship Id="rId4" Type="http://schemas.openxmlformats.org/officeDocument/2006/relationships/image" Target="../media/image141.jpeg"/></Relationships>
</file>

<file path=ppt/slides/_rels/slide167.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9.xml"/></Relationships>
</file>

<file path=ppt/slides/_rels/slide168.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144.png"/><Relationship Id="rId1" Type="http://schemas.openxmlformats.org/officeDocument/2006/relationships/slideLayout" Target="../slideLayouts/slideLayout29.xml"/><Relationship Id="rId4" Type="http://schemas.openxmlformats.org/officeDocument/2006/relationships/image" Target="../media/image145.png"/></Relationships>
</file>

<file path=ppt/slides/_rels/slide169.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25.jpe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1.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147.png"/><Relationship Id="rId1" Type="http://schemas.openxmlformats.org/officeDocument/2006/relationships/slideLayout" Target="../slideLayouts/slideLayout29.xml"/><Relationship Id="rId4" Type="http://schemas.openxmlformats.org/officeDocument/2006/relationships/image" Target="../media/image148.png"/></Relationships>
</file>

<file path=ppt/slides/_rels/slide17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4.xml"/></Relationships>
</file>

<file path=ppt/slides/_rels/slide173.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149.png"/><Relationship Id="rId1" Type="http://schemas.openxmlformats.org/officeDocument/2006/relationships/slideLayout" Target="../slideLayouts/slideLayout29.xml"/></Relationships>
</file>

<file path=ppt/slides/_rels/slide174.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9.xml"/></Relationships>
</file>

<file path=ppt/slides/_rels/slide175.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9.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7.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9.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9.xml.rels><?xml version="1.0" encoding="UTF-8" standalone="yes"?>
<Relationships xmlns="http://schemas.openxmlformats.org/package/2006/relationships"><Relationship Id="rId3" Type="http://schemas.openxmlformats.org/officeDocument/2006/relationships/hyperlink" Target="http://www.nature.com/nrd/journal/v2/n2/full/nrd1011.html" TargetMode="External"/><Relationship Id="rId2" Type="http://schemas.openxmlformats.org/officeDocument/2006/relationships/image" Target="../media/image153.gif"/><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80.xml.rels><?xml version="1.0" encoding="UTF-8" standalone="yes"?>
<Relationships xmlns="http://schemas.openxmlformats.org/package/2006/relationships"><Relationship Id="rId3" Type="http://schemas.openxmlformats.org/officeDocument/2006/relationships/hyperlink" Target="http://biol.lf1.cuni.cz/ucebnice/en/proteomics.htm" TargetMode="External"/><Relationship Id="rId2" Type="http://schemas.openxmlformats.org/officeDocument/2006/relationships/image" Target="../media/image154.jpeg"/><Relationship Id="rId1" Type="http://schemas.openxmlformats.org/officeDocument/2006/relationships/slideLayout" Target="../slideLayouts/slideLayout29.xml"/><Relationship Id="rId5" Type="http://schemas.openxmlformats.org/officeDocument/2006/relationships/image" Target="../media/image155.gif"/><Relationship Id="rId4" Type="http://schemas.openxmlformats.org/officeDocument/2006/relationships/hyperlink" Target="https://www.youtube.com/watch?v=NuIH9-6Fm6U" TargetMode="External"/></Relationships>
</file>

<file path=ppt/slides/_rels/slide181.xml.rels><?xml version="1.0" encoding="UTF-8" standalone="yes"?>
<Relationships xmlns="http://schemas.openxmlformats.org/package/2006/relationships"><Relationship Id="rId3" Type="http://schemas.openxmlformats.org/officeDocument/2006/relationships/hyperlink" Target="http://www.motifolio.com/6111158.html" TargetMode="External"/><Relationship Id="rId2" Type="http://schemas.openxmlformats.org/officeDocument/2006/relationships/image" Target="../media/image156.png"/><Relationship Id="rId1" Type="http://schemas.openxmlformats.org/officeDocument/2006/relationships/slideLayout" Target="../slideLayouts/slideLayout29.xml"/><Relationship Id="rId5" Type="http://schemas.openxmlformats.org/officeDocument/2006/relationships/image" Target="../media/image157.png"/><Relationship Id="rId4" Type="http://schemas.openxmlformats.org/officeDocument/2006/relationships/hyperlink" Target="https://www.youtube.com/watch?v=8R1Oyqx5KfE" TargetMode="External"/></Relationships>
</file>

<file path=ppt/slides/_rels/slide182.xml.rels><?xml version="1.0" encoding="UTF-8" standalone="yes"?>
<Relationships xmlns="http://schemas.openxmlformats.org/package/2006/relationships"><Relationship Id="rId2" Type="http://schemas.openxmlformats.org/officeDocument/2006/relationships/hyperlink" Target="https://www.youtube.com/watch?v=mBT73Pesiog&amp;list=PLTLnMhSbhobJuje8OIqjFa1YOOEgN1xCx" TargetMode="External"/><Relationship Id="rId1" Type="http://schemas.openxmlformats.org/officeDocument/2006/relationships/slideLayout" Target="../slideLayouts/slideLayout29.xml"/></Relationships>
</file>

<file path=ppt/slides/_rels/slide183.xml.rels><?xml version="1.0" encoding="UTF-8" standalone="yes"?>
<Relationships xmlns="http://schemas.openxmlformats.org/package/2006/relationships"><Relationship Id="rId3" Type="http://schemas.openxmlformats.org/officeDocument/2006/relationships/hyperlink" Target="https://www.youtube.com/watch?v=mBT73Pesiog&amp;list=PLTLnMhSbhobJuje8OIqjFa1YOOEgN1xCx" TargetMode="External"/><Relationship Id="rId2" Type="http://schemas.openxmlformats.org/officeDocument/2006/relationships/image" Target="../media/image158.gif"/><Relationship Id="rId1" Type="http://schemas.openxmlformats.org/officeDocument/2006/relationships/slideLayout" Target="../slideLayouts/slideLayout29.xml"/></Relationships>
</file>

<file path=ppt/slides/_rels/slide184.xml.rels><?xml version="1.0" encoding="UTF-8" standalone="yes"?>
<Relationships xmlns="http://schemas.openxmlformats.org/package/2006/relationships"><Relationship Id="rId2" Type="http://schemas.openxmlformats.org/officeDocument/2006/relationships/image" Target="../media/image159.gif"/><Relationship Id="rId1" Type="http://schemas.openxmlformats.org/officeDocument/2006/relationships/slideLayout" Target="../slideLayouts/slideLayout29.xml"/></Relationships>
</file>

<file path=ppt/slides/_rels/slide185.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160.png"/><Relationship Id="rId1" Type="http://schemas.openxmlformats.org/officeDocument/2006/relationships/slideLayout" Target="../slideLayouts/slideLayout29.xml"/></Relationships>
</file>

<file path=ppt/slides/_rels/slide186.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161.png"/><Relationship Id="rId1" Type="http://schemas.openxmlformats.org/officeDocument/2006/relationships/slideLayout" Target="../slideLayouts/slideLayout29.xml"/></Relationships>
</file>

<file path=ppt/slides/_rels/slide187.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162.jpeg"/><Relationship Id="rId1" Type="http://schemas.openxmlformats.org/officeDocument/2006/relationships/slideLayout" Target="../slideLayouts/slideLayout29.xml"/><Relationship Id="rId4" Type="http://schemas.openxmlformats.org/officeDocument/2006/relationships/hyperlink" Target="http://drugdiscoveryopinion.com/2009/03/page/2/" TargetMode="External"/></Relationships>
</file>

<file path=ppt/slides/_rels/slide188.xml.rels><?xml version="1.0" encoding="UTF-8" standalone="yes"?>
<Relationships xmlns="http://schemas.openxmlformats.org/package/2006/relationships"><Relationship Id="rId3" Type="http://schemas.microsoft.com/office/2007/relationships/hdphoto" Target="../media/hdphoto37.wdp"/><Relationship Id="rId2" Type="http://schemas.openxmlformats.org/officeDocument/2006/relationships/image" Target="../media/image163.jpeg"/><Relationship Id="rId1" Type="http://schemas.openxmlformats.org/officeDocument/2006/relationships/slideLayout" Target="../slideLayouts/slideLayout29.xml"/><Relationship Id="rId4" Type="http://schemas.openxmlformats.org/officeDocument/2006/relationships/hyperlink" Target="http://www.princeton.edu/cbe/news/archive/?id=2361" TargetMode="Externa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0.xml.rels><?xml version="1.0" encoding="UTF-8" standalone="yes"?>
<Relationships xmlns="http://schemas.openxmlformats.org/package/2006/relationships"><Relationship Id="rId2" Type="http://schemas.openxmlformats.org/officeDocument/2006/relationships/hyperlink" Target="http://en.wikipedia.org/wiki/Pilus" TargetMode="External"/><Relationship Id="rId1" Type="http://schemas.openxmlformats.org/officeDocument/2006/relationships/slideLayout" Target="../slideLayouts/slideLayout29.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2.xml.rels><?xml version="1.0" encoding="UTF-8" standalone="yes"?>
<Relationships xmlns="http://schemas.openxmlformats.org/package/2006/relationships"><Relationship Id="rId3" Type="http://schemas.microsoft.com/office/2007/relationships/hdphoto" Target="../media/hdphoto38.wdp"/><Relationship Id="rId2" Type="http://schemas.openxmlformats.org/officeDocument/2006/relationships/image" Target="../media/image164.png"/><Relationship Id="rId1" Type="http://schemas.openxmlformats.org/officeDocument/2006/relationships/slideLayout" Target="../slideLayouts/slideLayout29.xml"/><Relationship Id="rId4" Type="http://schemas.openxmlformats.org/officeDocument/2006/relationships/image" Target="../media/image165.png"/></Relationships>
</file>

<file path=ppt/slides/_rels/slide193.xml.rels><?xml version="1.0" encoding="UTF-8" standalone="yes"?>
<Relationships xmlns="http://schemas.openxmlformats.org/package/2006/relationships"><Relationship Id="rId2" Type="http://schemas.openxmlformats.org/officeDocument/2006/relationships/hyperlink" Target="http://en.wikipedia.org/wiki/Pilus" TargetMode="External"/><Relationship Id="rId1" Type="http://schemas.openxmlformats.org/officeDocument/2006/relationships/slideLayout" Target="../slideLayouts/slideLayout29.xml"/></Relationships>
</file>

<file path=ppt/slides/_rels/slide194.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9.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6.xml.rels><?xml version="1.0" encoding="UTF-8" standalone="yes"?>
<Relationships xmlns="http://schemas.openxmlformats.org/package/2006/relationships"><Relationship Id="rId3" Type="http://schemas.microsoft.com/office/2007/relationships/hdphoto" Target="../media/hdphoto39.wdp"/><Relationship Id="rId2" Type="http://schemas.openxmlformats.org/officeDocument/2006/relationships/image" Target="../media/image167.jpeg"/><Relationship Id="rId1" Type="http://schemas.openxmlformats.org/officeDocument/2006/relationships/slideLayout" Target="../slideLayouts/slideLayout29.xml"/></Relationships>
</file>

<file path=ppt/slides/_rels/slide197.xml.rels><?xml version="1.0" encoding="UTF-8" standalone="yes"?>
<Relationships xmlns="http://schemas.openxmlformats.org/package/2006/relationships"><Relationship Id="rId8" Type="http://schemas.openxmlformats.org/officeDocument/2006/relationships/hyperlink" Target="http://openwetware.org/wiki/Escherichia_coli/Vectors#bibkey_Bazaral-J-Mol-Biol-1968" TargetMode="External"/><Relationship Id="rId3" Type="http://schemas.openxmlformats.org/officeDocument/2006/relationships/hyperlink" Target="http://openwetware.org/wiki/P15A" TargetMode="External"/><Relationship Id="rId7" Type="http://schemas.openxmlformats.org/officeDocument/2006/relationships/hyperlink" Target="http://openwetware.org/wiki/ColE1" TargetMode="External"/><Relationship Id="rId2" Type="http://schemas.openxmlformats.org/officeDocument/2006/relationships/hyperlink" Target="http://openwetware.org/wiki/Escherichia_coli/Vectors#bibkey_Bolivar-Gene-1977" TargetMode="External"/><Relationship Id="rId1" Type="http://schemas.openxmlformats.org/officeDocument/2006/relationships/slideLayout" Target="../slideLayouts/slideLayout29.xml"/><Relationship Id="rId6" Type="http://schemas.openxmlformats.org/officeDocument/2006/relationships/hyperlink" Target="http://openwetware.org/wiki/Escherichia_coli/Vectors#bibkey_Cohen-JBacteriol-1977" TargetMode="External"/><Relationship Id="rId5" Type="http://schemas.openxmlformats.org/officeDocument/2006/relationships/hyperlink" Target="http://openwetware.org/wiki/PSC101" TargetMode="External"/><Relationship Id="rId10" Type="http://schemas.openxmlformats.org/officeDocument/2006/relationships/hyperlink" Target="http://openwetware.org/wiki/Escherichia_coli/Vectors" TargetMode="External"/><Relationship Id="rId4" Type="http://schemas.openxmlformats.org/officeDocument/2006/relationships/hyperlink" Target="http://openwetware.org/wiki/Escherichia_coli/Vectors#bibkey_Chang-JBacteriol-1978" TargetMode="External"/><Relationship Id="rId9" Type="http://schemas.openxmlformats.org/officeDocument/2006/relationships/hyperlink" Target="http://openwetware.org/wiki/Escherichia_coli/Vectors#bibkey_Hershfield-Proc-Natl-Acad-Sci-USA-1974" TargetMode="External"/></Relationships>
</file>

<file path=ppt/slides/_rels/slide198.xml.rels><?xml version="1.0" encoding="UTF-8" standalone="yes"?>
<Relationships xmlns="http://schemas.openxmlformats.org/package/2006/relationships"><Relationship Id="rId3" Type="http://schemas.openxmlformats.org/officeDocument/2006/relationships/hyperlink" Target="http://openwetware.org/wiki/Escherichia_coli/Vectors#bibkey_Hershfield-Proc-Natl-Acad-Sci-USA-1974" TargetMode="External"/><Relationship Id="rId2" Type="http://schemas.openxmlformats.org/officeDocument/2006/relationships/hyperlink" Target="http://openwetware.org/wiki/Escherichia_coli/Vectors#bibkey_Bazaral-J-Mol-Biol-1968" TargetMode="External"/><Relationship Id="rId1" Type="http://schemas.openxmlformats.org/officeDocument/2006/relationships/slideLayout" Target="../slideLayouts/slideLayout29.xml"/><Relationship Id="rId5" Type="http://schemas.openxmlformats.org/officeDocument/2006/relationships/hyperlink" Target="http://openwetware.org/wiki/Escherichia_coli/Vectors#bibkey_Chang-JBacteriol-1978" TargetMode="External"/><Relationship Id="rId4" Type="http://schemas.openxmlformats.org/officeDocument/2006/relationships/hyperlink" Target="http://openwetware.org/wiki/Escherichia_coli/Vectors#bibkey_Cohen-JBacteriol-1977" TargetMode="External"/></Relationships>
</file>

<file path=ppt/slides/_rels/slide199.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00.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hyperlink" Target="http://biochem.web.utah.edu/hill/links/pACYCDuet-1.pdf" TargetMode="External"/><Relationship Id="rId1" Type="http://schemas.openxmlformats.org/officeDocument/2006/relationships/slideLayout" Target="../slideLayouts/slideLayout29.xml"/><Relationship Id="rId4" Type="http://schemas.openxmlformats.org/officeDocument/2006/relationships/hyperlink" Target="http://www.emdmillipore.com/US/en/product/pACYCDuet%E2%84%A2-1-DNA---Novagen,EMD_BIO-71147#anchor_USP" TargetMode="External"/></Relationships>
</file>

<file path=ppt/slides/_rels/slide201.xml.rels><?xml version="1.0" encoding="UTF-8" standalone="yes"?>
<Relationships xmlns="http://schemas.openxmlformats.org/package/2006/relationships"><Relationship Id="rId3" Type="http://schemas.microsoft.com/office/2007/relationships/hdphoto" Target="../media/hdphoto40.wdp"/><Relationship Id="rId2" Type="http://schemas.openxmlformats.org/officeDocument/2006/relationships/image" Target="../media/image170.jpeg"/><Relationship Id="rId1" Type="http://schemas.openxmlformats.org/officeDocument/2006/relationships/slideLayout" Target="../slideLayouts/slideLayout18.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3.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18.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0.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hyperlink" Target="http://www.promega.com/resources/articles/pubhub/enotes/what-are-the-effects-of-the-bacterial-dna-restriction-modification-systems-on-cloning/" TargetMode="Externa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hyperlink" Target="http://teosinte.wisc.edu/questions.html" TargetMode="External"/><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9.xml"/><Relationship Id="rId4" Type="http://schemas.openxmlformats.org/officeDocument/2006/relationships/hyperlink" Target="http://rebase.neb.com/rebase/rebms.html"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2" Type="http://schemas.openxmlformats.org/officeDocument/2006/relationships/hyperlink" Target="http://rebase.neb.com/rebase/rebms.html" TargetMode="External"/><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hyperlink" Target="http://ocw.mit.edu/courses/biological-engineering/20-109-laboratory-fundamentals-in-biological-engineering-fall-2007/labs/mod1_3_dnaligatn.jpg" TargetMode="External"/><Relationship Id="rId2" Type="http://schemas.openxmlformats.org/officeDocument/2006/relationships/image" Target="../media/image36.jpeg"/><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hyperlink" Target="http://ocw.mit.edu/courses/biological-engineering/20-109-laboratory-fundamentals-in-biological-engineering-fall-2007/labs/mod1_3_dnaligatn.jpg" TargetMode="External"/><Relationship Id="rId2" Type="http://schemas.openxmlformats.org/officeDocument/2006/relationships/image" Target="../media/image36.jpe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7" Type="http://schemas.microsoft.com/office/2007/relationships/hdphoto" Target="../media/hdphoto3.wdp"/><Relationship Id="rId2" Type="http://schemas.openxmlformats.org/officeDocument/2006/relationships/hyperlink" Target="//upload.wikimedia.org/wikipedia/commons/0/02/NAD+_phys.svg" TargetMode="External"/><Relationship Id="rId1" Type="http://schemas.openxmlformats.org/officeDocument/2006/relationships/slideLayout" Target="../slideLayouts/slideLayout29.xml"/><Relationship Id="rId6" Type="http://schemas.openxmlformats.org/officeDocument/2006/relationships/image" Target="../media/image39.jpeg"/><Relationship Id="rId5" Type="http://schemas.openxmlformats.org/officeDocument/2006/relationships/hyperlink" Target="http://www.ncbi.nlm.nih.gov/books/NBK22587/figure/A3801/?report=objectonly" TargetMode="External"/><Relationship Id="rId4" Type="http://schemas.openxmlformats.org/officeDocument/2006/relationships/hyperlink" Target="http://www.ncbi.nlm.nih.gov/books/n/stryer/A5607/def-item/A5664/"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hyperlink" Target="https://www.embl.de/pepcore/pepcore_services/cloning/cloning_methods/recombination/gateway/" TargetMode="External"/><Relationship Id="rId2" Type="http://schemas.openxmlformats.org/officeDocument/2006/relationships/image" Target="../media/image41.gif"/><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2" Type="http://schemas.openxmlformats.org/officeDocument/2006/relationships/hyperlink" Target="http://rebase.neb.com/rebase/rebase.enz.html" TargetMode="Externa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hyperlink" Target="http://rebase.neb.com/cgi-bin/sublist" TargetMode="Externa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hyperlink" Target="https://www.neb.com/products/r0101-ecori" TargetMode="External"/><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43.png"/><Relationship Id="rId1" Type="http://schemas.openxmlformats.org/officeDocument/2006/relationships/slideLayout" Target="../slideLayouts/slideLayout24.xml"/><Relationship Id="rId6" Type="http://schemas.openxmlformats.org/officeDocument/2006/relationships/image" Target="../media/image45.png"/><Relationship Id="rId5" Type="http://schemas.microsoft.com/office/2007/relationships/hdphoto" Target="../media/hdphoto5.wdp"/><Relationship Id="rId4" Type="http://schemas.openxmlformats.org/officeDocument/2006/relationships/image" Target="../media/image44.png"/></Relationships>
</file>

<file path=ppt/slides/_rels/slide5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3.png"/><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8" Type="http://schemas.openxmlformats.org/officeDocument/2006/relationships/image" Target="../media/image48.gif"/><Relationship Id="rId3" Type="http://schemas.openxmlformats.org/officeDocument/2006/relationships/image" Target="../media/image46.gif"/><Relationship Id="rId7" Type="http://schemas.openxmlformats.org/officeDocument/2006/relationships/hyperlink" Target="http://rebase.neb.com/rebase/rebase.html" TargetMode="External"/><Relationship Id="rId2" Type="http://schemas.openxmlformats.org/officeDocument/2006/relationships/hyperlink" Target="http://rebase.neb.com/rebase/rebase.charts.html" TargetMode="External"/><Relationship Id="rId1" Type="http://schemas.openxmlformats.org/officeDocument/2006/relationships/slideLayout" Target="../slideLayouts/slideLayout29.xml"/><Relationship Id="rId6" Type="http://schemas.microsoft.com/office/2007/relationships/hdphoto" Target="../media/hdphoto7.wdp"/><Relationship Id="rId5" Type="http://schemas.openxmlformats.org/officeDocument/2006/relationships/image" Target="../media/image47.png"/><Relationship Id="rId4" Type="http://schemas.openxmlformats.org/officeDocument/2006/relationships/hyperlink" Target="http://rebase.neb.com/cgi-bin/refget?7998"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rebase.neb.com/cgi-bin/asymmlist" TargetMode="External"/><Relationship Id="rId13" Type="http://schemas.openxmlformats.org/officeDocument/2006/relationships/hyperlink" Target="http://rebase.neb.com/cgi-bin/azlist?re4" TargetMode="External"/><Relationship Id="rId18" Type="http://schemas.openxmlformats.org/officeDocument/2006/relationships/hyperlink" Target="http://rebase.neb.com/rebase/rebase.enz.html" TargetMode="External"/><Relationship Id="rId3" Type="http://schemas.openxmlformats.org/officeDocument/2006/relationships/hyperlink" Target="http://rebase.neb.com/cgi-bin/azlist?ss" TargetMode="External"/><Relationship Id="rId7" Type="http://schemas.openxmlformats.org/officeDocument/2006/relationships/hyperlink" Target="http://rebase.neb.com/cgi-bin/azlist?put" TargetMode="External"/><Relationship Id="rId12" Type="http://schemas.openxmlformats.org/officeDocument/2006/relationships/hyperlink" Target="http://rebase.neb.com/cgi-bin/azlist?re3" TargetMode="External"/><Relationship Id="rId17" Type="http://schemas.openxmlformats.org/officeDocument/2006/relationships/hyperlink" Target="http://rebase.neb.com/cgi-bin/azlist?md" TargetMode="External"/><Relationship Id="rId2" Type="http://schemas.openxmlformats.org/officeDocument/2006/relationships/image" Target="../media/image49.png"/><Relationship Id="rId16" Type="http://schemas.openxmlformats.org/officeDocument/2006/relationships/hyperlink" Target="http://rebase.neb.com/cgi-bin/azlist?nick" TargetMode="External"/><Relationship Id="rId1" Type="http://schemas.openxmlformats.org/officeDocument/2006/relationships/slideLayout" Target="../slideLayouts/slideLayout29.xml"/><Relationship Id="rId6" Type="http://schemas.openxmlformats.org/officeDocument/2006/relationships/hyperlink" Target="http://rebase.neb.com/rebase/rebase.newenz.html" TargetMode="External"/><Relationship Id="rId11" Type="http://schemas.openxmlformats.org/officeDocument/2006/relationships/hyperlink" Target="http://rebase.neb.com/cgi-bin/doublist" TargetMode="External"/><Relationship Id="rId5" Type="http://schemas.openxmlformats.org/officeDocument/2006/relationships/hyperlink" Target="http://rebase.neb.com/cgi-bin/sublist" TargetMode="External"/><Relationship Id="rId15" Type="http://schemas.openxmlformats.org/officeDocument/2006/relationships/hyperlink" Target="http://rebase.neb.com/cgi-bin/azlist?weird" TargetMode="External"/><Relationship Id="rId10" Type="http://schemas.openxmlformats.org/officeDocument/2006/relationships/hyperlink" Target="http://rebase.neb.com/cgi-bin/rmlist" TargetMode="External"/><Relationship Id="rId4" Type="http://schemas.openxmlformats.org/officeDocument/2006/relationships/hyperlink" Target="http://rebase.neb.com/cgi-bin/azlist?cp" TargetMode="External"/><Relationship Id="rId9" Type="http://schemas.openxmlformats.org/officeDocument/2006/relationships/hyperlink" Target="http://rebase.neb.com/cgi-bin/azlist?re1" TargetMode="External"/><Relationship Id="rId14" Type="http://schemas.openxmlformats.org/officeDocument/2006/relationships/hyperlink" Target="http://rebase.neb.com/cgi-bin/azlist?homing"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2" Type="http://schemas.openxmlformats.org/officeDocument/2006/relationships/hyperlink" Target="http://rebase.neb.com/rebase/rebms.html" TargetMode="Externa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hyperlink" Target="https://www.neb.com/tools-and-resources/usage-guidelines/cleavage-close-to-the-end-of-dna-fragments" TargetMode="Externa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8" Type="http://schemas.openxmlformats.org/officeDocument/2006/relationships/hyperlink" Target="http://www.neb.com/nebecomm/products/productR0187.asp" TargetMode="External"/><Relationship Id="rId13" Type="http://schemas.openxmlformats.org/officeDocument/2006/relationships/hyperlink" Target="http://www.neb.com/nebecomm/products/productR0136.asp" TargetMode="External"/><Relationship Id="rId18" Type="http://schemas.openxmlformats.org/officeDocument/2006/relationships/hyperlink" Target="http://www.neb.com/nebecomm/products/productR0553.asp" TargetMode="External"/><Relationship Id="rId26" Type="http://schemas.openxmlformats.org/officeDocument/2006/relationships/hyperlink" Target="http://www.neb.com/nebecomm/products/productR0146.asp" TargetMode="External"/><Relationship Id="rId3" Type="http://schemas.openxmlformats.org/officeDocument/2006/relationships/hyperlink" Target="http://www.neb.com/nebecomm/products/productR0193.asp" TargetMode="External"/><Relationship Id="rId21" Type="http://schemas.openxmlformats.org/officeDocument/2006/relationships/hyperlink" Target="http://www.neb.com/nebecomm/products/productR0575.asp" TargetMode="External"/><Relationship Id="rId7" Type="http://schemas.openxmlformats.org/officeDocument/2006/relationships/hyperlink" Target="http://www.neb.com/nebecomm/products/productR0520.asp" TargetMode="External"/><Relationship Id="rId12" Type="http://schemas.openxmlformats.org/officeDocument/2006/relationships/hyperlink" Target="http://www.neb.com/nebecomm/products/productR0558.asp" TargetMode="External"/><Relationship Id="rId17" Type="http://schemas.openxmlformats.org/officeDocument/2006/relationships/hyperlink" Target="http://www.neb.com/nebecomm/products/productR0127.asp" TargetMode="External"/><Relationship Id="rId25" Type="http://schemas.openxmlformats.org/officeDocument/2006/relationships/hyperlink" Target="http://www.neb.com/nebecomm/products/productR0101.asp" TargetMode="External"/><Relationship Id="rId2" Type="http://schemas.openxmlformats.org/officeDocument/2006/relationships/hyperlink" Target="http://www.neb.com/nebecomm/products/productR0117.asp" TargetMode="External"/><Relationship Id="rId16" Type="http://schemas.openxmlformats.org/officeDocument/2006/relationships/hyperlink" Target="http://www.neb.com/nebecomm/products/productR0144.asp" TargetMode="External"/><Relationship Id="rId20" Type="http://schemas.openxmlformats.org/officeDocument/2006/relationships/hyperlink" Target="http://www.neb.com/nebecomm/products/productR0540.asp" TargetMode="External"/><Relationship Id="rId29" Type="http://schemas.openxmlformats.org/officeDocument/2006/relationships/hyperlink" Target="https://www.neb.com/tools-and-resources/usage-guidelines/cleavage-close-to-the-end-of-dna-fragments" TargetMode="External"/><Relationship Id="rId1" Type="http://schemas.openxmlformats.org/officeDocument/2006/relationships/slideLayout" Target="../slideLayouts/slideLayout18.xml"/><Relationship Id="rId6" Type="http://schemas.openxmlformats.org/officeDocument/2006/relationships/hyperlink" Target="http://www.neb.com/nebecomm/products/productR0156.asp" TargetMode="External"/><Relationship Id="rId11" Type="http://schemas.openxmlformats.org/officeDocument/2006/relationships/hyperlink" Target="http://www.neb.com/nebecomm/products/productR0114.asp" TargetMode="External"/><Relationship Id="rId24" Type="http://schemas.openxmlformats.org/officeDocument/2006/relationships/hyperlink" Target="http://www.neb.com/nebecomm/products/productR0131.asp" TargetMode="External"/><Relationship Id="rId5" Type="http://schemas.openxmlformats.org/officeDocument/2006/relationships/hyperlink" Target="http://www.neb.com/nebecomm/products/productR0133.asp" TargetMode="External"/><Relationship Id="rId15" Type="http://schemas.openxmlformats.org/officeDocument/2006/relationships/hyperlink" Target="http://www.neb.com/nebecomm/products/productR0104.asp" TargetMode="External"/><Relationship Id="rId23" Type="http://schemas.openxmlformats.org/officeDocument/2006/relationships/hyperlink" Target="http://www.neb.com/nebecomm/products/productR0505.asp" TargetMode="External"/><Relationship Id="rId28" Type="http://schemas.openxmlformats.org/officeDocument/2006/relationships/image" Target="../media/image56.gif"/><Relationship Id="rId10" Type="http://schemas.openxmlformats.org/officeDocument/2006/relationships/hyperlink" Target="http://www.neb.com/nebecomm/products/productR0145.asp" TargetMode="External"/><Relationship Id="rId19" Type="http://schemas.openxmlformats.org/officeDocument/2006/relationships/hyperlink" Target="http://www.neb.com/nebecomm/products/productR0199.asp" TargetMode="External"/><Relationship Id="rId4" Type="http://schemas.openxmlformats.org/officeDocument/2006/relationships/hyperlink" Target="http://www.neb.com/nebecomm/products/productR0599.asp" TargetMode="External"/><Relationship Id="rId9" Type="http://schemas.openxmlformats.org/officeDocument/2006/relationships/hyperlink" Target="http://www.neb.com/nebecomm/products/productR0552.asp" TargetMode="External"/><Relationship Id="rId14" Type="http://schemas.openxmlformats.org/officeDocument/2006/relationships/hyperlink" Target="http://www.neb.com/nebecomm/products/productR0174.asp" TargetMode="External"/><Relationship Id="rId22" Type="http://schemas.openxmlformats.org/officeDocument/2006/relationships/hyperlink" Target="http://www.neb.com/nebecomm/products/productR0182.asp" TargetMode="External"/><Relationship Id="rId27" Type="http://schemas.openxmlformats.org/officeDocument/2006/relationships/hyperlink" Target="http://www.neb.com/nebecomm/products/productR0140.asp"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hyperlink" Target="http://www.openwetware.org/wiki/E._coli_genotypes" TargetMode="External"/><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hyperlink" Target="https://www.neb.com/tools-and-resources/selection-charts/cleavage-of-supercoiled-dna" TargetMode="Externa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2" Type="http://schemas.openxmlformats.org/officeDocument/2006/relationships/hyperlink" Target="https://www.youtube.com/watch?v=T06lo8T8Pmw" TargetMode="External"/><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9.jpeg"/><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9.xml"/><Relationship Id="rId6" Type="http://schemas.microsoft.com/office/2007/relationships/hdphoto" Target="../media/hdphoto10.wdp"/><Relationship Id="rId5" Type="http://schemas.openxmlformats.org/officeDocument/2006/relationships/image" Target="../media/image63.png"/><Relationship Id="rId4" Type="http://schemas.microsoft.com/office/2007/relationships/hdphoto" Target="../media/hdphoto9.wdp"/></Relationships>
</file>

<file path=ppt/slides/_rels/slide75.xml.rels><?xml version="1.0" encoding="UTF-8" standalone="yes"?>
<Relationships xmlns="http://schemas.openxmlformats.org/package/2006/relationships"><Relationship Id="rId2" Type="http://schemas.openxmlformats.org/officeDocument/2006/relationships/hyperlink" Target="https://www.neb.com/tools-and-resources/usage-guidelines/site-preferences" TargetMode="External"/><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2" Type="http://schemas.openxmlformats.org/officeDocument/2006/relationships/hyperlink" Target="https://www.neb.com/tools-and-resources/usage-guidelines/site-preferences" TargetMode="External"/><Relationship Id="rId1" Type="http://schemas.openxmlformats.org/officeDocument/2006/relationships/slideLayout" Target="../slideLayouts/slideLayout29.xml"/></Relationships>
</file>

<file path=ppt/slides/_rels/slide7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3" Type="http://schemas.openxmlformats.org/officeDocument/2006/relationships/hyperlink" Target="https://sproutman.com/wp-content/uploads/2013/05/Mung-Shoots-on-Deck2-e1405539588277.jpg" TargetMode="External"/><Relationship Id="rId7" Type="http://schemas.openxmlformats.org/officeDocument/2006/relationships/image" Target="../media/image70.png"/><Relationship Id="rId2" Type="http://schemas.openxmlformats.org/officeDocument/2006/relationships/image" Target="../media/image66.png"/><Relationship Id="rId1" Type="http://schemas.openxmlformats.org/officeDocument/2006/relationships/slideLayout" Target="../slideLayouts/slideLayout40.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jpeg"/></Relationships>
</file>

<file path=ppt/slides/_rels/slide8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gif"/><Relationship Id="rId1" Type="http://schemas.openxmlformats.org/officeDocument/2006/relationships/slideLayout" Target="../slideLayouts/slideLayout40.xml"/><Relationship Id="rId4" Type="http://schemas.openxmlformats.org/officeDocument/2006/relationships/hyperlink" Target="http://en.wikipedia.org/wiki/Stem-loop" TargetMode="External"/></Relationships>
</file>

<file path=ppt/slides/_rels/slide8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3.png"/><Relationship Id="rId1" Type="http://schemas.openxmlformats.org/officeDocument/2006/relationships/slideLayout" Target="../slideLayouts/slideLayout35.xml"/><Relationship Id="rId5" Type="http://schemas.microsoft.com/office/2007/relationships/hdphoto" Target="../media/hdphoto5.wdp"/><Relationship Id="rId4" Type="http://schemas.openxmlformats.org/officeDocument/2006/relationships/image" Target="../media/image44.png"/></Relationships>
</file>

<file path=ppt/slides/_rels/slide84.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73.gif"/><Relationship Id="rId1" Type="http://schemas.openxmlformats.org/officeDocument/2006/relationships/slideLayout" Target="../slideLayouts/slideLayout40.xml"/></Relationships>
</file>

<file path=ppt/slides/_rels/slide8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8.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43.png"/><Relationship Id="rId1" Type="http://schemas.openxmlformats.org/officeDocument/2006/relationships/slideLayout" Target="../slideLayouts/slideLayout13.xml"/><Relationship Id="rId6" Type="http://schemas.openxmlformats.org/officeDocument/2006/relationships/image" Target="../media/image45.png"/><Relationship Id="rId5" Type="http://schemas.microsoft.com/office/2007/relationships/hdphoto" Target="../media/hdphoto5.wdp"/><Relationship Id="rId4" Type="http://schemas.openxmlformats.org/officeDocument/2006/relationships/image" Target="../media/image44.png"/></Relationships>
</file>

<file path=ppt/slides/_rels/slide89.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7.xml"/><Relationship Id="rId6" Type="http://schemas.openxmlformats.org/officeDocument/2006/relationships/image" Target="../media/image79.emf"/><Relationship Id="rId5" Type="http://schemas.openxmlformats.org/officeDocument/2006/relationships/image" Target="../media/image78.emf"/><Relationship Id="rId4" Type="http://schemas.openxmlformats.org/officeDocument/2006/relationships/image" Target="../media/image77.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0.xml.rels><?xml version="1.0" encoding="UTF-8" standalone="yes"?>
<Relationships xmlns="http://schemas.openxmlformats.org/package/2006/relationships"><Relationship Id="rId3" Type="http://schemas.openxmlformats.org/officeDocument/2006/relationships/hyperlink" Target="https://www.neb.com/tools-and-resources/selection-charts/dna-polymerase-selection-chart" TargetMode="External"/><Relationship Id="rId2" Type="http://schemas.openxmlformats.org/officeDocument/2006/relationships/hyperlink" Target="https://en.wikipedia.org/wiki/Thermus_aquaticus" TargetMode="External"/><Relationship Id="rId1" Type="http://schemas.openxmlformats.org/officeDocument/2006/relationships/slideLayout" Target="../slideLayouts/slideLayout2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80.jpeg"/><Relationship Id="rId1" Type="http://schemas.openxmlformats.org/officeDocument/2006/relationships/slideLayout" Target="../slideLayouts/slideLayout29.xml"/></Relationships>
</file>

<file path=ppt/slides/_rels/slide9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81.jpeg"/><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5.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image" Target="../media/image82.gif"/><Relationship Id="rId1" Type="http://schemas.openxmlformats.org/officeDocument/2006/relationships/slideLayout" Target="../slideLayouts/slideLayout29.xml"/><Relationship Id="rId4" Type="http://schemas.openxmlformats.org/officeDocument/2006/relationships/image" Target="../media/image84.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85.jpeg"/><Relationship Id="rId1" Type="http://schemas.openxmlformats.org/officeDocument/2006/relationships/slideLayout" Target="../slideLayouts/slideLayout29.xml"/></Relationships>
</file>

<file path=ppt/slides/_rels/slide9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9.xml"/></Relationships>
</file>

<file path=ppt/slides/_rels/slide99.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87.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normAutofit fontScale="90000"/>
          </a:bodyPr>
          <a:lstStyle/>
          <a:p>
            <a:pPr eaLnBrk="1" hangingPunct="1"/>
            <a:r>
              <a:rPr lang="en-US" sz="4000" b="1" dirty="0">
                <a:solidFill>
                  <a:schemeClr val="bg1"/>
                </a:solidFill>
              </a:rPr>
              <a:t>History of Genetic Manipulation</a:t>
            </a:r>
            <a:endParaRPr lang="en-US" sz="4000" dirty="0">
              <a:solidFill>
                <a:schemeClr val="bg1"/>
              </a:solidFill>
            </a:endParaRPr>
          </a:p>
        </p:txBody>
      </p:sp>
      <p:sp>
        <p:nvSpPr>
          <p:cNvPr id="2055" name="Text Box 8"/>
          <p:cNvSpPr txBox="1">
            <a:spLocks noChangeArrowheads="1"/>
          </p:cNvSpPr>
          <p:nvPr/>
        </p:nvSpPr>
        <p:spPr bwMode="auto">
          <a:xfrm>
            <a:off x="895350" y="1371600"/>
            <a:ext cx="7772400" cy="923330"/>
          </a:xfrm>
          <a:prstGeom prst="rect">
            <a:avLst/>
          </a:prstGeom>
          <a:noFill/>
          <a:ln w="9525">
            <a:noFill/>
            <a:miter lim="800000"/>
            <a:headEnd/>
            <a:tailEnd/>
          </a:ln>
        </p:spPr>
        <p:txBody>
          <a:bodyPr wrap="square">
            <a:spAutoFit/>
          </a:bodyPr>
          <a:lstStyle/>
          <a:p>
            <a:pPr>
              <a:spcBef>
                <a:spcPct val="50000"/>
              </a:spcBef>
            </a:pPr>
            <a:r>
              <a:rPr lang="en-US" b="1" dirty="0">
                <a:solidFill>
                  <a:schemeClr val="bg1"/>
                </a:solidFill>
              </a:rPr>
              <a:t>Cats, horses, cattle, corn, wheat, rice, pigs, etc. – centuries of selective breeding and active selection have greatly changed  characteristics present in the “wild” states.</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0432" y="2362200"/>
            <a:ext cx="2257425"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438400"/>
            <a:ext cx="2419350" cy="18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514600"/>
            <a:ext cx="2705100"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4572000"/>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5428" y="4495800"/>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4572000"/>
            <a:ext cx="2238375"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530367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8467"/>
            <a:ext cx="5120841"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0532" y="2819400"/>
            <a:ext cx="3807268" cy="2057400"/>
          </a:xfrm>
          <a:prstGeom prst="rect">
            <a:avLst/>
          </a:prstGeom>
        </p:spPr>
      </p:pic>
      <p:sp>
        <p:nvSpPr>
          <p:cNvPr id="6" name="TextBox 5"/>
          <p:cNvSpPr txBox="1"/>
          <p:nvPr/>
        </p:nvSpPr>
        <p:spPr>
          <a:xfrm>
            <a:off x="5791200" y="381000"/>
            <a:ext cx="2667000" cy="1754326"/>
          </a:xfrm>
          <a:prstGeom prst="rect">
            <a:avLst/>
          </a:prstGeom>
          <a:noFill/>
        </p:spPr>
        <p:txBody>
          <a:bodyPr wrap="square" rtlCol="0">
            <a:spAutoFit/>
          </a:bodyPr>
          <a:lstStyle/>
          <a:p>
            <a:r>
              <a:rPr lang="en-US" dirty="0"/>
              <a:t>The original paper &amp; Berg and Singer reflection after 20 years on class Canvas site under “Historical Papers”.</a:t>
            </a:r>
          </a:p>
        </p:txBody>
      </p:sp>
    </p:spTree>
    <p:extLst>
      <p:ext uri="{BB962C8B-B14F-4D97-AF65-F5344CB8AC3E}">
        <p14:creationId xmlns:p14="http://schemas.microsoft.com/office/powerpoint/2010/main" val="203865694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a:ln>
                  <a:noFill/>
                </a:ln>
                <a:solidFill>
                  <a:srgbClr val="333333"/>
                </a:solidFill>
                <a:effectLst/>
                <a:latin typeface="Verdana" pitchFamily="34" charset="0"/>
              </a:rPr>
              <a:t>. </a:t>
            </a:r>
            <a:endParaRPr kumimoji="0" lang="en-US" sz="900" b="0" i="0" u="none" strike="noStrike" cap="none" normalizeH="0" baseline="0" dirty="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pitchFamily="34" charset="0"/>
              </a:rPr>
              <a:t> </a:t>
            </a:r>
            <a:endParaRPr kumimoji="0" lang="en-US" sz="24000" b="0" i="0" u="none" strike="noStrike" cap="none" normalizeH="0" baseline="0" dirty="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0" b="0" i="0" u="none" strike="noStrike" cap="none" normalizeH="0" baseline="0" dirty="0">
                <a:ln>
                  <a:noFill/>
                </a:ln>
                <a:solidFill>
                  <a:schemeClr val="tx1"/>
                </a:solidFill>
                <a:effectLst/>
                <a:latin typeface="Arial"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0" b="0" i="0" u="none" strike="noStrike" cap="none" normalizeH="0" baseline="0" dirty="0">
                <a:ln>
                  <a:noFill/>
                </a:ln>
                <a:solidFill>
                  <a:schemeClr val="tx1"/>
                </a:solidFill>
                <a:effectLst/>
                <a:latin typeface="Arial" pitchFamily="34" charset="0"/>
              </a:rPr>
              <a:t> </a:t>
            </a:r>
            <a:endParaRPr kumimoji="0" lang="en-US" sz="9600" b="0" i="0" u="none" strike="noStrike" cap="none" normalizeH="0" baseline="0" dirty="0">
              <a:ln>
                <a:noFill/>
              </a:ln>
              <a:solidFill>
                <a:schemeClr val="tx1"/>
              </a:solidFill>
              <a:effectLst/>
              <a:latin typeface="Arial" pitchFamily="34" charset="0"/>
            </a:endParaRPr>
          </a:p>
        </p:txBody>
      </p:sp>
      <p:pic>
        <p:nvPicPr>
          <p:cNvPr id="177154" name="Picture 2" descr="http://www.ambion.com/figs/f00405.gif"/>
          <p:cNvPicPr>
            <a:picLocks noChangeAspect="1" noChangeArrowheads="1"/>
          </p:cNvPicPr>
          <p:nvPr/>
        </p:nvPicPr>
        <p:blipFill>
          <a:blip r:embed="rId2" cstate="print"/>
          <a:srcRect/>
          <a:stretch>
            <a:fillRect/>
          </a:stretch>
        </p:blipFill>
        <p:spPr bwMode="auto">
          <a:xfrm>
            <a:off x="2743200" y="1834995"/>
            <a:ext cx="1962150" cy="3819525"/>
          </a:xfrm>
          <a:prstGeom prst="rect">
            <a:avLst/>
          </a:prstGeom>
          <a:noFill/>
        </p:spPr>
      </p:pic>
      <p:pic>
        <p:nvPicPr>
          <p:cNvPr id="177155" name="Picture 3" descr="http://www.ambion.com/figs/f00406.gif"/>
          <p:cNvPicPr>
            <a:picLocks noChangeAspect="1" noChangeArrowheads="1"/>
          </p:cNvPicPr>
          <p:nvPr/>
        </p:nvPicPr>
        <p:blipFill>
          <a:blip r:embed="rId3" cstate="print"/>
          <a:srcRect/>
          <a:stretch>
            <a:fillRect/>
          </a:stretch>
        </p:blipFill>
        <p:spPr bwMode="auto">
          <a:xfrm>
            <a:off x="2514600" y="228600"/>
            <a:ext cx="4505325" cy="1533525"/>
          </a:xfrm>
          <a:prstGeom prst="rect">
            <a:avLst/>
          </a:prstGeom>
          <a:noFill/>
        </p:spPr>
      </p:pic>
      <p:pic>
        <p:nvPicPr>
          <p:cNvPr id="177156" name="Picture 4" descr="http://www.ambion.com/figs/f00404.gif"/>
          <p:cNvPicPr>
            <a:picLocks noChangeAspect="1" noChangeArrowheads="1"/>
          </p:cNvPicPr>
          <p:nvPr/>
        </p:nvPicPr>
        <p:blipFill>
          <a:blip r:embed="rId4" cstate="print"/>
          <a:srcRect/>
          <a:stretch>
            <a:fillRect/>
          </a:stretch>
        </p:blipFill>
        <p:spPr bwMode="auto">
          <a:xfrm>
            <a:off x="561975" y="228600"/>
            <a:ext cx="1543050" cy="5010150"/>
          </a:xfrm>
          <a:prstGeom prst="rect">
            <a:avLst/>
          </a:prstGeom>
          <a:noFill/>
        </p:spPr>
      </p:pic>
      <p:sp>
        <p:nvSpPr>
          <p:cNvPr id="9" name="TextBox 8"/>
          <p:cNvSpPr txBox="1"/>
          <p:nvPr/>
        </p:nvSpPr>
        <p:spPr>
          <a:xfrm>
            <a:off x="314325" y="5690438"/>
            <a:ext cx="3581400" cy="646331"/>
          </a:xfrm>
          <a:prstGeom prst="rect">
            <a:avLst/>
          </a:prstGeom>
          <a:noFill/>
        </p:spPr>
        <p:txBody>
          <a:bodyPr wrap="square" rtlCol="0">
            <a:spAutoFit/>
          </a:bodyPr>
          <a:lstStyle/>
          <a:p>
            <a:r>
              <a:rPr lang="en-US" dirty="0"/>
              <a:t>Applied Biosystems, Ambion Tech note.</a:t>
            </a:r>
          </a:p>
        </p:txBody>
      </p:sp>
      <p:sp>
        <p:nvSpPr>
          <p:cNvPr id="3" name="TextBox 2">
            <a:extLst>
              <a:ext uri="{FF2B5EF4-FFF2-40B4-BE49-F238E27FC236}">
                <a16:creationId xmlns:a16="http://schemas.microsoft.com/office/drawing/2014/main" id="{64BB35DD-67D9-4EB2-988C-E797A31CB3B9}"/>
              </a:ext>
            </a:extLst>
          </p:cNvPr>
          <p:cNvSpPr txBox="1"/>
          <p:nvPr/>
        </p:nvSpPr>
        <p:spPr>
          <a:xfrm>
            <a:off x="7010400" y="533400"/>
            <a:ext cx="2066925" cy="1015663"/>
          </a:xfrm>
          <a:prstGeom prst="rect">
            <a:avLst/>
          </a:prstGeom>
          <a:noFill/>
        </p:spPr>
        <p:txBody>
          <a:bodyPr wrap="square" rtlCol="0">
            <a:spAutoFit/>
          </a:bodyPr>
          <a:lstStyle/>
          <a:p>
            <a:r>
              <a:rPr lang="en-US" sz="1200" b="1" dirty="0"/>
              <a:t>RNase VI </a:t>
            </a:r>
            <a:r>
              <a:rPr lang="en-US" sz="1200" dirty="0"/>
              <a:t>–dsRNA specific</a:t>
            </a:r>
          </a:p>
          <a:p>
            <a:r>
              <a:rPr lang="en-US" sz="1200" b="1" dirty="0"/>
              <a:t>RNase TI </a:t>
            </a:r>
            <a:r>
              <a:rPr lang="en-US" sz="1200" dirty="0"/>
              <a:t>– ssRNA (G) specific</a:t>
            </a:r>
          </a:p>
          <a:p>
            <a:r>
              <a:rPr lang="en-US" sz="1200" b="1" dirty="0"/>
              <a:t>RNase A </a:t>
            </a:r>
            <a:r>
              <a:rPr lang="en-US" sz="1200" dirty="0"/>
              <a:t>– ssRNA (</a:t>
            </a:r>
            <a:r>
              <a:rPr lang="en-US" sz="1200" dirty="0" err="1"/>
              <a:t>Py</a:t>
            </a:r>
            <a:r>
              <a:rPr lang="en-US" sz="1200" dirty="0"/>
              <a:t>) specific</a:t>
            </a:r>
          </a:p>
        </p:txBody>
      </p:sp>
      <p:sp>
        <p:nvSpPr>
          <p:cNvPr id="4" name="TextBox 3">
            <a:extLst>
              <a:ext uri="{FF2B5EF4-FFF2-40B4-BE49-F238E27FC236}">
                <a16:creationId xmlns:a16="http://schemas.microsoft.com/office/drawing/2014/main" id="{DEC662F8-152C-42BD-8390-A75B53BDD3A8}"/>
              </a:ext>
            </a:extLst>
          </p:cNvPr>
          <p:cNvSpPr txBox="1"/>
          <p:nvPr/>
        </p:nvSpPr>
        <p:spPr>
          <a:xfrm>
            <a:off x="4876801" y="1828800"/>
            <a:ext cx="4200524" cy="4616648"/>
          </a:xfrm>
          <a:prstGeom prst="rect">
            <a:avLst/>
          </a:prstGeom>
          <a:noFill/>
        </p:spPr>
        <p:txBody>
          <a:bodyPr wrap="square" rtlCol="0">
            <a:spAutoFit/>
          </a:bodyPr>
          <a:lstStyle/>
          <a:p>
            <a:r>
              <a:rPr lang="en-US" sz="1400" dirty="0"/>
              <a:t>Hypothetical RNase digestion data from the "Test" RNA sequence. This "gel" shows the cleavage pattern that would be expected if the "test" </a:t>
            </a:r>
          </a:p>
          <a:p>
            <a:endParaRPr lang="en-US" sz="1400" b="1" dirty="0"/>
          </a:p>
          <a:p>
            <a:r>
              <a:rPr lang="en-US" sz="1400" b="1" dirty="0"/>
              <a:t>RNA 5' radiolabeled</a:t>
            </a:r>
            <a:r>
              <a:rPr lang="en-US" sz="1400" dirty="0"/>
              <a:t>, digested with nucleases and then separated by denaturing polyacrylamide gel electrophoresis. </a:t>
            </a:r>
          </a:p>
          <a:p>
            <a:endParaRPr lang="en-US" sz="1400" dirty="0"/>
          </a:p>
          <a:p>
            <a:r>
              <a:rPr lang="en-US" sz="1400" b="1" dirty="0"/>
              <a:t>Lane 1 </a:t>
            </a:r>
            <a:r>
              <a:rPr lang="en-US" sz="1400" dirty="0"/>
              <a:t>(C+U) represents cleavage of the phosphodiester bond under </a:t>
            </a:r>
            <a:r>
              <a:rPr lang="en-US" sz="1400" b="1" dirty="0"/>
              <a:t>denaturing conditions</a:t>
            </a:r>
            <a:r>
              <a:rPr lang="en-US" sz="1400" dirty="0"/>
              <a:t> by RNase A 3’ of  C and U residues.  Control – shows all C &amp;U positions</a:t>
            </a:r>
          </a:p>
          <a:p>
            <a:endParaRPr lang="en-US" sz="1400" dirty="0"/>
          </a:p>
          <a:p>
            <a:r>
              <a:rPr lang="en-US" sz="1400" b="1" dirty="0"/>
              <a:t>Lane 2 </a:t>
            </a:r>
            <a:r>
              <a:rPr lang="en-US" sz="1400" dirty="0"/>
              <a:t>(G) shows cleavage under </a:t>
            </a:r>
            <a:r>
              <a:rPr lang="en-US" sz="1400" b="1" dirty="0"/>
              <a:t>denaturing conditions </a:t>
            </a:r>
            <a:r>
              <a:rPr lang="en-US" sz="1400" dirty="0"/>
              <a:t>by RNase T1 at all G residues. Control-shows all G’s</a:t>
            </a:r>
          </a:p>
          <a:p>
            <a:endParaRPr lang="en-US" sz="1400" b="1" dirty="0"/>
          </a:p>
          <a:p>
            <a:r>
              <a:rPr lang="en-US" sz="1400" b="1" dirty="0"/>
              <a:t>Lanes 3-5 </a:t>
            </a:r>
            <a:r>
              <a:rPr lang="en-US" sz="1400" dirty="0"/>
              <a:t>represent limited cleavage of the </a:t>
            </a:r>
            <a:r>
              <a:rPr lang="en-US" sz="1400" b="1" dirty="0"/>
              <a:t>native folded RNA </a:t>
            </a:r>
            <a:r>
              <a:rPr lang="en-US" sz="1400" dirty="0"/>
              <a:t>(with natural secondary structure) by  RNases VI (ds) and T1(</a:t>
            </a:r>
            <a:r>
              <a:rPr lang="en-US" sz="1400" dirty="0" err="1"/>
              <a:t>ss</a:t>
            </a:r>
            <a:r>
              <a:rPr lang="en-US" sz="1400" dirty="0"/>
              <a:t>) - shows which areas are ds and which are ss. </a:t>
            </a:r>
          </a:p>
        </p:txBody>
      </p:sp>
    </p:spTree>
    <p:extLst>
      <p:ext uri="{BB962C8B-B14F-4D97-AF65-F5344CB8AC3E}">
        <p14:creationId xmlns:p14="http://schemas.microsoft.com/office/powerpoint/2010/main" val="184266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715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715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04800"/>
            <a:ext cx="8534400" cy="523220"/>
          </a:xfrm>
          <a:prstGeom prst="rect">
            <a:avLst/>
          </a:prstGeom>
          <a:noFill/>
        </p:spPr>
        <p:txBody>
          <a:bodyPr wrap="square" rtlCol="0">
            <a:spAutoFit/>
          </a:bodyPr>
          <a:lstStyle/>
          <a:p>
            <a:pPr algn="ctr"/>
            <a:r>
              <a:rPr lang="en-US" sz="2800" b="1" dirty="0"/>
              <a:t>Why is RNA secondary structure important?</a:t>
            </a:r>
          </a:p>
        </p:txBody>
      </p:sp>
      <p:sp>
        <p:nvSpPr>
          <p:cNvPr id="3" name="TextBox 2"/>
          <p:cNvSpPr txBox="1"/>
          <p:nvPr/>
        </p:nvSpPr>
        <p:spPr>
          <a:xfrm>
            <a:off x="838200" y="1371600"/>
            <a:ext cx="7848600" cy="3970318"/>
          </a:xfrm>
          <a:prstGeom prst="rect">
            <a:avLst/>
          </a:prstGeom>
          <a:noFill/>
        </p:spPr>
        <p:txBody>
          <a:bodyPr wrap="square" rtlCol="0">
            <a:spAutoFit/>
          </a:bodyPr>
          <a:lstStyle/>
          <a:p>
            <a:r>
              <a:rPr lang="en-US" dirty="0"/>
              <a:t>Secondary structure determines the availability of bases for RNA and protein interaction.  </a:t>
            </a:r>
          </a:p>
          <a:p>
            <a:endParaRPr lang="en-US" dirty="0"/>
          </a:p>
          <a:p>
            <a:r>
              <a:rPr lang="en-US" dirty="0"/>
              <a:t>RNA accessibility and structure regulates cellular biochemistry, including transcriptional attenuation (bacteria), nuclear import and export of eukaryotic RNAs, RNA splicing, RNA translation into protein, and RNA degradation.</a:t>
            </a:r>
          </a:p>
          <a:p>
            <a:endParaRPr lang="en-US" dirty="0"/>
          </a:p>
          <a:p>
            <a:r>
              <a:rPr lang="en-US" dirty="0"/>
              <a:t>RNA structure is </a:t>
            </a:r>
            <a:r>
              <a:rPr lang="en-US" u="sng" dirty="0"/>
              <a:t>regulated </a:t>
            </a:r>
            <a:r>
              <a:rPr lang="en-US" dirty="0"/>
              <a:t> through the association of specific proteins and trans-acting RNAs.  </a:t>
            </a:r>
          </a:p>
          <a:p>
            <a:endParaRPr lang="en-US" u="sng" dirty="0"/>
          </a:p>
          <a:p>
            <a:r>
              <a:rPr lang="en-US" dirty="0"/>
              <a:t>The regulation of RNA secondary structure is a widespread and critical means of modulating eukaryotic (yeast -&gt; human) gene expression.</a:t>
            </a:r>
          </a:p>
          <a:p>
            <a:endParaRPr lang="en-US" u="sng" dirty="0"/>
          </a:p>
        </p:txBody>
      </p:sp>
    </p:spTree>
    <p:extLst>
      <p:ext uri="{BB962C8B-B14F-4D97-AF65-F5344CB8AC3E}">
        <p14:creationId xmlns:p14="http://schemas.microsoft.com/office/powerpoint/2010/main" val="27125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ChangeArrowheads="1"/>
          </p:cNvSpPr>
          <p:nvPr/>
        </p:nvSpPr>
        <p:spPr bwMode="auto">
          <a:xfrm>
            <a:off x="457200" y="645455"/>
            <a:ext cx="8153400" cy="5586145"/>
          </a:xfrm>
          <a:prstGeom prst="rect">
            <a:avLst/>
          </a:prstGeom>
          <a:noFill/>
          <a:ln w="9525">
            <a:noFill/>
            <a:miter lim="800000"/>
            <a:headEnd/>
            <a:tailEnd/>
          </a:ln>
        </p:spPr>
        <p:txBody>
          <a:bodyPr wrap="square" anchor="ctr">
            <a:spAutoFit/>
          </a:bodyPr>
          <a:lstStyle/>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1700" b="1" dirty="0"/>
              <a:t>RNA-dependent DNA polymerase (reverse transcriptase; telomerase)</a:t>
            </a:r>
            <a:r>
              <a:rPr lang="en-US" sz="1700" dirty="0"/>
              <a:t>:  Enzymes that copy single stranded </a:t>
            </a:r>
            <a:r>
              <a:rPr lang="en-US" sz="1700" dirty="0">
                <a:solidFill>
                  <a:schemeClr val="accent2"/>
                </a:solidFill>
              </a:rPr>
              <a:t>RNA into DNA</a:t>
            </a:r>
            <a:r>
              <a:rPr lang="en-US" sz="1700" dirty="0"/>
              <a:t> (leaving, in vitro, a DNA/RNA hybrid).  Examples: Murine or avian reverse transcriptase; useful in making </a:t>
            </a:r>
            <a:r>
              <a:rPr lang="en-US" sz="1700" dirty="0" err="1"/>
              <a:t>cDNA</a:t>
            </a:r>
            <a:r>
              <a:rPr lang="en-US" sz="1700" dirty="0"/>
              <a:t> for cloning or gene expression</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sz="1700"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1700" b="1" dirty="0"/>
              <a:t>DNA-dependent RNA polymerases</a:t>
            </a:r>
            <a:r>
              <a:rPr lang="en-US" sz="1700" dirty="0"/>
              <a:t>: Standard transcriptional enzymes that produce a single stranded </a:t>
            </a:r>
            <a:r>
              <a:rPr lang="en-US" sz="1700" dirty="0">
                <a:solidFill>
                  <a:schemeClr val="accent2"/>
                </a:solidFill>
              </a:rPr>
              <a:t>RNA copy from a double stranded DNA template</a:t>
            </a:r>
            <a:r>
              <a:rPr lang="en-US" sz="1700" dirty="0"/>
              <a:t>.  </a:t>
            </a:r>
            <a:r>
              <a:rPr lang="en-US" sz="1700" i="1" dirty="0"/>
              <a:t>E. coli</a:t>
            </a:r>
            <a:r>
              <a:rPr lang="en-US" sz="1700" dirty="0"/>
              <a:t> RNA polymerase, T3 or T7 bacteriophage RNA polymerase.  Useful, for instance,  for making radiolabeled RNA hybridization probe in vitro  or to use to program an in vitro translation system</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sz="1700"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1700" b="1" dirty="0">
                <a:solidFill>
                  <a:srgbClr val="FF0000"/>
                </a:solidFill>
              </a:rPr>
              <a:t>Template independent polymerase: </a:t>
            </a:r>
            <a:r>
              <a:rPr lang="en-US" sz="1700" b="1" dirty="0"/>
              <a:t>Terminal deoxynucleotide transferase</a:t>
            </a:r>
            <a:r>
              <a:rPr lang="en-US" sz="1700" dirty="0"/>
              <a:t> – Random deoxynucleotide addition to 3’ ends of DNA during V(D)J recombination of human immunoglobulin genes. This randomization of DNA plays a crucial role in the evolution and adaptation of the vertebrate immune system.  </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sz="1700"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1700" dirty="0"/>
              <a:t>Terminal transferase can be used in cloning applications to add a </a:t>
            </a:r>
            <a:r>
              <a:rPr lang="en-US" sz="1700" dirty="0" err="1"/>
              <a:t>homopolymer</a:t>
            </a:r>
            <a:r>
              <a:rPr lang="en-US" sz="1700" dirty="0"/>
              <a:t> “tail” to a cDNA or a PCR product.  Can also be used with radiolabeled nucleotides to “end-label” a DNA.  Other enzymes</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sz="1700" b="1"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sz="1700" dirty="0"/>
          </a:p>
        </p:txBody>
      </p:sp>
    </p:spTree>
    <p:extLst>
      <p:ext uri="{BB962C8B-B14F-4D97-AF65-F5344CB8AC3E}">
        <p14:creationId xmlns:p14="http://schemas.microsoft.com/office/powerpoint/2010/main" val="308944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unel.jpg"/>
          <p:cNvPicPr>
            <a:picLocks noChangeAspect="1"/>
          </p:cNvPicPr>
          <p:nvPr/>
        </p:nvPicPr>
        <p:blipFill>
          <a:blip r:embed="rId2" cstate="print"/>
          <a:stretch>
            <a:fillRect/>
          </a:stretch>
        </p:blipFill>
        <p:spPr>
          <a:xfrm>
            <a:off x="0" y="152400"/>
            <a:ext cx="4800600" cy="3200400"/>
          </a:xfrm>
          <a:prstGeom prst="rect">
            <a:avLst/>
          </a:prstGeom>
        </p:spPr>
      </p:pic>
      <p:pic>
        <p:nvPicPr>
          <p:cNvPr id="3" name="Picture 2" descr="brain tunel.jpg"/>
          <p:cNvPicPr>
            <a:picLocks noChangeAspect="1"/>
          </p:cNvPicPr>
          <p:nvPr/>
        </p:nvPicPr>
        <p:blipFill>
          <a:blip r:embed="rId3" cstate="print"/>
          <a:stretch>
            <a:fillRect/>
          </a:stretch>
        </p:blipFill>
        <p:spPr>
          <a:xfrm>
            <a:off x="4572000" y="152400"/>
            <a:ext cx="4343400" cy="6305550"/>
          </a:xfrm>
          <a:prstGeom prst="rect">
            <a:avLst/>
          </a:prstGeom>
        </p:spPr>
      </p:pic>
      <p:sp>
        <p:nvSpPr>
          <p:cNvPr id="4" name="TextBox 3"/>
          <p:cNvSpPr txBox="1"/>
          <p:nvPr/>
        </p:nvSpPr>
        <p:spPr>
          <a:xfrm>
            <a:off x="5410200" y="3962400"/>
            <a:ext cx="1447800" cy="1200329"/>
          </a:xfrm>
          <a:prstGeom prst="rect">
            <a:avLst/>
          </a:prstGeom>
          <a:noFill/>
        </p:spPr>
        <p:txBody>
          <a:bodyPr wrap="square" rtlCol="0">
            <a:spAutoFit/>
          </a:bodyPr>
          <a:lstStyle/>
          <a:p>
            <a:r>
              <a:rPr lang="en-US" sz="1200" dirty="0"/>
              <a:t>Kang et al., Korean Med Sci. 2006; low dose radiation on rat brains under various conditions</a:t>
            </a:r>
          </a:p>
        </p:txBody>
      </p:sp>
      <p:sp>
        <p:nvSpPr>
          <p:cNvPr id="5" name="TextBox 4"/>
          <p:cNvSpPr txBox="1"/>
          <p:nvPr/>
        </p:nvSpPr>
        <p:spPr>
          <a:xfrm>
            <a:off x="0" y="3352800"/>
            <a:ext cx="4495800" cy="3108543"/>
          </a:xfrm>
          <a:prstGeom prst="rect">
            <a:avLst/>
          </a:prstGeom>
          <a:noFill/>
        </p:spPr>
        <p:txBody>
          <a:bodyPr wrap="square" rtlCol="0">
            <a:spAutoFit/>
          </a:bodyPr>
          <a:lstStyle/>
          <a:p>
            <a:r>
              <a:rPr lang="en-US" sz="1400" dirty="0">
                <a:solidFill>
                  <a:srgbClr val="FF0000"/>
                </a:solidFill>
              </a:rPr>
              <a:t>TUNEL assay </a:t>
            </a:r>
            <a:r>
              <a:rPr lang="en-US" sz="1400" dirty="0"/>
              <a:t>used to detect </a:t>
            </a:r>
            <a:r>
              <a:rPr lang="en-US" sz="1400" b="1" dirty="0"/>
              <a:t>apoptosis </a:t>
            </a:r>
            <a:r>
              <a:rPr lang="en-US" sz="1400" dirty="0"/>
              <a:t>(programmed cell death) in cells and tissues. </a:t>
            </a:r>
          </a:p>
          <a:p>
            <a:endParaRPr lang="en-US" sz="1400" dirty="0"/>
          </a:p>
          <a:p>
            <a:r>
              <a:rPr lang="en-US" sz="1400" dirty="0"/>
              <a:t>Addition of the deoxythymidine analog 5‑bromo‑2´‑deoxyuridine 5´‑triphosphate</a:t>
            </a:r>
          </a:p>
          <a:p>
            <a:r>
              <a:rPr lang="en-US" sz="1400" dirty="0"/>
              <a:t>(</a:t>
            </a:r>
            <a:r>
              <a:rPr lang="en-US" sz="1400" dirty="0" err="1"/>
              <a:t>BrdUTP</a:t>
            </a:r>
            <a:r>
              <a:rPr lang="en-US" sz="1400" dirty="0"/>
              <a:t>) to the </a:t>
            </a:r>
            <a:r>
              <a:rPr lang="en-US" sz="1400" dirty="0" err="1"/>
              <a:t>TdT</a:t>
            </a:r>
            <a:r>
              <a:rPr lang="en-US" sz="1400" dirty="0"/>
              <a:t> reaction serves to label the break sites. </a:t>
            </a:r>
          </a:p>
          <a:p>
            <a:endParaRPr lang="en-US" sz="1400" dirty="0"/>
          </a:p>
          <a:p>
            <a:r>
              <a:rPr lang="en-US" sz="1400" dirty="0"/>
              <a:t>Once incorporated into the DNA, </a:t>
            </a:r>
            <a:r>
              <a:rPr lang="en-US" sz="1400" dirty="0" err="1"/>
              <a:t>BrdU</a:t>
            </a:r>
            <a:r>
              <a:rPr lang="en-US" sz="1400" dirty="0"/>
              <a:t> can be detected by an anti‑</a:t>
            </a:r>
            <a:r>
              <a:rPr lang="en-US" sz="1400" dirty="0" err="1"/>
              <a:t>BrdU</a:t>
            </a:r>
            <a:r>
              <a:rPr lang="en-US" sz="1400" dirty="0"/>
              <a:t> antibody. </a:t>
            </a:r>
          </a:p>
          <a:p>
            <a:endParaRPr lang="en-US" sz="1400" dirty="0"/>
          </a:p>
          <a:p>
            <a:r>
              <a:rPr lang="en-US" sz="1400" dirty="0"/>
              <a:t>This method of labeling DNA breaks is referred to as Terminal Deoxynucleotide </a:t>
            </a:r>
            <a:r>
              <a:rPr lang="en-US" sz="1400" u="sng" dirty="0"/>
              <a:t>T</a:t>
            </a:r>
            <a:r>
              <a:rPr lang="en-US" sz="1400" dirty="0"/>
              <a:t>ransferase </a:t>
            </a:r>
            <a:r>
              <a:rPr lang="en-US" sz="1400" dirty="0" err="1"/>
              <a:t>Brd</a:t>
            </a:r>
            <a:r>
              <a:rPr lang="en-US" sz="1400" u="sng" dirty="0" err="1"/>
              <a:t>U</a:t>
            </a:r>
            <a:r>
              <a:rPr lang="en-US" sz="1400" dirty="0" err="1"/>
              <a:t>TP</a:t>
            </a:r>
            <a:r>
              <a:rPr lang="en-US" sz="1400" dirty="0"/>
              <a:t> </a:t>
            </a:r>
            <a:r>
              <a:rPr lang="en-US" sz="1400" u="sng" dirty="0"/>
              <a:t>N</a:t>
            </a:r>
            <a:r>
              <a:rPr lang="en-US" sz="1400" dirty="0"/>
              <a:t>ick </a:t>
            </a:r>
            <a:r>
              <a:rPr lang="en-US" sz="1400" u="sng" dirty="0"/>
              <a:t>E</a:t>
            </a:r>
            <a:r>
              <a:rPr lang="en-US" sz="1400" dirty="0"/>
              <a:t>nd </a:t>
            </a:r>
            <a:r>
              <a:rPr lang="en-US" sz="1400" u="sng" dirty="0"/>
              <a:t>L</a:t>
            </a:r>
            <a:r>
              <a:rPr lang="en-US" sz="1400" dirty="0"/>
              <a:t>abeling, or </a:t>
            </a:r>
            <a:r>
              <a:rPr lang="en-US" sz="1400" b="1" u="sng" dirty="0"/>
              <a:t>T</a:t>
            </a:r>
            <a:r>
              <a:rPr lang="en-US" sz="1400" b="1" dirty="0"/>
              <a:t>UNEL assay </a:t>
            </a:r>
            <a:r>
              <a:rPr lang="en-US" sz="1400" dirty="0"/>
              <a:t>(Invitrogen web site)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33B00C-8F12-4E23-B64B-1FC82B106EA3}"/>
              </a:ext>
            </a:extLst>
          </p:cNvPr>
          <p:cNvSpPr/>
          <p:nvPr/>
        </p:nvSpPr>
        <p:spPr>
          <a:xfrm>
            <a:off x="609600" y="2551837"/>
            <a:ext cx="7772400" cy="1754326"/>
          </a:xfrm>
          <a:prstGeom prst="rect">
            <a:avLst/>
          </a:prstGeom>
        </p:spPr>
        <p:txBody>
          <a:bodyPr wrap="square">
            <a:spAutoFit/>
          </a:bodyPr>
          <a:lstStyle/>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b="1" dirty="0"/>
              <a:t>Other template independent polymerase enzymes</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b="1"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b="1" dirty="0"/>
              <a:t>Poly A polymerase </a:t>
            </a:r>
            <a:r>
              <a:rPr lang="en-US" dirty="0"/>
              <a:t>for mRNA maturation (can be used in the lab for </a:t>
            </a:r>
            <a:r>
              <a:rPr lang="en-US" dirty="0" err="1"/>
              <a:t>homopolymer</a:t>
            </a:r>
            <a:r>
              <a:rPr lang="en-US" dirty="0"/>
              <a:t> tailing/labeling of RNA), and</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dirty="0"/>
              <a:t> </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b="1" dirty="0"/>
              <a:t>tRNA </a:t>
            </a:r>
            <a:r>
              <a:rPr lang="en-US" b="1" dirty="0" err="1"/>
              <a:t>nucleotidyltransferase</a:t>
            </a:r>
            <a:r>
              <a:rPr lang="en-US" b="1" dirty="0"/>
              <a:t> </a:t>
            </a:r>
            <a:r>
              <a:rPr lang="en-US" dirty="0"/>
              <a:t>CCA addition to t-RNA 3’ ends.</a:t>
            </a:r>
          </a:p>
        </p:txBody>
      </p:sp>
    </p:spTree>
    <p:extLst>
      <p:ext uri="{BB962C8B-B14F-4D97-AF65-F5344CB8AC3E}">
        <p14:creationId xmlns:p14="http://schemas.microsoft.com/office/powerpoint/2010/main" val="134727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ChangeArrowheads="1"/>
          </p:cNvSpPr>
          <p:nvPr/>
        </p:nvSpPr>
        <p:spPr bwMode="auto">
          <a:xfrm>
            <a:off x="457200" y="122235"/>
            <a:ext cx="8153400" cy="6632585"/>
          </a:xfrm>
          <a:prstGeom prst="rect">
            <a:avLst/>
          </a:prstGeom>
          <a:noFill/>
          <a:ln w="9525">
            <a:noFill/>
            <a:miter lim="800000"/>
            <a:headEnd/>
            <a:tailEnd/>
          </a:ln>
        </p:spPr>
        <p:txBody>
          <a:bodyPr wrap="square" anchor="ctr">
            <a:spAutoFit/>
          </a:bodyPr>
          <a:lstStyle/>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1700" b="1" dirty="0"/>
              <a:t>RNA-dependent DNA polymerase (reverse transcriptase; telomerase)</a:t>
            </a:r>
            <a:r>
              <a:rPr lang="en-US" sz="1700" dirty="0"/>
              <a:t>:  Enzymes that copy single stranded </a:t>
            </a:r>
            <a:r>
              <a:rPr lang="en-US" sz="1700" dirty="0">
                <a:solidFill>
                  <a:schemeClr val="accent2"/>
                </a:solidFill>
              </a:rPr>
              <a:t>RNA into DNA</a:t>
            </a:r>
            <a:r>
              <a:rPr lang="en-US" sz="1700" dirty="0"/>
              <a:t> (leaving, in vitro, a DNA/RNA hybrid).  Examples: Murine or avian reverse transcriptase; useful in making </a:t>
            </a:r>
            <a:r>
              <a:rPr lang="en-US" sz="1700" dirty="0" err="1"/>
              <a:t>cDNA</a:t>
            </a:r>
            <a:r>
              <a:rPr lang="en-US" sz="1700" dirty="0"/>
              <a:t> for cloning or gene expression</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sz="1700"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1700" b="1" dirty="0"/>
              <a:t>DNA-dependent RNA polymerases</a:t>
            </a:r>
            <a:r>
              <a:rPr lang="en-US" sz="1700" dirty="0"/>
              <a:t>: Standard transcriptional enzymes that produce a single stranded </a:t>
            </a:r>
            <a:r>
              <a:rPr lang="en-US" sz="1700" dirty="0">
                <a:solidFill>
                  <a:schemeClr val="accent2"/>
                </a:solidFill>
              </a:rPr>
              <a:t>RNA copy from a double stranded DNA template</a:t>
            </a:r>
            <a:r>
              <a:rPr lang="en-US" sz="1700" dirty="0"/>
              <a:t>.  </a:t>
            </a:r>
            <a:r>
              <a:rPr lang="en-US" sz="1700" i="1" dirty="0"/>
              <a:t>E. coli</a:t>
            </a:r>
            <a:r>
              <a:rPr lang="en-US" sz="1700" dirty="0"/>
              <a:t> RNA polymerase, T3 or T7 bacteriophage RNA polymerase.  Useful, for instance,  for making radiolabeled RNA hybridization probe in vitro  or to use to program an in vitro translation system</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sz="1700"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1700" b="1" dirty="0"/>
              <a:t>Template independent polymerase: Terminal </a:t>
            </a:r>
            <a:r>
              <a:rPr lang="en-US" sz="1700" b="1" dirty="0" err="1"/>
              <a:t>deoxynucleotide</a:t>
            </a:r>
            <a:r>
              <a:rPr lang="en-US" sz="1700" b="1" dirty="0"/>
              <a:t> transferase</a:t>
            </a:r>
            <a:r>
              <a:rPr lang="en-US" sz="1700" dirty="0"/>
              <a:t> – Random </a:t>
            </a:r>
            <a:r>
              <a:rPr lang="en-US" sz="1700" dirty="0" err="1"/>
              <a:t>deoxynucleotide</a:t>
            </a:r>
            <a:r>
              <a:rPr lang="en-US" sz="1700" dirty="0"/>
              <a:t> addition to 3’ ends of DNA during V(D)J recombination. This randomization of DNA plays a crucial role in the evolution and adaptation of the vertebrate immune system.  Terminal transferase can be used in cloning applications to add a </a:t>
            </a:r>
            <a:r>
              <a:rPr lang="en-US" sz="1700" dirty="0" err="1"/>
              <a:t>homopolymer</a:t>
            </a:r>
            <a:r>
              <a:rPr lang="en-US" sz="1700" dirty="0"/>
              <a:t> “tail” to a cDNA or a PCR product.  Can also be used with radiolabeled nucleotides to “end-label” a DNA.  </a:t>
            </a:r>
            <a:r>
              <a:rPr lang="en-US" sz="1700" b="1" dirty="0"/>
              <a:t>Poly A polymerase </a:t>
            </a:r>
            <a:r>
              <a:rPr lang="en-US" sz="1700" dirty="0"/>
              <a:t>for mRNA maturation (can be used for </a:t>
            </a:r>
            <a:r>
              <a:rPr lang="en-US" sz="1700" dirty="0" err="1"/>
              <a:t>homopolymer</a:t>
            </a:r>
            <a:r>
              <a:rPr lang="en-US" sz="1700" dirty="0"/>
              <a:t> tailing of RNA), </a:t>
            </a:r>
            <a:r>
              <a:rPr lang="en-US" sz="1700" b="1" dirty="0"/>
              <a:t>tRNA </a:t>
            </a:r>
            <a:r>
              <a:rPr lang="en-US" sz="1700" b="1" dirty="0" err="1"/>
              <a:t>nucleotidyltransferase</a:t>
            </a:r>
            <a:r>
              <a:rPr lang="en-US" sz="1700" b="1" dirty="0"/>
              <a:t> </a:t>
            </a:r>
            <a:r>
              <a:rPr lang="en-US" sz="1700" dirty="0"/>
              <a:t>CCA addition to t-RNA 3’ ends.</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sz="1700" b="1"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1700" b="1" dirty="0">
                <a:solidFill>
                  <a:srgbClr val="FF0000"/>
                </a:solidFill>
              </a:rPr>
              <a:t>RNA-dependent RNA polymerase</a:t>
            </a:r>
            <a:r>
              <a:rPr lang="en-US" sz="1700" dirty="0">
                <a:solidFill>
                  <a:srgbClr val="FF0000"/>
                </a:solidFill>
              </a:rPr>
              <a:t>: </a:t>
            </a:r>
            <a:r>
              <a:rPr lang="en-US" sz="1700" dirty="0">
                <a:solidFill>
                  <a:schemeClr val="accent2"/>
                </a:solidFill>
              </a:rPr>
              <a:t>RNA from RNA</a:t>
            </a:r>
            <a:r>
              <a:rPr lang="en-US" sz="1700" dirty="0"/>
              <a:t>.  Viral enzymes for transcription &amp; replication.  Generally not commercially available.  Example: VSV L-protein; </a:t>
            </a:r>
            <a:r>
              <a:rPr lang="en-US" sz="1700" i="1" dirty="0"/>
              <a:t>C. elegans </a:t>
            </a:r>
            <a:r>
              <a:rPr lang="en-US" sz="1700" dirty="0"/>
              <a:t>naturally has much of this activity &amp; this enhances the RNAi response (we will discuss this later in the semester).</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sz="1700" dirty="0"/>
          </a:p>
        </p:txBody>
      </p:sp>
    </p:spTree>
    <p:extLst>
      <p:ext uri="{BB962C8B-B14F-4D97-AF65-F5344CB8AC3E}">
        <p14:creationId xmlns:p14="http://schemas.microsoft.com/office/powerpoint/2010/main" val="387896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457200" y="228600"/>
            <a:ext cx="8458200" cy="877163"/>
          </a:xfrm>
          <a:prstGeom prst="rect">
            <a:avLst/>
          </a:prstGeom>
          <a:noFill/>
          <a:ln w="9525">
            <a:noFill/>
            <a:miter lim="800000"/>
            <a:headEnd/>
            <a:tailEnd/>
          </a:ln>
        </p:spPr>
        <p:txBody>
          <a:bodyPr>
            <a:spAutoFit/>
          </a:bodyPr>
          <a:lstStyle/>
          <a:p>
            <a:pPr marL="342900" indent="-342900"/>
            <a:r>
              <a:rPr lang="en-US" sz="1700" b="1" dirty="0">
                <a:solidFill>
                  <a:schemeClr val="accent2"/>
                </a:solidFill>
              </a:rPr>
              <a:t>Kinases:</a:t>
            </a:r>
            <a:r>
              <a:rPr lang="en-US" sz="1700" dirty="0"/>
              <a:t> Add phosphate to the 5' hydroxyl of DNA or RNA (double or single stranded).  Example, T4 polynucleotide kinase.</a:t>
            </a:r>
            <a:endParaRPr lang="en-US" sz="1700" b="1" dirty="0"/>
          </a:p>
          <a:p>
            <a:pPr marL="342900" indent="-342900"/>
            <a:endParaRPr lang="en-US" sz="1700" b="1"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457200" y="228600"/>
            <a:ext cx="8458200" cy="3493264"/>
          </a:xfrm>
          <a:prstGeom prst="rect">
            <a:avLst/>
          </a:prstGeom>
          <a:noFill/>
          <a:ln w="9525">
            <a:noFill/>
            <a:miter lim="800000"/>
            <a:headEnd/>
            <a:tailEnd/>
          </a:ln>
        </p:spPr>
        <p:txBody>
          <a:bodyPr>
            <a:spAutoFit/>
          </a:bodyPr>
          <a:lstStyle/>
          <a:p>
            <a:pPr marL="342900" indent="-342900"/>
            <a:r>
              <a:rPr lang="en-US" sz="1700" b="1" dirty="0">
                <a:solidFill>
                  <a:schemeClr val="accent2"/>
                </a:solidFill>
              </a:rPr>
              <a:t>Nucleic Acid Kinase:</a:t>
            </a:r>
            <a:r>
              <a:rPr lang="en-US" sz="1700" dirty="0"/>
              <a:t> Adds the terminal (</a:t>
            </a:r>
            <a:r>
              <a:rPr lang="el-GR" sz="1700" dirty="0"/>
              <a:t>ᵞ</a:t>
            </a:r>
            <a:r>
              <a:rPr lang="en-US" sz="1700" dirty="0"/>
              <a:t> “gamma” phosphate to the 5' hydroxyl of DNA or RNA (double or single stranded).  Example, T4 polynucleotide kinase.</a:t>
            </a:r>
          </a:p>
          <a:p>
            <a:pPr marL="342900" indent="-342900"/>
            <a:endParaRPr lang="en-US" sz="1700" b="1" dirty="0"/>
          </a:p>
          <a:p>
            <a:pPr marL="342900" indent="-342900"/>
            <a:endParaRPr lang="en-US" sz="1700" b="1" dirty="0"/>
          </a:p>
          <a:p>
            <a:pPr marL="342900" indent="-342900"/>
            <a:endParaRPr lang="en-US" sz="1700" b="1" dirty="0"/>
          </a:p>
          <a:p>
            <a:pPr marL="342900" indent="-342900"/>
            <a:endParaRPr lang="en-US" sz="1700" b="1" dirty="0">
              <a:solidFill>
                <a:schemeClr val="accent2"/>
              </a:solidFill>
            </a:endParaRPr>
          </a:p>
          <a:p>
            <a:pPr marL="342900" indent="-342900"/>
            <a:endParaRPr lang="en-US" sz="1700" b="1" dirty="0">
              <a:solidFill>
                <a:schemeClr val="accent2"/>
              </a:solidFill>
            </a:endParaRPr>
          </a:p>
          <a:p>
            <a:pPr marL="342900" indent="-342900"/>
            <a:endParaRPr lang="en-US" sz="1700" b="1" dirty="0">
              <a:solidFill>
                <a:schemeClr val="accent2"/>
              </a:solidFill>
            </a:endParaRPr>
          </a:p>
          <a:p>
            <a:pPr marL="342900" indent="-342900"/>
            <a:endParaRPr lang="en-US" sz="1700" b="1" dirty="0">
              <a:solidFill>
                <a:schemeClr val="accent2"/>
              </a:solidFill>
            </a:endParaRPr>
          </a:p>
          <a:p>
            <a:pPr marL="342900" indent="-342900"/>
            <a:endParaRPr lang="en-US" sz="1700" b="1" dirty="0">
              <a:solidFill>
                <a:schemeClr val="accent2"/>
              </a:solidFill>
            </a:endParaRPr>
          </a:p>
          <a:p>
            <a:pPr marL="342900" indent="-342900"/>
            <a:endParaRPr lang="en-US" sz="1700" b="1" dirty="0">
              <a:solidFill>
                <a:schemeClr val="accent2"/>
              </a:solidFill>
            </a:endParaRPr>
          </a:p>
          <a:p>
            <a:pPr marL="342900" indent="-342900"/>
            <a:endParaRPr lang="en-US" sz="1700" b="1" dirty="0">
              <a:solidFill>
                <a:schemeClr val="accent2"/>
              </a:solidFill>
            </a:endParaRPr>
          </a:p>
          <a:p>
            <a:pPr marL="342900" indent="-342900"/>
            <a:endParaRPr lang="en-US" sz="1700" b="1" dirty="0">
              <a:solidFill>
                <a:schemeClr val="accent2"/>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1" y="1162975"/>
            <a:ext cx="3886200" cy="192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1141" y="3352800"/>
            <a:ext cx="3036919"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09601" y="5181600"/>
            <a:ext cx="7620000" cy="923330"/>
          </a:xfrm>
          <a:prstGeom prst="rect">
            <a:avLst/>
          </a:prstGeom>
          <a:noFill/>
        </p:spPr>
        <p:txBody>
          <a:bodyPr wrap="square" rtlCol="0">
            <a:spAutoFit/>
          </a:bodyPr>
          <a:lstStyle/>
          <a:p>
            <a:r>
              <a:rPr lang="en-US" dirty="0"/>
              <a:t>Used to phosphorylate the ends of PCR products prior to cloning; to label the 5’ ends of DNA or RNA for use as hybridization probes or for structure mapping.</a:t>
            </a:r>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143000"/>
            <a:ext cx="4067175"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16881" y="6019800"/>
            <a:ext cx="8153400" cy="430887"/>
          </a:xfrm>
          <a:prstGeom prst="rect">
            <a:avLst/>
          </a:prstGeom>
        </p:spPr>
        <p:txBody>
          <a:bodyPr wrap="square">
            <a:spAutoFit/>
          </a:bodyPr>
          <a:lstStyle/>
          <a:p>
            <a:r>
              <a:rPr lang="en-US" sz="1100" dirty="0">
                <a:hlinkClick r:id="rId5"/>
              </a:rPr>
              <a:t>http://www.perkinelmer.com/resources/technicalresources/applicationsupportknowledgebase/radiometric/invitro_kinase.xhtml</a:t>
            </a:r>
            <a:endParaRPr lang="en-US" sz="1100" dirty="0"/>
          </a:p>
          <a:p>
            <a:endParaRPr lang="en-US" sz="1100" dirty="0"/>
          </a:p>
        </p:txBody>
      </p:sp>
      <p:sp>
        <p:nvSpPr>
          <p:cNvPr id="4" name="Rectangle 3"/>
          <p:cNvSpPr/>
          <p:nvPr/>
        </p:nvSpPr>
        <p:spPr>
          <a:xfrm>
            <a:off x="2207581" y="4803264"/>
            <a:ext cx="4572000" cy="415498"/>
          </a:xfrm>
          <a:prstGeom prst="rect">
            <a:avLst/>
          </a:prstGeom>
        </p:spPr>
        <p:txBody>
          <a:bodyPr>
            <a:spAutoFit/>
          </a:bodyPr>
          <a:lstStyle/>
          <a:p>
            <a:r>
              <a:rPr lang="en-US" sz="1050" dirty="0">
                <a:hlinkClick r:id="rId6"/>
              </a:rPr>
              <a:t>http://66.155.211.155/nebecomm/products_intl/productM0201.asp</a:t>
            </a:r>
            <a:endParaRPr lang="en-US" sz="1050" dirty="0"/>
          </a:p>
          <a:p>
            <a:endParaRPr lang="en-US" sz="1050" dirty="0"/>
          </a:p>
        </p:txBody>
      </p:sp>
      <p:sp>
        <p:nvSpPr>
          <p:cNvPr id="5" name="Rectangle 4">
            <a:extLst>
              <a:ext uri="{FF2B5EF4-FFF2-40B4-BE49-F238E27FC236}">
                <a16:creationId xmlns:a16="http://schemas.microsoft.com/office/drawing/2014/main" id="{659D0DB1-716D-493B-9800-A62A50D058C9}"/>
              </a:ext>
            </a:extLst>
          </p:cNvPr>
          <p:cNvSpPr/>
          <p:nvPr/>
        </p:nvSpPr>
        <p:spPr>
          <a:xfrm>
            <a:off x="152400" y="6321623"/>
            <a:ext cx="8763000" cy="523220"/>
          </a:xfrm>
          <a:prstGeom prst="rect">
            <a:avLst/>
          </a:prstGeom>
        </p:spPr>
        <p:txBody>
          <a:bodyPr wrap="square">
            <a:spAutoFit/>
          </a:bodyPr>
          <a:lstStyle/>
          <a:p>
            <a:r>
              <a:rPr lang="en-US" sz="1400" dirty="0">
                <a:hlinkClick r:id="rId7"/>
              </a:rPr>
              <a:t>https://www.neb.com/applications/dna-modification/dna-end-modification/dna-phosphorylation</a:t>
            </a:r>
            <a:endParaRPr lang="en-US" sz="1400" dirty="0"/>
          </a:p>
          <a:p>
            <a:endParaRPr lang="en-US" sz="1400" dirty="0"/>
          </a:p>
        </p:txBody>
      </p:sp>
    </p:spTree>
    <p:extLst>
      <p:ext uri="{BB962C8B-B14F-4D97-AF65-F5344CB8AC3E}">
        <p14:creationId xmlns:p14="http://schemas.microsoft.com/office/powerpoint/2010/main" val="206986318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996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 up of a map&#10;&#10;Description generated with high confidence">
            <a:extLst>
              <a:ext uri="{FF2B5EF4-FFF2-40B4-BE49-F238E27FC236}">
                <a16:creationId xmlns:a16="http://schemas.microsoft.com/office/drawing/2014/main" id="{1BE0F82A-8AB5-497E-85C6-51336A5D26B6}"/>
              </a:ext>
            </a:extLst>
          </p:cNvPr>
          <p:cNvPicPr>
            <a:picLocks noChangeAspect="1"/>
          </p:cNvPicPr>
          <p:nvPr/>
        </p:nvPicPr>
        <p:blipFill>
          <a:blip r:embed="rId2"/>
          <a:stretch>
            <a:fillRect/>
          </a:stretch>
        </p:blipFill>
        <p:spPr>
          <a:xfrm>
            <a:off x="1624346" y="643467"/>
            <a:ext cx="5895307" cy="5571066"/>
          </a:xfrm>
          <a:prstGeom prst="rect">
            <a:avLst/>
          </a:prstGeom>
        </p:spPr>
      </p:pic>
      <p:sp>
        <p:nvSpPr>
          <p:cNvPr id="3" name="TextBox 2">
            <a:extLst>
              <a:ext uri="{FF2B5EF4-FFF2-40B4-BE49-F238E27FC236}">
                <a16:creationId xmlns:a16="http://schemas.microsoft.com/office/drawing/2014/main" id="{2BE4EF4D-C142-4D69-B9AE-B3FC7E89CC78}"/>
              </a:ext>
            </a:extLst>
          </p:cNvPr>
          <p:cNvSpPr txBox="1"/>
          <p:nvPr/>
        </p:nvSpPr>
        <p:spPr>
          <a:xfrm>
            <a:off x="7380987" y="838200"/>
            <a:ext cx="1066800" cy="1200329"/>
          </a:xfrm>
          <a:prstGeom prst="rect">
            <a:avLst/>
          </a:prstGeom>
          <a:noFill/>
        </p:spPr>
        <p:txBody>
          <a:bodyPr wrap="square" rtlCol="0">
            <a:spAutoFit/>
          </a:bodyPr>
          <a:lstStyle/>
          <a:p>
            <a:r>
              <a:rPr lang="en-US" dirty="0"/>
              <a:t>Binding site for DNA 5’ end</a:t>
            </a:r>
          </a:p>
        </p:txBody>
      </p:sp>
      <p:sp>
        <p:nvSpPr>
          <p:cNvPr id="4" name="TextBox 3">
            <a:extLst>
              <a:ext uri="{FF2B5EF4-FFF2-40B4-BE49-F238E27FC236}">
                <a16:creationId xmlns:a16="http://schemas.microsoft.com/office/drawing/2014/main" id="{D95912AC-F93B-463D-A172-A8C5E77452CC}"/>
              </a:ext>
            </a:extLst>
          </p:cNvPr>
          <p:cNvSpPr txBox="1"/>
          <p:nvPr/>
        </p:nvSpPr>
        <p:spPr>
          <a:xfrm>
            <a:off x="4267200" y="2362200"/>
            <a:ext cx="1143000" cy="923330"/>
          </a:xfrm>
          <a:prstGeom prst="rect">
            <a:avLst/>
          </a:prstGeom>
          <a:noFill/>
        </p:spPr>
        <p:txBody>
          <a:bodyPr wrap="square" rtlCol="0">
            <a:spAutoFit/>
          </a:bodyPr>
          <a:lstStyle/>
          <a:p>
            <a:r>
              <a:rPr lang="en-US" dirty="0"/>
              <a:t>Binding site for ATP</a:t>
            </a:r>
          </a:p>
        </p:txBody>
      </p:sp>
      <p:sp>
        <p:nvSpPr>
          <p:cNvPr id="5" name="TextBox 4">
            <a:extLst>
              <a:ext uri="{FF2B5EF4-FFF2-40B4-BE49-F238E27FC236}">
                <a16:creationId xmlns:a16="http://schemas.microsoft.com/office/drawing/2014/main" id="{8A3D1CDC-535A-4112-ADF3-A71DDFACD9D7}"/>
              </a:ext>
            </a:extLst>
          </p:cNvPr>
          <p:cNvSpPr txBox="1"/>
          <p:nvPr/>
        </p:nvSpPr>
        <p:spPr>
          <a:xfrm>
            <a:off x="3733800" y="5648474"/>
            <a:ext cx="4800599" cy="738664"/>
          </a:xfrm>
          <a:prstGeom prst="rect">
            <a:avLst/>
          </a:prstGeom>
          <a:noFill/>
        </p:spPr>
        <p:txBody>
          <a:bodyPr wrap="square" rtlCol="0">
            <a:spAutoFit/>
          </a:bodyPr>
          <a:lstStyle/>
          <a:p>
            <a:r>
              <a:rPr lang="en-US" sz="1400" dirty="0"/>
              <a:t>T4 PNK catalyzes the phosphate transfer by juxtaposing the reactive 5’-OH end of DNA/RNA and ATP and in the right chemical environment</a:t>
            </a:r>
          </a:p>
        </p:txBody>
      </p:sp>
    </p:spTree>
    <p:extLst>
      <p:ext uri="{BB962C8B-B14F-4D97-AF65-F5344CB8AC3E}">
        <p14:creationId xmlns:p14="http://schemas.microsoft.com/office/powerpoint/2010/main" val="163578788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152400" y="-34707"/>
            <a:ext cx="8839200" cy="6740307"/>
          </a:xfrm>
          <a:prstGeom prst="rect">
            <a:avLst/>
          </a:prstGeom>
          <a:noFill/>
          <a:ln w="9525">
            <a:noFill/>
            <a:miter lim="800000"/>
            <a:headEnd/>
            <a:tailEnd/>
          </a:ln>
        </p:spPr>
        <p:txBody>
          <a:bodyPr wrap="square">
            <a:spAutoFit/>
          </a:bodyPr>
          <a:lstStyle/>
          <a:p>
            <a:pPr marL="342900" indent="-342900" algn="ctr">
              <a:spcBef>
                <a:spcPct val="50000"/>
              </a:spcBef>
            </a:pPr>
            <a:r>
              <a:rPr lang="en-US" b="1" dirty="0"/>
              <a:t>Last Week</a:t>
            </a:r>
          </a:p>
          <a:p>
            <a:pPr marL="342900" indent="-342900">
              <a:spcBef>
                <a:spcPct val="50000"/>
              </a:spcBef>
              <a:buFontTx/>
              <a:buAutoNum type="arabicParenR"/>
            </a:pPr>
            <a:r>
              <a:rPr lang="en-US" b="1" dirty="0"/>
              <a:t>Reverse Transcriptase – </a:t>
            </a:r>
            <a:r>
              <a:rPr lang="en-US" dirty="0"/>
              <a:t>RNA dependent DNA polymerase</a:t>
            </a:r>
          </a:p>
          <a:p>
            <a:pPr marL="800100" lvl="1" indent="-342900">
              <a:spcBef>
                <a:spcPct val="50000"/>
              </a:spcBef>
              <a:buAutoNum type="alphaLcPeriod"/>
            </a:pPr>
            <a:r>
              <a:rPr lang="en-US" dirty="0"/>
              <a:t>cDNA synthesis</a:t>
            </a:r>
          </a:p>
          <a:p>
            <a:pPr marL="800100" lvl="1" indent="-342900">
              <a:spcBef>
                <a:spcPct val="50000"/>
              </a:spcBef>
              <a:buAutoNum type="alphaLcPeriod"/>
            </a:pPr>
            <a:r>
              <a:rPr lang="en-US" dirty="0"/>
              <a:t>Uses of cDNA in molecular biology</a:t>
            </a:r>
          </a:p>
          <a:p>
            <a:pPr>
              <a:spcBef>
                <a:spcPct val="50000"/>
              </a:spcBef>
            </a:pPr>
            <a:r>
              <a:rPr lang="en-US" b="1" dirty="0"/>
              <a:t>2) DNA dependent RNA polymerases</a:t>
            </a:r>
            <a:r>
              <a:rPr lang="en-US" dirty="0"/>
              <a:t> – example of T7 RNA polymerase</a:t>
            </a:r>
          </a:p>
          <a:p>
            <a:pPr marL="800100" lvl="1" indent="-342900">
              <a:spcBef>
                <a:spcPct val="50000"/>
              </a:spcBef>
              <a:buAutoNum type="alphaLcPeriod"/>
            </a:pPr>
            <a:r>
              <a:rPr lang="en-US" dirty="0"/>
              <a:t>In vitro transcription</a:t>
            </a:r>
          </a:p>
          <a:p>
            <a:pPr marL="800100" lvl="1" indent="-342900">
              <a:spcBef>
                <a:spcPct val="50000"/>
              </a:spcBef>
              <a:buAutoNum type="alphaLcPeriod"/>
            </a:pPr>
            <a:r>
              <a:rPr lang="en-US" dirty="0"/>
              <a:t>Nuclease protection assay to measure mRNA abundance, alternative splicing, 5’ and 3’ ends</a:t>
            </a:r>
          </a:p>
          <a:p>
            <a:pPr marL="800100" lvl="1" indent="-342900">
              <a:spcBef>
                <a:spcPct val="50000"/>
              </a:spcBef>
              <a:buAutoNum type="alphaLcPeriod"/>
            </a:pPr>
            <a:r>
              <a:rPr lang="en-US" dirty="0"/>
              <a:t>Use of structure sensitive ribonucleases to determine the secondary structure of RNA</a:t>
            </a:r>
          </a:p>
          <a:p>
            <a:pPr>
              <a:spcBef>
                <a:spcPct val="50000"/>
              </a:spcBef>
            </a:pPr>
            <a:r>
              <a:rPr lang="en-US" b="1" dirty="0"/>
              <a:t>3) Template independent polymerase: </a:t>
            </a:r>
            <a:r>
              <a:rPr lang="en-US" dirty="0"/>
              <a:t>Example of terminal deoxynucleotide transferase</a:t>
            </a:r>
          </a:p>
          <a:p>
            <a:pPr>
              <a:spcBef>
                <a:spcPct val="50000"/>
              </a:spcBef>
            </a:pPr>
            <a:r>
              <a:rPr lang="en-US" dirty="0"/>
              <a:t>	a. Use for 3’ end labeling of DNA</a:t>
            </a:r>
          </a:p>
          <a:p>
            <a:pPr>
              <a:spcBef>
                <a:spcPct val="50000"/>
              </a:spcBef>
            </a:pPr>
            <a:r>
              <a:rPr lang="en-US" dirty="0"/>
              <a:t>	b. TUNEL assay for apoptosis</a:t>
            </a:r>
          </a:p>
          <a:p>
            <a:pPr>
              <a:spcBef>
                <a:spcPct val="50000"/>
              </a:spcBef>
            </a:pPr>
            <a:r>
              <a:rPr lang="en-US" dirty="0"/>
              <a:t>	c. Other activities including poly A polymerase and tRNA </a:t>
            </a:r>
            <a:r>
              <a:rPr lang="en-US" dirty="0" err="1"/>
              <a:t>nucleotidyltransferase</a:t>
            </a:r>
            <a:endParaRPr lang="en-US" dirty="0"/>
          </a:p>
          <a:p>
            <a:pPr>
              <a:spcBef>
                <a:spcPct val="50000"/>
              </a:spcBef>
            </a:pPr>
            <a:r>
              <a:rPr lang="en-US" b="1" dirty="0"/>
              <a:t>4) Nucleic acid kinases </a:t>
            </a:r>
            <a:r>
              <a:rPr lang="en-US" dirty="0"/>
              <a:t>– example T4 polynucleotide kinase, use in 5’ end labeling of DNA; role of ATP in kinase reaction (compared with T4 DNA ligase)</a:t>
            </a:r>
          </a:p>
        </p:txBody>
      </p:sp>
    </p:spTree>
    <p:extLst>
      <p:ext uri="{BB962C8B-B14F-4D97-AF65-F5344CB8AC3E}">
        <p14:creationId xmlns:p14="http://schemas.microsoft.com/office/powerpoint/2010/main" val="179845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79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79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79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79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79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79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794">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794">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794">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3794">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379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508601164"/>
              </p:ext>
            </p:extLst>
          </p:nvPr>
        </p:nvGraphicFramePr>
        <p:xfrm>
          <a:off x="914401" y="1447799"/>
          <a:ext cx="7543798" cy="4526234"/>
        </p:xfrm>
        <a:graphic>
          <a:graphicData uri="http://schemas.openxmlformats.org/drawingml/2006/table">
            <a:tbl>
              <a:tblPr>
                <a:tableStyleId>{5C22544A-7EE6-4342-B048-85BDC9FD1C3A}</a:tableStyleId>
              </a:tblPr>
              <a:tblGrid>
                <a:gridCol w="2045086">
                  <a:extLst>
                    <a:ext uri="{9D8B030D-6E8A-4147-A177-3AD203B41FA5}">
                      <a16:colId xmlns:a16="http://schemas.microsoft.com/office/drawing/2014/main" val="20000"/>
                    </a:ext>
                  </a:extLst>
                </a:gridCol>
                <a:gridCol w="699640">
                  <a:extLst>
                    <a:ext uri="{9D8B030D-6E8A-4147-A177-3AD203B41FA5}">
                      <a16:colId xmlns:a16="http://schemas.microsoft.com/office/drawing/2014/main" val="20001"/>
                    </a:ext>
                  </a:extLst>
                </a:gridCol>
                <a:gridCol w="1020516">
                  <a:extLst>
                    <a:ext uri="{9D8B030D-6E8A-4147-A177-3AD203B41FA5}">
                      <a16:colId xmlns:a16="http://schemas.microsoft.com/office/drawing/2014/main" val="20002"/>
                    </a:ext>
                  </a:extLst>
                </a:gridCol>
                <a:gridCol w="3778556">
                  <a:extLst>
                    <a:ext uri="{9D8B030D-6E8A-4147-A177-3AD203B41FA5}">
                      <a16:colId xmlns:a16="http://schemas.microsoft.com/office/drawing/2014/main" val="20003"/>
                    </a:ext>
                  </a:extLst>
                </a:gridCol>
              </a:tblGrid>
              <a:tr h="341054">
                <a:tc>
                  <a:txBody>
                    <a:bodyPr/>
                    <a:lstStyle/>
                    <a:p>
                      <a:pPr marL="0" marR="0">
                        <a:lnSpc>
                          <a:spcPts val="550"/>
                        </a:lnSpc>
                        <a:spcBef>
                          <a:spcPts val="5"/>
                        </a:spcBef>
                        <a:spcAft>
                          <a:spcPts val="0"/>
                        </a:spcAft>
                      </a:pPr>
                      <a:r>
                        <a:rPr lang="en-US" sz="1400" dirty="0">
                          <a:effectLst/>
                          <a:latin typeface="Times New Roman"/>
                          <a:ea typeface="Calibri"/>
                          <a:cs typeface="Times New Roman"/>
                        </a:rPr>
                        <a:t> </a:t>
                      </a:r>
                      <a:endParaRPr lang="en-US" sz="1400" dirty="0">
                        <a:effectLst/>
                        <a:latin typeface="Calibri"/>
                        <a:ea typeface="Calibri"/>
                        <a:cs typeface="Times New Roman"/>
                      </a:endParaRPr>
                    </a:p>
                    <a:p>
                      <a:pPr marL="25400" marR="0">
                        <a:lnSpc>
                          <a:spcPct val="115000"/>
                        </a:lnSpc>
                        <a:spcBef>
                          <a:spcPts val="0"/>
                        </a:spcBef>
                        <a:spcAft>
                          <a:spcPts val="0"/>
                        </a:spcAft>
                      </a:pPr>
                      <a:r>
                        <a:rPr lang="en-US" sz="1400" dirty="0">
                          <a:solidFill>
                            <a:srgbClr val="231F20"/>
                          </a:solidFill>
                          <a:effectLst/>
                          <a:latin typeface="Times New Roman"/>
                          <a:ea typeface="Calibri"/>
                          <a:cs typeface="Times New Roman"/>
                        </a:rPr>
                        <a:t>Bacteriophage</a:t>
                      </a:r>
                      <a:r>
                        <a:rPr lang="en-US" sz="1400" spc="-40" dirty="0">
                          <a:solidFill>
                            <a:srgbClr val="231F20"/>
                          </a:solidFill>
                          <a:effectLst/>
                          <a:latin typeface="Times New Roman"/>
                          <a:ea typeface="Calibri"/>
                          <a:cs typeface="Times New Roman"/>
                        </a:rPr>
                        <a:t> </a:t>
                      </a:r>
                      <a:r>
                        <a:rPr lang="en-US" sz="1400" i="1" dirty="0">
                          <a:solidFill>
                            <a:srgbClr val="231F20"/>
                          </a:solidFill>
                          <a:effectLst/>
                          <a:latin typeface="Times New Roman"/>
                          <a:ea typeface="Calibri"/>
                          <a:cs typeface="Times New Roman"/>
                        </a:rPr>
                        <a:t>f</a:t>
                      </a:r>
                      <a:r>
                        <a:rPr lang="en-US" sz="1400" dirty="0">
                          <a:solidFill>
                            <a:srgbClr val="231F20"/>
                          </a:solidFill>
                          <a:effectLst/>
                          <a:latin typeface="Times New Roman"/>
                          <a:ea typeface="Calibri"/>
                          <a:cs typeface="Times New Roman"/>
                        </a:rPr>
                        <a:t>X174</a:t>
                      </a:r>
                      <a:endParaRPr lang="en-US" sz="1400" dirty="0">
                        <a:effectLst/>
                        <a:latin typeface="Calibri"/>
                        <a:ea typeface="Calibri"/>
                        <a:cs typeface="Times New Roman"/>
                      </a:endParaRPr>
                    </a:p>
                  </a:txBody>
                  <a:tcPr marL="0" marR="0" marT="0" marB="0"/>
                </a:tc>
                <a:tc>
                  <a:txBody>
                    <a:bodyPr/>
                    <a:lstStyle/>
                    <a:p>
                      <a:pPr marL="0" marR="0">
                        <a:lnSpc>
                          <a:spcPts val="550"/>
                        </a:lnSpc>
                        <a:spcBef>
                          <a:spcPts val="5"/>
                        </a:spcBef>
                        <a:spcAft>
                          <a:spcPts val="0"/>
                        </a:spcAft>
                      </a:pPr>
                      <a:r>
                        <a:rPr lang="en-US" sz="1400">
                          <a:effectLst/>
                          <a:latin typeface="Times New Roman"/>
                          <a:ea typeface="Calibri"/>
                          <a:cs typeface="Times New Roman"/>
                        </a:rPr>
                        <a:t> </a:t>
                      </a:r>
                      <a:endParaRPr lang="en-US" sz="1400">
                        <a:effectLst/>
                        <a:latin typeface="Calibri"/>
                        <a:ea typeface="Calibri"/>
                        <a:cs typeface="Times New Roman"/>
                      </a:endParaRPr>
                    </a:p>
                    <a:p>
                      <a:pPr marL="69215" marR="0">
                        <a:lnSpc>
                          <a:spcPct val="115000"/>
                        </a:lnSpc>
                        <a:spcBef>
                          <a:spcPts val="0"/>
                        </a:spcBef>
                        <a:spcAft>
                          <a:spcPts val="0"/>
                        </a:spcAft>
                      </a:pPr>
                      <a:r>
                        <a:rPr lang="en-US" sz="1400">
                          <a:solidFill>
                            <a:srgbClr val="231F20"/>
                          </a:solidFill>
                          <a:effectLst/>
                          <a:latin typeface="Times New Roman"/>
                          <a:ea typeface="Calibri"/>
                          <a:cs typeface="Times New Roman"/>
                        </a:rPr>
                        <a:t>1977</a:t>
                      </a:r>
                      <a:endParaRPr lang="en-US" sz="1400">
                        <a:effectLst/>
                        <a:latin typeface="Calibri"/>
                        <a:ea typeface="Calibri"/>
                        <a:cs typeface="Times New Roman"/>
                      </a:endParaRPr>
                    </a:p>
                  </a:txBody>
                  <a:tcPr marL="0" marR="0" marT="0" marB="0"/>
                </a:tc>
                <a:tc>
                  <a:txBody>
                    <a:bodyPr/>
                    <a:lstStyle/>
                    <a:p>
                      <a:pPr marL="0" marR="0">
                        <a:lnSpc>
                          <a:spcPts val="550"/>
                        </a:lnSpc>
                        <a:spcBef>
                          <a:spcPts val="5"/>
                        </a:spcBef>
                        <a:spcAft>
                          <a:spcPts val="0"/>
                        </a:spcAft>
                      </a:pPr>
                      <a:r>
                        <a:rPr lang="en-US" sz="1400">
                          <a:effectLst/>
                          <a:latin typeface="Times New Roman"/>
                          <a:ea typeface="Calibri"/>
                          <a:cs typeface="Times New Roman"/>
                        </a:rPr>
                        <a:t> </a:t>
                      </a:r>
                      <a:endParaRPr lang="en-US" sz="1400">
                        <a:effectLst/>
                        <a:latin typeface="Calibri"/>
                        <a:ea typeface="Calibri"/>
                        <a:cs typeface="Times New Roman"/>
                      </a:endParaRPr>
                    </a:p>
                    <a:p>
                      <a:pPr marL="292100" marR="0">
                        <a:lnSpc>
                          <a:spcPct val="115000"/>
                        </a:lnSpc>
                        <a:spcBef>
                          <a:spcPts val="0"/>
                        </a:spcBef>
                        <a:spcAft>
                          <a:spcPts val="0"/>
                        </a:spcAft>
                      </a:pPr>
                      <a:r>
                        <a:rPr lang="en-US" sz="1400">
                          <a:solidFill>
                            <a:srgbClr val="231F20"/>
                          </a:solidFill>
                          <a:effectLst/>
                          <a:latin typeface="Times New Roman"/>
                          <a:ea typeface="Calibri"/>
                          <a:cs typeface="Times New Roman"/>
                        </a:rPr>
                        <a:t>5.38</a:t>
                      </a:r>
                      <a:r>
                        <a:rPr lang="en-US" sz="1400" spc="65">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kb</a:t>
                      </a:r>
                      <a:endParaRPr lang="en-US" sz="1400">
                        <a:effectLst/>
                        <a:latin typeface="Calibri"/>
                        <a:ea typeface="Calibri"/>
                        <a:cs typeface="Times New Roman"/>
                      </a:endParaRPr>
                    </a:p>
                  </a:txBody>
                  <a:tcPr marL="0" marR="0" marT="0" marB="0"/>
                </a:tc>
                <a:tc>
                  <a:txBody>
                    <a:bodyPr/>
                    <a:lstStyle/>
                    <a:p>
                      <a:pPr marL="0" marR="0">
                        <a:lnSpc>
                          <a:spcPts val="550"/>
                        </a:lnSpc>
                        <a:spcBef>
                          <a:spcPts val="5"/>
                        </a:spcBef>
                        <a:spcAft>
                          <a:spcPts val="0"/>
                        </a:spcAft>
                      </a:pPr>
                      <a:r>
                        <a:rPr lang="en-US" sz="1400">
                          <a:effectLst/>
                          <a:latin typeface="Times New Roman"/>
                          <a:ea typeface="Calibri"/>
                          <a:cs typeface="Times New Roman"/>
                        </a:rPr>
                        <a:t> </a:t>
                      </a:r>
                      <a:endParaRPr lang="en-US" sz="1400">
                        <a:effectLst/>
                        <a:latin typeface="Calibri"/>
                        <a:ea typeface="Calibri"/>
                        <a:cs typeface="Times New Roman"/>
                      </a:endParaRPr>
                    </a:p>
                    <a:p>
                      <a:pPr marL="107315" marR="0">
                        <a:lnSpc>
                          <a:spcPct val="115000"/>
                        </a:lnSpc>
                        <a:spcBef>
                          <a:spcPts val="0"/>
                        </a:spcBef>
                        <a:spcAft>
                          <a:spcPts val="0"/>
                        </a:spcAft>
                      </a:pPr>
                      <a:r>
                        <a:rPr lang="en-US" sz="1400">
                          <a:solidFill>
                            <a:srgbClr val="231F20"/>
                          </a:solidFill>
                          <a:effectLst/>
                          <a:latin typeface="Times New Roman"/>
                          <a:ea typeface="Calibri"/>
                          <a:cs typeface="Times New Roman"/>
                        </a:rPr>
                        <a:t>First</a:t>
                      </a:r>
                      <a:r>
                        <a:rPr lang="en-US" sz="1400" spc="-25">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genome</a:t>
                      </a:r>
                      <a:r>
                        <a:rPr lang="en-US" sz="1400" spc="-10">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sequenced</a:t>
                      </a:r>
                      <a:endParaRPr lang="en-US" sz="1400">
                        <a:effectLst/>
                        <a:latin typeface="Calibri"/>
                        <a:ea typeface="Calibri"/>
                        <a:cs typeface="Times New Roman"/>
                      </a:endParaRPr>
                    </a:p>
                  </a:txBody>
                  <a:tcPr marL="0" marR="0" marT="0" marB="0"/>
                </a:tc>
                <a:extLst>
                  <a:ext uri="{0D108BD9-81ED-4DB2-BD59-A6C34878D82A}">
                    <a16:rowId xmlns:a16="http://schemas.microsoft.com/office/drawing/2014/main" val="10000"/>
                  </a:ext>
                </a:extLst>
              </a:tr>
              <a:tr h="193102">
                <a:tc>
                  <a:txBody>
                    <a:bodyPr/>
                    <a:lstStyle/>
                    <a:p>
                      <a:pPr marL="25400" marR="0">
                        <a:lnSpc>
                          <a:spcPts val="1000"/>
                        </a:lnSpc>
                        <a:spcBef>
                          <a:spcPts val="0"/>
                        </a:spcBef>
                        <a:spcAft>
                          <a:spcPts val="0"/>
                        </a:spcAft>
                      </a:pPr>
                      <a:r>
                        <a:rPr lang="en-US" sz="1400" dirty="0">
                          <a:solidFill>
                            <a:srgbClr val="231F20"/>
                          </a:solidFill>
                          <a:effectLst/>
                          <a:latin typeface="Times New Roman"/>
                          <a:ea typeface="Calibri"/>
                          <a:cs typeface="Times New Roman"/>
                        </a:rPr>
                        <a:t>Plasmid</a:t>
                      </a:r>
                      <a:r>
                        <a:rPr lang="en-US" sz="1400" spc="-30" dirty="0">
                          <a:solidFill>
                            <a:srgbClr val="231F20"/>
                          </a:solidFill>
                          <a:effectLst/>
                          <a:latin typeface="Times New Roman"/>
                          <a:ea typeface="Calibri"/>
                          <a:cs typeface="Times New Roman"/>
                        </a:rPr>
                        <a:t> </a:t>
                      </a:r>
                      <a:r>
                        <a:rPr lang="en-US" sz="1400" dirty="0">
                          <a:solidFill>
                            <a:srgbClr val="231F20"/>
                          </a:solidFill>
                          <a:effectLst/>
                          <a:latin typeface="Times New Roman"/>
                          <a:ea typeface="Calibri"/>
                          <a:cs typeface="Times New Roman"/>
                        </a:rPr>
                        <a:t>pBR322</a:t>
                      </a:r>
                      <a:endParaRPr lang="en-US" sz="1400" dirty="0">
                        <a:effectLst/>
                        <a:latin typeface="Calibri"/>
                        <a:ea typeface="Calibri"/>
                        <a:cs typeface="Times New Roman"/>
                      </a:endParaRPr>
                    </a:p>
                  </a:txBody>
                  <a:tcPr marL="0" marR="0" marT="0" marB="0"/>
                </a:tc>
                <a:tc>
                  <a:txBody>
                    <a:bodyPr/>
                    <a:lstStyle/>
                    <a:p>
                      <a:pPr marL="69215" marR="0">
                        <a:lnSpc>
                          <a:spcPts val="1000"/>
                        </a:lnSpc>
                        <a:spcBef>
                          <a:spcPts val="0"/>
                        </a:spcBef>
                        <a:spcAft>
                          <a:spcPts val="0"/>
                        </a:spcAft>
                      </a:pPr>
                      <a:r>
                        <a:rPr lang="en-US" sz="1400" dirty="0">
                          <a:solidFill>
                            <a:srgbClr val="231F20"/>
                          </a:solidFill>
                          <a:effectLst/>
                          <a:latin typeface="Times New Roman"/>
                          <a:ea typeface="Calibri"/>
                          <a:cs typeface="Times New Roman"/>
                        </a:rPr>
                        <a:t>1979</a:t>
                      </a:r>
                      <a:endParaRPr lang="en-US" sz="1400" dirty="0">
                        <a:effectLst/>
                        <a:latin typeface="Calibri"/>
                        <a:ea typeface="Calibri"/>
                        <a:cs typeface="Times New Roman"/>
                      </a:endParaRPr>
                    </a:p>
                  </a:txBody>
                  <a:tcPr marL="0" marR="0" marT="0" marB="0"/>
                </a:tc>
                <a:tc>
                  <a:txBody>
                    <a:bodyPr/>
                    <a:lstStyle/>
                    <a:p>
                      <a:pPr marL="292100" marR="0">
                        <a:lnSpc>
                          <a:spcPts val="1000"/>
                        </a:lnSpc>
                        <a:spcBef>
                          <a:spcPts val="0"/>
                        </a:spcBef>
                        <a:spcAft>
                          <a:spcPts val="0"/>
                        </a:spcAft>
                      </a:pPr>
                      <a:r>
                        <a:rPr lang="en-US" sz="1400">
                          <a:solidFill>
                            <a:srgbClr val="231F20"/>
                          </a:solidFill>
                          <a:effectLst/>
                          <a:latin typeface="Times New Roman"/>
                          <a:ea typeface="Calibri"/>
                          <a:cs typeface="Times New Roman"/>
                        </a:rPr>
                        <a:t>4.3</a:t>
                      </a:r>
                      <a:r>
                        <a:rPr lang="en-US" sz="1400" spc="45">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kb</a:t>
                      </a:r>
                      <a:endParaRPr lang="en-US" sz="1400">
                        <a:effectLst/>
                        <a:latin typeface="Calibri"/>
                        <a:ea typeface="Calibri"/>
                        <a:cs typeface="Times New Roman"/>
                      </a:endParaRPr>
                    </a:p>
                  </a:txBody>
                  <a:tcPr marL="0" marR="0" marT="0" marB="0"/>
                </a:tc>
                <a:tc>
                  <a:txBody>
                    <a:bodyPr/>
                    <a:lstStyle/>
                    <a:p>
                      <a:pPr marL="107315" marR="0">
                        <a:lnSpc>
                          <a:spcPts val="1000"/>
                        </a:lnSpc>
                        <a:spcBef>
                          <a:spcPts val="0"/>
                        </a:spcBef>
                        <a:spcAft>
                          <a:spcPts val="0"/>
                        </a:spcAft>
                      </a:pPr>
                      <a:r>
                        <a:rPr lang="en-US" sz="1400">
                          <a:solidFill>
                            <a:srgbClr val="231F20"/>
                          </a:solidFill>
                          <a:effectLst/>
                          <a:latin typeface="Times New Roman"/>
                          <a:ea typeface="Calibri"/>
                          <a:cs typeface="Times New Roman"/>
                        </a:rPr>
                        <a:t>First</a:t>
                      </a:r>
                      <a:r>
                        <a:rPr lang="en-US" sz="1400" spc="-25">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plasmid</a:t>
                      </a:r>
                      <a:r>
                        <a:rPr lang="en-US" sz="1400" spc="-45">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sequenced</a:t>
                      </a:r>
                      <a:endParaRPr lang="en-US" sz="1400">
                        <a:effectLst/>
                        <a:latin typeface="Calibri"/>
                        <a:ea typeface="Calibri"/>
                        <a:cs typeface="Times New Roman"/>
                      </a:endParaRPr>
                    </a:p>
                  </a:txBody>
                  <a:tcPr marL="0" marR="0" marT="0" marB="0"/>
                </a:tc>
                <a:extLst>
                  <a:ext uri="{0D108BD9-81ED-4DB2-BD59-A6C34878D82A}">
                    <a16:rowId xmlns:a16="http://schemas.microsoft.com/office/drawing/2014/main" val="10001"/>
                  </a:ext>
                </a:extLst>
              </a:tr>
              <a:tr h="304045">
                <a:tc gridSpan="4">
                  <a:txBody>
                    <a:bodyPr/>
                    <a:lstStyle/>
                    <a:p>
                      <a:pPr marL="25400" marR="0">
                        <a:lnSpc>
                          <a:spcPct val="115000"/>
                        </a:lnSpc>
                        <a:spcBef>
                          <a:spcPts val="70"/>
                        </a:spcBef>
                        <a:spcAft>
                          <a:spcPts val="0"/>
                        </a:spcAft>
                      </a:pPr>
                      <a:r>
                        <a:rPr lang="en-US" sz="1400" dirty="0">
                          <a:solidFill>
                            <a:srgbClr val="231F20"/>
                          </a:solidFill>
                          <a:effectLst/>
                          <a:latin typeface="Times New Roman"/>
                          <a:ea typeface="Calibri"/>
                          <a:cs typeface="Times New Roman"/>
                        </a:rPr>
                        <a:t>Bacteriophage</a:t>
                      </a:r>
                      <a:r>
                        <a:rPr lang="en-US" sz="1400" spc="-40" dirty="0">
                          <a:solidFill>
                            <a:srgbClr val="231F20"/>
                          </a:solidFill>
                          <a:effectLst/>
                          <a:latin typeface="Times New Roman"/>
                          <a:ea typeface="Calibri"/>
                          <a:cs typeface="Times New Roman"/>
                        </a:rPr>
                        <a:t> </a:t>
                      </a:r>
                      <a:r>
                        <a:rPr lang="en-US" sz="1400" i="1" spc="0" dirty="0">
                          <a:solidFill>
                            <a:srgbClr val="231F20"/>
                          </a:solidFill>
                          <a:effectLst/>
                          <a:latin typeface="Times New Roman"/>
                          <a:ea typeface="Calibri"/>
                          <a:cs typeface="Times New Roman"/>
                        </a:rPr>
                        <a:t>lambda</a:t>
                      </a:r>
                      <a:r>
                        <a:rPr lang="en-US" sz="1400" i="1" dirty="0">
                          <a:solidFill>
                            <a:srgbClr val="231F20"/>
                          </a:solidFill>
                          <a:effectLst/>
                          <a:latin typeface="Times New Roman"/>
                          <a:ea typeface="Calibri"/>
                          <a:cs typeface="Times New Roman"/>
                        </a:rPr>
                        <a:t>     </a:t>
                      </a:r>
                      <a:r>
                        <a:rPr lang="en-US" sz="1400" i="1" spc="240" dirty="0">
                          <a:solidFill>
                            <a:srgbClr val="231F20"/>
                          </a:solidFill>
                          <a:effectLst/>
                          <a:latin typeface="Times New Roman"/>
                          <a:ea typeface="Calibri"/>
                          <a:cs typeface="Times New Roman"/>
                        </a:rPr>
                        <a:t>   </a:t>
                      </a:r>
                      <a:r>
                        <a:rPr lang="en-US" sz="1400" i="1" spc="240" baseline="0" dirty="0">
                          <a:solidFill>
                            <a:srgbClr val="231F20"/>
                          </a:solidFill>
                          <a:effectLst/>
                          <a:latin typeface="Times New Roman"/>
                          <a:ea typeface="Calibri"/>
                          <a:cs typeface="Times New Roman"/>
                        </a:rPr>
                        <a:t> </a:t>
                      </a:r>
                      <a:r>
                        <a:rPr lang="en-US" sz="1400" dirty="0">
                          <a:solidFill>
                            <a:srgbClr val="231F20"/>
                          </a:solidFill>
                          <a:effectLst/>
                          <a:latin typeface="Times New Roman"/>
                          <a:ea typeface="Calibri"/>
                          <a:cs typeface="Times New Roman"/>
                        </a:rPr>
                        <a:t>1982            </a:t>
                      </a:r>
                      <a:r>
                        <a:rPr lang="en-US" sz="1400" spc="205" dirty="0">
                          <a:solidFill>
                            <a:srgbClr val="231F20"/>
                          </a:solidFill>
                          <a:effectLst/>
                          <a:latin typeface="Times New Roman"/>
                          <a:ea typeface="Calibri"/>
                          <a:cs typeface="Times New Roman"/>
                        </a:rPr>
                        <a:t> </a:t>
                      </a:r>
                      <a:r>
                        <a:rPr lang="en-US" sz="1400" dirty="0">
                          <a:solidFill>
                            <a:srgbClr val="231F20"/>
                          </a:solidFill>
                          <a:effectLst/>
                          <a:latin typeface="Times New Roman"/>
                          <a:ea typeface="Calibri"/>
                          <a:cs typeface="Times New Roman"/>
                        </a:rPr>
                        <a:t>48.5</a:t>
                      </a:r>
                      <a:r>
                        <a:rPr lang="en-US" sz="1400" spc="65" dirty="0">
                          <a:solidFill>
                            <a:srgbClr val="231F20"/>
                          </a:solidFill>
                          <a:effectLst/>
                          <a:latin typeface="Times New Roman"/>
                          <a:ea typeface="Calibri"/>
                          <a:cs typeface="Times New Roman"/>
                        </a:rPr>
                        <a:t> </a:t>
                      </a:r>
                      <a:r>
                        <a:rPr lang="en-US" sz="1400" dirty="0">
                          <a:solidFill>
                            <a:srgbClr val="231F20"/>
                          </a:solidFill>
                          <a:effectLst/>
                          <a:latin typeface="Times New Roman"/>
                          <a:ea typeface="Calibri"/>
                          <a:cs typeface="Times New Roman"/>
                        </a:rPr>
                        <a:t>kb</a:t>
                      </a:r>
                      <a:endParaRPr lang="en-US" sz="1400" dirty="0">
                        <a:effectLst/>
                        <a:latin typeface="Calibri"/>
                        <a:ea typeface="Calibri"/>
                        <a:cs typeface="Times New Roman"/>
                      </a:endParaRPr>
                    </a:p>
                  </a:txBody>
                  <a:tcPr marL="0" marR="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03284">
                <a:tc>
                  <a:txBody>
                    <a:bodyPr/>
                    <a:lstStyle/>
                    <a:p>
                      <a:pPr marL="25400" marR="0">
                        <a:lnSpc>
                          <a:spcPts val="905"/>
                        </a:lnSpc>
                        <a:spcBef>
                          <a:spcPts val="0"/>
                        </a:spcBef>
                        <a:spcAft>
                          <a:spcPts val="0"/>
                        </a:spcAft>
                      </a:pPr>
                      <a:r>
                        <a:rPr lang="en-US" sz="1400">
                          <a:solidFill>
                            <a:srgbClr val="231F20"/>
                          </a:solidFill>
                          <a:effectLst/>
                          <a:latin typeface="Times New Roman"/>
                          <a:ea typeface="Calibri"/>
                          <a:cs typeface="Times New Roman"/>
                        </a:rPr>
                        <a:t>Epstein–Barr</a:t>
                      </a:r>
                      <a:r>
                        <a:rPr lang="en-US" sz="1400" spc="-25">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virus</a:t>
                      </a:r>
                      <a:endParaRPr lang="en-US" sz="1400">
                        <a:effectLst/>
                        <a:latin typeface="Calibri"/>
                        <a:ea typeface="Calibri"/>
                        <a:cs typeface="Times New Roman"/>
                      </a:endParaRPr>
                    </a:p>
                  </a:txBody>
                  <a:tcPr marL="0" marR="0" marT="0" marB="0"/>
                </a:tc>
                <a:tc>
                  <a:txBody>
                    <a:bodyPr/>
                    <a:lstStyle/>
                    <a:p>
                      <a:pPr marL="69215" marR="0">
                        <a:lnSpc>
                          <a:spcPts val="905"/>
                        </a:lnSpc>
                        <a:spcBef>
                          <a:spcPts val="0"/>
                        </a:spcBef>
                        <a:spcAft>
                          <a:spcPts val="0"/>
                        </a:spcAft>
                      </a:pPr>
                      <a:r>
                        <a:rPr lang="en-US" sz="1400">
                          <a:solidFill>
                            <a:srgbClr val="231F20"/>
                          </a:solidFill>
                          <a:effectLst/>
                          <a:latin typeface="Times New Roman"/>
                          <a:ea typeface="Calibri"/>
                          <a:cs typeface="Times New Roman"/>
                        </a:rPr>
                        <a:t>1984</a:t>
                      </a:r>
                      <a:endParaRPr lang="en-US" sz="1400">
                        <a:effectLst/>
                        <a:latin typeface="Calibri"/>
                        <a:ea typeface="Calibri"/>
                        <a:cs typeface="Times New Roman"/>
                      </a:endParaRPr>
                    </a:p>
                  </a:txBody>
                  <a:tcPr marL="0" marR="0" marT="0" marB="0"/>
                </a:tc>
                <a:tc>
                  <a:txBody>
                    <a:bodyPr/>
                    <a:lstStyle/>
                    <a:p>
                      <a:pPr marL="160655" marR="0">
                        <a:lnSpc>
                          <a:spcPts val="905"/>
                        </a:lnSpc>
                        <a:spcBef>
                          <a:spcPts val="0"/>
                        </a:spcBef>
                        <a:spcAft>
                          <a:spcPts val="0"/>
                        </a:spcAft>
                      </a:pPr>
                      <a:r>
                        <a:rPr lang="en-US" sz="1400">
                          <a:solidFill>
                            <a:srgbClr val="231F20"/>
                          </a:solidFill>
                          <a:effectLst/>
                          <a:latin typeface="Times New Roman"/>
                          <a:ea typeface="Calibri"/>
                          <a:cs typeface="Times New Roman"/>
                        </a:rPr>
                        <a:t>172</a:t>
                      </a:r>
                      <a:r>
                        <a:rPr lang="en-US" sz="1400" spc="55">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kb</a:t>
                      </a:r>
                      <a:endParaRPr lang="en-US" sz="1400">
                        <a:effectLst/>
                        <a:latin typeface="Calibri"/>
                        <a:ea typeface="Calibri"/>
                        <a:cs typeface="Times New Roman"/>
                      </a:endParaRPr>
                    </a:p>
                  </a:txBody>
                  <a:tcPr marL="0" marR="0" marT="0" marB="0"/>
                </a:tc>
                <a:tc>
                  <a:txBody>
                    <a:bodyPr/>
                    <a:lstStyle/>
                    <a:p>
                      <a:pPr marL="0" marR="0">
                        <a:lnSpc>
                          <a:spcPct val="115000"/>
                        </a:lnSpc>
                        <a:spcBef>
                          <a:spcPts val="0"/>
                        </a:spcBef>
                        <a:spcAft>
                          <a:spcPts val="0"/>
                        </a:spcAft>
                      </a:pPr>
                      <a:r>
                        <a:rPr lang="en-US" sz="1400">
                          <a:effectLst/>
                          <a:latin typeface="Times New Roman"/>
                          <a:ea typeface="Calibri"/>
                          <a:cs typeface="Times New Roman"/>
                        </a:rPr>
                        <a:t> </a:t>
                      </a:r>
                      <a:endParaRPr lang="en-US" sz="1400">
                        <a:effectLst/>
                        <a:latin typeface="Calibri"/>
                        <a:ea typeface="Calibri"/>
                        <a:cs typeface="Times New Roman"/>
                      </a:endParaRPr>
                    </a:p>
                  </a:txBody>
                  <a:tcPr marL="0" marR="0" marT="0" marB="0"/>
                </a:tc>
                <a:extLst>
                  <a:ext uri="{0D108BD9-81ED-4DB2-BD59-A6C34878D82A}">
                    <a16:rowId xmlns:a16="http://schemas.microsoft.com/office/drawing/2014/main" val="10003"/>
                  </a:ext>
                </a:extLst>
              </a:tr>
              <a:tr h="288797">
                <a:tc>
                  <a:txBody>
                    <a:bodyPr/>
                    <a:lstStyle/>
                    <a:p>
                      <a:pPr marL="25400" marR="0">
                        <a:lnSpc>
                          <a:spcPts val="1005"/>
                        </a:lnSpc>
                        <a:spcBef>
                          <a:spcPts val="0"/>
                        </a:spcBef>
                        <a:spcAft>
                          <a:spcPts val="0"/>
                        </a:spcAft>
                      </a:pPr>
                      <a:r>
                        <a:rPr lang="en-US" sz="1400">
                          <a:solidFill>
                            <a:srgbClr val="231F20"/>
                          </a:solidFill>
                          <a:effectLst/>
                          <a:latin typeface="Times New Roman"/>
                          <a:ea typeface="Calibri"/>
                          <a:cs typeface="Times New Roman"/>
                        </a:rPr>
                        <a:t>Yeast</a:t>
                      </a:r>
                      <a:r>
                        <a:rPr lang="en-US" sz="1400" spc="-15">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chromosome</a:t>
                      </a:r>
                      <a:r>
                        <a:rPr lang="en-US" sz="1400" spc="-45">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III</a:t>
                      </a:r>
                      <a:endParaRPr lang="en-US" sz="1400">
                        <a:effectLst/>
                        <a:latin typeface="Calibri"/>
                        <a:ea typeface="Calibri"/>
                        <a:cs typeface="Times New Roman"/>
                      </a:endParaRPr>
                    </a:p>
                  </a:txBody>
                  <a:tcPr marL="0" marR="0" marT="0" marB="0"/>
                </a:tc>
                <a:tc>
                  <a:txBody>
                    <a:bodyPr/>
                    <a:lstStyle/>
                    <a:p>
                      <a:pPr marL="69215" marR="0">
                        <a:lnSpc>
                          <a:spcPts val="1005"/>
                        </a:lnSpc>
                        <a:spcBef>
                          <a:spcPts val="0"/>
                        </a:spcBef>
                        <a:spcAft>
                          <a:spcPts val="0"/>
                        </a:spcAft>
                      </a:pPr>
                      <a:r>
                        <a:rPr lang="en-US" sz="1400">
                          <a:solidFill>
                            <a:srgbClr val="231F20"/>
                          </a:solidFill>
                          <a:effectLst/>
                          <a:latin typeface="Times New Roman"/>
                          <a:ea typeface="Calibri"/>
                          <a:cs typeface="Times New Roman"/>
                        </a:rPr>
                        <a:t>1992</a:t>
                      </a:r>
                      <a:endParaRPr lang="en-US" sz="1400">
                        <a:effectLst/>
                        <a:latin typeface="Calibri"/>
                        <a:ea typeface="Calibri"/>
                        <a:cs typeface="Times New Roman"/>
                      </a:endParaRPr>
                    </a:p>
                  </a:txBody>
                  <a:tcPr marL="0" marR="0" marT="0" marB="0"/>
                </a:tc>
                <a:tc>
                  <a:txBody>
                    <a:bodyPr/>
                    <a:lstStyle/>
                    <a:p>
                      <a:pPr marL="160655" marR="0">
                        <a:lnSpc>
                          <a:spcPts val="1005"/>
                        </a:lnSpc>
                        <a:spcBef>
                          <a:spcPts val="0"/>
                        </a:spcBef>
                        <a:spcAft>
                          <a:spcPts val="0"/>
                        </a:spcAft>
                      </a:pPr>
                      <a:r>
                        <a:rPr lang="en-US" sz="1400">
                          <a:solidFill>
                            <a:srgbClr val="231F20"/>
                          </a:solidFill>
                          <a:effectLst/>
                          <a:latin typeface="Times New Roman"/>
                          <a:ea typeface="Calibri"/>
                          <a:cs typeface="Times New Roman"/>
                        </a:rPr>
                        <a:t>315</a:t>
                      </a:r>
                      <a:r>
                        <a:rPr lang="en-US" sz="1400" spc="55">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kb</a:t>
                      </a:r>
                      <a:endParaRPr lang="en-US" sz="1400">
                        <a:effectLst/>
                        <a:latin typeface="Calibri"/>
                        <a:ea typeface="Calibri"/>
                        <a:cs typeface="Times New Roman"/>
                      </a:endParaRPr>
                    </a:p>
                  </a:txBody>
                  <a:tcPr marL="0" marR="0" marT="0" marB="0"/>
                </a:tc>
                <a:tc>
                  <a:txBody>
                    <a:bodyPr/>
                    <a:lstStyle/>
                    <a:p>
                      <a:pPr marL="107315" marR="0">
                        <a:lnSpc>
                          <a:spcPts val="1005"/>
                        </a:lnSpc>
                        <a:spcBef>
                          <a:spcPts val="0"/>
                        </a:spcBef>
                        <a:spcAft>
                          <a:spcPts val="0"/>
                        </a:spcAft>
                      </a:pPr>
                      <a:r>
                        <a:rPr lang="en-US" sz="1400">
                          <a:solidFill>
                            <a:srgbClr val="231F20"/>
                          </a:solidFill>
                          <a:effectLst/>
                          <a:latin typeface="Times New Roman"/>
                          <a:ea typeface="Calibri"/>
                          <a:cs typeface="Times New Roman"/>
                        </a:rPr>
                        <a:t>First</a:t>
                      </a:r>
                      <a:r>
                        <a:rPr lang="en-US" sz="1400" spc="-25">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chromosome</a:t>
                      </a:r>
                      <a:r>
                        <a:rPr lang="en-US" sz="1400" spc="-45">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sequenced</a:t>
                      </a:r>
                      <a:endParaRPr lang="en-US" sz="1400">
                        <a:effectLst/>
                        <a:latin typeface="Calibri"/>
                        <a:ea typeface="Calibri"/>
                        <a:cs typeface="Times New Roman"/>
                      </a:endParaRPr>
                    </a:p>
                  </a:txBody>
                  <a:tcPr marL="0" marR="0" marT="0" marB="0"/>
                </a:tc>
                <a:extLst>
                  <a:ext uri="{0D108BD9-81ED-4DB2-BD59-A6C34878D82A}">
                    <a16:rowId xmlns:a16="http://schemas.microsoft.com/office/drawing/2014/main" val="10004"/>
                  </a:ext>
                </a:extLst>
              </a:tr>
              <a:tr h="322319">
                <a:tc>
                  <a:txBody>
                    <a:bodyPr/>
                    <a:lstStyle/>
                    <a:p>
                      <a:pPr marL="25400" marR="0">
                        <a:lnSpc>
                          <a:spcPts val="1005"/>
                        </a:lnSpc>
                        <a:spcBef>
                          <a:spcPts val="0"/>
                        </a:spcBef>
                        <a:spcAft>
                          <a:spcPts val="0"/>
                        </a:spcAft>
                      </a:pPr>
                      <a:r>
                        <a:rPr lang="en-US" sz="1400" b="1" i="1" dirty="0" err="1">
                          <a:solidFill>
                            <a:srgbClr val="231F20"/>
                          </a:solidFill>
                          <a:effectLst/>
                          <a:latin typeface="Times New Roman"/>
                          <a:ea typeface="Calibri"/>
                          <a:cs typeface="Times New Roman"/>
                        </a:rPr>
                        <a:t>Haemophilus</a:t>
                      </a:r>
                      <a:r>
                        <a:rPr lang="en-US" sz="1400" b="1" i="1" dirty="0">
                          <a:solidFill>
                            <a:srgbClr val="231F20"/>
                          </a:solidFill>
                          <a:effectLst/>
                          <a:latin typeface="Times New Roman"/>
                          <a:ea typeface="Calibri"/>
                          <a:cs typeface="Times New Roman"/>
                        </a:rPr>
                        <a:t> influenzae</a:t>
                      </a:r>
                      <a:endParaRPr lang="en-US" sz="1400" b="1" dirty="0">
                        <a:effectLst/>
                        <a:latin typeface="Calibri"/>
                        <a:ea typeface="Calibri"/>
                        <a:cs typeface="Times New Roman"/>
                      </a:endParaRPr>
                    </a:p>
                  </a:txBody>
                  <a:tcPr marL="0" marR="0" marT="0" marB="0"/>
                </a:tc>
                <a:tc>
                  <a:txBody>
                    <a:bodyPr/>
                    <a:lstStyle/>
                    <a:p>
                      <a:pPr marL="69215" marR="0">
                        <a:lnSpc>
                          <a:spcPts val="1005"/>
                        </a:lnSpc>
                        <a:spcBef>
                          <a:spcPts val="0"/>
                        </a:spcBef>
                        <a:spcAft>
                          <a:spcPts val="0"/>
                        </a:spcAft>
                      </a:pPr>
                      <a:r>
                        <a:rPr lang="en-US" sz="1400" b="1">
                          <a:solidFill>
                            <a:srgbClr val="231F20"/>
                          </a:solidFill>
                          <a:effectLst/>
                          <a:latin typeface="Times New Roman"/>
                          <a:ea typeface="Calibri"/>
                          <a:cs typeface="Times New Roman"/>
                        </a:rPr>
                        <a:t>1995</a:t>
                      </a:r>
                      <a:endParaRPr lang="en-US" sz="1400" b="1">
                        <a:effectLst/>
                        <a:latin typeface="Calibri"/>
                        <a:ea typeface="Calibri"/>
                        <a:cs typeface="Times New Roman"/>
                      </a:endParaRPr>
                    </a:p>
                  </a:txBody>
                  <a:tcPr marL="0" marR="0" marT="0" marB="0"/>
                </a:tc>
                <a:tc>
                  <a:txBody>
                    <a:bodyPr/>
                    <a:lstStyle/>
                    <a:p>
                      <a:pPr marL="292100" marR="0">
                        <a:lnSpc>
                          <a:spcPts val="1005"/>
                        </a:lnSpc>
                        <a:spcBef>
                          <a:spcPts val="0"/>
                        </a:spcBef>
                        <a:spcAft>
                          <a:spcPts val="0"/>
                        </a:spcAft>
                      </a:pPr>
                      <a:r>
                        <a:rPr lang="en-US" sz="1400" b="1" dirty="0">
                          <a:solidFill>
                            <a:srgbClr val="231F20"/>
                          </a:solidFill>
                          <a:effectLst/>
                          <a:latin typeface="Times New Roman"/>
                          <a:ea typeface="Calibri"/>
                          <a:cs typeface="Times New Roman"/>
                        </a:rPr>
                        <a:t>1.8</a:t>
                      </a:r>
                      <a:r>
                        <a:rPr lang="en-US" sz="1400" b="1" spc="45" dirty="0">
                          <a:solidFill>
                            <a:srgbClr val="231F20"/>
                          </a:solidFill>
                          <a:effectLst/>
                          <a:latin typeface="Times New Roman"/>
                          <a:ea typeface="Calibri"/>
                          <a:cs typeface="Times New Roman"/>
                        </a:rPr>
                        <a:t> </a:t>
                      </a:r>
                      <a:r>
                        <a:rPr lang="en-US" sz="1400" b="1" dirty="0">
                          <a:solidFill>
                            <a:srgbClr val="231F20"/>
                          </a:solidFill>
                          <a:effectLst/>
                          <a:latin typeface="Times New Roman"/>
                          <a:ea typeface="Calibri"/>
                          <a:cs typeface="Times New Roman"/>
                        </a:rPr>
                        <a:t>Mb</a:t>
                      </a:r>
                      <a:endParaRPr lang="en-US" sz="1400" b="1" dirty="0">
                        <a:effectLst/>
                        <a:latin typeface="Calibri"/>
                        <a:ea typeface="Calibri"/>
                        <a:cs typeface="Times New Roman"/>
                      </a:endParaRPr>
                    </a:p>
                  </a:txBody>
                  <a:tcPr marL="0" marR="0" marT="0" marB="0"/>
                </a:tc>
                <a:tc>
                  <a:txBody>
                    <a:bodyPr/>
                    <a:lstStyle/>
                    <a:p>
                      <a:pPr marL="107315" marR="0">
                        <a:lnSpc>
                          <a:spcPts val="1005"/>
                        </a:lnSpc>
                        <a:spcBef>
                          <a:spcPts val="0"/>
                        </a:spcBef>
                        <a:spcAft>
                          <a:spcPts val="0"/>
                        </a:spcAft>
                      </a:pPr>
                      <a:r>
                        <a:rPr lang="en-US" sz="1400" b="1" dirty="0">
                          <a:solidFill>
                            <a:srgbClr val="231F20"/>
                          </a:solidFill>
                          <a:effectLst/>
                          <a:latin typeface="Times New Roman"/>
                          <a:ea typeface="Calibri"/>
                          <a:cs typeface="Times New Roman"/>
                        </a:rPr>
                        <a:t>First</a:t>
                      </a:r>
                      <a:r>
                        <a:rPr lang="en-US" sz="1400" b="1" spc="-25" dirty="0">
                          <a:solidFill>
                            <a:srgbClr val="231F20"/>
                          </a:solidFill>
                          <a:effectLst/>
                          <a:latin typeface="Times New Roman"/>
                          <a:ea typeface="Calibri"/>
                          <a:cs typeface="Times New Roman"/>
                        </a:rPr>
                        <a:t> </a:t>
                      </a:r>
                      <a:r>
                        <a:rPr lang="en-US" sz="1400" b="1" dirty="0">
                          <a:solidFill>
                            <a:srgbClr val="231F20"/>
                          </a:solidFill>
                          <a:effectLst/>
                          <a:latin typeface="Times New Roman"/>
                          <a:ea typeface="Calibri"/>
                          <a:cs typeface="Times New Roman"/>
                        </a:rPr>
                        <a:t>genome</a:t>
                      </a:r>
                      <a:r>
                        <a:rPr lang="en-US" sz="1400" b="1" spc="-10" dirty="0">
                          <a:solidFill>
                            <a:srgbClr val="231F20"/>
                          </a:solidFill>
                          <a:effectLst/>
                          <a:latin typeface="Times New Roman"/>
                          <a:ea typeface="Calibri"/>
                          <a:cs typeface="Times New Roman"/>
                        </a:rPr>
                        <a:t> </a:t>
                      </a:r>
                      <a:r>
                        <a:rPr lang="en-US" sz="1400" b="1" dirty="0">
                          <a:solidFill>
                            <a:srgbClr val="231F20"/>
                          </a:solidFill>
                          <a:effectLst/>
                          <a:latin typeface="Times New Roman"/>
                          <a:ea typeface="Calibri"/>
                          <a:cs typeface="Times New Roman"/>
                        </a:rPr>
                        <a:t>of</a:t>
                      </a:r>
                      <a:r>
                        <a:rPr lang="en-US" sz="1400" b="1" spc="-15" dirty="0">
                          <a:solidFill>
                            <a:srgbClr val="231F20"/>
                          </a:solidFill>
                          <a:effectLst/>
                          <a:latin typeface="Times New Roman"/>
                          <a:ea typeface="Calibri"/>
                          <a:cs typeface="Times New Roman"/>
                        </a:rPr>
                        <a:t> </a:t>
                      </a:r>
                      <a:r>
                        <a:rPr lang="en-US" sz="1400" b="1" dirty="0">
                          <a:solidFill>
                            <a:srgbClr val="231F20"/>
                          </a:solidFill>
                          <a:effectLst/>
                          <a:latin typeface="Times New Roman"/>
                          <a:ea typeface="Calibri"/>
                          <a:cs typeface="Times New Roman"/>
                        </a:rPr>
                        <a:t>cellular</a:t>
                      </a:r>
                      <a:r>
                        <a:rPr lang="en-US" sz="1400" b="1" spc="-40" dirty="0">
                          <a:solidFill>
                            <a:srgbClr val="231F20"/>
                          </a:solidFill>
                          <a:effectLst/>
                          <a:latin typeface="Times New Roman"/>
                          <a:ea typeface="Calibri"/>
                          <a:cs typeface="Times New Roman"/>
                        </a:rPr>
                        <a:t> </a:t>
                      </a:r>
                      <a:r>
                        <a:rPr lang="en-US" sz="1400" b="1" dirty="0">
                          <a:solidFill>
                            <a:srgbClr val="231F20"/>
                          </a:solidFill>
                          <a:effectLst/>
                          <a:latin typeface="Times New Roman"/>
                          <a:ea typeface="Calibri"/>
                          <a:cs typeface="Times New Roman"/>
                        </a:rPr>
                        <a:t>organism</a:t>
                      </a:r>
                      <a:r>
                        <a:rPr lang="en-US" sz="1400" b="1" spc="-45" dirty="0">
                          <a:solidFill>
                            <a:srgbClr val="231F20"/>
                          </a:solidFill>
                          <a:effectLst/>
                          <a:latin typeface="Times New Roman"/>
                          <a:ea typeface="Calibri"/>
                          <a:cs typeface="Times New Roman"/>
                        </a:rPr>
                        <a:t> </a:t>
                      </a:r>
                      <a:r>
                        <a:rPr lang="en-US" sz="1400" b="1" dirty="0">
                          <a:solidFill>
                            <a:srgbClr val="231F20"/>
                          </a:solidFill>
                          <a:effectLst/>
                          <a:latin typeface="Times New Roman"/>
                          <a:ea typeface="Calibri"/>
                          <a:cs typeface="Times New Roman"/>
                        </a:rPr>
                        <a:t>sequenced</a:t>
                      </a:r>
                      <a:endParaRPr lang="en-US" sz="1400" b="1" dirty="0">
                        <a:effectLst/>
                        <a:latin typeface="Calibri"/>
                        <a:ea typeface="Calibri"/>
                        <a:cs typeface="Times New Roman"/>
                      </a:endParaRPr>
                    </a:p>
                  </a:txBody>
                  <a:tcPr marL="0" marR="0" marT="0" marB="0"/>
                </a:tc>
                <a:extLst>
                  <a:ext uri="{0D108BD9-81ED-4DB2-BD59-A6C34878D82A}">
                    <a16:rowId xmlns:a16="http://schemas.microsoft.com/office/drawing/2014/main" val="10005"/>
                  </a:ext>
                </a:extLst>
              </a:tr>
              <a:tr h="208248">
                <a:tc>
                  <a:txBody>
                    <a:bodyPr/>
                    <a:lstStyle/>
                    <a:p>
                      <a:pPr marL="25400" marR="0">
                        <a:lnSpc>
                          <a:spcPts val="1005"/>
                        </a:lnSpc>
                        <a:spcBef>
                          <a:spcPts val="0"/>
                        </a:spcBef>
                        <a:spcAft>
                          <a:spcPts val="0"/>
                        </a:spcAft>
                      </a:pPr>
                      <a:r>
                        <a:rPr lang="en-US" sz="1400" b="1" i="1">
                          <a:solidFill>
                            <a:srgbClr val="231F20"/>
                          </a:solidFill>
                          <a:effectLst/>
                          <a:latin typeface="Times New Roman"/>
                          <a:ea typeface="Calibri"/>
                          <a:cs typeface="Times New Roman"/>
                        </a:rPr>
                        <a:t>Saccharomyces</a:t>
                      </a:r>
                      <a:r>
                        <a:rPr lang="en-US" sz="1400" b="1" i="1" spc="-25">
                          <a:solidFill>
                            <a:srgbClr val="231F20"/>
                          </a:solidFill>
                          <a:effectLst/>
                          <a:latin typeface="Times New Roman"/>
                          <a:ea typeface="Calibri"/>
                          <a:cs typeface="Times New Roman"/>
                        </a:rPr>
                        <a:t> </a:t>
                      </a:r>
                      <a:r>
                        <a:rPr lang="en-US" sz="1400" b="1" i="1">
                          <a:solidFill>
                            <a:srgbClr val="231F20"/>
                          </a:solidFill>
                          <a:effectLst/>
                          <a:latin typeface="Times New Roman"/>
                          <a:ea typeface="Calibri"/>
                          <a:cs typeface="Times New Roman"/>
                        </a:rPr>
                        <a:t>cerevisiae</a:t>
                      </a:r>
                      <a:endParaRPr lang="en-US" sz="1400" b="1">
                        <a:effectLst/>
                        <a:latin typeface="Calibri"/>
                        <a:ea typeface="Calibri"/>
                        <a:cs typeface="Times New Roman"/>
                      </a:endParaRPr>
                    </a:p>
                  </a:txBody>
                  <a:tcPr marL="0" marR="0" marT="0" marB="0"/>
                </a:tc>
                <a:tc>
                  <a:txBody>
                    <a:bodyPr/>
                    <a:lstStyle/>
                    <a:p>
                      <a:pPr marL="69215" marR="0">
                        <a:lnSpc>
                          <a:spcPts val="1005"/>
                        </a:lnSpc>
                        <a:spcBef>
                          <a:spcPts val="0"/>
                        </a:spcBef>
                        <a:spcAft>
                          <a:spcPts val="0"/>
                        </a:spcAft>
                      </a:pPr>
                      <a:r>
                        <a:rPr lang="en-US" sz="1400" b="1" dirty="0">
                          <a:solidFill>
                            <a:srgbClr val="231F20"/>
                          </a:solidFill>
                          <a:effectLst/>
                          <a:latin typeface="Times New Roman"/>
                          <a:ea typeface="Calibri"/>
                          <a:cs typeface="Times New Roman"/>
                        </a:rPr>
                        <a:t>1996</a:t>
                      </a:r>
                      <a:endParaRPr lang="en-US" sz="1400" b="1" dirty="0">
                        <a:effectLst/>
                        <a:latin typeface="Calibri"/>
                        <a:ea typeface="Calibri"/>
                        <a:cs typeface="Times New Roman"/>
                      </a:endParaRPr>
                    </a:p>
                  </a:txBody>
                  <a:tcPr marL="0" marR="0" marT="0" marB="0"/>
                </a:tc>
                <a:tc>
                  <a:txBody>
                    <a:bodyPr/>
                    <a:lstStyle/>
                    <a:p>
                      <a:pPr marL="226695" marR="0">
                        <a:lnSpc>
                          <a:spcPts val="1005"/>
                        </a:lnSpc>
                        <a:spcBef>
                          <a:spcPts val="0"/>
                        </a:spcBef>
                        <a:spcAft>
                          <a:spcPts val="0"/>
                        </a:spcAft>
                      </a:pPr>
                      <a:r>
                        <a:rPr lang="en-US" sz="1400" b="1" dirty="0">
                          <a:solidFill>
                            <a:srgbClr val="231F20"/>
                          </a:solidFill>
                          <a:effectLst/>
                          <a:latin typeface="Times New Roman"/>
                          <a:ea typeface="Calibri"/>
                          <a:cs typeface="Times New Roman"/>
                        </a:rPr>
                        <a:t>12</a:t>
                      </a:r>
                      <a:r>
                        <a:rPr lang="en-US" sz="1400" b="1" spc="40" dirty="0">
                          <a:solidFill>
                            <a:srgbClr val="231F20"/>
                          </a:solidFill>
                          <a:effectLst/>
                          <a:latin typeface="Times New Roman"/>
                          <a:ea typeface="Calibri"/>
                          <a:cs typeface="Times New Roman"/>
                        </a:rPr>
                        <a:t> </a:t>
                      </a:r>
                      <a:r>
                        <a:rPr lang="en-US" sz="1400" b="1" dirty="0">
                          <a:solidFill>
                            <a:srgbClr val="231F20"/>
                          </a:solidFill>
                          <a:effectLst/>
                          <a:latin typeface="Times New Roman"/>
                          <a:ea typeface="Calibri"/>
                          <a:cs typeface="Times New Roman"/>
                        </a:rPr>
                        <a:t>Mb</a:t>
                      </a:r>
                      <a:endParaRPr lang="en-US" sz="1400" b="1" dirty="0">
                        <a:effectLst/>
                        <a:latin typeface="Calibri"/>
                        <a:ea typeface="Calibri"/>
                        <a:cs typeface="Times New Roman"/>
                      </a:endParaRPr>
                    </a:p>
                  </a:txBody>
                  <a:tcPr marL="0" marR="0" marT="0" marB="0"/>
                </a:tc>
                <a:tc>
                  <a:txBody>
                    <a:bodyPr/>
                    <a:lstStyle/>
                    <a:p>
                      <a:pPr marL="107315" marR="0">
                        <a:lnSpc>
                          <a:spcPts val="1005"/>
                        </a:lnSpc>
                        <a:spcBef>
                          <a:spcPts val="0"/>
                        </a:spcBef>
                        <a:spcAft>
                          <a:spcPts val="0"/>
                        </a:spcAft>
                      </a:pPr>
                      <a:r>
                        <a:rPr lang="en-US" sz="1400" b="1" dirty="0">
                          <a:solidFill>
                            <a:srgbClr val="231F20"/>
                          </a:solidFill>
                          <a:effectLst/>
                          <a:latin typeface="Times New Roman"/>
                          <a:ea typeface="Calibri"/>
                          <a:cs typeface="Times New Roman"/>
                        </a:rPr>
                        <a:t>First</a:t>
                      </a:r>
                      <a:r>
                        <a:rPr lang="en-US" sz="1400" b="1" spc="-25" dirty="0">
                          <a:solidFill>
                            <a:srgbClr val="231F20"/>
                          </a:solidFill>
                          <a:effectLst/>
                          <a:latin typeface="Times New Roman"/>
                          <a:ea typeface="Calibri"/>
                          <a:cs typeface="Times New Roman"/>
                        </a:rPr>
                        <a:t> </a:t>
                      </a:r>
                      <a:r>
                        <a:rPr lang="en-US" sz="1400" b="1" dirty="0">
                          <a:solidFill>
                            <a:srgbClr val="231F20"/>
                          </a:solidFill>
                          <a:effectLst/>
                          <a:latin typeface="Times New Roman"/>
                          <a:ea typeface="Calibri"/>
                          <a:cs typeface="Times New Roman"/>
                        </a:rPr>
                        <a:t>eukaryotic</a:t>
                      </a:r>
                      <a:r>
                        <a:rPr lang="en-US" sz="1400" b="1" spc="-85" dirty="0">
                          <a:solidFill>
                            <a:srgbClr val="231F20"/>
                          </a:solidFill>
                          <a:effectLst/>
                          <a:latin typeface="Times New Roman"/>
                          <a:ea typeface="Calibri"/>
                          <a:cs typeface="Times New Roman"/>
                        </a:rPr>
                        <a:t> </a:t>
                      </a:r>
                      <a:r>
                        <a:rPr lang="en-US" sz="1400" b="1" dirty="0">
                          <a:solidFill>
                            <a:srgbClr val="231F20"/>
                          </a:solidFill>
                          <a:effectLst/>
                          <a:latin typeface="Times New Roman"/>
                          <a:ea typeface="Calibri"/>
                          <a:cs typeface="Times New Roman"/>
                        </a:rPr>
                        <a:t>genome</a:t>
                      </a:r>
                      <a:r>
                        <a:rPr lang="en-US" sz="1400" b="1" spc="-55" dirty="0">
                          <a:solidFill>
                            <a:srgbClr val="231F20"/>
                          </a:solidFill>
                          <a:effectLst/>
                          <a:latin typeface="Times New Roman"/>
                          <a:ea typeface="Calibri"/>
                          <a:cs typeface="Times New Roman"/>
                        </a:rPr>
                        <a:t> </a:t>
                      </a:r>
                      <a:r>
                        <a:rPr lang="en-US" sz="1400" b="1" dirty="0">
                          <a:solidFill>
                            <a:srgbClr val="231F20"/>
                          </a:solidFill>
                          <a:effectLst/>
                          <a:latin typeface="Times New Roman"/>
                          <a:ea typeface="Calibri"/>
                          <a:cs typeface="Times New Roman"/>
                        </a:rPr>
                        <a:t>sequenced</a:t>
                      </a:r>
                      <a:endParaRPr lang="en-US" sz="1400" b="1" dirty="0">
                        <a:effectLst/>
                        <a:latin typeface="Calibri"/>
                        <a:ea typeface="Calibri"/>
                        <a:cs typeface="Times New Roman"/>
                      </a:endParaRPr>
                    </a:p>
                  </a:txBody>
                  <a:tcPr marL="0" marR="0" marT="0" marB="0"/>
                </a:tc>
                <a:extLst>
                  <a:ext uri="{0D108BD9-81ED-4DB2-BD59-A6C34878D82A}">
                    <a16:rowId xmlns:a16="http://schemas.microsoft.com/office/drawing/2014/main" val="10006"/>
                  </a:ext>
                </a:extLst>
              </a:tr>
              <a:tr h="208248">
                <a:tc>
                  <a:txBody>
                    <a:bodyPr/>
                    <a:lstStyle/>
                    <a:p>
                      <a:pPr marL="25400" marR="0">
                        <a:lnSpc>
                          <a:spcPts val="1005"/>
                        </a:lnSpc>
                        <a:spcBef>
                          <a:spcPts val="0"/>
                        </a:spcBef>
                        <a:spcAft>
                          <a:spcPts val="0"/>
                        </a:spcAft>
                      </a:pPr>
                      <a:r>
                        <a:rPr lang="en-US" sz="1400" i="1" dirty="0" err="1">
                          <a:solidFill>
                            <a:srgbClr val="231F20"/>
                          </a:solidFill>
                          <a:effectLst/>
                          <a:latin typeface="Times New Roman"/>
                          <a:ea typeface="Calibri"/>
                          <a:cs typeface="Times New Roman"/>
                        </a:rPr>
                        <a:t>Ceanorhabditis</a:t>
                      </a:r>
                      <a:r>
                        <a:rPr lang="en-US" sz="1400" i="1" spc="-35" dirty="0">
                          <a:solidFill>
                            <a:srgbClr val="231F20"/>
                          </a:solidFill>
                          <a:effectLst/>
                          <a:latin typeface="Times New Roman"/>
                          <a:ea typeface="Calibri"/>
                          <a:cs typeface="Times New Roman"/>
                        </a:rPr>
                        <a:t> </a:t>
                      </a:r>
                      <a:r>
                        <a:rPr lang="en-US" sz="1400" i="1" dirty="0">
                          <a:solidFill>
                            <a:srgbClr val="231F20"/>
                          </a:solidFill>
                          <a:effectLst/>
                          <a:latin typeface="Times New Roman"/>
                          <a:ea typeface="Calibri"/>
                          <a:cs typeface="Times New Roman"/>
                        </a:rPr>
                        <a:t>elegans</a:t>
                      </a:r>
                      <a:endParaRPr lang="en-US" sz="1400" dirty="0">
                        <a:effectLst/>
                        <a:latin typeface="Calibri"/>
                        <a:ea typeface="Calibri"/>
                        <a:cs typeface="Times New Roman"/>
                      </a:endParaRPr>
                    </a:p>
                  </a:txBody>
                  <a:tcPr marL="0" marR="0" marT="0" marB="0"/>
                </a:tc>
                <a:tc>
                  <a:txBody>
                    <a:bodyPr/>
                    <a:lstStyle/>
                    <a:p>
                      <a:pPr marL="69215" marR="0">
                        <a:lnSpc>
                          <a:spcPts val="1005"/>
                        </a:lnSpc>
                        <a:spcBef>
                          <a:spcPts val="0"/>
                        </a:spcBef>
                        <a:spcAft>
                          <a:spcPts val="0"/>
                        </a:spcAft>
                      </a:pPr>
                      <a:r>
                        <a:rPr lang="en-US" sz="1400" dirty="0">
                          <a:solidFill>
                            <a:srgbClr val="231F20"/>
                          </a:solidFill>
                          <a:effectLst/>
                          <a:latin typeface="Times New Roman"/>
                          <a:ea typeface="Calibri"/>
                          <a:cs typeface="Times New Roman"/>
                        </a:rPr>
                        <a:t>1998</a:t>
                      </a:r>
                      <a:endParaRPr lang="en-US" sz="1400" dirty="0">
                        <a:effectLst/>
                        <a:latin typeface="Calibri"/>
                        <a:ea typeface="Calibri"/>
                        <a:cs typeface="Times New Roman"/>
                      </a:endParaRPr>
                    </a:p>
                  </a:txBody>
                  <a:tcPr marL="0" marR="0" marT="0" marB="0"/>
                </a:tc>
                <a:tc>
                  <a:txBody>
                    <a:bodyPr/>
                    <a:lstStyle/>
                    <a:p>
                      <a:pPr marL="226695" marR="0">
                        <a:lnSpc>
                          <a:spcPts val="1005"/>
                        </a:lnSpc>
                        <a:spcBef>
                          <a:spcPts val="0"/>
                        </a:spcBef>
                        <a:spcAft>
                          <a:spcPts val="0"/>
                        </a:spcAft>
                      </a:pPr>
                      <a:r>
                        <a:rPr lang="en-US" sz="1400">
                          <a:solidFill>
                            <a:srgbClr val="231F20"/>
                          </a:solidFill>
                          <a:effectLst/>
                          <a:latin typeface="Times New Roman"/>
                          <a:ea typeface="Calibri"/>
                          <a:cs typeface="Times New Roman"/>
                        </a:rPr>
                        <a:t>97</a:t>
                      </a:r>
                      <a:r>
                        <a:rPr lang="en-US" sz="1400" spc="40">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Mb</a:t>
                      </a:r>
                      <a:endParaRPr lang="en-US" sz="1400">
                        <a:effectLst/>
                        <a:latin typeface="Calibri"/>
                        <a:ea typeface="Calibri"/>
                        <a:cs typeface="Times New Roman"/>
                      </a:endParaRPr>
                    </a:p>
                  </a:txBody>
                  <a:tcPr marL="0" marR="0" marT="0" marB="0"/>
                </a:tc>
                <a:tc>
                  <a:txBody>
                    <a:bodyPr/>
                    <a:lstStyle/>
                    <a:p>
                      <a:pPr marL="107315" marR="0">
                        <a:lnSpc>
                          <a:spcPts val="1005"/>
                        </a:lnSpc>
                        <a:spcBef>
                          <a:spcPts val="0"/>
                        </a:spcBef>
                        <a:spcAft>
                          <a:spcPts val="0"/>
                        </a:spcAft>
                      </a:pPr>
                      <a:r>
                        <a:rPr lang="en-US" sz="1400" dirty="0">
                          <a:solidFill>
                            <a:srgbClr val="231F20"/>
                          </a:solidFill>
                          <a:effectLst/>
                          <a:latin typeface="Times New Roman"/>
                          <a:ea typeface="Calibri"/>
                          <a:cs typeface="Times New Roman"/>
                        </a:rPr>
                        <a:t>First</a:t>
                      </a:r>
                      <a:r>
                        <a:rPr lang="en-US" sz="1400" spc="-25" dirty="0">
                          <a:solidFill>
                            <a:srgbClr val="231F20"/>
                          </a:solidFill>
                          <a:effectLst/>
                          <a:latin typeface="Times New Roman"/>
                          <a:ea typeface="Calibri"/>
                          <a:cs typeface="Times New Roman"/>
                        </a:rPr>
                        <a:t> </a:t>
                      </a:r>
                      <a:r>
                        <a:rPr lang="en-US" sz="1400" dirty="0">
                          <a:solidFill>
                            <a:srgbClr val="231F20"/>
                          </a:solidFill>
                          <a:effectLst/>
                          <a:latin typeface="Times New Roman"/>
                          <a:ea typeface="Calibri"/>
                          <a:cs typeface="Times New Roman"/>
                        </a:rPr>
                        <a:t>genome</a:t>
                      </a:r>
                      <a:r>
                        <a:rPr lang="en-US" sz="1400" spc="-10" dirty="0">
                          <a:solidFill>
                            <a:srgbClr val="231F20"/>
                          </a:solidFill>
                          <a:effectLst/>
                          <a:latin typeface="Times New Roman"/>
                          <a:ea typeface="Calibri"/>
                          <a:cs typeface="Times New Roman"/>
                        </a:rPr>
                        <a:t> </a:t>
                      </a:r>
                      <a:r>
                        <a:rPr lang="en-US" sz="1400" dirty="0">
                          <a:solidFill>
                            <a:srgbClr val="231F20"/>
                          </a:solidFill>
                          <a:effectLst/>
                          <a:latin typeface="Times New Roman"/>
                          <a:ea typeface="Calibri"/>
                          <a:cs typeface="Times New Roman"/>
                        </a:rPr>
                        <a:t>of</a:t>
                      </a:r>
                      <a:r>
                        <a:rPr lang="en-US" sz="1400" spc="-15" dirty="0">
                          <a:solidFill>
                            <a:srgbClr val="231F20"/>
                          </a:solidFill>
                          <a:effectLst/>
                          <a:latin typeface="Times New Roman"/>
                          <a:ea typeface="Calibri"/>
                          <a:cs typeface="Times New Roman"/>
                        </a:rPr>
                        <a:t> </a:t>
                      </a:r>
                      <a:r>
                        <a:rPr lang="en-US" sz="1400" dirty="0">
                          <a:solidFill>
                            <a:srgbClr val="231F20"/>
                          </a:solidFill>
                          <a:effectLst/>
                          <a:latin typeface="Times New Roman"/>
                          <a:ea typeface="Calibri"/>
                          <a:cs typeface="Times New Roman"/>
                        </a:rPr>
                        <a:t>multicellular</a:t>
                      </a:r>
                      <a:r>
                        <a:rPr lang="en-US" sz="1400" spc="50" dirty="0">
                          <a:solidFill>
                            <a:srgbClr val="231F20"/>
                          </a:solidFill>
                          <a:effectLst/>
                          <a:latin typeface="Times New Roman"/>
                          <a:ea typeface="Calibri"/>
                          <a:cs typeface="Times New Roman"/>
                        </a:rPr>
                        <a:t> </a:t>
                      </a:r>
                      <a:r>
                        <a:rPr lang="en-US" sz="1400" dirty="0">
                          <a:solidFill>
                            <a:srgbClr val="231F20"/>
                          </a:solidFill>
                          <a:effectLst/>
                          <a:latin typeface="Times New Roman"/>
                          <a:ea typeface="Calibri"/>
                          <a:cs typeface="Times New Roman"/>
                        </a:rPr>
                        <a:t>organism</a:t>
                      </a:r>
                      <a:r>
                        <a:rPr lang="en-US" sz="1400" spc="-45" dirty="0">
                          <a:solidFill>
                            <a:srgbClr val="231F20"/>
                          </a:solidFill>
                          <a:effectLst/>
                          <a:latin typeface="Times New Roman"/>
                          <a:ea typeface="Calibri"/>
                          <a:cs typeface="Times New Roman"/>
                        </a:rPr>
                        <a:t> </a:t>
                      </a:r>
                      <a:r>
                        <a:rPr lang="en-US" sz="1400" dirty="0">
                          <a:solidFill>
                            <a:srgbClr val="231F20"/>
                          </a:solidFill>
                          <a:effectLst/>
                          <a:latin typeface="Times New Roman"/>
                          <a:ea typeface="Calibri"/>
                          <a:cs typeface="Times New Roman"/>
                        </a:rPr>
                        <a:t>to</a:t>
                      </a:r>
                      <a:r>
                        <a:rPr lang="en-US" sz="1400" spc="30" dirty="0">
                          <a:solidFill>
                            <a:srgbClr val="231F20"/>
                          </a:solidFill>
                          <a:effectLst/>
                          <a:latin typeface="Times New Roman"/>
                          <a:ea typeface="Calibri"/>
                          <a:cs typeface="Times New Roman"/>
                        </a:rPr>
                        <a:t> </a:t>
                      </a:r>
                      <a:r>
                        <a:rPr lang="en-US" sz="1400" dirty="0">
                          <a:solidFill>
                            <a:srgbClr val="231F20"/>
                          </a:solidFill>
                          <a:effectLst/>
                          <a:latin typeface="Times New Roman"/>
                          <a:ea typeface="Calibri"/>
                          <a:cs typeface="Times New Roman"/>
                        </a:rPr>
                        <a:t>be</a:t>
                      </a:r>
                      <a:r>
                        <a:rPr lang="en-US" sz="1400" spc="-55" dirty="0">
                          <a:solidFill>
                            <a:srgbClr val="231F20"/>
                          </a:solidFill>
                          <a:effectLst/>
                          <a:latin typeface="Times New Roman"/>
                          <a:ea typeface="Calibri"/>
                          <a:cs typeface="Times New Roman"/>
                        </a:rPr>
                        <a:t> </a:t>
                      </a:r>
                      <a:r>
                        <a:rPr lang="en-US" sz="1400" dirty="0">
                          <a:solidFill>
                            <a:srgbClr val="231F20"/>
                          </a:solidFill>
                          <a:effectLst/>
                          <a:latin typeface="Times New Roman"/>
                          <a:ea typeface="Calibri"/>
                          <a:cs typeface="Times New Roman"/>
                        </a:rPr>
                        <a:t>sequenced</a:t>
                      </a:r>
                      <a:endParaRPr lang="en-US" sz="1400" dirty="0">
                        <a:effectLst/>
                        <a:latin typeface="Calibri"/>
                        <a:ea typeface="Calibri"/>
                        <a:cs typeface="Times New Roman"/>
                      </a:endParaRPr>
                    </a:p>
                  </a:txBody>
                  <a:tcPr marL="0" marR="0" marT="0" marB="0"/>
                </a:tc>
                <a:extLst>
                  <a:ext uri="{0D108BD9-81ED-4DB2-BD59-A6C34878D82A}">
                    <a16:rowId xmlns:a16="http://schemas.microsoft.com/office/drawing/2014/main" val="10007"/>
                  </a:ext>
                </a:extLst>
              </a:tr>
              <a:tr h="303284">
                <a:tc>
                  <a:txBody>
                    <a:bodyPr/>
                    <a:lstStyle/>
                    <a:p>
                      <a:pPr marL="25400" marR="0">
                        <a:lnSpc>
                          <a:spcPts val="1005"/>
                        </a:lnSpc>
                        <a:spcBef>
                          <a:spcPts val="0"/>
                        </a:spcBef>
                        <a:spcAft>
                          <a:spcPts val="0"/>
                        </a:spcAft>
                      </a:pPr>
                      <a:r>
                        <a:rPr lang="en-US" sz="1400" i="1">
                          <a:solidFill>
                            <a:srgbClr val="231F20"/>
                          </a:solidFill>
                          <a:effectLst/>
                          <a:latin typeface="Times New Roman"/>
                          <a:ea typeface="Calibri"/>
                          <a:cs typeface="Times New Roman"/>
                        </a:rPr>
                        <a:t>Drosophila</a:t>
                      </a:r>
                      <a:r>
                        <a:rPr lang="en-US" sz="1400" i="1" spc="-35">
                          <a:solidFill>
                            <a:srgbClr val="231F20"/>
                          </a:solidFill>
                          <a:effectLst/>
                          <a:latin typeface="Times New Roman"/>
                          <a:ea typeface="Calibri"/>
                          <a:cs typeface="Times New Roman"/>
                        </a:rPr>
                        <a:t> </a:t>
                      </a:r>
                      <a:r>
                        <a:rPr lang="en-US" sz="1400" i="1">
                          <a:solidFill>
                            <a:srgbClr val="231F20"/>
                          </a:solidFill>
                          <a:effectLst/>
                          <a:latin typeface="Times New Roman"/>
                          <a:ea typeface="Calibri"/>
                          <a:cs typeface="Times New Roman"/>
                        </a:rPr>
                        <a:t>melanogaster</a:t>
                      </a:r>
                      <a:endParaRPr lang="en-US" sz="1400">
                        <a:effectLst/>
                        <a:latin typeface="Calibri"/>
                        <a:ea typeface="Calibri"/>
                        <a:cs typeface="Times New Roman"/>
                      </a:endParaRPr>
                    </a:p>
                  </a:txBody>
                  <a:tcPr marL="0" marR="0" marT="0" marB="0"/>
                </a:tc>
                <a:tc>
                  <a:txBody>
                    <a:bodyPr/>
                    <a:lstStyle/>
                    <a:p>
                      <a:pPr marL="69215" marR="0">
                        <a:lnSpc>
                          <a:spcPts val="1005"/>
                        </a:lnSpc>
                        <a:spcBef>
                          <a:spcPts val="0"/>
                        </a:spcBef>
                        <a:spcAft>
                          <a:spcPts val="0"/>
                        </a:spcAft>
                      </a:pPr>
                      <a:r>
                        <a:rPr lang="en-US" sz="1400" dirty="0">
                          <a:solidFill>
                            <a:srgbClr val="231F20"/>
                          </a:solidFill>
                          <a:effectLst/>
                          <a:latin typeface="Times New Roman"/>
                          <a:ea typeface="Calibri"/>
                          <a:cs typeface="Times New Roman"/>
                        </a:rPr>
                        <a:t>2000</a:t>
                      </a:r>
                      <a:endParaRPr lang="en-US" sz="1400" dirty="0">
                        <a:effectLst/>
                        <a:latin typeface="Calibri"/>
                        <a:ea typeface="Calibri"/>
                        <a:cs typeface="Times New Roman"/>
                      </a:endParaRPr>
                    </a:p>
                  </a:txBody>
                  <a:tcPr marL="0" marR="0" marT="0" marB="0"/>
                </a:tc>
                <a:tc>
                  <a:txBody>
                    <a:bodyPr/>
                    <a:lstStyle/>
                    <a:p>
                      <a:pPr marL="160655" marR="0">
                        <a:lnSpc>
                          <a:spcPts val="1005"/>
                        </a:lnSpc>
                        <a:spcBef>
                          <a:spcPts val="0"/>
                        </a:spcBef>
                        <a:spcAft>
                          <a:spcPts val="0"/>
                        </a:spcAft>
                      </a:pPr>
                      <a:r>
                        <a:rPr lang="en-US" sz="1400">
                          <a:solidFill>
                            <a:srgbClr val="231F20"/>
                          </a:solidFill>
                          <a:effectLst/>
                          <a:latin typeface="Times New Roman"/>
                          <a:ea typeface="Calibri"/>
                          <a:cs typeface="Times New Roman"/>
                        </a:rPr>
                        <a:t>165</a:t>
                      </a:r>
                      <a:r>
                        <a:rPr lang="en-US" sz="1400" spc="55">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Mb</a:t>
                      </a:r>
                      <a:endParaRPr lang="en-US" sz="1400">
                        <a:effectLst/>
                        <a:latin typeface="Calibri"/>
                        <a:ea typeface="Calibri"/>
                        <a:cs typeface="Times New Roman"/>
                      </a:endParaRPr>
                    </a:p>
                  </a:txBody>
                  <a:tcPr marL="0" marR="0" marT="0" marB="0"/>
                </a:tc>
                <a:tc>
                  <a:txBody>
                    <a:bodyPr/>
                    <a:lstStyle/>
                    <a:p>
                      <a:pPr marL="0" marR="0">
                        <a:lnSpc>
                          <a:spcPct val="115000"/>
                        </a:lnSpc>
                        <a:spcBef>
                          <a:spcPts val="0"/>
                        </a:spcBef>
                        <a:spcAft>
                          <a:spcPts val="0"/>
                        </a:spcAft>
                      </a:pPr>
                      <a:r>
                        <a:rPr lang="en-US" sz="1400" dirty="0">
                          <a:effectLst/>
                          <a:latin typeface="Times New Roman"/>
                          <a:ea typeface="Calibri"/>
                          <a:cs typeface="Times New Roman"/>
                        </a:rPr>
                        <a:t> </a:t>
                      </a:r>
                      <a:endParaRPr lang="en-US" sz="1400" dirty="0">
                        <a:effectLst/>
                        <a:latin typeface="Calibri"/>
                        <a:ea typeface="Calibri"/>
                        <a:cs typeface="Times New Roman"/>
                      </a:endParaRPr>
                    </a:p>
                  </a:txBody>
                  <a:tcPr marL="0" marR="0" marT="0" marB="0"/>
                </a:tc>
                <a:extLst>
                  <a:ext uri="{0D108BD9-81ED-4DB2-BD59-A6C34878D82A}">
                    <a16:rowId xmlns:a16="http://schemas.microsoft.com/office/drawing/2014/main" val="10008"/>
                  </a:ext>
                </a:extLst>
              </a:tr>
              <a:tr h="208248">
                <a:tc>
                  <a:txBody>
                    <a:bodyPr/>
                    <a:lstStyle/>
                    <a:p>
                      <a:pPr marL="25400" marR="0">
                        <a:lnSpc>
                          <a:spcPts val="1005"/>
                        </a:lnSpc>
                        <a:spcBef>
                          <a:spcPts val="0"/>
                        </a:spcBef>
                        <a:spcAft>
                          <a:spcPts val="0"/>
                        </a:spcAft>
                      </a:pPr>
                      <a:r>
                        <a:rPr lang="en-US" sz="1400" i="1">
                          <a:solidFill>
                            <a:srgbClr val="231F20"/>
                          </a:solidFill>
                          <a:effectLst/>
                          <a:latin typeface="Times New Roman"/>
                          <a:ea typeface="Calibri"/>
                          <a:cs typeface="Times New Roman"/>
                        </a:rPr>
                        <a:t>Arabidopsis</a:t>
                      </a:r>
                      <a:r>
                        <a:rPr lang="en-US" sz="1400" i="1" spc="-30">
                          <a:solidFill>
                            <a:srgbClr val="231F20"/>
                          </a:solidFill>
                          <a:effectLst/>
                          <a:latin typeface="Times New Roman"/>
                          <a:ea typeface="Calibri"/>
                          <a:cs typeface="Times New Roman"/>
                        </a:rPr>
                        <a:t> </a:t>
                      </a:r>
                      <a:r>
                        <a:rPr lang="en-US" sz="1400" i="1">
                          <a:solidFill>
                            <a:srgbClr val="231F20"/>
                          </a:solidFill>
                          <a:effectLst/>
                          <a:latin typeface="Times New Roman"/>
                          <a:ea typeface="Calibri"/>
                          <a:cs typeface="Times New Roman"/>
                        </a:rPr>
                        <a:t>thaliana</a:t>
                      </a:r>
                      <a:endParaRPr lang="en-US" sz="1400">
                        <a:effectLst/>
                        <a:latin typeface="Calibri"/>
                        <a:ea typeface="Calibri"/>
                        <a:cs typeface="Times New Roman"/>
                      </a:endParaRPr>
                    </a:p>
                  </a:txBody>
                  <a:tcPr marL="0" marR="0" marT="0" marB="0"/>
                </a:tc>
                <a:tc>
                  <a:txBody>
                    <a:bodyPr/>
                    <a:lstStyle/>
                    <a:p>
                      <a:pPr marL="69215" marR="0">
                        <a:lnSpc>
                          <a:spcPts val="1005"/>
                        </a:lnSpc>
                        <a:spcBef>
                          <a:spcPts val="0"/>
                        </a:spcBef>
                        <a:spcAft>
                          <a:spcPts val="0"/>
                        </a:spcAft>
                      </a:pPr>
                      <a:r>
                        <a:rPr lang="en-US" sz="1400" dirty="0">
                          <a:solidFill>
                            <a:srgbClr val="231F20"/>
                          </a:solidFill>
                          <a:effectLst/>
                          <a:latin typeface="Times New Roman"/>
                          <a:ea typeface="Calibri"/>
                          <a:cs typeface="Times New Roman"/>
                        </a:rPr>
                        <a:t>2000</a:t>
                      </a:r>
                      <a:endParaRPr lang="en-US" sz="1400" dirty="0">
                        <a:effectLst/>
                        <a:latin typeface="Calibri"/>
                        <a:ea typeface="Calibri"/>
                        <a:cs typeface="Times New Roman"/>
                      </a:endParaRPr>
                    </a:p>
                  </a:txBody>
                  <a:tcPr marL="0" marR="0" marT="0" marB="0"/>
                </a:tc>
                <a:tc>
                  <a:txBody>
                    <a:bodyPr/>
                    <a:lstStyle/>
                    <a:p>
                      <a:pPr marL="160655" marR="0">
                        <a:lnSpc>
                          <a:spcPts val="1005"/>
                        </a:lnSpc>
                        <a:spcBef>
                          <a:spcPts val="0"/>
                        </a:spcBef>
                        <a:spcAft>
                          <a:spcPts val="0"/>
                        </a:spcAft>
                      </a:pPr>
                      <a:r>
                        <a:rPr lang="en-US" sz="1400">
                          <a:solidFill>
                            <a:srgbClr val="231F20"/>
                          </a:solidFill>
                          <a:effectLst/>
                          <a:latin typeface="Times New Roman"/>
                          <a:ea typeface="Calibri"/>
                          <a:cs typeface="Times New Roman"/>
                        </a:rPr>
                        <a:t>125</a:t>
                      </a:r>
                      <a:r>
                        <a:rPr lang="en-US" sz="1400" spc="55">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Mb</a:t>
                      </a:r>
                      <a:endParaRPr lang="en-US" sz="1400">
                        <a:effectLst/>
                        <a:latin typeface="Calibri"/>
                        <a:ea typeface="Calibri"/>
                        <a:cs typeface="Times New Roman"/>
                      </a:endParaRPr>
                    </a:p>
                  </a:txBody>
                  <a:tcPr marL="0" marR="0" marT="0" marB="0"/>
                </a:tc>
                <a:tc>
                  <a:txBody>
                    <a:bodyPr/>
                    <a:lstStyle/>
                    <a:p>
                      <a:pPr marL="107315" marR="0">
                        <a:lnSpc>
                          <a:spcPts val="1005"/>
                        </a:lnSpc>
                        <a:spcBef>
                          <a:spcPts val="0"/>
                        </a:spcBef>
                        <a:spcAft>
                          <a:spcPts val="0"/>
                        </a:spcAft>
                      </a:pPr>
                      <a:r>
                        <a:rPr lang="en-US" sz="1400">
                          <a:solidFill>
                            <a:srgbClr val="231F20"/>
                          </a:solidFill>
                          <a:effectLst/>
                          <a:latin typeface="Times New Roman"/>
                          <a:ea typeface="Calibri"/>
                          <a:cs typeface="Times New Roman"/>
                        </a:rPr>
                        <a:t>First</a:t>
                      </a:r>
                      <a:r>
                        <a:rPr lang="en-US" sz="1400" spc="-25">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plant</a:t>
                      </a:r>
                      <a:r>
                        <a:rPr lang="en-US" sz="1400" spc="35">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genome</a:t>
                      </a:r>
                      <a:r>
                        <a:rPr lang="en-US" sz="1400" spc="-10">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to</a:t>
                      </a:r>
                      <a:r>
                        <a:rPr lang="en-US" sz="1400" spc="30">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be</a:t>
                      </a:r>
                      <a:r>
                        <a:rPr lang="en-US" sz="1400" spc="-55">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sequenced</a:t>
                      </a:r>
                      <a:endParaRPr lang="en-US" sz="1400">
                        <a:effectLst/>
                        <a:latin typeface="Calibri"/>
                        <a:ea typeface="Calibri"/>
                        <a:cs typeface="Times New Roman"/>
                      </a:endParaRPr>
                    </a:p>
                  </a:txBody>
                  <a:tcPr marL="0" marR="0" marT="0" marB="0"/>
                </a:tc>
                <a:extLst>
                  <a:ext uri="{0D108BD9-81ED-4DB2-BD59-A6C34878D82A}">
                    <a16:rowId xmlns:a16="http://schemas.microsoft.com/office/drawing/2014/main" val="10009"/>
                  </a:ext>
                </a:extLst>
              </a:tr>
              <a:tr h="208248">
                <a:tc>
                  <a:txBody>
                    <a:bodyPr/>
                    <a:lstStyle/>
                    <a:p>
                      <a:pPr marL="25400" marR="0">
                        <a:lnSpc>
                          <a:spcPts val="1005"/>
                        </a:lnSpc>
                        <a:spcBef>
                          <a:spcPts val="0"/>
                        </a:spcBef>
                        <a:spcAft>
                          <a:spcPts val="0"/>
                        </a:spcAft>
                      </a:pPr>
                      <a:r>
                        <a:rPr lang="en-US" sz="1400" b="1" i="1">
                          <a:solidFill>
                            <a:srgbClr val="231F20"/>
                          </a:solidFill>
                          <a:effectLst/>
                          <a:latin typeface="Times New Roman"/>
                          <a:ea typeface="Calibri"/>
                          <a:cs typeface="Times New Roman"/>
                        </a:rPr>
                        <a:t>Homo</a:t>
                      </a:r>
                      <a:r>
                        <a:rPr lang="en-US" sz="1400" b="1" i="1" spc="-35">
                          <a:solidFill>
                            <a:srgbClr val="231F20"/>
                          </a:solidFill>
                          <a:effectLst/>
                          <a:latin typeface="Times New Roman"/>
                          <a:ea typeface="Calibri"/>
                          <a:cs typeface="Times New Roman"/>
                        </a:rPr>
                        <a:t> </a:t>
                      </a:r>
                      <a:r>
                        <a:rPr lang="en-US" sz="1400" b="1" i="1">
                          <a:solidFill>
                            <a:srgbClr val="231F20"/>
                          </a:solidFill>
                          <a:effectLst/>
                          <a:latin typeface="Times New Roman"/>
                          <a:ea typeface="Calibri"/>
                          <a:cs typeface="Times New Roman"/>
                        </a:rPr>
                        <a:t>sapiens</a:t>
                      </a:r>
                      <a:endParaRPr lang="en-US" sz="1400" b="1">
                        <a:effectLst/>
                        <a:latin typeface="Calibri"/>
                        <a:ea typeface="Calibri"/>
                        <a:cs typeface="Times New Roman"/>
                      </a:endParaRPr>
                    </a:p>
                  </a:txBody>
                  <a:tcPr marL="0" marR="0" marT="0" marB="0"/>
                </a:tc>
                <a:tc>
                  <a:txBody>
                    <a:bodyPr/>
                    <a:lstStyle/>
                    <a:p>
                      <a:pPr marL="69215" marR="0">
                        <a:lnSpc>
                          <a:spcPts val="1005"/>
                        </a:lnSpc>
                        <a:spcBef>
                          <a:spcPts val="0"/>
                        </a:spcBef>
                        <a:spcAft>
                          <a:spcPts val="0"/>
                        </a:spcAft>
                      </a:pPr>
                      <a:r>
                        <a:rPr lang="en-US" sz="1400" b="1" dirty="0">
                          <a:solidFill>
                            <a:srgbClr val="231F20"/>
                          </a:solidFill>
                          <a:effectLst/>
                          <a:latin typeface="Times New Roman"/>
                          <a:ea typeface="Calibri"/>
                          <a:cs typeface="Times New Roman"/>
                        </a:rPr>
                        <a:t>2001</a:t>
                      </a:r>
                      <a:endParaRPr lang="en-US" sz="1400" b="1" dirty="0">
                        <a:effectLst/>
                        <a:latin typeface="Calibri"/>
                        <a:ea typeface="Calibri"/>
                        <a:cs typeface="Times New Roman"/>
                      </a:endParaRPr>
                    </a:p>
                  </a:txBody>
                  <a:tcPr marL="0" marR="0" marT="0" marB="0"/>
                </a:tc>
                <a:tc>
                  <a:txBody>
                    <a:bodyPr/>
                    <a:lstStyle/>
                    <a:p>
                      <a:pPr marL="95250" marR="0">
                        <a:lnSpc>
                          <a:spcPts val="1005"/>
                        </a:lnSpc>
                        <a:spcBef>
                          <a:spcPts val="0"/>
                        </a:spcBef>
                        <a:spcAft>
                          <a:spcPts val="0"/>
                        </a:spcAft>
                      </a:pPr>
                      <a:r>
                        <a:rPr lang="en-US" sz="1400" b="1" dirty="0">
                          <a:solidFill>
                            <a:srgbClr val="231F20"/>
                          </a:solidFill>
                          <a:effectLst/>
                          <a:latin typeface="Times New Roman"/>
                          <a:ea typeface="Calibri"/>
                          <a:cs typeface="Times New Roman"/>
                        </a:rPr>
                        <a:t>3000</a:t>
                      </a:r>
                      <a:r>
                        <a:rPr lang="en-US" sz="1400" b="1" spc="70" dirty="0">
                          <a:solidFill>
                            <a:srgbClr val="231F20"/>
                          </a:solidFill>
                          <a:effectLst/>
                          <a:latin typeface="Times New Roman"/>
                          <a:ea typeface="Calibri"/>
                          <a:cs typeface="Times New Roman"/>
                        </a:rPr>
                        <a:t> </a:t>
                      </a:r>
                      <a:r>
                        <a:rPr lang="en-US" sz="1400" b="1" dirty="0">
                          <a:solidFill>
                            <a:srgbClr val="231F20"/>
                          </a:solidFill>
                          <a:effectLst/>
                          <a:latin typeface="Times New Roman"/>
                          <a:ea typeface="Calibri"/>
                          <a:cs typeface="Times New Roman"/>
                        </a:rPr>
                        <a:t>Mb</a:t>
                      </a:r>
                      <a:endParaRPr lang="en-US" sz="1400" b="1" dirty="0">
                        <a:effectLst/>
                        <a:latin typeface="Calibri"/>
                        <a:ea typeface="Calibri"/>
                        <a:cs typeface="Times New Roman"/>
                      </a:endParaRPr>
                    </a:p>
                  </a:txBody>
                  <a:tcPr marL="0" marR="0" marT="0" marB="0"/>
                </a:tc>
                <a:tc>
                  <a:txBody>
                    <a:bodyPr/>
                    <a:lstStyle/>
                    <a:p>
                      <a:pPr marL="107315" marR="0">
                        <a:lnSpc>
                          <a:spcPts val="1005"/>
                        </a:lnSpc>
                        <a:spcBef>
                          <a:spcPts val="0"/>
                        </a:spcBef>
                        <a:spcAft>
                          <a:spcPts val="0"/>
                        </a:spcAft>
                      </a:pPr>
                      <a:r>
                        <a:rPr lang="en-US" sz="1400" b="1" dirty="0">
                          <a:solidFill>
                            <a:srgbClr val="231F20"/>
                          </a:solidFill>
                          <a:effectLst/>
                          <a:latin typeface="Times New Roman"/>
                          <a:ea typeface="Calibri"/>
                          <a:cs typeface="Times New Roman"/>
                        </a:rPr>
                        <a:t>First</a:t>
                      </a:r>
                      <a:r>
                        <a:rPr lang="en-US" sz="1400" b="1" spc="-25" dirty="0">
                          <a:solidFill>
                            <a:srgbClr val="231F20"/>
                          </a:solidFill>
                          <a:effectLst/>
                          <a:latin typeface="Times New Roman"/>
                          <a:ea typeface="Calibri"/>
                          <a:cs typeface="Times New Roman"/>
                        </a:rPr>
                        <a:t> </a:t>
                      </a:r>
                      <a:r>
                        <a:rPr lang="en-US" sz="1400" b="1" dirty="0">
                          <a:solidFill>
                            <a:srgbClr val="231F20"/>
                          </a:solidFill>
                          <a:effectLst/>
                          <a:latin typeface="Times New Roman"/>
                          <a:ea typeface="Calibri"/>
                          <a:cs typeface="Times New Roman"/>
                        </a:rPr>
                        <a:t>mammalian genome</a:t>
                      </a:r>
                      <a:r>
                        <a:rPr lang="en-US" sz="1400" b="1" spc="-10" dirty="0">
                          <a:solidFill>
                            <a:srgbClr val="231F20"/>
                          </a:solidFill>
                          <a:effectLst/>
                          <a:latin typeface="Times New Roman"/>
                          <a:ea typeface="Calibri"/>
                          <a:cs typeface="Times New Roman"/>
                        </a:rPr>
                        <a:t> </a:t>
                      </a:r>
                      <a:r>
                        <a:rPr lang="en-US" sz="1400" b="1" dirty="0">
                          <a:solidFill>
                            <a:srgbClr val="231F20"/>
                          </a:solidFill>
                          <a:effectLst/>
                          <a:latin typeface="Times New Roman"/>
                          <a:ea typeface="Calibri"/>
                          <a:cs typeface="Times New Roman"/>
                        </a:rPr>
                        <a:t>sequenced</a:t>
                      </a:r>
                      <a:endParaRPr lang="en-US" sz="1400" b="1" dirty="0">
                        <a:effectLst/>
                        <a:latin typeface="Calibri"/>
                        <a:ea typeface="Calibri"/>
                        <a:cs typeface="Times New Roman"/>
                      </a:endParaRPr>
                    </a:p>
                  </a:txBody>
                  <a:tcPr marL="0" marR="0" marT="0" marB="0"/>
                </a:tc>
                <a:extLst>
                  <a:ext uri="{0D108BD9-81ED-4DB2-BD59-A6C34878D82A}">
                    <a16:rowId xmlns:a16="http://schemas.microsoft.com/office/drawing/2014/main" val="10010"/>
                  </a:ext>
                </a:extLst>
              </a:tr>
              <a:tr h="208248">
                <a:tc>
                  <a:txBody>
                    <a:bodyPr/>
                    <a:lstStyle/>
                    <a:p>
                      <a:pPr marL="25400" marR="0">
                        <a:lnSpc>
                          <a:spcPts val="1005"/>
                        </a:lnSpc>
                        <a:spcBef>
                          <a:spcPts val="0"/>
                        </a:spcBef>
                        <a:spcAft>
                          <a:spcPts val="0"/>
                        </a:spcAft>
                      </a:pPr>
                      <a:r>
                        <a:rPr lang="en-US" sz="1400">
                          <a:solidFill>
                            <a:srgbClr val="231F20"/>
                          </a:solidFill>
                          <a:effectLst/>
                          <a:latin typeface="Times New Roman"/>
                          <a:ea typeface="Calibri"/>
                          <a:cs typeface="Times New Roman"/>
                        </a:rPr>
                        <a:t>Rice</a:t>
                      </a:r>
                      <a:r>
                        <a:rPr lang="en-US" sz="1400" spc="-80">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a:t>
                      </a:r>
                      <a:r>
                        <a:rPr lang="en-US" sz="1400" i="1">
                          <a:solidFill>
                            <a:srgbClr val="231F20"/>
                          </a:solidFill>
                          <a:effectLst/>
                          <a:latin typeface="Times New Roman"/>
                          <a:ea typeface="Calibri"/>
                          <a:cs typeface="Times New Roman"/>
                        </a:rPr>
                        <a:t>Oryza</a:t>
                      </a:r>
                      <a:r>
                        <a:rPr lang="en-US" sz="1400" i="1" spc="80">
                          <a:solidFill>
                            <a:srgbClr val="231F20"/>
                          </a:solidFill>
                          <a:effectLst/>
                          <a:latin typeface="Times New Roman"/>
                          <a:ea typeface="Calibri"/>
                          <a:cs typeface="Times New Roman"/>
                        </a:rPr>
                        <a:t> </a:t>
                      </a:r>
                      <a:r>
                        <a:rPr lang="en-US" sz="1400" i="1">
                          <a:solidFill>
                            <a:srgbClr val="231F20"/>
                          </a:solidFill>
                          <a:effectLst/>
                          <a:latin typeface="Times New Roman"/>
                          <a:ea typeface="Calibri"/>
                          <a:cs typeface="Times New Roman"/>
                        </a:rPr>
                        <a:t>sativa</a:t>
                      </a:r>
                      <a:r>
                        <a:rPr lang="en-US" sz="1400">
                          <a:solidFill>
                            <a:srgbClr val="231F20"/>
                          </a:solidFill>
                          <a:effectLst/>
                          <a:latin typeface="Times New Roman"/>
                          <a:ea typeface="Calibri"/>
                          <a:cs typeface="Times New Roman"/>
                        </a:rPr>
                        <a:t>)</a:t>
                      </a:r>
                      <a:endParaRPr lang="en-US" sz="1400">
                        <a:effectLst/>
                        <a:latin typeface="Calibri"/>
                        <a:ea typeface="Calibri"/>
                        <a:cs typeface="Times New Roman"/>
                      </a:endParaRPr>
                    </a:p>
                  </a:txBody>
                  <a:tcPr marL="0" marR="0" marT="0" marB="0"/>
                </a:tc>
                <a:tc>
                  <a:txBody>
                    <a:bodyPr/>
                    <a:lstStyle/>
                    <a:p>
                      <a:pPr marL="69215" marR="0">
                        <a:lnSpc>
                          <a:spcPts val="1005"/>
                        </a:lnSpc>
                        <a:spcBef>
                          <a:spcPts val="0"/>
                        </a:spcBef>
                        <a:spcAft>
                          <a:spcPts val="0"/>
                        </a:spcAft>
                      </a:pPr>
                      <a:r>
                        <a:rPr lang="en-US" sz="1400">
                          <a:solidFill>
                            <a:srgbClr val="231F20"/>
                          </a:solidFill>
                          <a:effectLst/>
                          <a:latin typeface="Times New Roman"/>
                          <a:ea typeface="Calibri"/>
                          <a:cs typeface="Times New Roman"/>
                        </a:rPr>
                        <a:t>2002</a:t>
                      </a:r>
                      <a:endParaRPr lang="en-US" sz="1400">
                        <a:effectLst/>
                        <a:latin typeface="Calibri"/>
                        <a:ea typeface="Calibri"/>
                        <a:cs typeface="Times New Roman"/>
                      </a:endParaRPr>
                    </a:p>
                  </a:txBody>
                  <a:tcPr marL="0" marR="0" marT="0" marB="0"/>
                </a:tc>
                <a:tc>
                  <a:txBody>
                    <a:bodyPr/>
                    <a:lstStyle/>
                    <a:p>
                      <a:pPr marL="160655" marR="0">
                        <a:lnSpc>
                          <a:spcPts val="1005"/>
                        </a:lnSpc>
                        <a:spcBef>
                          <a:spcPts val="0"/>
                        </a:spcBef>
                        <a:spcAft>
                          <a:spcPts val="0"/>
                        </a:spcAft>
                      </a:pPr>
                      <a:r>
                        <a:rPr lang="en-US" sz="1400">
                          <a:solidFill>
                            <a:srgbClr val="231F20"/>
                          </a:solidFill>
                          <a:effectLst/>
                          <a:latin typeface="Times New Roman"/>
                          <a:ea typeface="Calibri"/>
                          <a:cs typeface="Times New Roman"/>
                        </a:rPr>
                        <a:t>430</a:t>
                      </a:r>
                      <a:r>
                        <a:rPr lang="en-US" sz="1400" spc="55">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Mb</a:t>
                      </a:r>
                      <a:endParaRPr lang="en-US" sz="1400">
                        <a:effectLst/>
                        <a:latin typeface="Calibri"/>
                        <a:ea typeface="Calibri"/>
                        <a:cs typeface="Times New Roman"/>
                      </a:endParaRPr>
                    </a:p>
                  </a:txBody>
                  <a:tcPr marL="0" marR="0" marT="0" marB="0"/>
                </a:tc>
                <a:tc>
                  <a:txBody>
                    <a:bodyPr/>
                    <a:lstStyle/>
                    <a:p>
                      <a:pPr marL="107315" marR="0">
                        <a:lnSpc>
                          <a:spcPts val="1005"/>
                        </a:lnSpc>
                        <a:spcBef>
                          <a:spcPts val="0"/>
                        </a:spcBef>
                        <a:spcAft>
                          <a:spcPts val="0"/>
                        </a:spcAft>
                      </a:pPr>
                      <a:r>
                        <a:rPr lang="en-US" sz="1400">
                          <a:solidFill>
                            <a:srgbClr val="231F20"/>
                          </a:solidFill>
                          <a:effectLst/>
                          <a:latin typeface="Times New Roman"/>
                          <a:ea typeface="Calibri"/>
                          <a:cs typeface="Times New Roman"/>
                        </a:rPr>
                        <a:t>First</a:t>
                      </a:r>
                      <a:r>
                        <a:rPr lang="en-US" sz="1400" spc="-25">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crop</a:t>
                      </a:r>
                      <a:r>
                        <a:rPr lang="en-US" sz="1400" spc="-10">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plant</a:t>
                      </a:r>
                      <a:r>
                        <a:rPr lang="en-US" sz="1400" spc="35">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to</a:t>
                      </a:r>
                      <a:r>
                        <a:rPr lang="en-US" sz="1400" spc="30">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be</a:t>
                      </a:r>
                      <a:r>
                        <a:rPr lang="en-US" sz="1400" spc="-55">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sequenced</a:t>
                      </a:r>
                      <a:endParaRPr lang="en-US" sz="1400">
                        <a:effectLst/>
                        <a:latin typeface="Calibri"/>
                        <a:ea typeface="Calibri"/>
                        <a:cs typeface="Times New Roman"/>
                      </a:endParaRPr>
                    </a:p>
                  </a:txBody>
                  <a:tcPr marL="0" marR="0" marT="0" marB="0"/>
                </a:tc>
                <a:extLst>
                  <a:ext uri="{0D108BD9-81ED-4DB2-BD59-A6C34878D82A}">
                    <a16:rowId xmlns:a16="http://schemas.microsoft.com/office/drawing/2014/main" val="10011"/>
                  </a:ext>
                </a:extLst>
              </a:tr>
              <a:tr h="208248">
                <a:tc>
                  <a:txBody>
                    <a:bodyPr/>
                    <a:lstStyle/>
                    <a:p>
                      <a:pPr marL="25400" marR="0">
                        <a:lnSpc>
                          <a:spcPts val="1005"/>
                        </a:lnSpc>
                        <a:spcBef>
                          <a:spcPts val="0"/>
                        </a:spcBef>
                        <a:spcAft>
                          <a:spcPts val="0"/>
                        </a:spcAft>
                      </a:pPr>
                      <a:r>
                        <a:rPr lang="en-US" sz="1400">
                          <a:solidFill>
                            <a:srgbClr val="231F20"/>
                          </a:solidFill>
                          <a:effectLst/>
                          <a:latin typeface="Times New Roman"/>
                          <a:ea typeface="Calibri"/>
                          <a:cs typeface="Times New Roman"/>
                        </a:rPr>
                        <a:t>Pufferfish</a:t>
                      </a:r>
                      <a:r>
                        <a:rPr lang="en-US" sz="1400" spc="85">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a:t>
                      </a:r>
                      <a:r>
                        <a:rPr lang="en-US" sz="1400" i="1">
                          <a:solidFill>
                            <a:srgbClr val="231F20"/>
                          </a:solidFill>
                          <a:effectLst/>
                          <a:latin typeface="Times New Roman"/>
                          <a:ea typeface="Calibri"/>
                          <a:cs typeface="Times New Roman"/>
                        </a:rPr>
                        <a:t>Fugu</a:t>
                      </a:r>
                      <a:r>
                        <a:rPr lang="en-US" sz="1400" i="1" spc="-80">
                          <a:solidFill>
                            <a:srgbClr val="231F20"/>
                          </a:solidFill>
                          <a:effectLst/>
                          <a:latin typeface="Times New Roman"/>
                          <a:ea typeface="Calibri"/>
                          <a:cs typeface="Times New Roman"/>
                        </a:rPr>
                        <a:t> </a:t>
                      </a:r>
                      <a:r>
                        <a:rPr lang="en-US" sz="1400" i="1">
                          <a:solidFill>
                            <a:srgbClr val="231F20"/>
                          </a:solidFill>
                          <a:effectLst/>
                          <a:latin typeface="Times New Roman"/>
                          <a:ea typeface="Calibri"/>
                          <a:cs typeface="Times New Roman"/>
                        </a:rPr>
                        <a:t>rubripes</a:t>
                      </a:r>
                      <a:r>
                        <a:rPr lang="en-US" sz="1400">
                          <a:solidFill>
                            <a:srgbClr val="231F20"/>
                          </a:solidFill>
                          <a:effectLst/>
                          <a:latin typeface="Times New Roman"/>
                          <a:ea typeface="Calibri"/>
                          <a:cs typeface="Times New Roman"/>
                        </a:rPr>
                        <a:t>)</a:t>
                      </a:r>
                      <a:endParaRPr lang="en-US" sz="1400">
                        <a:effectLst/>
                        <a:latin typeface="Calibri"/>
                        <a:ea typeface="Calibri"/>
                        <a:cs typeface="Times New Roman"/>
                      </a:endParaRPr>
                    </a:p>
                  </a:txBody>
                  <a:tcPr marL="0" marR="0" marT="0" marB="0"/>
                </a:tc>
                <a:tc>
                  <a:txBody>
                    <a:bodyPr/>
                    <a:lstStyle/>
                    <a:p>
                      <a:pPr marL="69215" marR="0">
                        <a:lnSpc>
                          <a:spcPts val="1005"/>
                        </a:lnSpc>
                        <a:spcBef>
                          <a:spcPts val="0"/>
                        </a:spcBef>
                        <a:spcAft>
                          <a:spcPts val="0"/>
                        </a:spcAft>
                      </a:pPr>
                      <a:r>
                        <a:rPr lang="en-US" sz="1400">
                          <a:solidFill>
                            <a:srgbClr val="231F20"/>
                          </a:solidFill>
                          <a:effectLst/>
                          <a:latin typeface="Times New Roman"/>
                          <a:ea typeface="Calibri"/>
                          <a:cs typeface="Times New Roman"/>
                        </a:rPr>
                        <a:t>2002</a:t>
                      </a:r>
                      <a:endParaRPr lang="en-US" sz="1400">
                        <a:effectLst/>
                        <a:latin typeface="Calibri"/>
                        <a:ea typeface="Calibri"/>
                        <a:cs typeface="Times New Roman"/>
                      </a:endParaRPr>
                    </a:p>
                  </a:txBody>
                  <a:tcPr marL="0" marR="0" marT="0" marB="0"/>
                </a:tc>
                <a:tc>
                  <a:txBody>
                    <a:bodyPr/>
                    <a:lstStyle/>
                    <a:p>
                      <a:pPr marL="160655" marR="0">
                        <a:lnSpc>
                          <a:spcPts val="1005"/>
                        </a:lnSpc>
                        <a:spcBef>
                          <a:spcPts val="0"/>
                        </a:spcBef>
                        <a:spcAft>
                          <a:spcPts val="0"/>
                        </a:spcAft>
                      </a:pPr>
                      <a:r>
                        <a:rPr lang="en-US" sz="1400">
                          <a:solidFill>
                            <a:srgbClr val="231F20"/>
                          </a:solidFill>
                          <a:effectLst/>
                          <a:latin typeface="Times New Roman"/>
                          <a:ea typeface="Calibri"/>
                          <a:cs typeface="Times New Roman"/>
                        </a:rPr>
                        <a:t>400</a:t>
                      </a:r>
                      <a:r>
                        <a:rPr lang="en-US" sz="1400" spc="55">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Mb</a:t>
                      </a:r>
                      <a:endParaRPr lang="en-US" sz="1400">
                        <a:effectLst/>
                        <a:latin typeface="Calibri"/>
                        <a:ea typeface="Calibri"/>
                        <a:cs typeface="Times New Roman"/>
                      </a:endParaRPr>
                    </a:p>
                  </a:txBody>
                  <a:tcPr marL="0" marR="0" marT="0" marB="0"/>
                </a:tc>
                <a:tc>
                  <a:txBody>
                    <a:bodyPr/>
                    <a:lstStyle/>
                    <a:p>
                      <a:pPr marL="107315" marR="0">
                        <a:lnSpc>
                          <a:spcPts val="1005"/>
                        </a:lnSpc>
                        <a:spcBef>
                          <a:spcPts val="0"/>
                        </a:spcBef>
                        <a:spcAft>
                          <a:spcPts val="0"/>
                        </a:spcAft>
                      </a:pPr>
                      <a:r>
                        <a:rPr lang="en-US" sz="1400">
                          <a:solidFill>
                            <a:srgbClr val="231F20"/>
                          </a:solidFill>
                          <a:effectLst/>
                          <a:latin typeface="Times New Roman"/>
                          <a:ea typeface="Calibri"/>
                          <a:cs typeface="Times New Roman"/>
                        </a:rPr>
                        <a:t>Smallest</a:t>
                      </a:r>
                      <a:r>
                        <a:rPr lang="en-US" sz="1400" spc="-30">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known</a:t>
                      </a:r>
                      <a:r>
                        <a:rPr lang="en-US" sz="1400" spc="35">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vertebrate</a:t>
                      </a:r>
                      <a:r>
                        <a:rPr lang="en-US" sz="1400" spc="-85">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genome</a:t>
                      </a:r>
                      <a:endParaRPr lang="en-US" sz="1400">
                        <a:effectLst/>
                        <a:latin typeface="Calibri"/>
                        <a:ea typeface="Calibri"/>
                        <a:cs typeface="Times New Roman"/>
                      </a:endParaRPr>
                    </a:p>
                  </a:txBody>
                  <a:tcPr marL="0" marR="0" marT="0" marB="0"/>
                </a:tc>
                <a:extLst>
                  <a:ext uri="{0D108BD9-81ED-4DB2-BD59-A6C34878D82A}">
                    <a16:rowId xmlns:a16="http://schemas.microsoft.com/office/drawing/2014/main" val="10012"/>
                  </a:ext>
                </a:extLst>
              </a:tr>
              <a:tr h="208248">
                <a:tc>
                  <a:txBody>
                    <a:bodyPr/>
                    <a:lstStyle/>
                    <a:p>
                      <a:pPr marL="25400" marR="0">
                        <a:lnSpc>
                          <a:spcPts val="1005"/>
                        </a:lnSpc>
                        <a:spcBef>
                          <a:spcPts val="0"/>
                        </a:spcBef>
                        <a:spcAft>
                          <a:spcPts val="0"/>
                        </a:spcAft>
                      </a:pPr>
                      <a:r>
                        <a:rPr lang="en-US" sz="1400">
                          <a:solidFill>
                            <a:srgbClr val="231F20"/>
                          </a:solidFill>
                          <a:effectLst/>
                          <a:latin typeface="Times New Roman"/>
                          <a:ea typeface="Calibri"/>
                          <a:cs typeface="Times New Roman"/>
                        </a:rPr>
                        <a:t>Mouse</a:t>
                      </a:r>
                      <a:r>
                        <a:rPr lang="en-US" sz="1400" spc="-100">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a:t>
                      </a:r>
                      <a:r>
                        <a:rPr lang="en-US" sz="1400" i="1">
                          <a:solidFill>
                            <a:srgbClr val="231F20"/>
                          </a:solidFill>
                          <a:effectLst/>
                          <a:latin typeface="Times New Roman"/>
                          <a:ea typeface="Calibri"/>
                          <a:cs typeface="Times New Roman"/>
                        </a:rPr>
                        <a:t>Mus</a:t>
                      </a:r>
                      <a:r>
                        <a:rPr lang="en-US" sz="1400" i="1" spc="-30">
                          <a:solidFill>
                            <a:srgbClr val="231F20"/>
                          </a:solidFill>
                          <a:effectLst/>
                          <a:latin typeface="Times New Roman"/>
                          <a:ea typeface="Calibri"/>
                          <a:cs typeface="Times New Roman"/>
                        </a:rPr>
                        <a:t> </a:t>
                      </a:r>
                      <a:r>
                        <a:rPr lang="en-US" sz="1400" i="1">
                          <a:solidFill>
                            <a:srgbClr val="231F20"/>
                          </a:solidFill>
                          <a:effectLst/>
                          <a:latin typeface="Times New Roman"/>
                          <a:ea typeface="Calibri"/>
                          <a:cs typeface="Times New Roman"/>
                        </a:rPr>
                        <a:t>musculis</a:t>
                      </a:r>
                      <a:r>
                        <a:rPr lang="en-US" sz="1400">
                          <a:solidFill>
                            <a:srgbClr val="231F20"/>
                          </a:solidFill>
                          <a:effectLst/>
                          <a:latin typeface="Times New Roman"/>
                          <a:ea typeface="Calibri"/>
                          <a:cs typeface="Times New Roman"/>
                        </a:rPr>
                        <a:t>)</a:t>
                      </a:r>
                      <a:endParaRPr lang="en-US" sz="1400">
                        <a:effectLst/>
                        <a:latin typeface="Calibri"/>
                        <a:ea typeface="Calibri"/>
                        <a:cs typeface="Times New Roman"/>
                      </a:endParaRPr>
                    </a:p>
                  </a:txBody>
                  <a:tcPr marL="0" marR="0" marT="0" marB="0"/>
                </a:tc>
                <a:tc>
                  <a:txBody>
                    <a:bodyPr/>
                    <a:lstStyle/>
                    <a:p>
                      <a:pPr marL="69850" marR="0">
                        <a:lnSpc>
                          <a:spcPts val="1005"/>
                        </a:lnSpc>
                        <a:spcBef>
                          <a:spcPts val="0"/>
                        </a:spcBef>
                        <a:spcAft>
                          <a:spcPts val="0"/>
                        </a:spcAft>
                      </a:pPr>
                      <a:r>
                        <a:rPr lang="en-US" sz="1400">
                          <a:solidFill>
                            <a:srgbClr val="231F20"/>
                          </a:solidFill>
                          <a:effectLst/>
                          <a:latin typeface="Times New Roman"/>
                          <a:ea typeface="Calibri"/>
                          <a:cs typeface="Times New Roman"/>
                        </a:rPr>
                        <a:t>2002/3</a:t>
                      </a:r>
                      <a:endParaRPr lang="en-US" sz="1400">
                        <a:effectLst/>
                        <a:latin typeface="Calibri"/>
                        <a:ea typeface="Calibri"/>
                        <a:cs typeface="Times New Roman"/>
                      </a:endParaRPr>
                    </a:p>
                  </a:txBody>
                  <a:tcPr marL="0" marR="0" marT="0" marB="0"/>
                </a:tc>
                <a:tc>
                  <a:txBody>
                    <a:bodyPr/>
                    <a:lstStyle/>
                    <a:p>
                      <a:pPr marL="95250" marR="0">
                        <a:lnSpc>
                          <a:spcPts val="1005"/>
                        </a:lnSpc>
                        <a:spcBef>
                          <a:spcPts val="0"/>
                        </a:spcBef>
                        <a:spcAft>
                          <a:spcPts val="0"/>
                        </a:spcAft>
                      </a:pPr>
                      <a:r>
                        <a:rPr lang="en-US" sz="1400">
                          <a:solidFill>
                            <a:srgbClr val="231F20"/>
                          </a:solidFill>
                          <a:effectLst/>
                          <a:latin typeface="Times New Roman"/>
                          <a:ea typeface="Calibri"/>
                          <a:cs typeface="Times New Roman"/>
                        </a:rPr>
                        <a:t>2700</a:t>
                      </a:r>
                      <a:r>
                        <a:rPr lang="en-US" sz="1400" spc="70">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Mb</a:t>
                      </a:r>
                      <a:endParaRPr lang="en-US" sz="1400">
                        <a:effectLst/>
                        <a:latin typeface="Calibri"/>
                        <a:ea typeface="Calibri"/>
                        <a:cs typeface="Times New Roman"/>
                      </a:endParaRPr>
                    </a:p>
                  </a:txBody>
                  <a:tcPr marL="0" marR="0" marT="0" marB="0"/>
                </a:tc>
                <a:tc>
                  <a:txBody>
                    <a:bodyPr/>
                    <a:lstStyle/>
                    <a:p>
                      <a:pPr marL="107315" marR="0">
                        <a:lnSpc>
                          <a:spcPts val="1005"/>
                        </a:lnSpc>
                        <a:spcBef>
                          <a:spcPts val="0"/>
                        </a:spcBef>
                        <a:spcAft>
                          <a:spcPts val="0"/>
                        </a:spcAft>
                      </a:pPr>
                      <a:r>
                        <a:rPr lang="en-US" sz="1400">
                          <a:solidFill>
                            <a:srgbClr val="231F20"/>
                          </a:solidFill>
                          <a:effectLst/>
                          <a:latin typeface="Times New Roman"/>
                          <a:ea typeface="Calibri"/>
                          <a:cs typeface="Times New Roman"/>
                        </a:rPr>
                        <a:t>Widely</a:t>
                      </a:r>
                      <a:r>
                        <a:rPr lang="en-US" sz="1400" spc="-45">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used</a:t>
                      </a:r>
                      <a:r>
                        <a:rPr lang="en-US" sz="1400" spc="-30">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model</a:t>
                      </a:r>
                      <a:r>
                        <a:rPr lang="en-US" sz="1400" spc="30">
                          <a:solidFill>
                            <a:srgbClr val="231F20"/>
                          </a:solidFill>
                          <a:effectLst/>
                          <a:latin typeface="Times New Roman"/>
                          <a:ea typeface="Calibri"/>
                          <a:cs typeface="Times New Roman"/>
                        </a:rPr>
                        <a:t> </a:t>
                      </a:r>
                      <a:r>
                        <a:rPr lang="en-US" sz="1400">
                          <a:solidFill>
                            <a:srgbClr val="231F20"/>
                          </a:solidFill>
                          <a:effectLst/>
                          <a:latin typeface="Times New Roman"/>
                          <a:ea typeface="Calibri"/>
                          <a:cs typeface="Times New Roman"/>
                        </a:rPr>
                        <a:t>organism</a:t>
                      </a:r>
                      <a:endParaRPr lang="en-US" sz="1400">
                        <a:effectLst/>
                        <a:latin typeface="Calibri"/>
                        <a:ea typeface="Calibri"/>
                        <a:cs typeface="Times New Roman"/>
                      </a:endParaRPr>
                    </a:p>
                  </a:txBody>
                  <a:tcPr marL="0" marR="0" marT="0" marB="0"/>
                </a:tc>
                <a:extLst>
                  <a:ext uri="{0D108BD9-81ED-4DB2-BD59-A6C34878D82A}">
                    <a16:rowId xmlns:a16="http://schemas.microsoft.com/office/drawing/2014/main" val="10013"/>
                  </a:ext>
                </a:extLst>
              </a:tr>
              <a:tr h="187598">
                <a:tc>
                  <a:txBody>
                    <a:bodyPr/>
                    <a:lstStyle/>
                    <a:p>
                      <a:pPr marL="25400" marR="0">
                        <a:lnSpc>
                          <a:spcPts val="1000"/>
                        </a:lnSpc>
                        <a:spcBef>
                          <a:spcPts val="0"/>
                        </a:spcBef>
                        <a:spcAft>
                          <a:spcPts val="0"/>
                        </a:spcAft>
                      </a:pPr>
                      <a:r>
                        <a:rPr lang="en-US" sz="1400" dirty="0">
                          <a:solidFill>
                            <a:srgbClr val="231F20"/>
                          </a:solidFill>
                          <a:effectLst/>
                          <a:latin typeface="Times New Roman"/>
                          <a:ea typeface="Calibri"/>
                          <a:cs typeface="Times New Roman"/>
                        </a:rPr>
                        <a:t>Chimpanzee</a:t>
                      </a:r>
                      <a:r>
                        <a:rPr lang="en-US" sz="1400" spc="-40" dirty="0">
                          <a:solidFill>
                            <a:srgbClr val="231F20"/>
                          </a:solidFill>
                          <a:effectLst/>
                          <a:latin typeface="Times New Roman"/>
                          <a:ea typeface="Calibri"/>
                          <a:cs typeface="Times New Roman"/>
                        </a:rPr>
                        <a:t> </a:t>
                      </a:r>
                      <a:r>
                        <a:rPr lang="en-US" sz="1400" dirty="0">
                          <a:solidFill>
                            <a:srgbClr val="231F20"/>
                          </a:solidFill>
                          <a:effectLst/>
                          <a:latin typeface="Times New Roman"/>
                          <a:ea typeface="Calibri"/>
                          <a:cs typeface="Times New Roman"/>
                        </a:rPr>
                        <a:t>(</a:t>
                      </a:r>
                      <a:r>
                        <a:rPr lang="en-US" sz="1400" i="1" dirty="0">
                          <a:solidFill>
                            <a:srgbClr val="231F20"/>
                          </a:solidFill>
                          <a:effectLst/>
                          <a:latin typeface="Times New Roman"/>
                          <a:ea typeface="Calibri"/>
                          <a:cs typeface="Times New Roman"/>
                        </a:rPr>
                        <a:t>Pan </a:t>
                      </a:r>
                      <a:endParaRPr lang="en-US" sz="1400" dirty="0">
                        <a:effectLst/>
                        <a:latin typeface="Calibri"/>
                        <a:ea typeface="Calibri"/>
                        <a:cs typeface="Times New Roman"/>
                      </a:endParaRPr>
                    </a:p>
                  </a:txBody>
                  <a:tcPr marL="0" marR="0" marT="0" marB="0"/>
                </a:tc>
                <a:tc>
                  <a:txBody>
                    <a:bodyPr/>
                    <a:lstStyle/>
                    <a:p>
                      <a:pPr marL="0" marR="0">
                        <a:lnSpc>
                          <a:spcPct val="115000"/>
                        </a:lnSpc>
                        <a:spcBef>
                          <a:spcPts val="0"/>
                        </a:spcBef>
                        <a:spcAft>
                          <a:spcPts val="0"/>
                        </a:spcAft>
                      </a:pPr>
                      <a:r>
                        <a:rPr lang="en-US" sz="1400">
                          <a:effectLst/>
                          <a:latin typeface="Times New Roman"/>
                          <a:ea typeface="Calibri"/>
                          <a:cs typeface="Times New Roman"/>
                        </a:rPr>
                        <a:t> </a:t>
                      </a:r>
                      <a:endParaRPr lang="en-US" sz="1400">
                        <a:effectLst/>
                        <a:latin typeface="Calibri"/>
                        <a:ea typeface="Calibri"/>
                        <a:cs typeface="Times New Roman"/>
                      </a:endParaRPr>
                    </a:p>
                  </a:txBody>
                  <a:tcPr marL="0" marR="0" marT="0" marB="0"/>
                </a:tc>
                <a:tc>
                  <a:txBody>
                    <a:bodyPr/>
                    <a:lstStyle/>
                    <a:p>
                      <a:pPr marL="0" marR="0">
                        <a:lnSpc>
                          <a:spcPct val="115000"/>
                        </a:lnSpc>
                        <a:spcBef>
                          <a:spcPts val="0"/>
                        </a:spcBef>
                        <a:spcAft>
                          <a:spcPts val="0"/>
                        </a:spcAft>
                      </a:pPr>
                      <a:r>
                        <a:rPr lang="en-US" sz="1400">
                          <a:effectLst/>
                          <a:latin typeface="Times New Roman"/>
                          <a:ea typeface="Calibri"/>
                          <a:cs typeface="Times New Roman"/>
                        </a:rPr>
                        <a:t> </a:t>
                      </a:r>
                      <a:endParaRPr lang="en-US" sz="1400">
                        <a:effectLst/>
                        <a:latin typeface="Calibri"/>
                        <a:ea typeface="Calibri"/>
                        <a:cs typeface="Times New Roman"/>
                      </a:endParaRPr>
                    </a:p>
                  </a:txBody>
                  <a:tcPr marL="0" marR="0" marT="0" marB="0"/>
                </a:tc>
                <a:tc>
                  <a:txBody>
                    <a:bodyPr/>
                    <a:lstStyle/>
                    <a:p>
                      <a:pPr marL="0" marR="0">
                        <a:lnSpc>
                          <a:spcPct val="115000"/>
                        </a:lnSpc>
                        <a:spcBef>
                          <a:spcPts val="0"/>
                        </a:spcBef>
                        <a:spcAft>
                          <a:spcPts val="0"/>
                        </a:spcAft>
                      </a:pPr>
                      <a:r>
                        <a:rPr lang="en-US" sz="1400">
                          <a:effectLst/>
                          <a:latin typeface="Times New Roman"/>
                          <a:ea typeface="Calibri"/>
                          <a:cs typeface="Times New Roman"/>
                        </a:rPr>
                        <a:t> </a:t>
                      </a:r>
                      <a:endParaRPr lang="en-US" sz="1400">
                        <a:effectLst/>
                        <a:latin typeface="Calibri"/>
                        <a:ea typeface="Calibri"/>
                        <a:cs typeface="Times New Roman"/>
                      </a:endParaRPr>
                    </a:p>
                  </a:txBody>
                  <a:tcPr marL="0" marR="0" marT="0" marB="0"/>
                </a:tc>
                <a:extLst>
                  <a:ext uri="{0D108BD9-81ED-4DB2-BD59-A6C34878D82A}">
                    <a16:rowId xmlns:a16="http://schemas.microsoft.com/office/drawing/2014/main" val="10014"/>
                  </a:ext>
                </a:extLst>
              </a:tr>
              <a:tr h="721497">
                <a:tc gridSpan="4">
                  <a:txBody>
                    <a:bodyPr/>
                    <a:lstStyle/>
                    <a:p>
                      <a:pPr marL="139700" marR="0">
                        <a:lnSpc>
                          <a:spcPct val="115000"/>
                        </a:lnSpc>
                        <a:spcBef>
                          <a:spcPts val="70"/>
                        </a:spcBef>
                        <a:spcAft>
                          <a:spcPts val="0"/>
                        </a:spcAft>
                      </a:pPr>
                      <a:r>
                        <a:rPr lang="en-US" sz="1400" i="1" dirty="0">
                          <a:solidFill>
                            <a:srgbClr val="231F20"/>
                          </a:solidFill>
                          <a:effectLst/>
                          <a:latin typeface="Times New Roman"/>
                          <a:ea typeface="Calibri"/>
                          <a:cs typeface="Times New Roman"/>
                        </a:rPr>
                        <a:t>troglodytes</a:t>
                      </a:r>
                      <a:r>
                        <a:rPr lang="en-US" sz="1400" dirty="0">
                          <a:solidFill>
                            <a:srgbClr val="231F20"/>
                          </a:solidFill>
                          <a:effectLst/>
                          <a:latin typeface="Times New Roman"/>
                          <a:ea typeface="Calibri"/>
                          <a:cs typeface="Times New Roman"/>
                        </a:rPr>
                        <a:t>)                        </a:t>
                      </a:r>
                      <a:r>
                        <a:rPr lang="en-US" sz="1400" spc="40" dirty="0">
                          <a:solidFill>
                            <a:srgbClr val="231F20"/>
                          </a:solidFill>
                          <a:effectLst/>
                          <a:latin typeface="Times New Roman"/>
                          <a:ea typeface="Calibri"/>
                          <a:cs typeface="Times New Roman"/>
                        </a:rPr>
                        <a:t> </a:t>
                      </a:r>
                      <a:r>
                        <a:rPr lang="en-US" sz="1400" dirty="0">
                          <a:solidFill>
                            <a:srgbClr val="231F20"/>
                          </a:solidFill>
                          <a:effectLst/>
                          <a:latin typeface="Times New Roman"/>
                          <a:ea typeface="Calibri"/>
                          <a:cs typeface="Times New Roman"/>
                        </a:rPr>
                        <a:t>2005        </a:t>
                      </a:r>
                      <a:r>
                        <a:rPr lang="en-US" sz="1400" spc="175" dirty="0">
                          <a:solidFill>
                            <a:srgbClr val="231F20"/>
                          </a:solidFill>
                          <a:effectLst/>
                          <a:latin typeface="Times New Roman"/>
                          <a:ea typeface="Calibri"/>
                          <a:cs typeface="Times New Roman"/>
                        </a:rPr>
                        <a:t> </a:t>
                      </a:r>
                      <a:r>
                        <a:rPr lang="en-US" sz="1400" dirty="0">
                          <a:solidFill>
                            <a:srgbClr val="231F20"/>
                          </a:solidFill>
                          <a:effectLst/>
                          <a:latin typeface="Times New Roman"/>
                          <a:ea typeface="Calibri"/>
                          <a:cs typeface="Times New Roman"/>
                        </a:rPr>
                        <a:t>3000</a:t>
                      </a:r>
                      <a:r>
                        <a:rPr lang="en-US" sz="1400" spc="70" dirty="0">
                          <a:solidFill>
                            <a:srgbClr val="231F20"/>
                          </a:solidFill>
                          <a:effectLst/>
                          <a:latin typeface="Times New Roman"/>
                          <a:ea typeface="Calibri"/>
                          <a:cs typeface="Times New Roman"/>
                        </a:rPr>
                        <a:t> </a:t>
                      </a:r>
                      <a:r>
                        <a:rPr lang="en-US" sz="1400" dirty="0">
                          <a:solidFill>
                            <a:srgbClr val="231F20"/>
                          </a:solidFill>
                          <a:effectLst/>
                          <a:latin typeface="Times New Roman"/>
                          <a:ea typeface="Calibri"/>
                          <a:cs typeface="Times New Roman"/>
                        </a:rPr>
                        <a:t>Mb        Closest</a:t>
                      </a:r>
                      <a:r>
                        <a:rPr lang="en-US" sz="1400" spc="-25" dirty="0">
                          <a:solidFill>
                            <a:srgbClr val="231F20"/>
                          </a:solidFill>
                          <a:effectLst/>
                          <a:latin typeface="Times New Roman"/>
                          <a:ea typeface="Calibri"/>
                          <a:cs typeface="Times New Roman"/>
                        </a:rPr>
                        <a:t> </a:t>
                      </a:r>
                      <a:r>
                        <a:rPr lang="en-US" sz="1400" dirty="0">
                          <a:solidFill>
                            <a:srgbClr val="231F20"/>
                          </a:solidFill>
                          <a:effectLst/>
                          <a:latin typeface="Times New Roman"/>
                          <a:ea typeface="Calibri"/>
                          <a:cs typeface="Times New Roman"/>
                        </a:rPr>
                        <a:t>to</a:t>
                      </a:r>
                      <a:r>
                        <a:rPr lang="en-US" sz="1400" spc="30" dirty="0">
                          <a:solidFill>
                            <a:srgbClr val="231F20"/>
                          </a:solidFill>
                          <a:effectLst/>
                          <a:latin typeface="Times New Roman"/>
                          <a:ea typeface="Calibri"/>
                          <a:cs typeface="Times New Roman"/>
                        </a:rPr>
                        <a:t> </a:t>
                      </a:r>
                      <a:r>
                        <a:rPr lang="en-US" sz="1400" dirty="0">
                          <a:solidFill>
                            <a:srgbClr val="231F20"/>
                          </a:solidFill>
                          <a:effectLst/>
                          <a:latin typeface="Times New Roman"/>
                          <a:ea typeface="Calibri"/>
                          <a:cs typeface="Times New Roman"/>
                        </a:rPr>
                        <a:t>human</a:t>
                      </a:r>
                      <a:r>
                        <a:rPr lang="en-US" sz="1400" spc="10" dirty="0">
                          <a:solidFill>
                            <a:srgbClr val="231F20"/>
                          </a:solidFill>
                          <a:effectLst/>
                          <a:latin typeface="Times New Roman"/>
                          <a:ea typeface="Calibri"/>
                          <a:cs typeface="Times New Roman"/>
                        </a:rPr>
                        <a:t> </a:t>
                      </a:r>
                      <a:r>
                        <a:rPr lang="en-US" sz="1400" dirty="0">
                          <a:solidFill>
                            <a:srgbClr val="231F20"/>
                          </a:solidFill>
                          <a:effectLst/>
                          <a:latin typeface="Times New Roman"/>
                          <a:ea typeface="Calibri"/>
                          <a:cs typeface="Times New Roman"/>
                        </a:rPr>
                        <a:t>genome</a:t>
                      </a:r>
                      <a:endParaRPr lang="en-US" sz="1400" dirty="0">
                        <a:effectLst/>
                        <a:latin typeface="Calibri"/>
                        <a:ea typeface="Calibri"/>
                        <a:cs typeface="Times New Roman"/>
                      </a:endParaRPr>
                    </a:p>
                  </a:txBody>
                  <a:tcPr marL="0" marR="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5"/>
                  </a:ext>
                </a:extLst>
              </a:tr>
            </a:tbl>
          </a:graphicData>
        </a:graphic>
      </p:graphicFrame>
      <p:sp>
        <p:nvSpPr>
          <p:cNvPr id="5" name="Rectangle 1"/>
          <p:cNvSpPr>
            <a:spLocks noChangeArrowheads="1"/>
          </p:cNvSpPr>
          <p:nvPr/>
        </p:nvSpPr>
        <p:spPr bwMode="auto">
          <a:xfrm>
            <a:off x="990600" y="213465"/>
            <a:ext cx="7772400" cy="1554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231F20"/>
                </a:solidFill>
                <a:effectLst/>
                <a:latin typeface="Arial" pitchFamily="34" charset="0"/>
                <a:ea typeface="Calibri" pitchFamily="34" charset="0"/>
                <a:cs typeface="Arial" pitchFamily="34" charset="0"/>
              </a:rPr>
              <a:t>Table 1.1   </a:t>
            </a:r>
            <a:r>
              <a:rPr lang="en-US" sz="2800" b="1" dirty="0">
                <a:solidFill>
                  <a:srgbClr val="231F20"/>
                </a:solidFill>
                <a:latin typeface="Times New Roman" pitchFamily="18" charset="0"/>
                <a:ea typeface="Calibri" pitchFamily="34" charset="0"/>
                <a:cs typeface="Times New Roman" pitchFamily="18" charset="0"/>
              </a:rPr>
              <a:t>Early t</a:t>
            </a:r>
            <a:r>
              <a:rPr kumimoji="0" lang="en-US" sz="2800" b="1" i="0" u="none" strike="noStrike" cap="none" normalizeH="0" baseline="0" dirty="0">
                <a:ln>
                  <a:noFill/>
                </a:ln>
                <a:solidFill>
                  <a:srgbClr val="231F20"/>
                </a:solidFill>
                <a:effectLst/>
                <a:latin typeface="Times New Roman" pitchFamily="18" charset="0"/>
                <a:ea typeface="Calibri" pitchFamily="34" charset="0"/>
                <a:cs typeface="Times New Roman" pitchFamily="18" charset="0"/>
              </a:rPr>
              <a:t>imeline of genome sequencing – valuable</a:t>
            </a:r>
            <a:r>
              <a:rPr kumimoji="0" lang="en-US" sz="2800" b="1" i="0" u="none" strike="noStrike" cap="none" normalizeH="0" dirty="0">
                <a:ln>
                  <a:noFill/>
                </a:ln>
                <a:solidFill>
                  <a:srgbClr val="231F20"/>
                </a:solidFill>
                <a:effectLst/>
                <a:latin typeface="Times New Roman" pitchFamily="18" charset="0"/>
                <a:ea typeface="Calibri" pitchFamily="34" charset="0"/>
                <a:cs typeface="Times New Roman" pitchFamily="18" charset="0"/>
              </a:rPr>
              <a:t> input for genetic </a:t>
            </a:r>
            <a:r>
              <a:rPr lang="en-US" sz="2800" b="1" dirty="0">
                <a:solidFill>
                  <a:srgbClr val="231F20"/>
                </a:solidFill>
                <a:latin typeface="Times New Roman" pitchFamily="18" charset="0"/>
                <a:ea typeface="Calibri" pitchFamily="34" charset="0"/>
                <a:cs typeface="Times New Roman" pitchFamily="18" charset="0"/>
              </a:rPr>
              <a:t>engineering</a:t>
            </a:r>
            <a:endParaRPr kumimoji="0" lang="en-US" sz="2800" b="1" i="0" u="none" strike="noStrike" cap="none" normalizeH="0" baseline="0" dirty="0">
              <a:ln>
                <a:noFill/>
              </a:ln>
              <a:solidFill>
                <a:srgbClr val="231F20"/>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231F20"/>
                </a:solidFill>
                <a:effectLst/>
                <a:latin typeface="Arial" pitchFamily="34" charset="0"/>
                <a:ea typeface="Calibri" pitchFamily="34" charset="0"/>
                <a:cs typeface="Arial" pitchFamily="34" charset="0"/>
              </a:rPr>
              <a:t>Genome sequenced       Year     Genome size                                    Comment</a:t>
            </a:r>
            <a:endParaRPr kumimoji="0" lang="en-US" sz="12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15547149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7C7DE3-56BD-475E-873F-2BF8A8D460C4}"/>
              </a:ext>
            </a:extLst>
          </p:cNvPr>
          <p:cNvSpPr/>
          <p:nvPr/>
        </p:nvSpPr>
        <p:spPr>
          <a:xfrm>
            <a:off x="533400" y="762000"/>
            <a:ext cx="8610600" cy="4616648"/>
          </a:xfrm>
          <a:prstGeom prst="rect">
            <a:avLst/>
          </a:prstGeom>
        </p:spPr>
        <p:txBody>
          <a:bodyPr wrap="square">
            <a:spAutoFit/>
          </a:bodyPr>
          <a:lstStyle/>
          <a:p>
            <a:pPr marL="0" marR="0">
              <a:spcBef>
                <a:spcPts val="0"/>
              </a:spcBef>
              <a:spcAft>
                <a:spcPts val="0"/>
              </a:spcAft>
            </a:pPr>
            <a:r>
              <a:rPr lang="en-US" b="1" i="1" dirty="0">
                <a:latin typeface="Times New Roman" panose="02020603050405020304" pitchFamily="18" charset="0"/>
                <a:ea typeface="Times New Roman" panose="02020603050405020304" pitchFamily="18" charset="0"/>
                <a:cs typeface="Times New Roman" panose="02020603050405020304" pitchFamily="18" charset="0"/>
              </a:rPr>
              <a:t>NEXT WEEK: Friday</a:t>
            </a:r>
            <a:r>
              <a:rPr lang="en-US" i="1" dirty="0">
                <a:latin typeface="Times New Roman" panose="02020603050405020304" pitchFamily="18" charset="0"/>
                <a:ea typeface="Times New Roman" panose="02020603050405020304" pitchFamily="18" charset="0"/>
                <a:cs typeface="Times New Roman" panose="02020603050405020304" pitchFamily="18" charset="0"/>
              </a:rPr>
              <a:t> October 13 Tseten Yeshi, Ph.D., V.P. Research and Development Hera BioLabs Inc</a:t>
            </a:r>
          </a:p>
          <a:p>
            <a:pPr marL="0" marR="0">
              <a:spcBef>
                <a:spcPts val="0"/>
              </a:spcBef>
              <a:spcAft>
                <a:spcPts val="0"/>
              </a:spcAft>
            </a:pPr>
            <a:endParaRPr lang="en-US" i="1"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i="1" dirty="0">
                <a:latin typeface="Times New Roman" panose="02020603050405020304" pitchFamily="18" charset="0"/>
                <a:ea typeface="Times New Roman" panose="02020603050405020304" pitchFamily="18" charset="0"/>
                <a:cs typeface="Times New Roman" panose="02020603050405020304" pitchFamily="18" charset="0"/>
              </a:rPr>
              <a:t>Last year, this was a very fast-paced presentation – you need to prepare.</a:t>
            </a:r>
          </a:p>
          <a:p>
            <a:pPr marL="0" marR="0">
              <a:spcBef>
                <a:spcPts val="0"/>
              </a:spcBef>
              <a:spcAft>
                <a:spcPts val="0"/>
              </a:spcAft>
            </a:pPr>
            <a:endParaRPr lang="en-US" i="1"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i="1"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i="1"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b="1" i="1" dirty="0">
                <a:latin typeface="Times New Roman" panose="02020603050405020304" pitchFamily="18" charset="0"/>
                <a:ea typeface="Times New Roman" panose="02020603050405020304" pitchFamily="18" charset="0"/>
                <a:cs typeface="Times New Roman" panose="02020603050405020304" pitchFamily="18" charset="0"/>
              </a:rPr>
              <a:t>Required reading: </a:t>
            </a:r>
            <a:r>
              <a:rPr lang="en-US" i="1" dirty="0">
                <a:latin typeface="Times New Roman" panose="02020603050405020304" pitchFamily="18" charset="0"/>
                <a:ea typeface="Times New Roman" panose="02020603050405020304" pitchFamily="18" charset="0"/>
                <a:cs typeface="Times New Roman" panose="02020603050405020304" pitchFamily="18" charset="0"/>
                <a:hlinkClick r:id="rId2"/>
              </a:rPr>
              <a:t>https://www.herabiolabs.com/technology/humanized-rodents/</a:t>
            </a:r>
            <a:endParaRPr lang="en-US" i="1"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i="1"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Pay special attention to the sections (hot links) on:</a:t>
            </a:r>
          </a:p>
          <a:p>
            <a:pPr marL="0" marR="0">
              <a:spcBef>
                <a:spcPts val="0"/>
              </a:spcBef>
              <a:spcAft>
                <a:spcPts val="0"/>
              </a:spcAft>
            </a:pP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a:t>Humanized immune system rats</a:t>
            </a:r>
          </a:p>
          <a:p>
            <a:r>
              <a:rPr lang="en-US" dirty="0"/>
              <a:t>	Genome Editing Technologies</a:t>
            </a:r>
          </a:p>
          <a:p>
            <a:r>
              <a:rPr lang="en-US" dirty="0"/>
              <a:t>		PiggyBac™</a:t>
            </a:r>
          </a:p>
          <a:p>
            <a:r>
              <a:rPr lang="en-US" dirty="0"/>
              <a:t>		CRISPR</a:t>
            </a:r>
          </a:p>
          <a:p>
            <a:r>
              <a:rPr lang="en-US" dirty="0"/>
              <a:t>		TALEN</a:t>
            </a:r>
            <a:endParaRPr lang="en-US" i="1"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796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457200"/>
            <a:ext cx="8839200" cy="6301725"/>
          </a:xfrm>
          <a:prstGeom prst="rect">
            <a:avLst/>
          </a:prstGeom>
        </p:spPr>
        <p:txBody>
          <a:bodyPr wrap="square">
            <a:spAutoFit/>
          </a:bodyPr>
          <a:lstStyle/>
          <a:p>
            <a:pPr marL="342900" lvl="0" indent="-342900"/>
            <a:r>
              <a:rPr lang="en-US" sz="1700" b="1" dirty="0">
                <a:solidFill>
                  <a:srgbClr val="C0504D"/>
                </a:solidFill>
              </a:rPr>
              <a:t>Broad-spectrum Phosphatase:</a:t>
            </a:r>
            <a:r>
              <a:rPr lang="en-US" sz="1700" b="1" dirty="0">
                <a:solidFill>
                  <a:prstClr val="black"/>
                </a:solidFill>
              </a:rPr>
              <a:t> </a:t>
            </a:r>
            <a:r>
              <a:rPr lang="en-US" sz="1600" dirty="0"/>
              <a:t>Alkaline Phosphatase nonspecifically catalyzes the </a:t>
            </a:r>
            <a:r>
              <a:rPr lang="en-US" sz="1600" dirty="0" err="1"/>
              <a:t>dephosphorylation</a:t>
            </a:r>
            <a:r>
              <a:rPr lang="en-US" sz="1600" dirty="0"/>
              <a:t> of 5´ and 3´ ends of DNA and RNA phosphomonoesters. Also hydrolyses </a:t>
            </a:r>
            <a:r>
              <a:rPr lang="en-US" sz="1600" dirty="0" err="1"/>
              <a:t>ribo</a:t>
            </a:r>
            <a:r>
              <a:rPr lang="en-US" sz="1600" dirty="0"/>
              <a:t>-, as well as </a:t>
            </a:r>
            <a:r>
              <a:rPr lang="en-US" sz="1600" dirty="0" err="1"/>
              <a:t>deoxyribonucleoside</a:t>
            </a:r>
            <a:r>
              <a:rPr lang="en-US" sz="1600" dirty="0"/>
              <a:t> triphosphates (NTPs and dNTPs). </a:t>
            </a:r>
            <a:r>
              <a:rPr lang="en-US" sz="1700" dirty="0">
                <a:solidFill>
                  <a:prstClr val="black"/>
                </a:solidFill>
              </a:rPr>
              <a:t>Examples, </a:t>
            </a:r>
            <a:r>
              <a:rPr lang="en-US" sz="1700" b="1" dirty="0">
                <a:solidFill>
                  <a:prstClr val="black"/>
                </a:solidFill>
              </a:rPr>
              <a:t>calf intestinal alkaline phosphatase</a:t>
            </a:r>
            <a:r>
              <a:rPr lang="en-US" sz="1700" dirty="0">
                <a:solidFill>
                  <a:prstClr val="black"/>
                </a:solidFill>
              </a:rPr>
              <a:t>, bacterial alkaline phosphatase, shrimp alkaline phosphatase – Note: cannot remove inverted guanosine “cap” of mRNA.</a:t>
            </a:r>
          </a:p>
          <a:p>
            <a:pPr marL="342900" lvl="0" indent="-342900"/>
            <a:endParaRPr lang="en-US" sz="1700" dirty="0">
              <a:solidFill>
                <a:prstClr val="black"/>
              </a:solidFill>
            </a:endParaRPr>
          </a:p>
          <a:p>
            <a:pPr marL="342900" indent="-342900"/>
            <a:r>
              <a:rPr lang="en-US" sz="1000" dirty="0">
                <a:solidFill>
                  <a:srgbClr val="C0504D"/>
                </a:solidFill>
                <a:hlinkClick r:id="rId2"/>
              </a:rPr>
              <a:t>http://www.ibch.ru/biotech/eng/products.html</a:t>
            </a:r>
            <a:endParaRPr lang="en-US" sz="1000" dirty="0">
              <a:solidFill>
                <a:srgbClr val="C0504D"/>
              </a:solidFill>
            </a:endParaRPr>
          </a:p>
          <a:p>
            <a:pPr marL="342900" lvl="0" indent="-342900"/>
            <a:endParaRPr lang="en-US" sz="1700" dirty="0">
              <a:solidFill>
                <a:prstClr val="black"/>
              </a:solidFill>
            </a:endParaRPr>
          </a:p>
          <a:p>
            <a:pPr marL="342900" lvl="0" indent="-342900"/>
            <a:endParaRPr lang="en-US" sz="1700" dirty="0">
              <a:solidFill>
                <a:prstClr val="black"/>
              </a:solidFill>
            </a:endParaRPr>
          </a:p>
          <a:p>
            <a:pPr marL="342900" lvl="0" indent="-342900"/>
            <a:endParaRPr lang="en-US" sz="1700" dirty="0">
              <a:solidFill>
                <a:srgbClr val="C0504D"/>
              </a:solidFill>
            </a:endParaRPr>
          </a:p>
          <a:p>
            <a:pPr marL="342900" lvl="0" indent="-342900"/>
            <a:endParaRPr lang="en-US" sz="1700" b="1" dirty="0">
              <a:solidFill>
                <a:srgbClr val="C0504D"/>
              </a:solidFill>
            </a:endParaRPr>
          </a:p>
          <a:p>
            <a:pPr marL="342900" lvl="0" indent="-342900"/>
            <a:endParaRPr lang="en-US" sz="1700" b="1" dirty="0">
              <a:solidFill>
                <a:srgbClr val="C0504D"/>
              </a:solidFill>
            </a:endParaRPr>
          </a:p>
          <a:p>
            <a:pPr marL="342900" lvl="0" indent="-342900"/>
            <a:endParaRPr lang="en-US" sz="1700" b="1" dirty="0">
              <a:solidFill>
                <a:srgbClr val="C0504D"/>
              </a:solidFill>
            </a:endParaRPr>
          </a:p>
          <a:p>
            <a:pPr marL="342900" indent="-342900"/>
            <a:r>
              <a:rPr lang="en-US" sz="1000" b="1" dirty="0">
                <a:solidFill>
                  <a:srgbClr val="C0504D"/>
                </a:solidFill>
                <a:hlinkClick r:id="rId3"/>
              </a:rPr>
              <a:t>http://www.escience.ws/b572/L6/L6.htm</a:t>
            </a:r>
            <a:endParaRPr lang="en-US" sz="1000" b="1" dirty="0">
              <a:solidFill>
                <a:srgbClr val="C0504D"/>
              </a:solidFill>
            </a:endParaRPr>
          </a:p>
          <a:p>
            <a:pPr marL="342900" lvl="0" indent="-342900"/>
            <a:endParaRPr lang="en-US" sz="1700" b="1" dirty="0">
              <a:solidFill>
                <a:srgbClr val="C0504D"/>
              </a:solidFill>
            </a:endParaRPr>
          </a:p>
          <a:p>
            <a:pPr marL="342900" lvl="0" indent="-342900"/>
            <a:endParaRPr lang="en-US" sz="1700" b="1" dirty="0">
              <a:solidFill>
                <a:srgbClr val="C0504D"/>
              </a:solidFill>
            </a:endParaRPr>
          </a:p>
          <a:p>
            <a:pPr marL="342900" lvl="0" indent="-342900"/>
            <a:endParaRPr lang="en-US" sz="1700" b="1" dirty="0">
              <a:solidFill>
                <a:srgbClr val="C0504D"/>
              </a:solidFill>
            </a:endParaRPr>
          </a:p>
          <a:p>
            <a:pPr marL="342900" lvl="0" indent="-342900"/>
            <a:endParaRPr lang="en-US" sz="1700" b="1" dirty="0">
              <a:solidFill>
                <a:srgbClr val="C0504D"/>
              </a:solidFill>
            </a:endParaRPr>
          </a:p>
          <a:p>
            <a:pPr marL="342900" lvl="0" indent="-342900"/>
            <a:endParaRPr lang="en-US" sz="1700" b="1" dirty="0"/>
          </a:p>
          <a:p>
            <a:pPr marL="342900" lvl="0" indent="-342900"/>
            <a:r>
              <a:rPr lang="en-US" sz="1700" b="1" dirty="0"/>
              <a:t>Uses: </a:t>
            </a:r>
            <a:r>
              <a:rPr lang="en-US" sz="1700" dirty="0"/>
              <a:t>Removal of 5’ phosphates prior to T4 polynucleotide kinase labeling; </a:t>
            </a:r>
          </a:p>
          <a:p>
            <a:pPr marL="342900" lvl="0" indent="-342900"/>
            <a:endParaRPr lang="en-US" sz="1700" dirty="0"/>
          </a:p>
          <a:p>
            <a:pPr marL="342900" lvl="0" indent="-342900"/>
            <a:r>
              <a:rPr lang="en-US" sz="1700" dirty="0"/>
              <a:t>Removal of vector 5’ phosphate to prevent vector self ligation in cloning; some also remove phosphate from protein (lambda phosphatase)</a:t>
            </a:r>
          </a:p>
          <a:p>
            <a:pPr marL="342900" lvl="0" indent="-342900"/>
            <a:r>
              <a:rPr lang="en-US" sz="1050" b="1" dirty="0">
                <a:solidFill>
                  <a:srgbClr val="C0504D"/>
                </a:solidFill>
                <a:hlinkClick r:id="rId4"/>
              </a:rPr>
              <a:t>https://www.neb.com/tools-and-resources/selection-charts/protein-phosphatase-specificity-chart</a:t>
            </a:r>
            <a:endParaRPr lang="en-US" sz="1700" b="1" dirty="0">
              <a:solidFill>
                <a:srgbClr val="C0504D"/>
              </a:solidFill>
            </a:endParaRPr>
          </a:p>
          <a:p>
            <a:pPr marL="342900" lvl="0" indent="-342900"/>
            <a:endParaRPr lang="en-US" sz="1700" b="1" dirty="0">
              <a:solidFill>
                <a:srgbClr val="C0504D"/>
              </a:solidFill>
            </a:endParaRPr>
          </a:p>
        </p:txBody>
      </p:sp>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2057400"/>
            <a:ext cx="352425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2743200"/>
            <a:ext cx="2857500"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985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7" end="1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8" end="1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457200" y="228600"/>
            <a:ext cx="8458200" cy="3539430"/>
          </a:xfrm>
          <a:prstGeom prst="rect">
            <a:avLst/>
          </a:prstGeom>
          <a:noFill/>
          <a:ln w="9525">
            <a:noFill/>
            <a:miter lim="800000"/>
            <a:headEnd/>
            <a:tailEnd/>
          </a:ln>
        </p:spPr>
        <p:txBody>
          <a:bodyPr>
            <a:spAutoFit/>
          </a:bodyPr>
          <a:lstStyle/>
          <a:p>
            <a:pPr marL="342900" indent="-342900"/>
            <a:r>
              <a:rPr lang="en-US" sz="1700" b="1" dirty="0"/>
              <a:t>Kinases:</a:t>
            </a:r>
            <a:r>
              <a:rPr lang="en-US" sz="1700" dirty="0"/>
              <a:t> Add phosphate to the 5' hydroxyl of DNA or RNA (double or single stranded).  Example, T4 polynucleotide kinase.</a:t>
            </a:r>
            <a:endParaRPr lang="en-US" sz="1700" b="1" dirty="0"/>
          </a:p>
          <a:p>
            <a:pPr marL="342900" indent="-342900"/>
            <a:endParaRPr lang="en-US" sz="1700" b="1" dirty="0"/>
          </a:p>
          <a:p>
            <a:pPr marL="342900" indent="-342900"/>
            <a:r>
              <a:rPr lang="en-US" sz="1700" b="1" dirty="0"/>
              <a:t>Broad-spectrum Phosphatase: </a:t>
            </a:r>
            <a:r>
              <a:rPr lang="en-US" sz="1700" dirty="0"/>
              <a:t>Remove 5' phosphates from RNA and DNA  - some work with protein.  Example, calf intestinal alkaline phosphatase, bacterial alkaline phosphatase, shrimp alkaline phosphatase.</a:t>
            </a:r>
          </a:p>
          <a:p>
            <a:pPr marL="342900" indent="-342900"/>
            <a:endParaRPr lang="en-US" sz="1700" dirty="0"/>
          </a:p>
          <a:p>
            <a:r>
              <a:rPr lang="en-US" sz="1700" b="1" dirty="0">
                <a:solidFill>
                  <a:srgbClr val="FF0000"/>
                </a:solidFill>
              </a:rPr>
              <a:t>Recombinases</a:t>
            </a:r>
            <a:r>
              <a:rPr lang="en-US" sz="1700" dirty="0">
                <a:solidFill>
                  <a:srgbClr val="FF0000"/>
                </a:solidFill>
              </a:rPr>
              <a:t> </a:t>
            </a:r>
            <a:r>
              <a:rPr lang="en-US" sz="1700" dirty="0"/>
              <a:t>– (</a:t>
            </a:r>
            <a:r>
              <a:rPr lang="en-US" sz="1700" dirty="0" err="1"/>
              <a:t>Cre</a:t>
            </a:r>
            <a:r>
              <a:rPr lang="en-US" sz="1700" dirty="0"/>
              <a:t>, </a:t>
            </a:r>
            <a:r>
              <a:rPr lang="en-US" sz="1700" dirty="0" err="1"/>
              <a:t>Flp</a:t>
            </a:r>
            <a:r>
              <a:rPr lang="en-US" sz="1700" dirty="0"/>
              <a:t>) – protein enzymes that promote </a:t>
            </a:r>
            <a:r>
              <a:rPr lang="en-US" sz="1700" b="1" i="1" dirty="0"/>
              <a:t>site-specific recombination </a:t>
            </a:r>
            <a:r>
              <a:rPr lang="en-US" sz="1700" dirty="0"/>
              <a:t>- helpful in molecular genetics (targeted “knockouts”, knock-ins) and also for “ligase-free” cloning.  </a:t>
            </a:r>
          </a:p>
          <a:p>
            <a:endParaRPr lang="en-US" sz="1000" dirty="0"/>
          </a:p>
          <a:p>
            <a:pPr marL="342900" indent="-342900"/>
            <a:r>
              <a:rPr lang="en-US" sz="1000" dirty="0"/>
              <a:t>http://www.cf.ac.uk/biosi/staffinfo/ehrmann/tools/Recognition.htm</a:t>
            </a:r>
          </a:p>
          <a:p>
            <a:pPr marL="342900" indent="-342900"/>
            <a:endParaRPr lang="en-US" sz="1700" b="1" dirty="0"/>
          </a:p>
          <a:p>
            <a:pPr marL="342900" indent="-342900"/>
            <a:endParaRPr lang="en-US" sz="1700" dirty="0"/>
          </a:p>
        </p:txBody>
      </p:sp>
    </p:spTree>
    <p:extLst>
      <p:ext uri="{BB962C8B-B14F-4D97-AF65-F5344CB8AC3E}">
        <p14:creationId xmlns:p14="http://schemas.microsoft.com/office/powerpoint/2010/main" val="18540503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66807"/>
            <a:ext cx="8077200" cy="1923604"/>
          </a:xfrm>
          <a:prstGeom prst="rect">
            <a:avLst/>
          </a:prstGeom>
        </p:spPr>
        <p:txBody>
          <a:bodyPr wrap="square">
            <a:spAutoFit/>
          </a:bodyPr>
          <a:lstStyle/>
          <a:p>
            <a:pPr lvl="0"/>
            <a:r>
              <a:rPr lang="en-US" sz="1700" b="1" dirty="0">
                <a:solidFill>
                  <a:srgbClr val="1F497D"/>
                </a:solidFill>
              </a:rPr>
              <a:t>Recombinases</a:t>
            </a:r>
            <a:r>
              <a:rPr lang="en-US" sz="1700" dirty="0">
                <a:solidFill>
                  <a:srgbClr val="C0504D"/>
                </a:solidFill>
              </a:rPr>
              <a:t> </a:t>
            </a:r>
            <a:r>
              <a:rPr lang="en-US" sz="1700" dirty="0">
                <a:solidFill>
                  <a:prstClr val="black"/>
                </a:solidFill>
              </a:rPr>
              <a:t>– (</a:t>
            </a:r>
            <a:r>
              <a:rPr lang="en-US" sz="1700" dirty="0" err="1">
                <a:solidFill>
                  <a:prstClr val="black"/>
                </a:solidFill>
              </a:rPr>
              <a:t>Cre</a:t>
            </a:r>
            <a:r>
              <a:rPr lang="en-US" sz="1700" dirty="0">
                <a:solidFill>
                  <a:prstClr val="black"/>
                </a:solidFill>
              </a:rPr>
              <a:t>, </a:t>
            </a:r>
            <a:r>
              <a:rPr lang="en-US" sz="1700" dirty="0" err="1">
                <a:solidFill>
                  <a:prstClr val="black"/>
                </a:solidFill>
              </a:rPr>
              <a:t>Flp</a:t>
            </a:r>
            <a:r>
              <a:rPr lang="en-US" sz="1700" dirty="0">
                <a:solidFill>
                  <a:prstClr val="black"/>
                </a:solidFill>
              </a:rPr>
              <a:t>) – enzymes that promote </a:t>
            </a:r>
            <a:r>
              <a:rPr lang="en-US" sz="1700" b="1" i="1" dirty="0">
                <a:solidFill>
                  <a:prstClr val="black"/>
                </a:solidFill>
              </a:rPr>
              <a:t>site-specific recombination </a:t>
            </a:r>
            <a:r>
              <a:rPr lang="en-US" sz="1700" dirty="0">
                <a:solidFill>
                  <a:prstClr val="black"/>
                </a:solidFill>
              </a:rPr>
              <a:t>- helpful in molecular genetics for targeted “knockouts” (deleting gene) &amp; “knock-ins” (adding DNA or replacing gene) and also for “ligase-free” cloning (e.g., the Gateway system).  </a:t>
            </a:r>
          </a:p>
          <a:p>
            <a:pPr lvl="0"/>
            <a:endParaRPr lang="en-US" sz="1700" dirty="0">
              <a:solidFill>
                <a:prstClr val="black"/>
              </a:solidFill>
            </a:endParaRPr>
          </a:p>
          <a:p>
            <a:pPr lvl="0"/>
            <a:r>
              <a:rPr lang="en-US" sz="1700" dirty="0">
                <a:solidFill>
                  <a:prstClr val="black"/>
                </a:solidFill>
              </a:rPr>
              <a:t>The basic 34 bp </a:t>
            </a:r>
            <a:r>
              <a:rPr lang="en-US" sz="1700" dirty="0" err="1">
                <a:solidFill>
                  <a:prstClr val="black"/>
                </a:solidFill>
              </a:rPr>
              <a:t>Flp</a:t>
            </a:r>
            <a:r>
              <a:rPr lang="en-US" sz="1700" dirty="0">
                <a:solidFill>
                  <a:prstClr val="black"/>
                </a:solidFill>
              </a:rPr>
              <a:t> target site is composed of two 13 bp inverted arms and a central core spacer:  </a:t>
            </a:r>
            <a:r>
              <a:rPr lang="en-US" sz="1700" b="1" baseline="30000" dirty="0">
                <a:solidFill>
                  <a:prstClr val="black"/>
                </a:solidFill>
              </a:rPr>
              <a:t>5'</a:t>
            </a:r>
            <a:r>
              <a:rPr lang="en-US" sz="1700" b="1" dirty="0">
                <a:solidFill>
                  <a:prstClr val="black"/>
                </a:solidFill>
              </a:rPr>
              <a:t>GAAGTTCCTATTC</a:t>
            </a:r>
            <a:r>
              <a:rPr lang="en-US" sz="1700" b="1" i="1" dirty="0">
                <a:solidFill>
                  <a:prstClr val="black"/>
                </a:solidFill>
              </a:rPr>
              <a:t>tctagaaa</a:t>
            </a:r>
            <a:r>
              <a:rPr lang="en-US" sz="1700" b="1" dirty="0">
                <a:solidFill>
                  <a:prstClr val="black"/>
                </a:solidFill>
              </a:rPr>
              <a:t>G</a:t>
            </a:r>
            <a:r>
              <a:rPr lang="en-US" sz="1700" b="1" i="1" dirty="0">
                <a:solidFill>
                  <a:prstClr val="black"/>
                </a:solidFill>
              </a:rPr>
              <a:t>t</a:t>
            </a:r>
            <a:r>
              <a:rPr lang="en-US" sz="1700" b="1" dirty="0">
                <a:solidFill>
                  <a:prstClr val="black"/>
                </a:solidFill>
              </a:rPr>
              <a:t>ATAGGAACTTC</a:t>
            </a:r>
            <a:r>
              <a:rPr lang="en-US" sz="1700" b="1" baseline="30000" dirty="0">
                <a:solidFill>
                  <a:prstClr val="black"/>
                </a:solidFill>
              </a:rPr>
              <a:t>3‘</a:t>
            </a:r>
            <a:endParaRPr lang="en-US" sz="1700" dirty="0">
              <a:solidFill>
                <a:prstClr val="black"/>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750907923"/>
              </p:ext>
            </p:extLst>
          </p:nvPr>
        </p:nvGraphicFramePr>
        <p:xfrm>
          <a:off x="457200" y="2179642"/>
          <a:ext cx="7986992" cy="4525958"/>
        </p:xfrm>
        <a:graphic>
          <a:graphicData uri="http://schemas.openxmlformats.org/drawingml/2006/table">
            <a:tbl>
              <a:tblPr/>
              <a:tblGrid>
                <a:gridCol w="1996748">
                  <a:extLst>
                    <a:ext uri="{9D8B030D-6E8A-4147-A177-3AD203B41FA5}">
                      <a16:colId xmlns:a16="http://schemas.microsoft.com/office/drawing/2014/main" val="20000"/>
                    </a:ext>
                  </a:extLst>
                </a:gridCol>
                <a:gridCol w="1996748">
                  <a:extLst>
                    <a:ext uri="{9D8B030D-6E8A-4147-A177-3AD203B41FA5}">
                      <a16:colId xmlns:a16="http://schemas.microsoft.com/office/drawing/2014/main" val="20001"/>
                    </a:ext>
                  </a:extLst>
                </a:gridCol>
                <a:gridCol w="1996748">
                  <a:extLst>
                    <a:ext uri="{9D8B030D-6E8A-4147-A177-3AD203B41FA5}">
                      <a16:colId xmlns:a16="http://schemas.microsoft.com/office/drawing/2014/main" val="20002"/>
                    </a:ext>
                  </a:extLst>
                </a:gridCol>
                <a:gridCol w="1996748">
                  <a:extLst>
                    <a:ext uri="{9D8B030D-6E8A-4147-A177-3AD203B41FA5}">
                      <a16:colId xmlns:a16="http://schemas.microsoft.com/office/drawing/2014/main" val="20003"/>
                    </a:ext>
                  </a:extLst>
                </a:gridCol>
              </a:tblGrid>
              <a:tr h="354977">
                <a:tc gridSpan="4">
                  <a:txBody>
                    <a:bodyPr/>
                    <a:lstStyle/>
                    <a:p>
                      <a:r>
                        <a:rPr lang="en-US" sz="1700" dirty="0"/>
                        <a:t>Example Alternate </a:t>
                      </a:r>
                      <a:r>
                        <a:rPr lang="en-US" sz="1700" dirty="0" err="1"/>
                        <a:t>LoxP</a:t>
                      </a:r>
                      <a:r>
                        <a:rPr lang="en-US" sz="1700" dirty="0"/>
                        <a:t> Sites [19] – for CRE recombinase</a:t>
                      </a:r>
                    </a:p>
                  </a:txBody>
                  <a:tcPr marL="88744" marR="88744" marT="44372" marB="44372"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21211">
                <a:tc>
                  <a:txBody>
                    <a:bodyPr/>
                    <a:lstStyle/>
                    <a:p>
                      <a:r>
                        <a:rPr lang="en-US" sz="1700"/>
                        <a:t>Name</a:t>
                      </a:r>
                    </a:p>
                  </a:txBody>
                  <a:tcPr marL="88744" marR="88744" marT="44372" marB="44372" anchor="ctr">
                    <a:lnL>
                      <a:noFill/>
                    </a:lnL>
                    <a:lnR>
                      <a:noFill/>
                    </a:lnR>
                    <a:lnB>
                      <a:noFill/>
                    </a:lnB>
                  </a:tcPr>
                </a:tc>
                <a:tc>
                  <a:txBody>
                    <a:bodyPr/>
                    <a:lstStyle/>
                    <a:p>
                      <a:r>
                        <a:rPr lang="en-US" sz="1700"/>
                        <a:t>13bp Recognition Region</a:t>
                      </a:r>
                    </a:p>
                  </a:txBody>
                  <a:tcPr marL="88744" marR="88744" marT="44372" marB="44372" anchor="ctr">
                    <a:lnL>
                      <a:noFill/>
                    </a:lnL>
                    <a:lnR>
                      <a:noFill/>
                    </a:lnR>
                    <a:lnT>
                      <a:noFill/>
                    </a:lnT>
                    <a:lnB>
                      <a:noFill/>
                    </a:lnB>
                  </a:tcPr>
                </a:tc>
                <a:tc>
                  <a:txBody>
                    <a:bodyPr/>
                    <a:lstStyle/>
                    <a:p>
                      <a:r>
                        <a:rPr lang="en-US" sz="1700"/>
                        <a:t>8bp Spacer Region</a:t>
                      </a:r>
                    </a:p>
                  </a:txBody>
                  <a:tcPr marL="88744" marR="88744" marT="44372" marB="44372" anchor="ctr">
                    <a:lnL>
                      <a:noFill/>
                    </a:lnL>
                    <a:lnR>
                      <a:noFill/>
                    </a:lnR>
                    <a:lnT>
                      <a:noFill/>
                    </a:lnT>
                    <a:lnB>
                      <a:noFill/>
                    </a:lnB>
                  </a:tcPr>
                </a:tc>
                <a:tc>
                  <a:txBody>
                    <a:bodyPr/>
                    <a:lstStyle/>
                    <a:p>
                      <a:r>
                        <a:rPr lang="en-US" sz="1700" dirty="0"/>
                        <a:t>13bp Recognition Region</a:t>
                      </a:r>
                    </a:p>
                  </a:txBody>
                  <a:tcPr marL="88744" marR="88744" marT="44372" marB="44372" anchor="ctr">
                    <a:lnL>
                      <a:noFill/>
                    </a:lnL>
                    <a:lnR>
                      <a:noFill/>
                    </a:lnR>
                    <a:lnT>
                      <a:noFill/>
                    </a:lnT>
                    <a:lnB>
                      <a:noFill/>
                    </a:lnB>
                  </a:tcPr>
                </a:tc>
                <a:extLst>
                  <a:ext uri="{0D108BD9-81ED-4DB2-BD59-A6C34878D82A}">
                    <a16:rowId xmlns:a16="http://schemas.microsoft.com/office/drawing/2014/main" val="10001"/>
                  </a:ext>
                </a:extLst>
              </a:tr>
              <a:tr h="354977">
                <a:tc>
                  <a:txBody>
                    <a:bodyPr/>
                    <a:lstStyle/>
                    <a:p>
                      <a:r>
                        <a:rPr lang="en-US" sz="1700"/>
                        <a:t>Wild-Type</a:t>
                      </a:r>
                    </a:p>
                  </a:txBody>
                  <a:tcPr marL="88744" marR="88744" marT="44372" marB="44372" anchor="ctr">
                    <a:lnL>
                      <a:noFill/>
                    </a:lnL>
                    <a:lnR>
                      <a:noFill/>
                    </a:lnR>
                    <a:lnT>
                      <a:noFill/>
                    </a:lnT>
                    <a:lnB>
                      <a:noFill/>
                    </a:lnB>
                  </a:tcPr>
                </a:tc>
                <a:tc>
                  <a:txBody>
                    <a:bodyPr/>
                    <a:lstStyle/>
                    <a:p>
                      <a:r>
                        <a:rPr lang="en-US" sz="1700"/>
                        <a:t>ATAACTTCGTATA</a:t>
                      </a:r>
                    </a:p>
                  </a:txBody>
                  <a:tcPr marL="88744" marR="88744" marT="44372" marB="44372" anchor="ctr">
                    <a:lnL>
                      <a:noFill/>
                    </a:lnL>
                    <a:lnR>
                      <a:noFill/>
                    </a:lnR>
                    <a:lnT>
                      <a:noFill/>
                    </a:lnT>
                    <a:lnB>
                      <a:noFill/>
                    </a:lnB>
                  </a:tcPr>
                </a:tc>
                <a:tc>
                  <a:txBody>
                    <a:bodyPr/>
                    <a:lstStyle/>
                    <a:p>
                      <a:r>
                        <a:rPr lang="en-US" sz="1700"/>
                        <a:t>ATGTATGC</a:t>
                      </a:r>
                    </a:p>
                  </a:txBody>
                  <a:tcPr marL="88744" marR="88744" marT="44372" marB="44372" anchor="ctr">
                    <a:lnL>
                      <a:noFill/>
                    </a:lnL>
                    <a:lnR>
                      <a:noFill/>
                    </a:lnR>
                    <a:lnT>
                      <a:noFill/>
                    </a:lnT>
                    <a:lnB>
                      <a:noFill/>
                    </a:lnB>
                  </a:tcPr>
                </a:tc>
                <a:tc>
                  <a:txBody>
                    <a:bodyPr/>
                    <a:lstStyle/>
                    <a:p>
                      <a:r>
                        <a:rPr lang="en-US" sz="1700"/>
                        <a:t>TATACGAAGTTAT</a:t>
                      </a:r>
                    </a:p>
                  </a:txBody>
                  <a:tcPr marL="88744" marR="88744" marT="44372" marB="44372" anchor="ctr">
                    <a:lnL>
                      <a:noFill/>
                    </a:lnL>
                    <a:lnR>
                      <a:noFill/>
                    </a:lnR>
                    <a:lnT>
                      <a:noFill/>
                    </a:lnT>
                    <a:lnB>
                      <a:noFill/>
                    </a:lnB>
                  </a:tcPr>
                </a:tc>
                <a:extLst>
                  <a:ext uri="{0D108BD9-81ED-4DB2-BD59-A6C34878D82A}">
                    <a16:rowId xmlns:a16="http://schemas.microsoft.com/office/drawing/2014/main" val="10002"/>
                  </a:ext>
                </a:extLst>
              </a:tr>
              <a:tr h="354977">
                <a:tc>
                  <a:txBody>
                    <a:bodyPr/>
                    <a:lstStyle/>
                    <a:p>
                      <a:r>
                        <a:rPr lang="en-US" sz="1700"/>
                        <a:t>Lox 511</a:t>
                      </a:r>
                    </a:p>
                  </a:txBody>
                  <a:tcPr marL="88744" marR="88744" marT="44372" marB="44372" anchor="ctr">
                    <a:lnL>
                      <a:noFill/>
                    </a:lnL>
                    <a:lnR>
                      <a:noFill/>
                    </a:lnR>
                    <a:lnT>
                      <a:noFill/>
                    </a:lnT>
                    <a:lnB>
                      <a:noFill/>
                    </a:lnB>
                  </a:tcPr>
                </a:tc>
                <a:tc>
                  <a:txBody>
                    <a:bodyPr/>
                    <a:lstStyle/>
                    <a:p>
                      <a:r>
                        <a:rPr lang="en-US" sz="1700"/>
                        <a:t>ATAACTTCGTATA</a:t>
                      </a:r>
                    </a:p>
                  </a:txBody>
                  <a:tcPr marL="88744" marR="88744" marT="44372" marB="44372" anchor="ctr">
                    <a:lnL>
                      <a:noFill/>
                    </a:lnL>
                    <a:lnR>
                      <a:noFill/>
                    </a:lnR>
                    <a:lnT>
                      <a:noFill/>
                    </a:lnT>
                    <a:lnB>
                      <a:noFill/>
                    </a:lnB>
                  </a:tcPr>
                </a:tc>
                <a:tc>
                  <a:txBody>
                    <a:bodyPr/>
                    <a:lstStyle/>
                    <a:p>
                      <a:r>
                        <a:rPr lang="en-US" sz="1700"/>
                        <a:t>ATGTATaC</a:t>
                      </a:r>
                    </a:p>
                  </a:txBody>
                  <a:tcPr marL="88744" marR="88744" marT="44372" marB="44372" anchor="ctr">
                    <a:lnL>
                      <a:noFill/>
                    </a:lnL>
                    <a:lnR>
                      <a:noFill/>
                    </a:lnR>
                    <a:lnT>
                      <a:noFill/>
                    </a:lnT>
                    <a:lnB>
                      <a:noFill/>
                    </a:lnB>
                  </a:tcPr>
                </a:tc>
                <a:tc>
                  <a:txBody>
                    <a:bodyPr/>
                    <a:lstStyle/>
                    <a:p>
                      <a:r>
                        <a:rPr lang="en-US" sz="1700"/>
                        <a:t>TATACGAAGTTAT</a:t>
                      </a:r>
                    </a:p>
                  </a:txBody>
                  <a:tcPr marL="88744" marR="88744" marT="44372" marB="44372" anchor="ctr">
                    <a:lnL>
                      <a:noFill/>
                    </a:lnL>
                    <a:lnR>
                      <a:noFill/>
                    </a:lnR>
                    <a:lnT>
                      <a:noFill/>
                    </a:lnT>
                    <a:lnB>
                      <a:noFill/>
                    </a:lnB>
                  </a:tcPr>
                </a:tc>
                <a:extLst>
                  <a:ext uri="{0D108BD9-81ED-4DB2-BD59-A6C34878D82A}">
                    <a16:rowId xmlns:a16="http://schemas.microsoft.com/office/drawing/2014/main" val="10003"/>
                  </a:ext>
                </a:extLst>
              </a:tr>
              <a:tr h="354977">
                <a:tc>
                  <a:txBody>
                    <a:bodyPr/>
                    <a:lstStyle/>
                    <a:p>
                      <a:r>
                        <a:rPr lang="en-US" sz="1700"/>
                        <a:t>Lox 5171</a:t>
                      </a:r>
                    </a:p>
                  </a:txBody>
                  <a:tcPr marL="88744" marR="88744" marT="44372" marB="44372" anchor="ctr">
                    <a:lnL>
                      <a:noFill/>
                    </a:lnL>
                    <a:lnR>
                      <a:noFill/>
                    </a:lnR>
                    <a:lnT>
                      <a:noFill/>
                    </a:lnT>
                    <a:lnB>
                      <a:noFill/>
                    </a:lnB>
                  </a:tcPr>
                </a:tc>
                <a:tc>
                  <a:txBody>
                    <a:bodyPr/>
                    <a:lstStyle/>
                    <a:p>
                      <a:r>
                        <a:rPr lang="en-US" sz="1700"/>
                        <a:t>ATAACTTCGTATA</a:t>
                      </a:r>
                    </a:p>
                  </a:txBody>
                  <a:tcPr marL="88744" marR="88744" marT="44372" marB="44372" anchor="ctr">
                    <a:lnL>
                      <a:noFill/>
                    </a:lnL>
                    <a:lnR>
                      <a:noFill/>
                    </a:lnR>
                    <a:lnT>
                      <a:noFill/>
                    </a:lnT>
                    <a:lnB>
                      <a:noFill/>
                    </a:lnB>
                  </a:tcPr>
                </a:tc>
                <a:tc>
                  <a:txBody>
                    <a:bodyPr/>
                    <a:lstStyle/>
                    <a:p>
                      <a:r>
                        <a:rPr lang="en-US" sz="1700"/>
                        <a:t>ATGTgTaC</a:t>
                      </a:r>
                    </a:p>
                  </a:txBody>
                  <a:tcPr marL="88744" marR="88744" marT="44372" marB="44372" anchor="ctr">
                    <a:lnL>
                      <a:noFill/>
                    </a:lnL>
                    <a:lnR>
                      <a:noFill/>
                    </a:lnR>
                    <a:lnT>
                      <a:noFill/>
                    </a:lnT>
                    <a:lnB>
                      <a:noFill/>
                    </a:lnB>
                  </a:tcPr>
                </a:tc>
                <a:tc>
                  <a:txBody>
                    <a:bodyPr/>
                    <a:lstStyle/>
                    <a:p>
                      <a:r>
                        <a:rPr lang="en-US" sz="1700"/>
                        <a:t>TATACGAAGTTAT</a:t>
                      </a:r>
                    </a:p>
                  </a:txBody>
                  <a:tcPr marL="88744" marR="88744" marT="44372" marB="44372" anchor="ctr">
                    <a:lnL>
                      <a:noFill/>
                    </a:lnL>
                    <a:lnR>
                      <a:noFill/>
                    </a:lnR>
                    <a:lnT>
                      <a:noFill/>
                    </a:lnT>
                    <a:lnB>
                      <a:noFill/>
                    </a:lnB>
                  </a:tcPr>
                </a:tc>
                <a:extLst>
                  <a:ext uri="{0D108BD9-81ED-4DB2-BD59-A6C34878D82A}">
                    <a16:rowId xmlns:a16="http://schemas.microsoft.com/office/drawing/2014/main" val="10004"/>
                  </a:ext>
                </a:extLst>
              </a:tr>
              <a:tr h="354977">
                <a:tc>
                  <a:txBody>
                    <a:bodyPr/>
                    <a:lstStyle/>
                    <a:p>
                      <a:r>
                        <a:rPr lang="en-US" sz="1700"/>
                        <a:t>Lox 2272</a:t>
                      </a:r>
                    </a:p>
                  </a:txBody>
                  <a:tcPr marL="88744" marR="88744" marT="44372" marB="44372" anchor="ctr">
                    <a:lnL>
                      <a:noFill/>
                    </a:lnL>
                    <a:lnR>
                      <a:noFill/>
                    </a:lnR>
                    <a:lnT>
                      <a:noFill/>
                    </a:lnT>
                    <a:lnB>
                      <a:noFill/>
                    </a:lnB>
                  </a:tcPr>
                </a:tc>
                <a:tc>
                  <a:txBody>
                    <a:bodyPr/>
                    <a:lstStyle/>
                    <a:p>
                      <a:r>
                        <a:rPr lang="en-US" sz="1700"/>
                        <a:t>ATAACTTCGTATA</a:t>
                      </a:r>
                    </a:p>
                  </a:txBody>
                  <a:tcPr marL="88744" marR="88744" marT="44372" marB="44372" anchor="ctr">
                    <a:lnL>
                      <a:noFill/>
                    </a:lnL>
                    <a:lnR>
                      <a:noFill/>
                    </a:lnR>
                    <a:lnT>
                      <a:noFill/>
                    </a:lnT>
                    <a:lnB>
                      <a:noFill/>
                    </a:lnB>
                  </a:tcPr>
                </a:tc>
                <a:tc>
                  <a:txBody>
                    <a:bodyPr/>
                    <a:lstStyle/>
                    <a:p>
                      <a:r>
                        <a:rPr lang="en-US" sz="1700"/>
                        <a:t>AaGTATcC</a:t>
                      </a:r>
                    </a:p>
                  </a:txBody>
                  <a:tcPr marL="88744" marR="88744" marT="44372" marB="44372" anchor="ctr">
                    <a:lnL>
                      <a:noFill/>
                    </a:lnL>
                    <a:lnR>
                      <a:noFill/>
                    </a:lnR>
                    <a:lnT>
                      <a:noFill/>
                    </a:lnT>
                    <a:lnB>
                      <a:noFill/>
                    </a:lnB>
                  </a:tcPr>
                </a:tc>
                <a:tc>
                  <a:txBody>
                    <a:bodyPr/>
                    <a:lstStyle/>
                    <a:p>
                      <a:r>
                        <a:rPr lang="en-US" sz="1700"/>
                        <a:t>TATACGAAGTTAT</a:t>
                      </a:r>
                    </a:p>
                  </a:txBody>
                  <a:tcPr marL="88744" marR="88744" marT="44372" marB="44372" anchor="ctr">
                    <a:lnL>
                      <a:noFill/>
                    </a:lnL>
                    <a:lnR>
                      <a:noFill/>
                    </a:lnR>
                    <a:lnT>
                      <a:noFill/>
                    </a:lnT>
                    <a:lnB>
                      <a:noFill/>
                    </a:lnB>
                  </a:tcPr>
                </a:tc>
                <a:extLst>
                  <a:ext uri="{0D108BD9-81ED-4DB2-BD59-A6C34878D82A}">
                    <a16:rowId xmlns:a16="http://schemas.microsoft.com/office/drawing/2014/main" val="10005"/>
                  </a:ext>
                </a:extLst>
              </a:tr>
              <a:tr h="354977">
                <a:tc>
                  <a:txBody>
                    <a:bodyPr/>
                    <a:lstStyle/>
                    <a:p>
                      <a:r>
                        <a:rPr lang="en-US" sz="1700"/>
                        <a:t>M2</a:t>
                      </a:r>
                    </a:p>
                  </a:txBody>
                  <a:tcPr marL="88744" marR="88744" marT="44372" marB="44372" anchor="ctr">
                    <a:lnL>
                      <a:noFill/>
                    </a:lnL>
                    <a:lnR>
                      <a:noFill/>
                    </a:lnR>
                    <a:lnT>
                      <a:noFill/>
                    </a:lnT>
                    <a:lnB>
                      <a:noFill/>
                    </a:lnB>
                  </a:tcPr>
                </a:tc>
                <a:tc>
                  <a:txBody>
                    <a:bodyPr/>
                    <a:lstStyle/>
                    <a:p>
                      <a:r>
                        <a:rPr lang="en-US" sz="1700"/>
                        <a:t>ATAACTTCGTATA</a:t>
                      </a:r>
                    </a:p>
                  </a:txBody>
                  <a:tcPr marL="88744" marR="88744" marT="44372" marB="44372" anchor="ctr">
                    <a:lnL>
                      <a:noFill/>
                    </a:lnL>
                    <a:lnR>
                      <a:noFill/>
                    </a:lnR>
                    <a:lnT>
                      <a:noFill/>
                    </a:lnT>
                    <a:lnB>
                      <a:noFill/>
                    </a:lnB>
                  </a:tcPr>
                </a:tc>
                <a:tc>
                  <a:txBody>
                    <a:bodyPr/>
                    <a:lstStyle/>
                    <a:p>
                      <a:r>
                        <a:rPr lang="en-US" sz="1700"/>
                        <a:t>AgaaAcca</a:t>
                      </a:r>
                    </a:p>
                  </a:txBody>
                  <a:tcPr marL="88744" marR="88744" marT="44372" marB="44372" anchor="ctr">
                    <a:lnL>
                      <a:noFill/>
                    </a:lnL>
                    <a:lnR>
                      <a:noFill/>
                    </a:lnR>
                    <a:lnT>
                      <a:noFill/>
                    </a:lnT>
                    <a:lnB>
                      <a:noFill/>
                    </a:lnB>
                  </a:tcPr>
                </a:tc>
                <a:tc>
                  <a:txBody>
                    <a:bodyPr/>
                    <a:lstStyle/>
                    <a:p>
                      <a:r>
                        <a:rPr lang="en-US" sz="1700"/>
                        <a:t>TATACGAAGTTAT</a:t>
                      </a:r>
                    </a:p>
                  </a:txBody>
                  <a:tcPr marL="88744" marR="88744" marT="44372" marB="44372" anchor="ctr">
                    <a:lnL>
                      <a:noFill/>
                    </a:lnL>
                    <a:lnR>
                      <a:noFill/>
                    </a:lnR>
                    <a:lnT>
                      <a:noFill/>
                    </a:lnT>
                    <a:lnB>
                      <a:noFill/>
                    </a:lnB>
                  </a:tcPr>
                </a:tc>
                <a:extLst>
                  <a:ext uri="{0D108BD9-81ED-4DB2-BD59-A6C34878D82A}">
                    <a16:rowId xmlns:a16="http://schemas.microsoft.com/office/drawing/2014/main" val="10006"/>
                  </a:ext>
                </a:extLst>
              </a:tr>
              <a:tr h="354977">
                <a:tc>
                  <a:txBody>
                    <a:bodyPr/>
                    <a:lstStyle/>
                    <a:p>
                      <a:r>
                        <a:rPr lang="en-US" sz="1700"/>
                        <a:t>M3</a:t>
                      </a:r>
                    </a:p>
                  </a:txBody>
                  <a:tcPr marL="88744" marR="88744" marT="44372" marB="44372" anchor="ctr">
                    <a:lnL>
                      <a:noFill/>
                    </a:lnL>
                    <a:lnR>
                      <a:noFill/>
                    </a:lnR>
                    <a:lnT>
                      <a:noFill/>
                    </a:lnT>
                    <a:lnB>
                      <a:noFill/>
                    </a:lnB>
                  </a:tcPr>
                </a:tc>
                <a:tc>
                  <a:txBody>
                    <a:bodyPr/>
                    <a:lstStyle/>
                    <a:p>
                      <a:r>
                        <a:rPr lang="en-US" sz="1700" dirty="0"/>
                        <a:t>ATAACTTCGTATA</a:t>
                      </a:r>
                    </a:p>
                  </a:txBody>
                  <a:tcPr marL="88744" marR="88744" marT="44372" marB="44372" anchor="ctr">
                    <a:lnL>
                      <a:noFill/>
                    </a:lnL>
                    <a:lnR>
                      <a:noFill/>
                    </a:lnR>
                    <a:lnT>
                      <a:noFill/>
                    </a:lnT>
                    <a:lnB>
                      <a:noFill/>
                    </a:lnB>
                  </a:tcPr>
                </a:tc>
                <a:tc>
                  <a:txBody>
                    <a:bodyPr/>
                    <a:lstStyle/>
                    <a:p>
                      <a:r>
                        <a:rPr lang="en-US" sz="1700"/>
                        <a:t>taaTACCA</a:t>
                      </a:r>
                    </a:p>
                  </a:txBody>
                  <a:tcPr marL="88744" marR="88744" marT="44372" marB="44372" anchor="ctr">
                    <a:lnL>
                      <a:noFill/>
                    </a:lnL>
                    <a:lnR>
                      <a:noFill/>
                    </a:lnR>
                    <a:lnT>
                      <a:noFill/>
                    </a:lnT>
                    <a:lnB>
                      <a:noFill/>
                    </a:lnB>
                  </a:tcPr>
                </a:tc>
                <a:tc>
                  <a:txBody>
                    <a:bodyPr/>
                    <a:lstStyle/>
                    <a:p>
                      <a:r>
                        <a:rPr lang="en-US" sz="1700"/>
                        <a:t>TATACGAAGTTAT</a:t>
                      </a:r>
                    </a:p>
                  </a:txBody>
                  <a:tcPr marL="88744" marR="88744" marT="44372" marB="44372" anchor="ctr">
                    <a:lnL>
                      <a:noFill/>
                    </a:lnL>
                    <a:lnR>
                      <a:noFill/>
                    </a:lnR>
                    <a:lnT>
                      <a:noFill/>
                    </a:lnT>
                    <a:lnB>
                      <a:noFill/>
                    </a:lnB>
                  </a:tcPr>
                </a:tc>
                <a:extLst>
                  <a:ext uri="{0D108BD9-81ED-4DB2-BD59-A6C34878D82A}">
                    <a16:rowId xmlns:a16="http://schemas.microsoft.com/office/drawing/2014/main" val="10007"/>
                  </a:ext>
                </a:extLst>
              </a:tr>
              <a:tr h="354977">
                <a:tc>
                  <a:txBody>
                    <a:bodyPr/>
                    <a:lstStyle/>
                    <a:p>
                      <a:r>
                        <a:rPr lang="en-US" sz="1700"/>
                        <a:t>M7</a:t>
                      </a:r>
                    </a:p>
                  </a:txBody>
                  <a:tcPr marL="88744" marR="88744" marT="44372" marB="44372" anchor="ctr">
                    <a:lnL>
                      <a:noFill/>
                    </a:lnL>
                    <a:lnR>
                      <a:noFill/>
                    </a:lnR>
                    <a:lnT>
                      <a:noFill/>
                    </a:lnT>
                    <a:lnB>
                      <a:noFill/>
                    </a:lnB>
                  </a:tcPr>
                </a:tc>
                <a:tc>
                  <a:txBody>
                    <a:bodyPr/>
                    <a:lstStyle/>
                    <a:p>
                      <a:r>
                        <a:rPr lang="en-US" sz="1700"/>
                        <a:t>ATAACTTCGTATA</a:t>
                      </a:r>
                    </a:p>
                  </a:txBody>
                  <a:tcPr marL="88744" marR="88744" marT="44372" marB="44372" anchor="ctr">
                    <a:lnL>
                      <a:noFill/>
                    </a:lnL>
                    <a:lnR>
                      <a:noFill/>
                    </a:lnR>
                    <a:lnT>
                      <a:noFill/>
                    </a:lnT>
                    <a:lnB>
                      <a:noFill/>
                    </a:lnB>
                  </a:tcPr>
                </a:tc>
                <a:tc>
                  <a:txBody>
                    <a:bodyPr/>
                    <a:lstStyle/>
                    <a:p>
                      <a:r>
                        <a:rPr lang="en-US" sz="1700"/>
                        <a:t>AgaTAGAA</a:t>
                      </a:r>
                    </a:p>
                  </a:txBody>
                  <a:tcPr marL="88744" marR="88744" marT="44372" marB="44372" anchor="ctr">
                    <a:lnL>
                      <a:noFill/>
                    </a:lnL>
                    <a:lnR>
                      <a:noFill/>
                    </a:lnR>
                    <a:lnT>
                      <a:noFill/>
                    </a:lnT>
                    <a:lnB>
                      <a:noFill/>
                    </a:lnB>
                  </a:tcPr>
                </a:tc>
                <a:tc>
                  <a:txBody>
                    <a:bodyPr/>
                    <a:lstStyle/>
                    <a:p>
                      <a:r>
                        <a:rPr lang="en-US" sz="1700"/>
                        <a:t>TATACGAAGTTAT</a:t>
                      </a:r>
                    </a:p>
                  </a:txBody>
                  <a:tcPr marL="88744" marR="88744" marT="44372" marB="44372" anchor="ctr">
                    <a:lnL>
                      <a:noFill/>
                    </a:lnL>
                    <a:lnR>
                      <a:noFill/>
                    </a:lnR>
                    <a:lnT>
                      <a:noFill/>
                    </a:lnT>
                    <a:lnB>
                      <a:noFill/>
                    </a:lnB>
                  </a:tcPr>
                </a:tc>
                <a:extLst>
                  <a:ext uri="{0D108BD9-81ED-4DB2-BD59-A6C34878D82A}">
                    <a16:rowId xmlns:a16="http://schemas.microsoft.com/office/drawing/2014/main" val="10008"/>
                  </a:ext>
                </a:extLst>
              </a:tr>
              <a:tr h="354977">
                <a:tc>
                  <a:txBody>
                    <a:bodyPr/>
                    <a:lstStyle/>
                    <a:p>
                      <a:r>
                        <a:rPr lang="en-US" sz="1700"/>
                        <a:t>M11</a:t>
                      </a:r>
                    </a:p>
                  </a:txBody>
                  <a:tcPr marL="88744" marR="88744" marT="44372" marB="44372" anchor="ctr">
                    <a:lnL>
                      <a:noFill/>
                    </a:lnL>
                    <a:lnR>
                      <a:noFill/>
                    </a:lnR>
                    <a:lnT>
                      <a:noFill/>
                    </a:lnT>
                    <a:lnB>
                      <a:noFill/>
                    </a:lnB>
                  </a:tcPr>
                </a:tc>
                <a:tc>
                  <a:txBody>
                    <a:bodyPr/>
                    <a:lstStyle/>
                    <a:p>
                      <a:r>
                        <a:rPr lang="en-US" sz="1700"/>
                        <a:t>ATAACTTCGTATA</a:t>
                      </a:r>
                    </a:p>
                  </a:txBody>
                  <a:tcPr marL="88744" marR="88744" marT="44372" marB="44372" anchor="ctr">
                    <a:lnL>
                      <a:noFill/>
                    </a:lnL>
                    <a:lnR>
                      <a:noFill/>
                    </a:lnR>
                    <a:lnT>
                      <a:noFill/>
                    </a:lnT>
                    <a:lnB>
                      <a:noFill/>
                    </a:lnB>
                  </a:tcPr>
                </a:tc>
                <a:tc>
                  <a:txBody>
                    <a:bodyPr/>
                    <a:lstStyle/>
                    <a:p>
                      <a:r>
                        <a:rPr lang="en-US" sz="1700"/>
                        <a:t>aGATAgaa</a:t>
                      </a:r>
                    </a:p>
                  </a:txBody>
                  <a:tcPr marL="88744" marR="88744" marT="44372" marB="44372" anchor="ctr">
                    <a:lnL>
                      <a:noFill/>
                    </a:lnL>
                    <a:lnR>
                      <a:noFill/>
                    </a:lnR>
                    <a:lnT>
                      <a:noFill/>
                    </a:lnT>
                    <a:lnB>
                      <a:noFill/>
                    </a:lnB>
                  </a:tcPr>
                </a:tc>
                <a:tc>
                  <a:txBody>
                    <a:bodyPr/>
                    <a:lstStyle/>
                    <a:p>
                      <a:r>
                        <a:rPr lang="en-US" sz="1700"/>
                        <a:t>TATACGAAGTTAT</a:t>
                      </a:r>
                    </a:p>
                  </a:txBody>
                  <a:tcPr marL="88744" marR="88744" marT="44372" marB="44372" anchor="ctr">
                    <a:lnL>
                      <a:noFill/>
                    </a:lnL>
                    <a:lnR>
                      <a:noFill/>
                    </a:lnR>
                    <a:lnT>
                      <a:noFill/>
                    </a:lnT>
                    <a:lnB>
                      <a:noFill/>
                    </a:lnB>
                  </a:tcPr>
                </a:tc>
                <a:extLst>
                  <a:ext uri="{0D108BD9-81ED-4DB2-BD59-A6C34878D82A}">
                    <a16:rowId xmlns:a16="http://schemas.microsoft.com/office/drawing/2014/main" val="10009"/>
                  </a:ext>
                </a:extLst>
              </a:tr>
              <a:tr h="354977">
                <a:tc>
                  <a:txBody>
                    <a:bodyPr/>
                    <a:lstStyle/>
                    <a:p>
                      <a:r>
                        <a:rPr lang="en-US" sz="1700"/>
                        <a:t>Lox 71</a:t>
                      </a:r>
                    </a:p>
                  </a:txBody>
                  <a:tcPr marL="88744" marR="88744" marT="44372" marB="44372" anchor="ctr">
                    <a:lnL>
                      <a:noFill/>
                    </a:lnL>
                    <a:lnR>
                      <a:noFill/>
                    </a:lnR>
                    <a:lnT>
                      <a:noFill/>
                    </a:lnT>
                    <a:lnB>
                      <a:noFill/>
                    </a:lnB>
                  </a:tcPr>
                </a:tc>
                <a:tc>
                  <a:txBody>
                    <a:bodyPr/>
                    <a:lstStyle/>
                    <a:p>
                      <a:r>
                        <a:rPr lang="en-US" sz="1700"/>
                        <a:t>taccgTTCGTATA</a:t>
                      </a:r>
                    </a:p>
                  </a:txBody>
                  <a:tcPr marL="88744" marR="88744" marT="44372" marB="44372" anchor="ctr">
                    <a:lnL>
                      <a:noFill/>
                    </a:lnL>
                    <a:lnR>
                      <a:noFill/>
                    </a:lnR>
                    <a:lnT>
                      <a:noFill/>
                    </a:lnT>
                    <a:lnB>
                      <a:noFill/>
                    </a:lnB>
                  </a:tcPr>
                </a:tc>
                <a:tc>
                  <a:txBody>
                    <a:bodyPr/>
                    <a:lstStyle/>
                    <a:p>
                      <a:r>
                        <a:rPr lang="en-US" sz="1700"/>
                        <a:t>NNNTANNN</a:t>
                      </a:r>
                    </a:p>
                  </a:txBody>
                  <a:tcPr marL="88744" marR="88744" marT="44372" marB="44372" anchor="ctr">
                    <a:lnL>
                      <a:noFill/>
                    </a:lnL>
                    <a:lnR>
                      <a:noFill/>
                    </a:lnR>
                    <a:lnT>
                      <a:noFill/>
                    </a:lnT>
                    <a:lnB>
                      <a:noFill/>
                    </a:lnB>
                  </a:tcPr>
                </a:tc>
                <a:tc>
                  <a:txBody>
                    <a:bodyPr/>
                    <a:lstStyle/>
                    <a:p>
                      <a:r>
                        <a:rPr lang="en-US" sz="1700"/>
                        <a:t>TATACGAAGTTAT</a:t>
                      </a:r>
                    </a:p>
                  </a:txBody>
                  <a:tcPr marL="88744" marR="88744" marT="44372" marB="44372" anchor="ctr">
                    <a:lnL>
                      <a:noFill/>
                    </a:lnL>
                    <a:lnR>
                      <a:noFill/>
                    </a:lnR>
                    <a:lnT>
                      <a:noFill/>
                    </a:lnT>
                    <a:lnB>
                      <a:noFill/>
                    </a:lnB>
                  </a:tcPr>
                </a:tc>
                <a:extLst>
                  <a:ext uri="{0D108BD9-81ED-4DB2-BD59-A6C34878D82A}">
                    <a16:rowId xmlns:a16="http://schemas.microsoft.com/office/drawing/2014/main" val="10010"/>
                  </a:ext>
                </a:extLst>
              </a:tr>
              <a:tr h="354977">
                <a:tc>
                  <a:txBody>
                    <a:bodyPr/>
                    <a:lstStyle/>
                    <a:p>
                      <a:r>
                        <a:rPr lang="en-US" sz="1700" dirty="0"/>
                        <a:t>Lox 66</a:t>
                      </a:r>
                    </a:p>
                  </a:txBody>
                  <a:tcPr marL="88744" marR="88744" marT="44372" marB="44372" anchor="ctr">
                    <a:lnL>
                      <a:noFill/>
                    </a:lnL>
                    <a:lnR>
                      <a:noFill/>
                    </a:lnR>
                    <a:lnT>
                      <a:noFill/>
                    </a:lnT>
                    <a:lnB>
                      <a:noFill/>
                    </a:lnB>
                  </a:tcPr>
                </a:tc>
                <a:tc>
                  <a:txBody>
                    <a:bodyPr/>
                    <a:lstStyle/>
                    <a:p>
                      <a:r>
                        <a:rPr lang="en-US" sz="1700"/>
                        <a:t>ATAACTTCGTATA</a:t>
                      </a:r>
                    </a:p>
                  </a:txBody>
                  <a:tcPr marL="88744" marR="88744" marT="44372" marB="44372" anchor="ctr">
                    <a:lnL>
                      <a:noFill/>
                    </a:lnL>
                    <a:lnR>
                      <a:noFill/>
                    </a:lnR>
                    <a:lnT>
                      <a:noFill/>
                    </a:lnT>
                    <a:lnB>
                      <a:noFill/>
                    </a:lnB>
                  </a:tcPr>
                </a:tc>
                <a:tc>
                  <a:txBody>
                    <a:bodyPr/>
                    <a:lstStyle/>
                    <a:p>
                      <a:r>
                        <a:rPr lang="en-US" sz="1700"/>
                        <a:t>NNNTANNN</a:t>
                      </a:r>
                    </a:p>
                  </a:txBody>
                  <a:tcPr marL="88744" marR="88744" marT="44372" marB="44372" anchor="ctr">
                    <a:lnL>
                      <a:noFill/>
                    </a:lnL>
                    <a:lnR>
                      <a:noFill/>
                    </a:lnR>
                    <a:lnT>
                      <a:noFill/>
                    </a:lnT>
                    <a:lnB>
                      <a:noFill/>
                    </a:lnB>
                  </a:tcPr>
                </a:tc>
                <a:tc>
                  <a:txBody>
                    <a:bodyPr/>
                    <a:lstStyle/>
                    <a:p>
                      <a:r>
                        <a:rPr lang="en-US" sz="1700" dirty="0" err="1"/>
                        <a:t>TATACGAAcggta</a:t>
                      </a:r>
                      <a:endParaRPr lang="en-US" sz="1700" dirty="0"/>
                    </a:p>
                  </a:txBody>
                  <a:tcPr marL="88744" marR="88744" marT="44372" marB="44372" anchor="ctr">
                    <a:lnL>
                      <a:noFill/>
                    </a:lnL>
                    <a:lnR>
                      <a:noFill/>
                    </a:lnR>
                    <a:lnT>
                      <a:noFill/>
                    </a:lnT>
                    <a:lnB>
                      <a:noFill/>
                    </a:lnB>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97281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57800" y="242530"/>
            <a:ext cx="3705225" cy="5124480"/>
          </a:xfrm>
          <a:prstGeom prst="rect">
            <a:avLst/>
          </a:prstGeom>
        </p:spPr>
        <p:txBody>
          <a:bodyPr wrap="square">
            <a:spAutoFit/>
          </a:bodyPr>
          <a:lstStyle/>
          <a:p>
            <a:r>
              <a:rPr lang="en-US" b="1" dirty="0"/>
              <a:t>Creation of a gene targeting vector and transfer in to mouse embryonic stem cells.  </a:t>
            </a:r>
          </a:p>
          <a:p>
            <a:endParaRPr lang="en-US" b="1" dirty="0"/>
          </a:p>
          <a:p>
            <a:r>
              <a:rPr lang="en-US" sz="1700" b="1" dirty="0"/>
              <a:t>Positive selection in tissue culture:</a:t>
            </a:r>
          </a:p>
          <a:p>
            <a:r>
              <a:rPr lang="en-US" sz="1700" dirty="0"/>
              <a:t>Resistance to </a:t>
            </a:r>
            <a:r>
              <a:rPr lang="en-US" sz="1700" dirty="0" err="1"/>
              <a:t>neomyosin</a:t>
            </a:r>
            <a:r>
              <a:rPr lang="en-US" sz="1700" dirty="0"/>
              <a:t>-like toxic  compounds such as G418 (Gentamicin).</a:t>
            </a:r>
          </a:p>
          <a:p>
            <a:endParaRPr lang="en-US" sz="1700" dirty="0"/>
          </a:p>
          <a:p>
            <a:r>
              <a:rPr lang="en-US" sz="1700" b="1" dirty="0"/>
              <a:t>Negative selection:</a:t>
            </a:r>
          </a:p>
          <a:p>
            <a:r>
              <a:rPr lang="en-US" sz="1700" dirty="0"/>
              <a:t>The </a:t>
            </a:r>
            <a:r>
              <a:rPr lang="en-US" sz="1600" i="1" dirty="0"/>
              <a:t>herpes simplex virus </a:t>
            </a:r>
            <a:r>
              <a:rPr lang="en-US" sz="1700" dirty="0"/>
              <a:t>encoded </a:t>
            </a:r>
            <a:r>
              <a:rPr lang="en-US" sz="1600" b="1" dirty="0"/>
              <a:t>thymidine kinase</a:t>
            </a:r>
            <a:r>
              <a:rPr lang="en-US" sz="1600" dirty="0"/>
              <a:t> (</a:t>
            </a:r>
            <a:r>
              <a:rPr lang="en-US" sz="1600" dirty="0" err="1"/>
              <a:t>HSVtk</a:t>
            </a:r>
            <a:r>
              <a:rPr lang="en-US" sz="1600" dirty="0"/>
              <a:t>) </a:t>
            </a:r>
            <a:r>
              <a:rPr lang="en-US" sz="1700" dirty="0"/>
              <a:t>enzyme phosphorylates certain nucleoside analogs (e.g. </a:t>
            </a:r>
            <a:r>
              <a:rPr lang="en-US" sz="1700" b="1" dirty="0"/>
              <a:t>ganciclovir</a:t>
            </a:r>
            <a:r>
              <a:rPr lang="en-US" sz="1700" dirty="0"/>
              <a:t>, an anti-herpes virus drug) converting them to toxic DNA replication inhibitors.  This reduces the recovery of random chromosomal </a:t>
            </a:r>
            <a:r>
              <a:rPr lang="en-US" sz="1700" dirty="0" err="1"/>
              <a:t>integrants</a:t>
            </a:r>
            <a:r>
              <a:rPr lang="en-US" sz="1700" dirty="0"/>
              <a:t>.</a:t>
            </a:r>
          </a:p>
        </p:txBody>
      </p:sp>
      <p:sp>
        <p:nvSpPr>
          <p:cNvPr id="3" name="TextBox 2"/>
          <p:cNvSpPr txBox="1"/>
          <p:nvPr/>
        </p:nvSpPr>
        <p:spPr>
          <a:xfrm>
            <a:off x="152400" y="5334000"/>
            <a:ext cx="8991600" cy="1477328"/>
          </a:xfrm>
          <a:prstGeom prst="rect">
            <a:avLst/>
          </a:prstGeom>
          <a:noFill/>
        </p:spPr>
        <p:txBody>
          <a:bodyPr wrap="square" rtlCol="0">
            <a:spAutoFit/>
          </a:bodyPr>
          <a:lstStyle/>
          <a:p>
            <a:r>
              <a:rPr lang="en-US" dirty="0"/>
              <a:t>Use recombinant DNA techniques add </a:t>
            </a:r>
            <a:r>
              <a:rPr lang="en-US" dirty="0" err="1"/>
              <a:t>loxP</a:t>
            </a:r>
            <a:r>
              <a:rPr lang="en-US" dirty="0"/>
              <a:t> sites flanking </a:t>
            </a:r>
            <a:r>
              <a:rPr lang="en-US" u="sng" dirty="0"/>
              <a:t>the sequence to be removed on a cloned copy of the gene. </a:t>
            </a:r>
          </a:p>
          <a:p>
            <a:endParaRPr lang="en-US" u="sng" dirty="0"/>
          </a:p>
          <a:p>
            <a:r>
              <a:rPr lang="en-US" dirty="0"/>
              <a:t>The cloned DNA is transfected into embryonic stem cells where normal homologous recombination creates a modified chromosome: note positive &amp; negative selection</a:t>
            </a:r>
          </a:p>
        </p:txBody>
      </p:sp>
      <p:pic>
        <p:nvPicPr>
          <p:cNvPr id="5" name="Picture 4" descr="A close up of a map&#10;&#10;Description generated with very high confidence">
            <a:extLst>
              <a:ext uri="{FF2B5EF4-FFF2-40B4-BE49-F238E27FC236}">
                <a16:creationId xmlns:a16="http://schemas.microsoft.com/office/drawing/2014/main" id="{F695F1D1-E0C0-4BE3-BD6C-276062236C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306170"/>
            <a:ext cx="5181600" cy="2997200"/>
          </a:xfrm>
          <a:prstGeom prst="rect">
            <a:avLst/>
          </a:prstGeom>
        </p:spPr>
      </p:pic>
      <p:sp>
        <p:nvSpPr>
          <p:cNvPr id="4" name="Rectangle 3">
            <a:extLst>
              <a:ext uri="{FF2B5EF4-FFF2-40B4-BE49-F238E27FC236}">
                <a16:creationId xmlns:a16="http://schemas.microsoft.com/office/drawing/2014/main" id="{C29F5E01-7006-4F62-9224-A63A6FC7F758}"/>
              </a:ext>
            </a:extLst>
          </p:cNvPr>
          <p:cNvSpPr/>
          <p:nvPr/>
        </p:nvSpPr>
        <p:spPr>
          <a:xfrm>
            <a:off x="609600" y="3810000"/>
            <a:ext cx="19812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305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0"/>
            <a:ext cx="4648200" cy="6463308"/>
          </a:xfrm>
          <a:prstGeom prst="rect">
            <a:avLst/>
          </a:prstGeom>
          <a:noFill/>
        </p:spPr>
        <p:txBody>
          <a:bodyPr wrap="square" rtlCol="0">
            <a:spAutoFit/>
          </a:bodyPr>
          <a:lstStyle/>
          <a:p>
            <a:r>
              <a:rPr lang="en-US" b="1" dirty="0"/>
              <a:t>The modified embryonic stem cells are injected into mouse embryos and allowed to develop.  </a:t>
            </a:r>
            <a:r>
              <a:rPr lang="en-US" dirty="0"/>
              <a:t>A subset of the mosaic offspring will have the </a:t>
            </a:r>
            <a:r>
              <a:rPr lang="en-US" dirty="0" err="1"/>
              <a:t>floxed</a:t>
            </a:r>
            <a:r>
              <a:rPr lang="en-US" dirty="0"/>
              <a:t> gene in the germline cells.  </a:t>
            </a:r>
            <a:r>
              <a:rPr lang="en-US" u="sng" dirty="0"/>
              <a:t>By mating siblings </a:t>
            </a:r>
            <a:r>
              <a:rPr lang="en-US" dirty="0"/>
              <a:t>of these offspring, you can create mice homozygous for the </a:t>
            </a:r>
            <a:r>
              <a:rPr lang="en-US" dirty="0" err="1"/>
              <a:t>floxed</a:t>
            </a:r>
            <a:r>
              <a:rPr lang="en-US" dirty="0"/>
              <a:t> allele (or with one </a:t>
            </a:r>
            <a:r>
              <a:rPr lang="en-US" dirty="0" err="1"/>
              <a:t>floxed</a:t>
            </a:r>
            <a:r>
              <a:rPr lang="en-US" dirty="0"/>
              <a:t> allele and one null allele).</a:t>
            </a:r>
          </a:p>
          <a:p>
            <a:endParaRPr lang="en-US" dirty="0"/>
          </a:p>
          <a:p>
            <a:r>
              <a:rPr lang="en-US" dirty="0"/>
              <a:t>These </a:t>
            </a:r>
            <a:r>
              <a:rPr lang="en-US" dirty="0" err="1"/>
              <a:t>floxed</a:t>
            </a:r>
            <a:r>
              <a:rPr lang="en-US" dirty="0"/>
              <a:t> animals are then are mated with </a:t>
            </a:r>
            <a:r>
              <a:rPr lang="en-US" u="sng" dirty="0" err="1"/>
              <a:t>Cre</a:t>
            </a:r>
            <a:r>
              <a:rPr lang="en-US" u="sng" dirty="0"/>
              <a:t>-expressing mice </a:t>
            </a:r>
            <a:r>
              <a:rPr lang="en-US" dirty="0"/>
              <a:t>to generate offspring in which the DNA between the lox P sites is deleted and the phenotype can be observed.</a:t>
            </a:r>
          </a:p>
          <a:p>
            <a:endParaRPr lang="en-US" dirty="0"/>
          </a:p>
          <a:p>
            <a:r>
              <a:rPr lang="en-US" dirty="0"/>
              <a:t>Lots of recombinant model systems (e.g., </a:t>
            </a:r>
            <a:r>
              <a:rPr lang="en-US" i="1" dirty="0"/>
              <a:t>Drosophila</a:t>
            </a:r>
            <a:r>
              <a:rPr lang="en-US" dirty="0"/>
              <a:t>, Zebrafish, mouse, </a:t>
            </a:r>
            <a:r>
              <a:rPr lang="en-US" i="1" dirty="0"/>
              <a:t>Arabidopsis</a:t>
            </a:r>
            <a:r>
              <a:rPr lang="en-US" dirty="0"/>
              <a:t>) are available with either </a:t>
            </a:r>
            <a:r>
              <a:rPr lang="en-US" dirty="0" err="1"/>
              <a:t>Cre</a:t>
            </a:r>
            <a:r>
              <a:rPr lang="en-US" dirty="0"/>
              <a:t> or FLP expressed in a tissue-specific, developmental or drug-dependent fashion allowing one to either delete a gene or activate a gene in a conditional or target restricted fashion.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381000"/>
            <a:ext cx="3503834"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A close up of a map&#10;&#10;Description generated with very high confidence">
            <a:extLst>
              <a:ext uri="{FF2B5EF4-FFF2-40B4-BE49-F238E27FC236}">
                <a16:creationId xmlns:a16="http://schemas.microsoft.com/office/drawing/2014/main" id="{B4924061-CBB2-4461-A408-88939032EB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799" y="3733799"/>
            <a:ext cx="3876675" cy="2929533"/>
          </a:xfrm>
          <a:prstGeom prst="rect">
            <a:avLst/>
          </a:prstGeom>
        </p:spPr>
      </p:pic>
    </p:spTree>
    <p:extLst>
      <p:ext uri="{BB962C8B-B14F-4D97-AF65-F5344CB8AC3E}">
        <p14:creationId xmlns:p14="http://schemas.microsoft.com/office/powerpoint/2010/main" val="159901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579F09-A20C-46A1-83CD-2B4A3E62670F}"/>
              </a:ext>
            </a:extLst>
          </p:cNvPr>
          <p:cNvSpPr txBox="1"/>
          <p:nvPr/>
        </p:nvSpPr>
        <p:spPr>
          <a:xfrm>
            <a:off x="1676400" y="5867400"/>
            <a:ext cx="6781800" cy="646331"/>
          </a:xfrm>
          <a:prstGeom prst="rect">
            <a:avLst/>
          </a:prstGeom>
          <a:noFill/>
        </p:spPr>
        <p:txBody>
          <a:bodyPr wrap="square" rtlCol="0">
            <a:spAutoFit/>
          </a:bodyPr>
          <a:lstStyle/>
          <a:p>
            <a:r>
              <a:rPr lang="en-US" dirty="0">
                <a:hlinkClick r:id="rId2"/>
              </a:rPr>
              <a:t>https://www.youtube.com/watch?v=O3e2_Ctty_M</a:t>
            </a:r>
            <a:endParaRPr lang="en-US" dirty="0"/>
          </a:p>
          <a:p>
            <a:endParaRPr lang="en-US" dirty="0"/>
          </a:p>
        </p:txBody>
      </p:sp>
      <p:pic>
        <p:nvPicPr>
          <p:cNvPr id="4" name="Picture 3" descr="A picture containing text, map&#10;&#10;Description generated with very high confidence">
            <a:extLst>
              <a:ext uri="{FF2B5EF4-FFF2-40B4-BE49-F238E27FC236}">
                <a16:creationId xmlns:a16="http://schemas.microsoft.com/office/drawing/2014/main" id="{83FC4A1B-7004-45E8-A979-0D0BD58607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3600" y="1295400"/>
            <a:ext cx="3901440" cy="2185416"/>
          </a:xfrm>
          <a:prstGeom prst="rect">
            <a:avLst/>
          </a:prstGeom>
        </p:spPr>
      </p:pic>
      <p:sp>
        <p:nvSpPr>
          <p:cNvPr id="5" name="TextBox 4">
            <a:extLst>
              <a:ext uri="{FF2B5EF4-FFF2-40B4-BE49-F238E27FC236}">
                <a16:creationId xmlns:a16="http://schemas.microsoft.com/office/drawing/2014/main" id="{70A38B8C-5801-4CAE-AC43-FE8916BFA3D0}"/>
              </a:ext>
            </a:extLst>
          </p:cNvPr>
          <p:cNvSpPr txBox="1"/>
          <p:nvPr/>
        </p:nvSpPr>
        <p:spPr>
          <a:xfrm>
            <a:off x="533400" y="533400"/>
            <a:ext cx="8610600" cy="369332"/>
          </a:xfrm>
          <a:prstGeom prst="rect">
            <a:avLst/>
          </a:prstGeom>
          <a:noFill/>
        </p:spPr>
        <p:txBody>
          <a:bodyPr wrap="square" rtlCol="0">
            <a:spAutoFit/>
          </a:bodyPr>
          <a:lstStyle/>
          <a:p>
            <a:r>
              <a:rPr lang="en-US" b="1" dirty="0"/>
              <a:t>CRISPR-Cas9</a:t>
            </a:r>
            <a:r>
              <a:rPr lang="en-US" dirty="0"/>
              <a:t> – more efficient means of engineering complex genomes</a:t>
            </a:r>
          </a:p>
        </p:txBody>
      </p:sp>
      <p:sp>
        <p:nvSpPr>
          <p:cNvPr id="6" name="TextBox 5">
            <a:extLst>
              <a:ext uri="{FF2B5EF4-FFF2-40B4-BE49-F238E27FC236}">
                <a16:creationId xmlns:a16="http://schemas.microsoft.com/office/drawing/2014/main" id="{D39E5322-757F-4F49-B1CA-D6DAB954B571}"/>
              </a:ext>
            </a:extLst>
          </p:cNvPr>
          <p:cNvSpPr txBox="1"/>
          <p:nvPr/>
        </p:nvSpPr>
        <p:spPr>
          <a:xfrm>
            <a:off x="381000" y="4114800"/>
            <a:ext cx="8001000" cy="1200329"/>
          </a:xfrm>
          <a:prstGeom prst="rect">
            <a:avLst/>
          </a:prstGeom>
          <a:noFill/>
        </p:spPr>
        <p:txBody>
          <a:bodyPr wrap="square" rtlCol="0">
            <a:spAutoFit/>
          </a:bodyPr>
          <a:lstStyle/>
          <a:p>
            <a:r>
              <a:rPr lang="en-US" dirty="0"/>
              <a:t>Useful to:</a:t>
            </a:r>
          </a:p>
          <a:p>
            <a:r>
              <a:rPr lang="en-US" dirty="0"/>
              <a:t>	1) delete genes from chromosomal DNA</a:t>
            </a:r>
          </a:p>
          <a:p>
            <a:r>
              <a:rPr lang="en-US" dirty="0"/>
              <a:t>	2) correct mutations within chromosomal genes</a:t>
            </a:r>
          </a:p>
          <a:p>
            <a:r>
              <a:rPr lang="en-US" dirty="0"/>
              <a:t>	3) create gene-fusions to add novel features to existing genes</a:t>
            </a:r>
          </a:p>
        </p:txBody>
      </p:sp>
    </p:spTree>
    <p:extLst>
      <p:ext uri="{BB962C8B-B14F-4D97-AF65-F5344CB8AC3E}">
        <p14:creationId xmlns:p14="http://schemas.microsoft.com/office/powerpoint/2010/main" val="47967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457200" y="228600"/>
            <a:ext cx="8458200" cy="4324261"/>
          </a:xfrm>
          <a:prstGeom prst="rect">
            <a:avLst/>
          </a:prstGeom>
          <a:noFill/>
          <a:ln w="9525">
            <a:noFill/>
            <a:miter lim="800000"/>
            <a:headEnd/>
            <a:tailEnd/>
          </a:ln>
        </p:spPr>
        <p:txBody>
          <a:bodyPr>
            <a:spAutoFit/>
          </a:bodyPr>
          <a:lstStyle/>
          <a:p>
            <a:pPr marL="342900" indent="-342900"/>
            <a:r>
              <a:rPr lang="en-US" sz="1700" b="1" dirty="0"/>
              <a:t>Kinases:</a:t>
            </a:r>
            <a:r>
              <a:rPr lang="en-US" sz="1700" dirty="0"/>
              <a:t> Add phosphate to the 5' hydroxyl of DNA or RNA (double or single stranded).  Example, T4 polynucleotide kinase.</a:t>
            </a:r>
            <a:endParaRPr lang="en-US" sz="1700" b="1" dirty="0"/>
          </a:p>
          <a:p>
            <a:pPr marL="342900" indent="-342900"/>
            <a:endParaRPr lang="en-US" sz="1700" b="1" dirty="0"/>
          </a:p>
          <a:p>
            <a:pPr marL="342900" indent="-342900"/>
            <a:r>
              <a:rPr lang="en-US" sz="1700" b="1" dirty="0"/>
              <a:t>Broad-spectrum Phosphatase: </a:t>
            </a:r>
            <a:r>
              <a:rPr lang="en-US" sz="1700" dirty="0"/>
              <a:t>Remove 5' phosphates from RNA and DNA  - some work with protein.  Example, calf intestinal alkaline phosphatase, bacterial alkaline phosphatase, shrimp alkaline phosphatase.</a:t>
            </a:r>
          </a:p>
          <a:p>
            <a:pPr marL="342900" indent="-342900"/>
            <a:endParaRPr lang="en-US" sz="1700" dirty="0"/>
          </a:p>
          <a:p>
            <a:r>
              <a:rPr lang="en-US" sz="1700" b="1" dirty="0"/>
              <a:t>Recombinases</a:t>
            </a:r>
            <a:r>
              <a:rPr lang="en-US" sz="1700" dirty="0"/>
              <a:t> – (</a:t>
            </a:r>
            <a:r>
              <a:rPr lang="en-US" sz="1700" dirty="0" err="1"/>
              <a:t>Cre</a:t>
            </a:r>
            <a:r>
              <a:rPr lang="en-US" sz="1700" dirty="0"/>
              <a:t>, </a:t>
            </a:r>
            <a:r>
              <a:rPr lang="en-US" sz="1700" dirty="0" err="1"/>
              <a:t>Flp</a:t>
            </a:r>
            <a:r>
              <a:rPr lang="en-US" sz="1700" dirty="0"/>
              <a:t>) – enzymes that promote </a:t>
            </a:r>
            <a:r>
              <a:rPr lang="en-US" sz="1700" b="1" i="1" dirty="0"/>
              <a:t>site-specific recombination </a:t>
            </a:r>
            <a:r>
              <a:rPr lang="en-US" sz="1700" dirty="0"/>
              <a:t>- helpful in molecular genetics (targeted “knockouts”, knock-ins) and also for “ligase-free” cloning.  The basic 34 bp </a:t>
            </a:r>
            <a:r>
              <a:rPr lang="en-US" sz="1700" dirty="0" err="1"/>
              <a:t>Flp</a:t>
            </a:r>
            <a:r>
              <a:rPr lang="en-US" sz="1700" dirty="0"/>
              <a:t> target site is composed of two 13 bp inverted arms and a central core spacer:  </a:t>
            </a:r>
            <a:r>
              <a:rPr lang="en-US" sz="1700" b="1" baseline="30000" dirty="0"/>
              <a:t>5'</a:t>
            </a:r>
            <a:r>
              <a:rPr lang="en-US" sz="1700" b="1" dirty="0"/>
              <a:t>GAAGTTCCTATTC</a:t>
            </a:r>
            <a:r>
              <a:rPr lang="en-US" sz="1700" b="1" i="1" dirty="0"/>
              <a:t>tctagaaa</a:t>
            </a:r>
            <a:r>
              <a:rPr lang="en-US" sz="1700" b="1" dirty="0"/>
              <a:t>G</a:t>
            </a:r>
            <a:r>
              <a:rPr lang="en-US" sz="1700" b="1" i="1" dirty="0"/>
              <a:t>t</a:t>
            </a:r>
            <a:r>
              <a:rPr lang="en-US" sz="1700" b="1" dirty="0"/>
              <a:t>ATAGGAACTTC</a:t>
            </a:r>
            <a:r>
              <a:rPr lang="en-US" sz="1700" b="1" baseline="30000" dirty="0"/>
              <a:t>3'</a:t>
            </a:r>
            <a:endParaRPr lang="en-US" sz="1700" dirty="0"/>
          </a:p>
          <a:p>
            <a:pPr marL="342900" indent="-342900"/>
            <a:endParaRPr lang="en-US" sz="1000" dirty="0"/>
          </a:p>
          <a:p>
            <a:pPr marL="342900" indent="-342900"/>
            <a:r>
              <a:rPr lang="en-US" sz="1000" dirty="0"/>
              <a:t>http://www.cf.ac.uk/biosi/staffinfo/ehrmann/tools/Recognition.htm</a:t>
            </a:r>
          </a:p>
          <a:p>
            <a:pPr marL="342900" indent="-342900"/>
            <a:endParaRPr lang="en-US" sz="1700" b="1" dirty="0"/>
          </a:p>
          <a:p>
            <a:pPr marL="342900" indent="-342900"/>
            <a:r>
              <a:rPr lang="en-US" sz="1700" b="1" dirty="0">
                <a:solidFill>
                  <a:srgbClr val="FF0000"/>
                </a:solidFill>
              </a:rPr>
              <a:t>Proteases </a:t>
            </a:r>
            <a:r>
              <a:rPr lang="en-US" sz="1700" dirty="0"/>
              <a:t>– can be useful in releasing epitope tags used for affinity purification (Factor X, TEV), in removing protein from nucleic acids (proteinase K), or in generating discrete peptides for </a:t>
            </a:r>
            <a:r>
              <a:rPr lang="en-US" sz="1700" dirty="0" smtClean="0"/>
              <a:t>mass spectrometry </a:t>
            </a:r>
            <a:r>
              <a:rPr lang="en-US" sz="1700" dirty="0"/>
              <a:t>(trypsin). </a:t>
            </a:r>
          </a:p>
        </p:txBody>
      </p:sp>
    </p:spTree>
    <p:extLst>
      <p:ext uri="{BB962C8B-B14F-4D97-AF65-F5344CB8AC3E}">
        <p14:creationId xmlns:p14="http://schemas.microsoft.com/office/powerpoint/2010/main" val="96367023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Proteases</a:t>
            </a:r>
          </a:p>
        </p:txBody>
      </p:sp>
      <p:sp>
        <p:nvSpPr>
          <p:cNvPr id="3" name="Content Placeholder 2"/>
          <p:cNvSpPr>
            <a:spLocks noGrp="1"/>
          </p:cNvSpPr>
          <p:nvPr>
            <p:ph idx="1"/>
          </p:nvPr>
        </p:nvSpPr>
        <p:spPr/>
        <p:txBody>
          <a:bodyPr>
            <a:normAutofit fontScale="70000" lnSpcReduction="20000"/>
          </a:bodyPr>
          <a:lstStyle/>
          <a:p>
            <a:r>
              <a:rPr lang="en-US" b="1" dirty="0">
                <a:solidFill>
                  <a:prstClr val="black"/>
                </a:solidFill>
              </a:rPr>
              <a:t>General proteases with limited sequence specificity useful for:</a:t>
            </a:r>
          </a:p>
          <a:p>
            <a:pPr marL="285750" indent="-285750">
              <a:buFontTx/>
              <a:buChar char="-"/>
            </a:pPr>
            <a:r>
              <a:rPr lang="en-US" b="1" dirty="0">
                <a:solidFill>
                  <a:prstClr val="black"/>
                </a:solidFill>
              </a:rPr>
              <a:t>removing protein from nucleic acid preparations used for cloning or analysis</a:t>
            </a:r>
            <a:r>
              <a:rPr lang="en-US" dirty="0">
                <a:solidFill>
                  <a:prstClr val="black"/>
                </a:solidFill>
              </a:rPr>
              <a:t>. </a:t>
            </a:r>
            <a:r>
              <a:rPr lang="en-US" sz="2800" b="1" dirty="0">
                <a:solidFill>
                  <a:srgbClr val="CC0000"/>
                </a:solidFill>
              </a:rPr>
              <a:t>Proteinase K</a:t>
            </a:r>
            <a:r>
              <a:rPr lang="en-US" sz="2800" b="1" dirty="0"/>
              <a:t> </a:t>
            </a:r>
            <a:r>
              <a:rPr lang="en-US" sz="2800" dirty="0"/>
              <a:t>(or</a:t>
            </a:r>
            <a:r>
              <a:rPr lang="en-US" sz="2800" i="1" dirty="0"/>
              <a:t> endopeptidase K) </a:t>
            </a:r>
            <a:r>
              <a:rPr lang="en-US" sz="2800" dirty="0"/>
              <a:t>cuts peptide bonds after </a:t>
            </a:r>
            <a:r>
              <a:rPr lang="en-US" sz="2800" b="1" dirty="0">
                <a:solidFill>
                  <a:srgbClr val="FF0000"/>
                </a:solidFill>
              </a:rPr>
              <a:t>hydrophobic amino acids</a:t>
            </a:r>
            <a:r>
              <a:rPr lang="en-US" sz="2800" dirty="0"/>
              <a:t> (aliphatic, aromatic, other). </a:t>
            </a:r>
            <a:endParaRPr lang="en-US" dirty="0">
              <a:solidFill>
                <a:prstClr val="black"/>
              </a:solidFill>
            </a:endParaRPr>
          </a:p>
          <a:p>
            <a:pPr lvl="0"/>
            <a:endParaRPr lang="en-US" dirty="0">
              <a:solidFill>
                <a:prstClr val="black"/>
              </a:solidFill>
            </a:endParaRPr>
          </a:p>
          <a:p>
            <a:pPr lvl="0"/>
            <a:r>
              <a:rPr lang="en-US" dirty="0">
                <a:solidFill>
                  <a:prstClr val="black"/>
                </a:solidFill>
              </a:rPr>
              <a:t> </a:t>
            </a:r>
            <a:r>
              <a:rPr lang="en-US" b="1" dirty="0">
                <a:solidFill>
                  <a:prstClr val="black"/>
                </a:solidFill>
              </a:rPr>
              <a:t>Generating discrete peptides for </a:t>
            </a:r>
            <a:r>
              <a:rPr lang="en-US" b="1" dirty="0" smtClean="0">
                <a:solidFill>
                  <a:prstClr val="black"/>
                </a:solidFill>
              </a:rPr>
              <a:t>mass spectrometry</a:t>
            </a:r>
            <a:r>
              <a:rPr lang="en-US" dirty="0" smtClean="0">
                <a:solidFill>
                  <a:prstClr val="black"/>
                </a:solidFill>
              </a:rPr>
              <a:t>. </a:t>
            </a:r>
            <a:endParaRPr lang="en-US" dirty="0">
              <a:solidFill>
                <a:prstClr val="black"/>
              </a:solidFill>
            </a:endParaRPr>
          </a:p>
          <a:p>
            <a:pPr lvl="1"/>
            <a:r>
              <a:rPr lang="en-US" b="1" dirty="0">
                <a:solidFill>
                  <a:srgbClr val="CC0000"/>
                </a:solidFill>
              </a:rPr>
              <a:t>Trypsin</a:t>
            </a:r>
            <a:r>
              <a:rPr lang="en-US" dirty="0">
                <a:solidFill>
                  <a:srgbClr val="CC0000"/>
                </a:solidFill>
              </a:rPr>
              <a:t> </a:t>
            </a:r>
            <a:r>
              <a:rPr lang="en-US" dirty="0">
                <a:solidFill>
                  <a:prstClr val="black"/>
                </a:solidFill>
              </a:rPr>
              <a:t>cleaves peptides on the C-terminal side of </a:t>
            </a:r>
            <a:r>
              <a:rPr lang="en-US" b="1" dirty="0">
                <a:solidFill>
                  <a:srgbClr val="FF0000"/>
                </a:solidFill>
              </a:rPr>
              <a:t>lysine and arginine </a:t>
            </a:r>
            <a:r>
              <a:rPr lang="en-US" dirty="0">
                <a:solidFill>
                  <a:prstClr val="black"/>
                </a:solidFill>
              </a:rPr>
              <a:t>amino acid residues.  </a:t>
            </a:r>
            <a:r>
              <a:rPr lang="en-US" b="1" dirty="0">
                <a:solidFill>
                  <a:prstClr val="black"/>
                </a:solidFill>
              </a:rPr>
              <a:t>Context</a:t>
            </a:r>
            <a:r>
              <a:rPr lang="en-US" dirty="0">
                <a:solidFill>
                  <a:prstClr val="black"/>
                </a:solidFill>
              </a:rPr>
              <a:t> is important: if a proline residue is on the carboxyl side of the cleavage site, the cleavage will not occur. If an acidic residue is on either side of the cleavage site, the rate of hydrolysis slows considerably. </a:t>
            </a:r>
          </a:p>
          <a:p>
            <a:pPr lvl="1"/>
            <a:endParaRPr lang="en-US" sz="2400" b="1" dirty="0">
              <a:solidFill>
                <a:prstClr val="black"/>
              </a:solidFill>
            </a:endParaRPr>
          </a:p>
          <a:p>
            <a:pPr lvl="1"/>
            <a:r>
              <a:rPr lang="en-US" sz="2900" b="1" dirty="0">
                <a:solidFill>
                  <a:srgbClr val="CC0000"/>
                </a:solidFill>
              </a:rPr>
              <a:t>Chymotrypsin</a:t>
            </a:r>
            <a:r>
              <a:rPr lang="en-US" sz="2900" dirty="0"/>
              <a:t> cuts at the C-terminal side of  </a:t>
            </a:r>
            <a:r>
              <a:rPr lang="en-US" sz="2900" b="1" dirty="0">
                <a:solidFill>
                  <a:srgbClr val="FF0000"/>
                </a:solidFill>
              </a:rPr>
              <a:t>tryptophan, tyrosine</a:t>
            </a:r>
            <a:r>
              <a:rPr lang="en-US" sz="2900" dirty="0">
                <a:solidFill>
                  <a:srgbClr val="FF0000"/>
                </a:solidFill>
              </a:rPr>
              <a:t>, </a:t>
            </a:r>
            <a:r>
              <a:rPr lang="en-US" sz="2900" b="1" dirty="0">
                <a:solidFill>
                  <a:srgbClr val="FF0000"/>
                </a:solidFill>
              </a:rPr>
              <a:t>phenylalanine, leucine, and methionine.</a:t>
            </a:r>
          </a:p>
          <a:p>
            <a:endParaRPr lang="en-US" dirty="0"/>
          </a:p>
        </p:txBody>
      </p:sp>
    </p:spTree>
    <p:extLst>
      <p:ext uri="{BB962C8B-B14F-4D97-AF65-F5344CB8AC3E}">
        <p14:creationId xmlns:p14="http://schemas.microsoft.com/office/powerpoint/2010/main" val="6283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openi.nlm.nih.gov/imgs/512/290/4393245/PMC4393245_pone.0123403.g00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81000"/>
            <a:ext cx="4876800" cy="55721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91200" y="685800"/>
            <a:ext cx="2895600" cy="4508927"/>
          </a:xfrm>
          <a:prstGeom prst="rect">
            <a:avLst/>
          </a:prstGeom>
          <a:noFill/>
        </p:spPr>
        <p:txBody>
          <a:bodyPr wrap="square" rtlCol="0">
            <a:spAutoFit/>
          </a:bodyPr>
          <a:lstStyle/>
          <a:p>
            <a:r>
              <a:rPr lang="en-US" b="1" dirty="0">
                <a:solidFill>
                  <a:schemeClr val="bg1"/>
                </a:solidFill>
              </a:rPr>
              <a:t>Specificities</a:t>
            </a:r>
          </a:p>
          <a:p>
            <a:r>
              <a:rPr lang="en-US" b="1" dirty="0">
                <a:solidFill>
                  <a:schemeClr val="bg1"/>
                </a:solidFill>
              </a:rPr>
              <a:t>Proteinase K </a:t>
            </a:r>
            <a:r>
              <a:rPr lang="en-US" dirty="0">
                <a:solidFill>
                  <a:schemeClr val="bg1"/>
                </a:solidFill>
              </a:rPr>
              <a:t>– cuts after aliphatic, aromatic and other hydrophobic amino acids</a:t>
            </a:r>
          </a:p>
          <a:p>
            <a:endParaRPr lang="en-US" dirty="0">
              <a:solidFill>
                <a:schemeClr val="bg1"/>
              </a:solidFill>
            </a:endParaRPr>
          </a:p>
          <a:p>
            <a:r>
              <a:rPr lang="en-US" b="1" dirty="0">
                <a:solidFill>
                  <a:schemeClr val="bg1"/>
                </a:solidFill>
              </a:rPr>
              <a:t>Elastase I - </a:t>
            </a:r>
            <a:r>
              <a:rPr lang="en-US" dirty="0">
                <a:solidFill>
                  <a:schemeClr val="bg1"/>
                </a:solidFill>
              </a:rPr>
              <a:t>specific for Ala-Ala and Ala-</a:t>
            </a:r>
            <a:r>
              <a:rPr lang="en-US" dirty="0" err="1">
                <a:solidFill>
                  <a:schemeClr val="bg1"/>
                </a:solidFill>
              </a:rPr>
              <a:t>Gly</a:t>
            </a:r>
            <a:r>
              <a:rPr lang="en-US" dirty="0">
                <a:solidFill>
                  <a:schemeClr val="bg1"/>
                </a:solidFill>
              </a:rPr>
              <a:t> bonds</a:t>
            </a:r>
          </a:p>
          <a:p>
            <a:endParaRPr lang="en-US" b="1" dirty="0">
              <a:solidFill>
                <a:schemeClr val="bg1"/>
              </a:solidFill>
            </a:endParaRPr>
          </a:p>
          <a:p>
            <a:r>
              <a:rPr lang="en-US" b="1" dirty="0">
                <a:solidFill>
                  <a:schemeClr val="bg1"/>
                </a:solidFill>
              </a:rPr>
              <a:t>Chymotrypsin – </a:t>
            </a:r>
            <a:r>
              <a:rPr lang="en-US" dirty="0">
                <a:solidFill>
                  <a:schemeClr val="bg1"/>
                </a:solidFill>
              </a:rPr>
              <a:t>cuts after tryptophan, tyrosine, phenylalanine, leucine, and methionine</a:t>
            </a:r>
          </a:p>
          <a:p>
            <a:endParaRPr lang="en-US" dirty="0">
              <a:solidFill>
                <a:schemeClr val="bg1"/>
              </a:solidFill>
            </a:endParaRPr>
          </a:p>
          <a:p>
            <a:r>
              <a:rPr lang="en-US" b="1" dirty="0">
                <a:solidFill>
                  <a:schemeClr val="bg1"/>
                </a:solidFill>
              </a:rPr>
              <a:t>Trypsin – </a:t>
            </a:r>
            <a:r>
              <a:rPr lang="en-US" dirty="0">
                <a:solidFill>
                  <a:schemeClr val="bg1"/>
                </a:solidFill>
              </a:rPr>
              <a:t>cuts after lysine and arginine </a:t>
            </a:r>
          </a:p>
        </p:txBody>
      </p:sp>
    </p:spTree>
    <p:extLst>
      <p:ext uri="{BB962C8B-B14F-4D97-AF65-F5344CB8AC3E}">
        <p14:creationId xmlns:p14="http://schemas.microsoft.com/office/powerpoint/2010/main" val="2079460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962791263"/>
              </p:ext>
            </p:extLst>
          </p:nvPr>
        </p:nvGraphicFramePr>
        <p:xfrm>
          <a:off x="0" y="0"/>
          <a:ext cx="9144000" cy="6943453"/>
        </p:xfrm>
        <a:graphic>
          <a:graphicData uri="http://schemas.openxmlformats.org/drawingml/2006/table">
            <a:tbl>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478435">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t>Progress in genome sequencing projects statistics 9/1/11 </a:t>
                      </a:r>
                      <a:r>
                        <a:rPr lang="en-US" sz="1600" dirty="0">
                          <a:hlinkClick r:id="rId2"/>
                        </a:rPr>
                        <a:t>http://www.ncbi.nlm.nih.gov/genome/browse/</a:t>
                      </a:r>
                      <a:endParaRPr lang="en-US" sz="1600" dirty="0"/>
                    </a:p>
                    <a:p>
                      <a:pPr algn="ctr"/>
                      <a:endParaRPr lang="en-US" sz="1600" b="1" dirty="0"/>
                    </a:p>
                  </a:txBody>
                  <a:tcPr marL="0" marR="0" marT="0" marB="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72234">
                <a:tc>
                  <a:txBody>
                    <a:bodyPr/>
                    <a:lstStyle/>
                    <a:p>
                      <a:pPr algn="ctr"/>
                      <a:r>
                        <a:rPr lang="en-US" sz="600"/>
                        <a:t>Organism</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AAAAA"/>
                    </a:solidFill>
                  </a:tcPr>
                </a:tc>
                <a:tc>
                  <a:txBody>
                    <a:bodyPr/>
                    <a:lstStyle/>
                    <a:p>
                      <a:pPr algn="ctr"/>
                      <a:r>
                        <a:rPr lang="en-US" sz="1600"/>
                        <a:t>Complete</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AAAAA"/>
                    </a:solidFill>
                  </a:tcPr>
                </a:tc>
                <a:tc>
                  <a:txBody>
                    <a:bodyPr/>
                    <a:lstStyle/>
                    <a:p>
                      <a:pPr algn="ctr"/>
                      <a:r>
                        <a:rPr lang="en-US" sz="1600"/>
                        <a:t>Draft assembly</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AAAAA"/>
                    </a:solidFill>
                  </a:tcPr>
                </a:tc>
                <a:tc>
                  <a:txBody>
                    <a:bodyPr/>
                    <a:lstStyle/>
                    <a:p>
                      <a:pPr algn="ctr"/>
                      <a:r>
                        <a:rPr lang="en-US" sz="1600"/>
                        <a:t>In progress</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AAAAA"/>
                    </a:solidFill>
                  </a:tcPr>
                </a:tc>
                <a:tc>
                  <a:txBody>
                    <a:bodyPr/>
                    <a:lstStyle/>
                    <a:p>
                      <a:pPr algn="ctr"/>
                      <a:r>
                        <a:rPr lang="en-US" sz="1600" dirty="0"/>
                        <a:t>total</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01"/>
                  </a:ext>
                </a:extLst>
              </a:tr>
              <a:tr h="252612">
                <a:tc>
                  <a:txBody>
                    <a:bodyPr/>
                    <a:lstStyle/>
                    <a:p>
                      <a:pPr algn="ctr"/>
                      <a:r>
                        <a:rPr lang="en-US" sz="1100">
                          <a:hlinkClick r:id="rId3" action="ppaction://hlinkfile"/>
                        </a:rPr>
                        <a:t>Prokaryotes</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FFCC"/>
                    </a:solidFill>
                  </a:tcPr>
                </a:tc>
                <a:tc>
                  <a:txBody>
                    <a:bodyPr/>
                    <a:lstStyle/>
                    <a:p>
                      <a:pPr algn="ctr"/>
                      <a:r>
                        <a:rPr lang="en-US" sz="1100">
                          <a:hlinkClick r:id="rId4" action="ppaction://hlinkfile"/>
                        </a:rPr>
                        <a:t>1088</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FFCC"/>
                    </a:solidFill>
                  </a:tcPr>
                </a:tc>
                <a:tc>
                  <a:txBody>
                    <a:bodyPr/>
                    <a:lstStyle/>
                    <a:p>
                      <a:pPr algn="ctr"/>
                      <a:r>
                        <a:rPr lang="en-US" sz="1100">
                          <a:hlinkClick r:id="rId5" action="ppaction://hlinkfile"/>
                        </a:rPr>
                        <a:t>802</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FFCC"/>
                    </a:solidFill>
                  </a:tcPr>
                </a:tc>
                <a:tc>
                  <a:txBody>
                    <a:bodyPr/>
                    <a:lstStyle/>
                    <a:p>
                      <a:pPr algn="ctr"/>
                      <a:r>
                        <a:rPr lang="en-US" sz="1100">
                          <a:hlinkClick r:id="rId6" action="ppaction://hlinkfile"/>
                        </a:rPr>
                        <a:t>623</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FFCC"/>
                    </a:solidFill>
                  </a:tcPr>
                </a:tc>
                <a:tc>
                  <a:txBody>
                    <a:bodyPr/>
                    <a:lstStyle/>
                    <a:p>
                      <a:pPr algn="ctr"/>
                      <a:r>
                        <a:rPr lang="en-US" sz="1100" dirty="0"/>
                        <a:t>2513</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02"/>
                  </a:ext>
                </a:extLst>
              </a:tr>
              <a:tr h="187164">
                <a:tc>
                  <a:txBody>
                    <a:bodyPr/>
                    <a:lstStyle/>
                    <a:p>
                      <a:pPr algn="ctr"/>
                      <a:r>
                        <a:rPr lang="en-US" sz="1100">
                          <a:hlinkClick r:id="rId7" action="ppaction://hlinkfile"/>
                        </a:rPr>
                        <a:t>Archaea</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FFEE"/>
                    </a:solidFill>
                  </a:tcPr>
                </a:tc>
                <a:tc>
                  <a:txBody>
                    <a:bodyPr/>
                    <a:lstStyle/>
                    <a:p>
                      <a:pPr algn="ctr"/>
                      <a:r>
                        <a:rPr lang="en-US" sz="1100">
                          <a:hlinkClick r:id="rId8" action="ppaction://hlinkfile"/>
                        </a:rPr>
                        <a:t>98</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FFEE"/>
                    </a:solidFill>
                  </a:tcPr>
                </a:tc>
                <a:tc>
                  <a:txBody>
                    <a:bodyPr/>
                    <a:lstStyle/>
                    <a:p>
                      <a:pPr algn="ctr"/>
                      <a:r>
                        <a:rPr lang="en-US" sz="1100">
                          <a:hlinkClick r:id="rId9" action="ppaction://hlinkfile"/>
                        </a:rPr>
                        <a:t>5</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FFEE"/>
                    </a:solidFill>
                  </a:tcPr>
                </a:tc>
                <a:tc>
                  <a:txBody>
                    <a:bodyPr/>
                    <a:lstStyle/>
                    <a:p>
                      <a:pPr algn="ctr"/>
                      <a:r>
                        <a:rPr lang="en-US" sz="1100">
                          <a:hlinkClick r:id="rId10" action="ppaction://hlinkfile"/>
                        </a:rPr>
                        <a:t>48</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FFEE"/>
                    </a:solidFill>
                  </a:tcPr>
                </a:tc>
                <a:tc>
                  <a:txBody>
                    <a:bodyPr/>
                    <a:lstStyle/>
                    <a:p>
                      <a:pPr algn="ctr"/>
                      <a:r>
                        <a:rPr lang="en-US" sz="1100"/>
                        <a:t>151</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03"/>
                  </a:ext>
                </a:extLst>
              </a:tr>
              <a:tr h="187164">
                <a:tc>
                  <a:txBody>
                    <a:bodyPr/>
                    <a:lstStyle/>
                    <a:p>
                      <a:pPr algn="ctr"/>
                      <a:r>
                        <a:rPr lang="en-US" sz="1100">
                          <a:hlinkClick r:id="rId11" action="ppaction://hlinkfile"/>
                        </a:rPr>
                        <a:t>Bacteria</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FFEE"/>
                    </a:solidFill>
                  </a:tcPr>
                </a:tc>
                <a:tc>
                  <a:txBody>
                    <a:bodyPr/>
                    <a:lstStyle/>
                    <a:p>
                      <a:pPr algn="ctr"/>
                      <a:r>
                        <a:rPr lang="en-US" sz="1100">
                          <a:hlinkClick r:id="rId12" action="ppaction://hlinkfile"/>
                        </a:rPr>
                        <a:t>990</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FFEE"/>
                    </a:solidFill>
                  </a:tcPr>
                </a:tc>
                <a:tc>
                  <a:txBody>
                    <a:bodyPr/>
                    <a:lstStyle/>
                    <a:p>
                      <a:pPr algn="ctr"/>
                      <a:r>
                        <a:rPr lang="en-US" sz="1100">
                          <a:hlinkClick r:id="rId13" action="ppaction://hlinkfile"/>
                        </a:rPr>
                        <a:t>797</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FFEE"/>
                    </a:solidFill>
                  </a:tcPr>
                </a:tc>
                <a:tc>
                  <a:txBody>
                    <a:bodyPr/>
                    <a:lstStyle/>
                    <a:p>
                      <a:pPr algn="ctr"/>
                      <a:r>
                        <a:rPr lang="en-US" sz="1100" dirty="0">
                          <a:hlinkClick r:id="rId14" action="ppaction://hlinkfile"/>
                        </a:rPr>
                        <a:t>575</a:t>
                      </a:r>
                      <a:endParaRPr lang="en-US" sz="1100" dirty="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FFEE"/>
                    </a:solidFill>
                  </a:tcPr>
                </a:tc>
                <a:tc>
                  <a:txBody>
                    <a:bodyPr/>
                    <a:lstStyle/>
                    <a:p>
                      <a:pPr algn="ctr"/>
                      <a:r>
                        <a:rPr lang="en-US" sz="1100"/>
                        <a:t>2362</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04"/>
                  </a:ext>
                </a:extLst>
              </a:tr>
              <a:tr h="187164">
                <a:tc>
                  <a:txBody>
                    <a:bodyPr/>
                    <a:lstStyle/>
                    <a:p>
                      <a:pPr algn="ctr"/>
                      <a:r>
                        <a:rPr lang="en-US" sz="1100">
                          <a:hlinkClick r:id="rId15" action="ppaction://hlinkfile"/>
                        </a:rPr>
                        <a:t>Eukaryotes</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FFCC"/>
                    </a:solidFill>
                  </a:tcPr>
                </a:tc>
                <a:tc>
                  <a:txBody>
                    <a:bodyPr/>
                    <a:lstStyle/>
                    <a:p>
                      <a:pPr algn="ctr"/>
                      <a:r>
                        <a:rPr lang="en-US" sz="1100">
                          <a:hlinkClick r:id="rId16" action="ppaction://hlinkfile"/>
                        </a:rPr>
                        <a:t>34</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FFCC"/>
                    </a:solidFill>
                  </a:tcPr>
                </a:tc>
                <a:tc>
                  <a:txBody>
                    <a:bodyPr/>
                    <a:lstStyle/>
                    <a:p>
                      <a:pPr algn="ctr"/>
                      <a:r>
                        <a:rPr lang="en-US" sz="1100">
                          <a:hlinkClick r:id="rId17" action="ppaction://hlinkfile"/>
                        </a:rPr>
                        <a:t>312</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FFCC"/>
                    </a:solidFill>
                  </a:tcPr>
                </a:tc>
                <a:tc>
                  <a:txBody>
                    <a:bodyPr/>
                    <a:lstStyle/>
                    <a:p>
                      <a:pPr algn="ctr"/>
                      <a:r>
                        <a:rPr lang="en-US" sz="1100">
                          <a:hlinkClick r:id="rId18" action="ppaction://hlinkfile"/>
                        </a:rPr>
                        <a:t>300</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FFCC"/>
                    </a:solidFill>
                  </a:tcPr>
                </a:tc>
                <a:tc>
                  <a:txBody>
                    <a:bodyPr/>
                    <a:lstStyle/>
                    <a:p>
                      <a:pPr algn="ctr"/>
                      <a:r>
                        <a:rPr lang="en-US" sz="1100"/>
                        <a:t>646</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05"/>
                  </a:ext>
                </a:extLst>
              </a:tr>
              <a:tr h="187164">
                <a:tc>
                  <a:txBody>
                    <a:bodyPr/>
                    <a:lstStyle/>
                    <a:p>
                      <a:pPr algn="ctr"/>
                      <a:r>
                        <a:rPr lang="en-US" sz="1100">
                          <a:hlinkClick r:id="rId19" action="ppaction://hlinkfile"/>
                        </a:rPr>
                        <a:t>Animals</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FFEE"/>
                    </a:solidFill>
                  </a:tcPr>
                </a:tc>
                <a:tc>
                  <a:txBody>
                    <a:bodyPr/>
                    <a:lstStyle/>
                    <a:p>
                      <a:pPr algn="ctr"/>
                      <a:r>
                        <a:rPr lang="en-US" sz="1100">
                          <a:hlinkClick r:id="rId20" action="ppaction://hlinkfile"/>
                        </a:rPr>
                        <a:t>6</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FFEE"/>
                    </a:solidFill>
                  </a:tcPr>
                </a:tc>
                <a:tc>
                  <a:txBody>
                    <a:bodyPr/>
                    <a:lstStyle/>
                    <a:p>
                      <a:pPr algn="ctr"/>
                      <a:r>
                        <a:rPr lang="en-US" sz="1100">
                          <a:hlinkClick r:id="rId21" action="ppaction://hlinkfile"/>
                        </a:rPr>
                        <a:t>135</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FFEE"/>
                    </a:solidFill>
                  </a:tcPr>
                </a:tc>
                <a:tc>
                  <a:txBody>
                    <a:bodyPr/>
                    <a:lstStyle/>
                    <a:p>
                      <a:pPr algn="ctr"/>
                      <a:r>
                        <a:rPr lang="en-US" sz="1100">
                          <a:hlinkClick r:id="rId22" action="ppaction://hlinkfile"/>
                        </a:rPr>
                        <a:t>107</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FFEE"/>
                    </a:solidFill>
                  </a:tcPr>
                </a:tc>
                <a:tc>
                  <a:txBody>
                    <a:bodyPr/>
                    <a:lstStyle/>
                    <a:p>
                      <a:pPr algn="ctr"/>
                      <a:r>
                        <a:rPr lang="en-US" sz="1100"/>
                        <a:t>248</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06"/>
                  </a:ext>
                </a:extLst>
              </a:tr>
              <a:tr h="187164">
                <a:tc>
                  <a:txBody>
                    <a:bodyPr/>
                    <a:lstStyle/>
                    <a:p>
                      <a:pPr algn="ctr"/>
                      <a:r>
                        <a:rPr lang="en-US" sz="1100">
                          <a:hlinkClick r:id="rId23" action="ppaction://hlinkfile"/>
                        </a:rPr>
                        <a:t>Mammals</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24" action="ppaction://hlinkfile"/>
                        </a:rPr>
                        <a:t>3</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25" action="ppaction://hlinkfile"/>
                        </a:rPr>
                        <a:t>41</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26" action="ppaction://hlinkfile"/>
                        </a:rPr>
                        <a:t>25</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t>69</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07"/>
                  </a:ext>
                </a:extLst>
              </a:tr>
              <a:tr h="187164">
                <a:tc>
                  <a:txBody>
                    <a:bodyPr/>
                    <a:lstStyle/>
                    <a:p>
                      <a:pPr algn="ctr"/>
                      <a:r>
                        <a:rPr lang="en-US" sz="1100">
                          <a:hlinkClick r:id="rId27" action="ppaction://hlinkfile"/>
                        </a:rPr>
                        <a:t>Birds</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t> </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28" action="ppaction://hlinkfile"/>
                        </a:rPr>
                        <a:t>3</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29" action="ppaction://hlinkfile"/>
                        </a:rPr>
                        <a:t>13</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t>16</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08"/>
                  </a:ext>
                </a:extLst>
              </a:tr>
              <a:tr h="187164">
                <a:tc>
                  <a:txBody>
                    <a:bodyPr/>
                    <a:lstStyle/>
                    <a:p>
                      <a:pPr algn="ctr"/>
                      <a:r>
                        <a:rPr lang="en-US" sz="1100">
                          <a:hlinkClick r:id="rId30" action="ppaction://hlinkfile"/>
                        </a:rPr>
                        <a:t>Fishes</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t> </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31" action="ppaction://hlinkfile"/>
                        </a:rPr>
                        <a:t>15</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32" action="ppaction://hlinkfile"/>
                        </a:rPr>
                        <a:t>17</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t>32</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09"/>
                  </a:ext>
                </a:extLst>
              </a:tr>
              <a:tr h="187164">
                <a:tc>
                  <a:txBody>
                    <a:bodyPr/>
                    <a:lstStyle/>
                    <a:p>
                      <a:pPr algn="ctr"/>
                      <a:r>
                        <a:rPr lang="en-US" sz="1100">
                          <a:hlinkClick r:id="rId33" action="ppaction://hlinkfile"/>
                        </a:rPr>
                        <a:t>Insects</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34" action="ppaction://hlinkfile"/>
                        </a:rPr>
                        <a:t>2</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35" action="ppaction://hlinkfile"/>
                        </a:rPr>
                        <a:t>38</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36" action="ppaction://hlinkfile"/>
                        </a:rPr>
                        <a:t>17</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t>57</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10"/>
                  </a:ext>
                </a:extLst>
              </a:tr>
              <a:tr h="187164">
                <a:tc>
                  <a:txBody>
                    <a:bodyPr/>
                    <a:lstStyle/>
                    <a:p>
                      <a:pPr algn="ctr"/>
                      <a:r>
                        <a:rPr lang="en-US" sz="1100">
                          <a:hlinkClick r:id="rId37" action="ppaction://hlinkfile"/>
                        </a:rPr>
                        <a:t>Flatworms</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t> </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38" action="ppaction://hlinkfile"/>
                        </a:rPr>
                        <a:t>2</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39" action="ppaction://hlinkfile"/>
                        </a:rPr>
                        <a:t>3</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t>5</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11"/>
                  </a:ext>
                </a:extLst>
              </a:tr>
              <a:tr h="252612">
                <a:tc>
                  <a:txBody>
                    <a:bodyPr/>
                    <a:lstStyle/>
                    <a:p>
                      <a:pPr algn="ctr"/>
                      <a:r>
                        <a:rPr lang="en-US" sz="1100">
                          <a:hlinkClick r:id="rId40" action="ppaction://hlinkfile"/>
                        </a:rPr>
                        <a:t>Roundworms</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dirty="0">
                          <a:hlinkClick r:id="rId41" action="ppaction://hlinkfile"/>
                        </a:rPr>
                        <a:t>1</a:t>
                      </a:r>
                      <a:endParaRPr lang="en-US" sz="1100" dirty="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42" action="ppaction://hlinkfile"/>
                        </a:rPr>
                        <a:t>16</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43" action="ppaction://hlinkfile"/>
                        </a:rPr>
                        <a:t>11</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t>28</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12"/>
                  </a:ext>
                </a:extLst>
              </a:tr>
              <a:tr h="252612">
                <a:tc>
                  <a:txBody>
                    <a:bodyPr/>
                    <a:lstStyle/>
                    <a:p>
                      <a:pPr algn="ctr"/>
                      <a:r>
                        <a:rPr lang="en-US" sz="1100">
                          <a:hlinkClick r:id="rId44" action="ppaction://hlinkfile"/>
                        </a:rPr>
                        <a:t>Amphibians</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t> </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45" action="ppaction://hlinkfile"/>
                        </a:rPr>
                        <a:t>1</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t> </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t>1</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13"/>
                  </a:ext>
                </a:extLst>
              </a:tr>
              <a:tr h="187164">
                <a:tc>
                  <a:txBody>
                    <a:bodyPr/>
                    <a:lstStyle/>
                    <a:p>
                      <a:pPr algn="ctr"/>
                      <a:r>
                        <a:rPr lang="en-US" sz="1100">
                          <a:hlinkClick r:id="rId46" action="ppaction://hlinkfile"/>
                        </a:rPr>
                        <a:t>Reptiles</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t> </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47" action="ppaction://hlinkfile"/>
                        </a:rPr>
                        <a:t>2</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t> </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t>2</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14"/>
                  </a:ext>
                </a:extLst>
              </a:tr>
              <a:tr h="252612">
                <a:tc>
                  <a:txBody>
                    <a:bodyPr/>
                    <a:lstStyle/>
                    <a:p>
                      <a:pPr algn="ctr"/>
                      <a:r>
                        <a:rPr lang="en-US" sz="1100">
                          <a:hlinkClick r:id="rId48" action="ppaction://hlinkfile"/>
                        </a:rPr>
                        <a:t>Other animals</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t> </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dirty="0">
                          <a:hlinkClick r:id="rId49" action="ppaction://hlinkfile"/>
                        </a:rPr>
                        <a:t>19</a:t>
                      </a:r>
                      <a:endParaRPr lang="en-US" sz="1100" dirty="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50" action="ppaction://hlinkfile"/>
                        </a:rPr>
                        <a:t>24</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t>43</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15"/>
                  </a:ext>
                </a:extLst>
              </a:tr>
              <a:tr h="187164">
                <a:tc>
                  <a:txBody>
                    <a:bodyPr/>
                    <a:lstStyle/>
                    <a:p>
                      <a:pPr algn="ctr"/>
                      <a:r>
                        <a:rPr lang="en-US" sz="1100">
                          <a:hlinkClick r:id="rId51" action="ppaction://hlinkfile"/>
                        </a:rPr>
                        <a:t>Plants</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FFEE"/>
                    </a:solidFill>
                  </a:tcPr>
                </a:tc>
                <a:tc>
                  <a:txBody>
                    <a:bodyPr/>
                    <a:lstStyle/>
                    <a:p>
                      <a:pPr algn="ctr"/>
                      <a:r>
                        <a:rPr lang="en-US" sz="1100">
                          <a:hlinkClick r:id="rId52" action="ppaction://hlinkfile"/>
                        </a:rPr>
                        <a:t>5</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FFEE"/>
                    </a:solidFill>
                  </a:tcPr>
                </a:tc>
                <a:tc>
                  <a:txBody>
                    <a:bodyPr/>
                    <a:lstStyle/>
                    <a:p>
                      <a:pPr algn="ctr"/>
                      <a:r>
                        <a:rPr lang="en-US" sz="1100">
                          <a:hlinkClick r:id="rId53" action="ppaction://hlinkfile"/>
                        </a:rPr>
                        <a:t>31</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FFEE"/>
                    </a:solidFill>
                  </a:tcPr>
                </a:tc>
                <a:tc>
                  <a:txBody>
                    <a:bodyPr/>
                    <a:lstStyle/>
                    <a:p>
                      <a:pPr algn="ctr"/>
                      <a:r>
                        <a:rPr lang="en-US" sz="1100">
                          <a:hlinkClick r:id="rId54" action="ppaction://hlinkfile"/>
                        </a:rPr>
                        <a:t>81</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FFEE"/>
                    </a:solidFill>
                  </a:tcPr>
                </a:tc>
                <a:tc>
                  <a:txBody>
                    <a:bodyPr/>
                    <a:lstStyle/>
                    <a:p>
                      <a:pPr algn="ctr"/>
                      <a:r>
                        <a:rPr lang="en-US" sz="1100"/>
                        <a:t>117</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16"/>
                  </a:ext>
                </a:extLst>
              </a:tr>
              <a:tr h="187164">
                <a:tc>
                  <a:txBody>
                    <a:bodyPr/>
                    <a:lstStyle/>
                    <a:p>
                      <a:pPr algn="ctr"/>
                      <a:r>
                        <a:rPr lang="en-US" sz="1100">
                          <a:hlinkClick r:id="rId55" action="ppaction://hlinkfile"/>
                        </a:rPr>
                        <a:t>Land plants</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56" action="ppaction://hlinkfile"/>
                        </a:rPr>
                        <a:t>3</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57" action="ppaction://hlinkfile"/>
                        </a:rPr>
                        <a:t>27</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58" action="ppaction://hlinkfile"/>
                        </a:rPr>
                        <a:t>74</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t>104</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17"/>
                  </a:ext>
                </a:extLst>
              </a:tr>
              <a:tr h="252612">
                <a:tc>
                  <a:txBody>
                    <a:bodyPr/>
                    <a:lstStyle/>
                    <a:p>
                      <a:pPr algn="ctr"/>
                      <a:r>
                        <a:rPr lang="en-US" sz="1100" dirty="0">
                          <a:hlinkClick r:id="rId59" action="ppaction://hlinkfile"/>
                        </a:rPr>
                        <a:t>Green Algae</a:t>
                      </a:r>
                      <a:endParaRPr lang="en-US" sz="1100" dirty="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60" action="ppaction://hlinkfile"/>
                        </a:rPr>
                        <a:t>2</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61" action="ppaction://hlinkfile"/>
                        </a:rPr>
                        <a:t>4</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62" action="ppaction://hlinkfile"/>
                        </a:rPr>
                        <a:t>6</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t>12</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18"/>
                  </a:ext>
                </a:extLst>
              </a:tr>
              <a:tr h="187164">
                <a:tc>
                  <a:txBody>
                    <a:bodyPr/>
                    <a:lstStyle/>
                    <a:p>
                      <a:pPr algn="ctr"/>
                      <a:r>
                        <a:rPr lang="en-US" sz="1100">
                          <a:hlinkClick r:id="rId63" action="ppaction://hlinkfile"/>
                        </a:rPr>
                        <a:t>Fungi</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FFEE"/>
                    </a:solidFill>
                  </a:tcPr>
                </a:tc>
                <a:tc>
                  <a:txBody>
                    <a:bodyPr/>
                    <a:lstStyle/>
                    <a:p>
                      <a:pPr algn="ctr"/>
                      <a:r>
                        <a:rPr lang="en-US" sz="1100">
                          <a:hlinkClick r:id="rId64" action="ppaction://hlinkfile"/>
                        </a:rPr>
                        <a:t>15</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FFEE"/>
                    </a:solidFill>
                  </a:tcPr>
                </a:tc>
                <a:tc>
                  <a:txBody>
                    <a:bodyPr/>
                    <a:lstStyle/>
                    <a:p>
                      <a:pPr algn="ctr"/>
                      <a:r>
                        <a:rPr lang="en-US" sz="1100">
                          <a:hlinkClick r:id="rId65" action="ppaction://hlinkfile"/>
                        </a:rPr>
                        <a:t>104</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FFEE"/>
                    </a:solidFill>
                  </a:tcPr>
                </a:tc>
                <a:tc>
                  <a:txBody>
                    <a:bodyPr/>
                    <a:lstStyle/>
                    <a:p>
                      <a:pPr algn="ctr"/>
                      <a:r>
                        <a:rPr lang="en-US" sz="1100">
                          <a:hlinkClick r:id="rId66" action="ppaction://hlinkfile"/>
                        </a:rPr>
                        <a:t>63</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FFEE"/>
                    </a:solidFill>
                  </a:tcPr>
                </a:tc>
                <a:tc>
                  <a:txBody>
                    <a:bodyPr/>
                    <a:lstStyle/>
                    <a:p>
                      <a:pPr algn="ctr"/>
                      <a:r>
                        <a:rPr lang="en-US" sz="1100"/>
                        <a:t>182</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19"/>
                  </a:ext>
                </a:extLst>
              </a:tr>
              <a:tr h="252612">
                <a:tc>
                  <a:txBody>
                    <a:bodyPr/>
                    <a:lstStyle/>
                    <a:p>
                      <a:pPr algn="ctr"/>
                      <a:r>
                        <a:rPr lang="en-US" sz="1100">
                          <a:hlinkClick r:id="rId67" action="ppaction://hlinkfile"/>
                        </a:rPr>
                        <a:t>Ascomycetes</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68" action="ppaction://hlinkfile"/>
                        </a:rPr>
                        <a:t>11</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69" action="ppaction://hlinkfile"/>
                        </a:rPr>
                        <a:t>80</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70" action="ppaction://hlinkfile"/>
                        </a:rPr>
                        <a:t>42</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t>133</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20"/>
                  </a:ext>
                </a:extLst>
              </a:tr>
              <a:tr h="252612">
                <a:tc>
                  <a:txBody>
                    <a:bodyPr/>
                    <a:lstStyle/>
                    <a:p>
                      <a:pPr algn="ctr"/>
                      <a:r>
                        <a:rPr lang="en-US" sz="1100" dirty="0">
                          <a:hlinkClick r:id="rId71" action="ppaction://hlinkfile"/>
                        </a:rPr>
                        <a:t>Basidiomycetes</a:t>
                      </a:r>
                      <a:endParaRPr lang="en-US" sz="1100" dirty="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72" action="ppaction://hlinkfile"/>
                        </a:rPr>
                        <a:t>2</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73" action="ppaction://hlinkfile"/>
                        </a:rPr>
                        <a:t>16</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74" action="ppaction://hlinkfile"/>
                        </a:rPr>
                        <a:t>11</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t>29</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21"/>
                  </a:ext>
                </a:extLst>
              </a:tr>
              <a:tr h="187164">
                <a:tc>
                  <a:txBody>
                    <a:bodyPr/>
                    <a:lstStyle/>
                    <a:p>
                      <a:pPr algn="ctr"/>
                      <a:r>
                        <a:rPr lang="en-US" sz="1100">
                          <a:hlinkClick r:id="rId75" action="ppaction://hlinkfile"/>
                        </a:rPr>
                        <a:t>Other fungi</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76" action="ppaction://hlinkfile"/>
                        </a:rPr>
                        <a:t>2</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77" action="ppaction://hlinkfile"/>
                        </a:rPr>
                        <a:t>8</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78" action="ppaction://hlinkfile"/>
                        </a:rPr>
                        <a:t>10</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t>20</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22"/>
                  </a:ext>
                </a:extLst>
              </a:tr>
              <a:tr h="187164">
                <a:tc>
                  <a:txBody>
                    <a:bodyPr/>
                    <a:lstStyle/>
                    <a:p>
                      <a:pPr algn="ctr"/>
                      <a:r>
                        <a:rPr lang="en-US" sz="1100">
                          <a:hlinkClick r:id="rId79" action="ppaction://hlinkfile"/>
                        </a:rPr>
                        <a:t>Protists</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FFEE"/>
                    </a:solidFill>
                  </a:tcPr>
                </a:tc>
                <a:tc>
                  <a:txBody>
                    <a:bodyPr/>
                    <a:lstStyle/>
                    <a:p>
                      <a:pPr algn="ctr"/>
                      <a:r>
                        <a:rPr lang="en-US" sz="1100">
                          <a:hlinkClick r:id="rId80" action="ppaction://hlinkfile"/>
                        </a:rPr>
                        <a:t>8</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FFEE"/>
                    </a:solidFill>
                  </a:tcPr>
                </a:tc>
                <a:tc>
                  <a:txBody>
                    <a:bodyPr/>
                    <a:lstStyle/>
                    <a:p>
                      <a:pPr algn="ctr"/>
                      <a:r>
                        <a:rPr lang="en-US" sz="1100">
                          <a:hlinkClick r:id="rId81" action="ppaction://hlinkfile"/>
                        </a:rPr>
                        <a:t>39</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FFEE"/>
                    </a:solidFill>
                  </a:tcPr>
                </a:tc>
                <a:tc>
                  <a:txBody>
                    <a:bodyPr/>
                    <a:lstStyle/>
                    <a:p>
                      <a:pPr algn="ctr"/>
                      <a:r>
                        <a:rPr lang="en-US" sz="1100">
                          <a:hlinkClick r:id="rId82" action="ppaction://hlinkfile"/>
                        </a:rPr>
                        <a:t>46</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FFEE"/>
                    </a:solidFill>
                  </a:tcPr>
                </a:tc>
                <a:tc>
                  <a:txBody>
                    <a:bodyPr/>
                    <a:lstStyle/>
                    <a:p>
                      <a:pPr algn="ctr"/>
                      <a:r>
                        <a:rPr lang="en-US" sz="1100"/>
                        <a:t>93</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23"/>
                  </a:ext>
                </a:extLst>
              </a:tr>
              <a:tr h="252612">
                <a:tc>
                  <a:txBody>
                    <a:bodyPr/>
                    <a:lstStyle/>
                    <a:p>
                      <a:pPr algn="ctr"/>
                      <a:r>
                        <a:rPr lang="en-US" sz="1100">
                          <a:hlinkClick r:id="rId83" action="ppaction://hlinkfile"/>
                        </a:rPr>
                        <a:t>Apicomplexans</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84" action="ppaction://hlinkfile"/>
                        </a:rPr>
                        <a:t>3</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85" action="ppaction://hlinkfile"/>
                        </a:rPr>
                        <a:t>11</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dirty="0">
                          <a:hlinkClick r:id="rId86" action="ppaction://hlinkfile"/>
                        </a:rPr>
                        <a:t>16</a:t>
                      </a:r>
                      <a:endParaRPr lang="en-US" sz="1100" dirty="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t>30</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24"/>
                  </a:ext>
                </a:extLst>
              </a:tr>
              <a:tr h="252612">
                <a:tc>
                  <a:txBody>
                    <a:bodyPr/>
                    <a:lstStyle/>
                    <a:p>
                      <a:pPr algn="ctr"/>
                      <a:r>
                        <a:rPr lang="en-US" sz="1100" dirty="0" err="1">
                          <a:hlinkClick r:id="rId87" action="ppaction://hlinkfile"/>
                        </a:rPr>
                        <a:t>Kinetoplasts</a:t>
                      </a:r>
                      <a:endParaRPr lang="en-US" sz="1100" dirty="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88" action="ppaction://hlinkfile"/>
                        </a:rPr>
                        <a:t>4</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89" action="ppaction://hlinkfile"/>
                        </a:rPr>
                        <a:t>3</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90" action="ppaction://hlinkfile"/>
                        </a:rPr>
                        <a:t>2</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t>9</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25"/>
                  </a:ext>
                </a:extLst>
              </a:tr>
              <a:tr h="277576">
                <a:tc>
                  <a:txBody>
                    <a:bodyPr/>
                    <a:lstStyle/>
                    <a:p>
                      <a:pPr algn="ctr"/>
                      <a:r>
                        <a:rPr lang="en-US" sz="1100">
                          <a:hlinkClick r:id="rId91" action="ppaction://hlinkfile"/>
                        </a:rPr>
                        <a:t>Other protists</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dirty="0">
                          <a:hlinkClick r:id="rId92" action="ppaction://hlinkfile"/>
                        </a:rPr>
                        <a:t>1</a:t>
                      </a:r>
                      <a:endParaRPr lang="en-US" sz="1100" dirty="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93" action="ppaction://hlinkfile"/>
                        </a:rPr>
                        <a:t>24</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a:hlinkClick r:id="rId94" action="ppaction://hlinkfile"/>
                        </a:rPr>
                        <a:t>28</a:t>
                      </a:r>
                      <a:endParaRPr lang="en-US" sz="1100"/>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EEE"/>
                    </a:solidFill>
                  </a:tcPr>
                </a:tc>
                <a:tc>
                  <a:txBody>
                    <a:bodyPr/>
                    <a:lstStyle/>
                    <a:p>
                      <a:pPr algn="ctr"/>
                      <a:r>
                        <a:rPr lang="en-US" sz="1100" dirty="0"/>
                        <a:t>53</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26"/>
                  </a:ext>
                </a:extLst>
              </a:tr>
              <a:tr h="187164">
                <a:tc>
                  <a:txBody>
                    <a:bodyPr/>
                    <a:lstStyle/>
                    <a:p>
                      <a:pPr algn="ctr"/>
                      <a:r>
                        <a:rPr lang="en-US" sz="1100"/>
                        <a:t>total:</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CFCF"/>
                    </a:solidFill>
                  </a:tcPr>
                </a:tc>
                <a:tc>
                  <a:txBody>
                    <a:bodyPr/>
                    <a:lstStyle/>
                    <a:p>
                      <a:pPr algn="ctr"/>
                      <a:r>
                        <a:rPr lang="en-US" sz="1100"/>
                        <a:t>1122</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CFCF"/>
                    </a:solidFill>
                  </a:tcPr>
                </a:tc>
                <a:tc>
                  <a:txBody>
                    <a:bodyPr/>
                    <a:lstStyle/>
                    <a:p>
                      <a:pPr algn="ctr"/>
                      <a:r>
                        <a:rPr lang="en-US" sz="1100"/>
                        <a:t>1114</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CFCF"/>
                    </a:solidFill>
                  </a:tcPr>
                </a:tc>
                <a:tc>
                  <a:txBody>
                    <a:bodyPr/>
                    <a:lstStyle/>
                    <a:p>
                      <a:pPr algn="ctr"/>
                      <a:r>
                        <a:rPr lang="en-US" sz="1100"/>
                        <a:t>923</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CFCF"/>
                    </a:solidFill>
                  </a:tcPr>
                </a:tc>
                <a:tc>
                  <a:txBody>
                    <a:bodyPr/>
                    <a:lstStyle/>
                    <a:p>
                      <a:pPr algn="ctr"/>
                      <a:r>
                        <a:rPr lang="en-US" sz="1100" dirty="0">
                          <a:highlight>
                            <a:srgbClr val="FFFF00"/>
                          </a:highlight>
                        </a:rPr>
                        <a:t>3159</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CFCF"/>
                    </a:solidFill>
                  </a:tcPr>
                </a:tc>
                <a:extLst>
                  <a:ext uri="{0D108BD9-81ED-4DB2-BD59-A6C34878D82A}">
                    <a16:rowId xmlns:a16="http://schemas.microsoft.com/office/drawing/2014/main" val="10027"/>
                  </a:ext>
                </a:extLst>
              </a:tr>
              <a:tr h="126936">
                <a:tc gridSpan="5">
                  <a:txBody>
                    <a:bodyPr/>
                    <a:lstStyle/>
                    <a:p>
                      <a:pPr algn="ctr"/>
                      <a:r>
                        <a:rPr lang="en-US" sz="600"/>
                        <a:t>  </a:t>
                      </a:r>
                    </a:p>
                  </a:txBody>
                  <a:tcPr marL="0" marR="0" marT="0" marB="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28"/>
                  </a:ext>
                </a:extLst>
              </a:tr>
              <a:tr h="344419">
                <a:tc gridSpan="5">
                  <a:txBody>
                    <a:bodyPr/>
                    <a:lstStyle/>
                    <a:p>
                      <a:pPr algn="ctr"/>
                      <a:endParaRPr lang="en-US" sz="600"/>
                    </a:p>
                  </a:txBody>
                  <a:tcPr marL="0" marR="0" marT="0" marB="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29"/>
                  </a:ext>
                </a:extLst>
              </a:tr>
              <a:tr h="166476">
                <a:tc gridSpan="5">
                  <a:txBody>
                    <a:bodyPr/>
                    <a:lstStyle/>
                    <a:p>
                      <a:pPr algn="ctr"/>
                      <a:r>
                        <a:rPr lang="en-US" sz="600" dirty="0"/>
                        <a:t>Revised: Sep 01, 2011 </a:t>
                      </a:r>
                    </a:p>
                  </a:txBody>
                  <a:tcPr marL="0" marR="0" marT="0" marB="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30"/>
                  </a:ext>
                </a:extLst>
              </a:tr>
            </a:tbl>
          </a:graphicData>
        </a:graphic>
      </p:graphicFrame>
      <p:pic>
        <p:nvPicPr>
          <p:cNvPr id="99329" name="Picture 1" descr="http://www.ncbi.nlm.nih.gov/coreweb/images/tabs/pixel.gif"/>
          <p:cNvPicPr>
            <a:picLocks noChangeAspect="1" noChangeArrowheads="1"/>
          </p:cNvPicPr>
          <p:nvPr/>
        </p:nvPicPr>
        <p:blipFill>
          <a:blip r:embed="rId95"/>
          <a:srcRect/>
          <a:stretch>
            <a:fillRect/>
          </a:stretch>
        </p:blipFill>
        <p:spPr bwMode="auto">
          <a:xfrm>
            <a:off x="0" y="0"/>
            <a:ext cx="190500" cy="9525"/>
          </a:xfrm>
          <a:prstGeom prst="rect">
            <a:avLst/>
          </a:prstGeom>
          <a:noFill/>
        </p:spPr>
      </p:pic>
      <p:pic>
        <p:nvPicPr>
          <p:cNvPr id="99330" name="Picture 2" descr="http://www.ncbi.nlm.nih.gov/coreweb/images/tabs/pixel.gif"/>
          <p:cNvPicPr>
            <a:picLocks noChangeAspect="1" noChangeArrowheads="1"/>
          </p:cNvPicPr>
          <p:nvPr/>
        </p:nvPicPr>
        <p:blipFill>
          <a:blip r:embed="rId95"/>
          <a:srcRect/>
          <a:stretch>
            <a:fillRect/>
          </a:stretch>
        </p:blipFill>
        <p:spPr bwMode="auto">
          <a:xfrm>
            <a:off x="0" y="0"/>
            <a:ext cx="381000" cy="9525"/>
          </a:xfrm>
          <a:prstGeom prst="rect">
            <a:avLst/>
          </a:prstGeom>
          <a:noFill/>
        </p:spPr>
      </p:pic>
      <p:pic>
        <p:nvPicPr>
          <p:cNvPr id="99331" name="Picture 3" descr="http://www.ncbi.nlm.nih.gov/coreweb/images/tabs/pixel.gif"/>
          <p:cNvPicPr>
            <a:picLocks noChangeAspect="1" noChangeArrowheads="1"/>
          </p:cNvPicPr>
          <p:nvPr/>
        </p:nvPicPr>
        <p:blipFill>
          <a:blip r:embed="rId95"/>
          <a:srcRect/>
          <a:stretch>
            <a:fillRect/>
          </a:stretch>
        </p:blipFill>
        <p:spPr bwMode="auto">
          <a:xfrm>
            <a:off x="0" y="0"/>
            <a:ext cx="381000" cy="9525"/>
          </a:xfrm>
          <a:prstGeom prst="rect">
            <a:avLst/>
          </a:prstGeom>
          <a:noFill/>
        </p:spPr>
      </p:pic>
      <p:pic>
        <p:nvPicPr>
          <p:cNvPr id="99332" name="Picture 4" descr="http://www.ncbi.nlm.nih.gov/coreweb/images/tabs/pixel.gif"/>
          <p:cNvPicPr>
            <a:picLocks noChangeAspect="1" noChangeArrowheads="1"/>
          </p:cNvPicPr>
          <p:nvPr/>
        </p:nvPicPr>
        <p:blipFill>
          <a:blip r:embed="rId95"/>
          <a:srcRect/>
          <a:stretch>
            <a:fillRect/>
          </a:stretch>
        </p:blipFill>
        <p:spPr bwMode="auto">
          <a:xfrm>
            <a:off x="0" y="0"/>
            <a:ext cx="190500" cy="9525"/>
          </a:xfrm>
          <a:prstGeom prst="rect">
            <a:avLst/>
          </a:prstGeom>
          <a:noFill/>
        </p:spPr>
      </p:pic>
      <p:pic>
        <p:nvPicPr>
          <p:cNvPr id="99333" name="Picture 5" descr="http://www.ncbi.nlm.nih.gov/coreweb/images/tabs/pixel.gif"/>
          <p:cNvPicPr>
            <a:picLocks noChangeAspect="1" noChangeArrowheads="1"/>
          </p:cNvPicPr>
          <p:nvPr/>
        </p:nvPicPr>
        <p:blipFill>
          <a:blip r:embed="rId95"/>
          <a:srcRect/>
          <a:stretch>
            <a:fillRect/>
          </a:stretch>
        </p:blipFill>
        <p:spPr bwMode="auto">
          <a:xfrm>
            <a:off x="0" y="0"/>
            <a:ext cx="381000" cy="9525"/>
          </a:xfrm>
          <a:prstGeom prst="rect">
            <a:avLst/>
          </a:prstGeom>
          <a:noFill/>
        </p:spPr>
      </p:pic>
      <p:pic>
        <p:nvPicPr>
          <p:cNvPr id="99334" name="Picture 6" descr="http://www.ncbi.nlm.nih.gov/coreweb/images/tabs/pixel.gif"/>
          <p:cNvPicPr>
            <a:picLocks noChangeAspect="1" noChangeArrowheads="1"/>
          </p:cNvPicPr>
          <p:nvPr/>
        </p:nvPicPr>
        <p:blipFill>
          <a:blip r:embed="rId95"/>
          <a:srcRect/>
          <a:stretch>
            <a:fillRect/>
          </a:stretch>
        </p:blipFill>
        <p:spPr bwMode="auto">
          <a:xfrm>
            <a:off x="0" y="0"/>
            <a:ext cx="571500" cy="9525"/>
          </a:xfrm>
          <a:prstGeom prst="rect">
            <a:avLst/>
          </a:prstGeom>
          <a:noFill/>
        </p:spPr>
      </p:pic>
      <p:pic>
        <p:nvPicPr>
          <p:cNvPr id="99335" name="Picture 7" descr="http://www.ncbi.nlm.nih.gov/coreweb/images/tabs/pixel.gif"/>
          <p:cNvPicPr>
            <a:picLocks noChangeAspect="1" noChangeArrowheads="1"/>
          </p:cNvPicPr>
          <p:nvPr/>
        </p:nvPicPr>
        <p:blipFill>
          <a:blip r:embed="rId95"/>
          <a:srcRect/>
          <a:stretch>
            <a:fillRect/>
          </a:stretch>
        </p:blipFill>
        <p:spPr bwMode="auto">
          <a:xfrm>
            <a:off x="0" y="0"/>
            <a:ext cx="571500" cy="9525"/>
          </a:xfrm>
          <a:prstGeom prst="rect">
            <a:avLst/>
          </a:prstGeom>
          <a:noFill/>
        </p:spPr>
      </p:pic>
      <p:pic>
        <p:nvPicPr>
          <p:cNvPr id="99336" name="Picture 8" descr="http://www.ncbi.nlm.nih.gov/coreweb/images/tabs/pixel.gif"/>
          <p:cNvPicPr>
            <a:picLocks noChangeAspect="1" noChangeArrowheads="1"/>
          </p:cNvPicPr>
          <p:nvPr/>
        </p:nvPicPr>
        <p:blipFill>
          <a:blip r:embed="rId95"/>
          <a:srcRect/>
          <a:stretch>
            <a:fillRect/>
          </a:stretch>
        </p:blipFill>
        <p:spPr bwMode="auto">
          <a:xfrm>
            <a:off x="0" y="0"/>
            <a:ext cx="571500" cy="9525"/>
          </a:xfrm>
          <a:prstGeom prst="rect">
            <a:avLst/>
          </a:prstGeom>
          <a:noFill/>
        </p:spPr>
      </p:pic>
      <p:pic>
        <p:nvPicPr>
          <p:cNvPr id="99337" name="Picture 9" descr="http://www.ncbi.nlm.nih.gov/coreweb/images/tabs/pixel.gif"/>
          <p:cNvPicPr>
            <a:picLocks noChangeAspect="1" noChangeArrowheads="1"/>
          </p:cNvPicPr>
          <p:nvPr/>
        </p:nvPicPr>
        <p:blipFill>
          <a:blip r:embed="rId95"/>
          <a:srcRect/>
          <a:stretch>
            <a:fillRect/>
          </a:stretch>
        </p:blipFill>
        <p:spPr bwMode="auto">
          <a:xfrm>
            <a:off x="0" y="0"/>
            <a:ext cx="571500" cy="9525"/>
          </a:xfrm>
          <a:prstGeom prst="rect">
            <a:avLst/>
          </a:prstGeom>
          <a:noFill/>
        </p:spPr>
      </p:pic>
      <p:pic>
        <p:nvPicPr>
          <p:cNvPr id="99338" name="Picture 10" descr="http://www.ncbi.nlm.nih.gov/coreweb/images/tabs/pixel.gif"/>
          <p:cNvPicPr>
            <a:picLocks noChangeAspect="1" noChangeArrowheads="1"/>
          </p:cNvPicPr>
          <p:nvPr/>
        </p:nvPicPr>
        <p:blipFill>
          <a:blip r:embed="rId95"/>
          <a:srcRect/>
          <a:stretch>
            <a:fillRect/>
          </a:stretch>
        </p:blipFill>
        <p:spPr bwMode="auto">
          <a:xfrm>
            <a:off x="0" y="0"/>
            <a:ext cx="571500" cy="9525"/>
          </a:xfrm>
          <a:prstGeom prst="rect">
            <a:avLst/>
          </a:prstGeom>
          <a:noFill/>
        </p:spPr>
      </p:pic>
      <p:pic>
        <p:nvPicPr>
          <p:cNvPr id="99339" name="Picture 11" descr="http://www.ncbi.nlm.nih.gov/coreweb/images/tabs/pixel.gif"/>
          <p:cNvPicPr>
            <a:picLocks noChangeAspect="1" noChangeArrowheads="1"/>
          </p:cNvPicPr>
          <p:nvPr/>
        </p:nvPicPr>
        <p:blipFill>
          <a:blip r:embed="rId95"/>
          <a:srcRect/>
          <a:stretch>
            <a:fillRect/>
          </a:stretch>
        </p:blipFill>
        <p:spPr bwMode="auto">
          <a:xfrm>
            <a:off x="0" y="0"/>
            <a:ext cx="571500" cy="9525"/>
          </a:xfrm>
          <a:prstGeom prst="rect">
            <a:avLst/>
          </a:prstGeom>
          <a:noFill/>
        </p:spPr>
      </p:pic>
      <p:pic>
        <p:nvPicPr>
          <p:cNvPr id="99340" name="Picture 12" descr="http://www.ncbi.nlm.nih.gov/coreweb/images/tabs/pixel.gif"/>
          <p:cNvPicPr>
            <a:picLocks noChangeAspect="1" noChangeArrowheads="1"/>
          </p:cNvPicPr>
          <p:nvPr/>
        </p:nvPicPr>
        <p:blipFill>
          <a:blip r:embed="rId95"/>
          <a:srcRect/>
          <a:stretch>
            <a:fillRect/>
          </a:stretch>
        </p:blipFill>
        <p:spPr bwMode="auto">
          <a:xfrm>
            <a:off x="0" y="0"/>
            <a:ext cx="571500" cy="9525"/>
          </a:xfrm>
          <a:prstGeom prst="rect">
            <a:avLst/>
          </a:prstGeom>
          <a:noFill/>
        </p:spPr>
      </p:pic>
      <p:pic>
        <p:nvPicPr>
          <p:cNvPr id="99341" name="Picture 13" descr="http://www.ncbi.nlm.nih.gov/coreweb/images/tabs/pixel.gif"/>
          <p:cNvPicPr>
            <a:picLocks noChangeAspect="1" noChangeArrowheads="1"/>
          </p:cNvPicPr>
          <p:nvPr/>
        </p:nvPicPr>
        <p:blipFill>
          <a:blip r:embed="rId95"/>
          <a:srcRect/>
          <a:stretch>
            <a:fillRect/>
          </a:stretch>
        </p:blipFill>
        <p:spPr bwMode="auto">
          <a:xfrm>
            <a:off x="0" y="0"/>
            <a:ext cx="571500" cy="9525"/>
          </a:xfrm>
          <a:prstGeom prst="rect">
            <a:avLst/>
          </a:prstGeom>
          <a:noFill/>
        </p:spPr>
      </p:pic>
      <p:pic>
        <p:nvPicPr>
          <p:cNvPr id="99342" name="Picture 14" descr="http://www.ncbi.nlm.nih.gov/coreweb/images/tabs/pixel.gif"/>
          <p:cNvPicPr>
            <a:picLocks noChangeAspect="1" noChangeArrowheads="1"/>
          </p:cNvPicPr>
          <p:nvPr/>
        </p:nvPicPr>
        <p:blipFill>
          <a:blip r:embed="rId95"/>
          <a:srcRect/>
          <a:stretch>
            <a:fillRect/>
          </a:stretch>
        </p:blipFill>
        <p:spPr bwMode="auto">
          <a:xfrm>
            <a:off x="0" y="0"/>
            <a:ext cx="571500" cy="9525"/>
          </a:xfrm>
          <a:prstGeom prst="rect">
            <a:avLst/>
          </a:prstGeom>
          <a:noFill/>
        </p:spPr>
      </p:pic>
      <p:pic>
        <p:nvPicPr>
          <p:cNvPr id="99343" name="Picture 15" descr="http://www.ncbi.nlm.nih.gov/coreweb/images/tabs/pixel.gif"/>
          <p:cNvPicPr>
            <a:picLocks noChangeAspect="1" noChangeArrowheads="1"/>
          </p:cNvPicPr>
          <p:nvPr/>
        </p:nvPicPr>
        <p:blipFill>
          <a:blip r:embed="rId95"/>
          <a:srcRect/>
          <a:stretch>
            <a:fillRect/>
          </a:stretch>
        </p:blipFill>
        <p:spPr bwMode="auto">
          <a:xfrm>
            <a:off x="0" y="0"/>
            <a:ext cx="381000" cy="9525"/>
          </a:xfrm>
          <a:prstGeom prst="rect">
            <a:avLst/>
          </a:prstGeom>
          <a:noFill/>
        </p:spPr>
      </p:pic>
      <p:pic>
        <p:nvPicPr>
          <p:cNvPr id="99344" name="Picture 16" descr="http://www.ncbi.nlm.nih.gov/coreweb/images/tabs/pixel.gif"/>
          <p:cNvPicPr>
            <a:picLocks noChangeAspect="1" noChangeArrowheads="1"/>
          </p:cNvPicPr>
          <p:nvPr/>
        </p:nvPicPr>
        <p:blipFill>
          <a:blip r:embed="rId95"/>
          <a:srcRect/>
          <a:stretch>
            <a:fillRect/>
          </a:stretch>
        </p:blipFill>
        <p:spPr bwMode="auto">
          <a:xfrm>
            <a:off x="0" y="0"/>
            <a:ext cx="571500" cy="9525"/>
          </a:xfrm>
          <a:prstGeom prst="rect">
            <a:avLst/>
          </a:prstGeom>
          <a:noFill/>
        </p:spPr>
      </p:pic>
      <p:pic>
        <p:nvPicPr>
          <p:cNvPr id="99345" name="Picture 17" descr="http://www.ncbi.nlm.nih.gov/coreweb/images/tabs/pixel.gif"/>
          <p:cNvPicPr>
            <a:picLocks noChangeAspect="1" noChangeArrowheads="1"/>
          </p:cNvPicPr>
          <p:nvPr/>
        </p:nvPicPr>
        <p:blipFill>
          <a:blip r:embed="rId95"/>
          <a:srcRect/>
          <a:stretch>
            <a:fillRect/>
          </a:stretch>
        </p:blipFill>
        <p:spPr bwMode="auto">
          <a:xfrm>
            <a:off x="0" y="0"/>
            <a:ext cx="571500" cy="9525"/>
          </a:xfrm>
          <a:prstGeom prst="rect">
            <a:avLst/>
          </a:prstGeom>
          <a:noFill/>
        </p:spPr>
      </p:pic>
      <p:pic>
        <p:nvPicPr>
          <p:cNvPr id="99346" name="Picture 18" descr="http://www.ncbi.nlm.nih.gov/coreweb/images/tabs/pixel.gif"/>
          <p:cNvPicPr>
            <a:picLocks noChangeAspect="1" noChangeArrowheads="1"/>
          </p:cNvPicPr>
          <p:nvPr/>
        </p:nvPicPr>
        <p:blipFill>
          <a:blip r:embed="rId95"/>
          <a:srcRect/>
          <a:stretch>
            <a:fillRect/>
          </a:stretch>
        </p:blipFill>
        <p:spPr bwMode="auto">
          <a:xfrm>
            <a:off x="0" y="0"/>
            <a:ext cx="381000" cy="9525"/>
          </a:xfrm>
          <a:prstGeom prst="rect">
            <a:avLst/>
          </a:prstGeom>
          <a:noFill/>
        </p:spPr>
      </p:pic>
      <p:pic>
        <p:nvPicPr>
          <p:cNvPr id="99347" name="Picture 19" descr="http://www.ncbi.nlm.nih.gov/coreweb/images/tabs/pixel.gif"/>
          <p:cNvPicPr>
            <a:picLocks noChangeAspect="1" noChangeArrowheads="1"/>
          </p:cNvPicPr>
          <p:nvPr/>
        </p:nvPicPr>
        <p:blipFill>
          <a:blip r:embed="rId95"/>
          <a:srcRect/>
          <a:stretch>
            <a:fillRect/>
          </a:stretch>
        </p:blipFill>
        <p:spPr bwMode="auto">
          <a:xfrm>
            <a:off x="0" y="0"/>
            <a:ext cx="571500" cy="9525"/>
          </a:xfrm>
          <a:prstGeom prst="rect">
            <a:avLst/>
          </a:prstGeom>
          <a:noFill/>
        </p:spPr>
      </p:pic>
      <p:pic>
        <p:nvPicPr>
          <p:cNvPr id="99348" name="Picture 20" descr="http://www.ncbi.nlm.nih.gov/coreweb/images/tabs/pixel.gif"/>
          <p:cNvPicPr>
            <a:picLocks noChangeAspect="1" noChangeArrowheads="1"/>
          </p:cNvPicPr>
          <p:nvPr/>
        </p:nvPicPr>
        <p:blipFill>
          <a:blip r:embed="rId95"/>
          <a:srcRect/>
          <a:stretch>
            <a:fillRect/>
          </a:stretch>
        </p:blipFill>
        <p:spPr bwMode="auto">
          <a:xfrm>
            <a:off x="0" y="0"/>
            <a:ext cx="571500" cy="9525"/>
          </a:xfrm>
          <a:prstGeom prst="rect">
            <a:avLst/>
          </a:prstGeom>
          <a:noFill/>
        </p:spPr>
      </p:pic>
      <p:pic>
        <p:nvPicPr>
          <p:cNvPr id="99349" name="Picture 21" descr="http://www.ncbi.nlm.nih.gov/coreweb/images/tabs/pixel.gif"/>
          <p:cNvPicPr>
            <a:picLocks noChangeAspect="1" noChangeArrowheads="1"/>
          </p:cNvPicPr>
          <p:nvPr/>
        </p:nvPicPr>
        <p:blipFill>
          <a:blip r:embed="rId95"/>
          <a:srcRect/>
          <a:stretch>
            <a:fillRect/>
          </a:stretch>
        </p:blipFill>
        <p:spPr bwMode="auto">
          <a:xfrm>
            <a:off x="0" y="0"/>
            <a:ext cx="571500" cy="9525"/>
          </a:xfrm>
          <a:prstGeom prst="rect">
            <a:avLst/>
          </a:prstGeom>
          <a:noFill/>
        </p:spPr>
      </p:pic>
      <p:pic>
        <p:nvPicPr>
          <p:cNvPr id="99350" name="Picture 22" descr="http://www.ncbi.nlm.nih.gov/coreweb/images/tabs/pixel.gif"/>
          <p:cNvPicPr>
            <a:picLocks noChangeAspect="1" noChangeArrowheads="1"/>
          </p:cNvPicPr>
          <p:nvPr/>
        </p:nvPicPr>
        <p:blipFill>
          <a:blip r:embed="rId95"/>
          <a:srcRect/>
          <a:stretch>
            <a:fillRect/>
          </a:stretch>
        </p:blipFill>
        <p:spPr bwMode="auto">
          <a:xfrm>
            <a:off x="0" y="0"/>
            <a:ext cx="381000" cy="9525"/>
          </a:xfrm>
          <a:prstGeom prst="rect">
            <a:avLst/>
          </a:prstGeom>
          <a:noFill/>
        </p:spPr>
      </p:pic>
      <p:pic>
        <p:nvPicPr>
          <p:cNvPr id="99351" name="Picture 23" descr="http://www.ncbi.nlm.nih.gov/coreweb/images/tabs/pixel.gif"/>
          <p:cNvPicPr>
            <a:picLocks noChangeAspect="1" noChangeArrowheads="1"/>
          </p:cNvPicPr>
          <p:nvPr/>
        </p:nvPicPr>
        <p:blipFill>
          <a:blip r:embed="rId95"/>
          <a:srcRect/>
          <a:stretch>
            <a:fillRect/>
          </a:stretch>
        </p:blipFill>
        <p:spPr bwMode="auto">
          <a:xfrm>
            <a:off x="0" y="0"/>
            <a:ext cx="571500" cy="9525"/>
          </a:xfrm>
          <a:prstGeom prst="rect">
            <a:avLst/>
          </a:prstGeom>
          <a:noFill/>
        </p:spPr>
      </p:pic>
      <p:pic>
        <p:nvPicPr>
          <p:cNvPr id="99352" name="Picture 24" descr="http://www.ncbi.nlm.nih.gov/coreweb/images/tabs/pixel.gif"/>
          <p:cNvPicPr>
            <a:picLocks noChangeAspect="1" noChangeArrowheads="1"/>
          </p:cNvPicPr>
          <p:nvPr/>
        </p:nvPicPr>
        <p:blipFill>
          <a:blip r:embed="rId95"/>
          <a:srcRect/>
          <a:stretch>
            <a:fillRect/>
          </a:stretch>
        </p:blipFill>
        <p:spPr bwMode="auto">
          <a:xfrm>
            <a:off x="0" y="0"/>
            <a:ext cx="571500" cy="9525"/>
          </a:xfrm>
          <a:prstGeom prst="rect">
            <a:avLst/>
          </a:prstGeom>
          <a:noFill/>
        </p:spPr>
      </p:pic>
      <p:pic>
        <p:nvPicPr>
          <p:cNvPr id="99353" name="Picture 25" descr="http://www.ncbi.nlm.nih.gov/coreweb/images/tabs/pixel.gif"/>
          <p:cNvPicPr>
            <a:picLocks noChangeAspect="1" noChangeArrowheads="1"/>
          </p:cNvPicPr>
          <p:nvPr/>
        </p:nvPicPr>
        <p:blipFill>
          <a:blip r:embed="rId95"/>
          <a:srcRect/>
          <a:stretch>
            <a:fillRect/>
          </a:stretch>
        </p:blipFill>
        <p:spPr bwMode="auto">
          <a:xfrm>
            <a:off x="0" y="0"/>
            <a:ext cx="571500" cy="9525"/>
          </a:xfrm>
          <a:prstGeom prst="rect">
            <a:avLst/>
          </a:prstGeom>
          <a:noFill/>
        </p:spPr>
      </p:pic>
      <p:sp>
        <p:nvSpPr>
          <p:cNvPr id="2" name="TextBox 1"/>
          <p:cNvSpPr txBox="1"/>
          <p:nvPr/>
        </p:nvSpPr>
        <p:spPr>
          <a:xfrm>
            <a:off x="76200" y="6410980"/>
            <a:ext cx="8991600" cy="523220"/>
          </a:xfrm>
          <a:prstGeom prst="rect">
            <a:avLst/>
          </a:prstGeom>
          <a:noFill/>
        </p:spPr>
        <p:txBody>
          <a:bodyPr wrap="square" rtlCol="0">
            <a:spAutoFit/>
          </a:bodyPr>
          <a:lstStyle/>
          <a:p>
            <a:r>
              <a:rPr lang="en-US" sz="1400" b="1" dirty="0"/>
              <a:t>8/24/17  Total </a:t>
            </a:r>
            <a:r>
              <a:rPr lang="en-US" sz="1400" b="1" dirty="0">
                <a:highlight>
                  <a:srgbClr val="FFFF00"/>
                </a:highlight>
              </a:rPr>
              <a:t>137,424</a:t>
            </a:r>
            <a:r>
              <a:rPr lang="en-US" sz="1400" b="1" dirty="0"/>
              <a:t> </a:t>
            </a:r>
            <a:r>
              <a:rPr lang="en-US" sz="1400" dirty="0">
                <a:hlinkClick r:id="rId96"/>
              </a:rPr>
              <a:t>Eukaryotes [</a:t>
            </a:r>
            <a:r>
              <a:rPr lang="en-US" sz="1400" b="1" dirty="0">
                <a:hlinkClick r:id="rId96"/>
              </a:rPr>
              <a:t>4697</a:t>
            </a:r>
            <a:r>
              <a:rPr lang="en-US" sz="1400" dirty="0">
                <a:hlinkClick r:id="rId96"/>
              </a:rPr>
              <a:t>]</a:t>
            </a:r>
            <a:r>
              <a:rPr lang="en-US" sz="1400" dirty="0"/>
              <a:t>, </a:t>
            </a:r>
            <a:r>
              <a:rPr lang="en-US" sz="1400" dirty="0">
                <a:hlinkClick r:id="rId97"/>
              </a:rPr>
              <a:t>Prokaryotes [</a:t>
            </a:r>
            <a:r>
              <a:rPr lang="en-US" sz="1400" b="1" dirty="0">
                <a:hlinkClick r:id="rId97"/>
              </a:rPr>
              <a:t>105038</a:t>
            </a:r>
            <a:r>
              <a:rPr lang="en-US" sz="1400" dirty="0">
                <a:hlinkClick r:id="rId97"/>
              </a:rPr>
              <a:t>]</a:t>
            </a:r>
            <a:r>
              <a:rPr lang="en-US" sz="1400" dirty="0"/>
              <a:t>, </a:t>
            </a:r>
            <a:r>
              <a:rPr lang="en-US" sz="1400" dirty="0">
                <a:hlinkClick r:id="rId98"/>
              </a:rPr>
              <a:t>Viruses [</a:t>
            </a:r>
            <a:r>
              <a:rPr lang="en-US" sz="1400" b="1" dirty="0">
                <a:hlinkClick r:id="rId98"/>
              </a:rPr>
              <a:t>7432</a:t>
            </a:r>
            <a:r>
              <a:rPr lang="en-US" sz="1400" dirty="0">
                <a:hlinkClick r:id="rId98"/>
              </a:rPr>
              <a:t>]</a:t>
            </a:r>
            <a:r>
              <a:rPr lang="en-US" sz="1400" dirty="0"/>
              <a:t>, </a:t>
            </a:r>
            <a:r>
              <a:rPr lang="en-US" sz="1400" dirty="0">
                <a:hlinkClick r:id="rId99"/>
              </a:rPr>
              <a:t>Plasmids [</a:t>
            </a:r>
            <a:r>
              <a:rPr lang="en-US" sz="1400" b="1" dirty="0">
                <a:hlinkClick r:id="rId99"/>
              </a:rPr>
              <a:t>9900</a:t>
            </a:r>
            <a:r>
              <a:rPr lang="en-US" sz="1400" dirty="0">
                <a:hlinkClick r:id="rId99"/>
              </a:rPr>
              <a:t>]</a:t>
            </a:r>
            <a:r>
              <a:rPr lang="en-US" sz="1400" dirty="0"/>
              <a:t>, </a:t>
            </a:r>
            <a:r>
              <a:rPr lang="en-US" sz="1400" dirty="0">
                <a:hlinkClick r:id="rId100"/>
              </a:rPr>
              <a:t>Organelles [</a:t>
            </a:r>
            <a:r>
              <a:rPr lang="en-US" sz="1400" b="1" dirty="0">
                <a:hlinkClick r:id="rId100"/>
              </a:rPr>
              <a:t>10357</a:t>
            </a:r>
            <a:r>
              <a:rPr lang="en-US" sz="1400" dirty="0">
                <a:hlinkClick r:id="rId100"/>
              </a:rPr>
              <a:t>]</a:t>
            </a:r>
            <a:endParaRPr lang="en-US" sz="1400"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838200"/>
            <a:ext cx="8686800" cy="3924151"/>
          </a:xfrm>
          <a:prstGeom prst="rect">
            <a:avLst/>
          </a:prstGeom>
        </p:spPr>
        <p:txBody>
          <a:bodyPr wrap="square">
            <a:spAutoFit/>
          </a:bodyPr>
          <a:lstStyle/>
          <a:p>
            <a:pPr marL="342900" lvl="0" indent="-342900"/>
            <a:r>
              <a:rPr lang="en-US" sz="1700" b="1" dirty="0">
                <a:solidFill>
                  <a:srgbClr val="FF0000"/>
                </a:solidFill>
              </a:rPr>
              <a:t>Site-specific proteases </a:t>
            </a:r>
            <a:r>
              <a:rPr lang="en-US" sz="1700" dirty="0">
                <a:solidFill>
                  <a:prstClr val="black"/>
                </a:solidFill>
              </a:rPr>
              <a:t>useful in releasing epitope tags used for </a:t>
            </a:r>
            <a:r>
              <a:rPr lang="en-US" sz="1700" b="1" dirty="0">
                <a:solidFill>
                  <a:prstClr val="black"/>
                </a:solidFill>
              </a:rPr>
              <a:t>affinity purification</a:t>
            </a:r>
            <a:r>
              <a:rPr lang="en-US" sz="1700" dirty="0">
                <a:solidFill>
                  <a:prstClr val="black"/>
                </a:solidFill>
              </a:rPr>
              <a:t> </a:t>
            </a:r>
          </a:p>
          <a:p>
            <a:pPr marL="342900" lvl="0" indent="-342900"/>
            <a:r>
              <a:rPr lang="en-US" sz="1200" dirty="0">
                <a:solidFill>
                  <a:prstClr val="black"/>
                </a:solidFill>
                <a:hlinkClick r:id="rId2"/>
              </a:rPr>
              <a:t>http://www.cf.ac.uk/biosi/staffinfo/ehrmann/tools/Recognition.htm</a:t>
            </a:r>
            <a:endParaRPr lang="en-US" sz="1700" dirty="0">
              <a:solidFill>
                <a:prstClr val="black"/>
              </a:solidFill>
            </a:endParaRPr>
          </a:p>
          <a:p>
            <a:endParaRPr lang="en-US" sz="1700" b="1" dirty="0">
              <a:solidFill>
                <a:srgbClr val="FF0000"/>
              </a:solidFill>
            </a:endParaRPr>
          </a:p>
          <a:p>
            <a:endParaRPr lang="en-US" sz="1700" b="1" dirty="0">
              <a:solidFill>
                <a:srgbClr val="FF0000"/>
              </a:solidFill>
            </a:endParaRPr>
          </a:p>
          <a:p>
            <a:pPr algn="ctr"/>
            <a:r>
              <a:rPr lang="en-US" sz="1700" b="1" dirty="0"/>
              <a:t>Sequence Specific Proteases</a:t>
            </a:r>
          </a:p>
          <a:p>
            <a:pPr algn="ctr"/>
            <a:endParaRPr lang="en-US" sz="1700" b="1" dirty="0"/>
          </a:p>
          <a:p>
            <a:r>
              <a:rPr lang="en-US" sz="1700" b="1" dirty="0">
                <a:solidFill>
                  <a:srgbClr val="CC0000"/>
                </a:solidFill>
              </a:rPr>
              <a:t>Tobacco etch virus protease (TEV):</a:t>
            </a:r>
            <a:r>
              <a:rPr lang="en-US" sz="1600" dirty="0"/>
              <a:t>The seven-amino-acid recognition site for </a:t>
            </a:r>
            <a:r>
              <a:rPr lang="en-US" sz="1600" dirty="0" err="1"/>
              <a:t>rTEV</a:t>
            </a:r>
            <a:r>
              <a:rPr lang="en-US" sz="1600" dirty="0"/>
              <a:t> is </a:t>
            </a:r>
            <a:r>
              <a:rPr lang="en-US" sz="1600" b="1" dirty="0" err="1">
                <a:solidFill>
                  <a:srgbClr val="FF0000"/>
                </a:solidFill>
              </a:rPr>
              <a:t>Glu</a:t>
            </a:r>
            <a:r>
              <a:rPr lang="en-US" sz="1600" dirty="0"/>
              <a:t>-</a:t>
            </a:r>
            <a:r>
              <a:rPr lang="en-US" sz="1600" dirty="0" err="1"/>
              <a:t>Asn</a:t>
            </a:r>
            <a:r>
              <a:rPr lang="en-US" sz="1600" dirty="0"/>
              <a:t>-Leu-</a:t>
            </a:r>
            <a:r>
              <a:rPr lang="en-US" sz="1600" b="1" dirty="0">
                <a:solidFill>
                  <a:srgbClr val="FF0000"/>
                </a:solidFill>
              </a:rPr>
              <a:t>Tyr</a:t>
            </a:r>
            <a:r>
              <a:rPr lang="en-US" sz="1600" dirty="0"/>
              <a:t>-</a:t>
            </a:r>
            <a:r>
              <a:rPr lang="en-US" sz="1600" dirty="0" err="1"/>
              <a:t>Phe</a:t>
            </a:r>
            <a:r>
              <a:rPr lang="en-US" sz="1600" dirty="0"/>
              <a:t>-</a:t>
            </a:r>
            <a:r>
              <a:rPr lang="en-US" sz="1600" b="1" dirty="0" err="1">
                <a:solidFill>
                  <a:srgbClr val="FF0000"/>
                </a:solidFill>
              </a:rPr>
              <a:t>Gln</a:t>
            </a:r>
            <a:r>
              <a:rPr lang="en-US" sz="1600" dirty="0" err="1"/>
              <a:t>-Gly</a:t>
            </a:r>
            <a:r>
              <a:rPr lang="en-US" sz="1600" dirty="0"/>
              <a:t> with cleavage occurring between </a:t>
            </a:r>
            <a:r>
              <a:rPr lang="en-US" sz="1600" dirty="0" err="1"/>
              <a:t>Gln</a:t>
            </a:r>
            <a:r>
              <a:rPr lang="en-US" sz="1600" dirty="0"/>
              <a:t> and </a:t>
            </a:r>
            <a:r>
              <a:rPr lang="en-US" sz="1600" dirty="0" err="1"/>
              <a:t>Gly</a:t>
            </a:r>
            <a:r>
              <a:rPr lang="en-US" sz="1600" dirty="0"/>
              <a:t>.  Certain variations on this consensus are allowed.  </a:t>
            </a:r>
            <a:endParaRPr lang="en-US" sz="1600" dirty="0">
              <a:solidFill>
                <a:prstClr val="black"/>
              </a:solidFill>
            </a:endParaRPr>
          </a:p>
          <a:p>
            <a:r>
              <a:rPr lang="en-US" sz="1100" dirty="0">
                <a:solidFill>
                  <a:prstClr val="black"/>
                </a:solidFill>
                <a:hlinkClick r:id="rId3"/>
              </a:rPr>
              <a:t>http://tools.lifetechnologies.com/content/sfs/manuals/10127017.pdf</a:t>
            </a:r>
            <a:endParaRPr lang="en-US" sz="1100" dirty="0">
              <a:solidFill>
                <a:prstClr val="black"/>
              </a:solidFill>
            </a:endParaRPr>
          </a:p>
          <a:p>
            <a:endParaRPr lang="en-US" sz="1100" dirty="0">
              <a:solidFill>
                <a:prstClr val="black"/>
              </a:solidFill>
            </a:endParaRPr>
          </a:p>
          <a:p>
            <a:endParaRPr lang="en-US" sz="1100" dirty="0">
              <a:solidFill>
                <a:prstClr val="black"/>
              </a:solidFill>
            </a:endParaRPr>
          </a:p>
          <a:p>
            <a:r>
              <a:rPr lang="en-US" sz="1700" b="1" dirty="0">
                <a:solidFill>
                  <a:srgbClr val="CC0000"/>
                </a:solidFill>
              </a:rPr>
              <a:t>Factor </a:t>
            </a:r>
            <a:r>
              <a:rPr lang="en-US" sz="1700" b="1" dirty="0" err="1">
                <a:solidFill>
                  <a:srgbClr val="CC0000"/>
                </a:solidFill>
              </a:rPr>
              <a:t>Xa</a:t>
            </a:r>
            <a:r>
              <a:rPr lang="en-US" sz="1700" b="1" dirty="0">
                <a:solidFill>
                  <a:srgbClr val="CC0000"/>
                </a:solidFill>
              </a:rPr>
              <a:t> protease</a:t>
            </a:r>
            <a:r>
              <a:rPr lang="en-US" sz="1700" b="1" dirty="0">
                <a:solidFill>
                  <a:prstClr val="black"/>
                </a:solidFill>
              </a:rPr>
              <a:t>: </a:t>
            </a:r>
            <a:r>
              <a:rPr lang="en-US" sz="1600" dirty="0"/>
              <a:t>Factor </a:t>
            </a:r>
            <a:r>
              <a:rPr lang="en-US" sz="1600" dirty="0" err="1"/>
              <a:t>Xa</a:t>
            </a:r>
            <a:r>
              <a:rPr lang="en-US" sz="1600" dirty="0"/>
              <a:t> cleaves after the arginine residue in its preferred cleavage site </a:t>
            </a:r>
            <a:r>
              <a:rPr lang="en-US" sz="1600" b="1" dirty="0">
                <a:solidFill>
                  <a:srgbClr val="FF0000"/>
                </a:solidFill>
              </a:rPr>
              <a:t>Ile</a:t>
            </a:r>
            <a:r>
              <a:rPr lang="en-US" sz="1600" dirty="0"/>
              <a:t>-(</a:t>
            </a:r>
            <a:r>
              <a:rPr lang="en-US" sz="1600" dirty="0" err="1"/>
              <a:t>Glu</a:t>
            </a:r>
            <a:r>
              <a:rPr lang="en-US" sz="1600" dirty="0"/>
              <a:t> or Asp)-</a:t>
            </a:r>
            <a:r>
              <a:rPr lang="en-US" sz="1600" b="1" dirty="0" err="1">
                <a:solidFill>
                  <a:srgbClr val="FF0000"/>
                </a:solidFill>
              </a:rPr>
              <a:t>Gly</a:t>
            </a:r>
            <a:r>
              <a:rPr lang="en-US" sz="1600" dirty="0"/>
              <a:t>-</a:t>
            </a:r>
            <a:r>
              <a:rPr lang="en-US" sz="1600" b="1" dirty="0">
                <a:solidFill>
                  <a:srgbClr val="FF0000"/>
                </a:solidFill>
              </a:rPr>
              <a:t>Arg</a:t>
            </a:r>
            <a:r>
              <a:rPr lang="en-US" sz="1600" dirty="0"/>
              <a:t>. It will sometimes cleave at other basic residues using a similar consensus, depending on the conformation of the substrate protein. </a:t>
            </a:r>
            <a:r>
              <a:rPr lang="en-US" sz="1050" dirty="0">
                <a:hlinkClick r:id="rId4"/>
              </a:rPr>
              <a:t>https://www.neb.com/products/p8010-factor-xa-protease</a:t>
            </a:r>
            <a:endParaRPr lang="en-US" sz="1050" dirty="0"/>
          </a:p>
          <a:p>
            <a:endParaRPr lang="en-US" sz="1050" dirty="0"/>
          </a:p>
        </p:txBody>
      </p:sp>
    </p:spTree>
    <p:extLst>
      <p:ext uri="{BB962C8B-B14F-4D97-AF65-F5344CB8AC3E}">
        <p14:creationId xmlns:p14="http://schemas.microsoft.com/office/powerpoint/2010/main" val="115148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76200"/>
            <a:ext cx="8534400" cy="1143000"/>
          </a:xfrm>
        </p:spPr>
        <p:txBody>
          <a:bodyPr>
            <a:noAutofit/>
          </a:bodyPr>
          <a:lstStyle/>
          <a:p>
            <a:pPr eaLnBrk="1" hangingPunct="1"/>
            <a:r>
              <a:rPr lang="en-US" sz="2400" b="1" dirty="0"/>
              <a:t>Affinity tags are used to purify proteins and </a:t>
            </a:r>
            <a:r>
              <a:rPr lang="en-US" sz="2400" b="1" u="sng" dirty="0"/>
              <a:t>protein complexes</a:t>
            </a:r>
            <a:r>
              <a:rPr lang="en-US" sz="2400" b="1" dirty="0"/>
              <a:t>.  A protease site often sits between the epitope tag and the protein of interest</a:t>
            </a:r>
          </a:p>
        </p:txBody>
      </p:sp>
      <p:sp>
        <p:nvSpPr>
          <p:cNvPr id="67587" name="Rectangle 3"/>
          <p:cNvSpPr>
            <a:spLocks noGrp="1" noChangeArrowheads="1"/>
          </p:cNvSpPr>
          <p:nvPr>
            <p:ph idx="1"/>
          </p:nvPr>
        </p:nvSpPr>
        <p:spPr>
          <a:xfrm>
            <a:off x="5943600" y="1524000"/>
            <a:ext cx="2971800" cy="4619624"/>
          </a:xfrm>
        </p:spPr>
        <p:txBody>
          <a:bodyPr>
            <a:noAutofit/>
          </a:bodyPr>
          <a:lstStyle/>
          <a:p>
            <a:pPr eaLnBrk="1" hangingPunct="1">
              <a:lnSpc>
                <a:spcPct val="90000"/>
              </a:lnSpc>
            </a:pPr>
            <a:r>
              <a:rPr lang="en-US" sz="1600" b="1" dirty="0"/>
              <a:t>Protein organization (4-parts):</a:t>
            </a:r>
            <a:r>
              <a:rPr lang="en-US" sz="1600" dirty="0">
                <a:solidFill>
                  <a:srgbClr val="CC0000"/>
                </a:solidFill>
              </a:rPr>
              <a:t> </a:t>
            </a:r>
            <a:r>
              <a:rPr lang="en-US" sz="1600" b="1" dirty="0">
                <a:solidFill>
                  <a:srgbClr val="CC0000"/>
                </a:solidFill>
              </a:rPr>
              <a:t>Protein of</a:t>
            </a:r>
            <a:r>
              <a:rPr lang="en-US" sz="1600" b="1" dirty="0"/>
              <a:t> </a:t>
            </a:r>
            <a:r>
              <a:rPr lang="en-US" sz="1600" b="1" dirty="0">
                <a:solidFill>
                  <a:srgbClr val="CC0000"/>
                </a:solidFill>
              </a:rPr>
              <a:t>interest</a:t>
            </a:r>
            <a:r>
              <a:rPr lang="en-US" sz="1600" b="1" dirty="0"/>
              <a:t>-</a:t>
            </a:r>
            <a:r>
              <a:rPr lang="en-US" sz="1600" b="1" dirty="0" err="1">
                <a:solidFill>
                  <a:schemeClr val="accent2"/>
                </a:solidFill>
              </a:rPr>
              <a:t>calmodulin</a:t>
            </a:r>
            <a:r>
              <a:rPr lang="en-US" sz="1600" b="1" dirty="0">
                <a:solidFill>
                  <a:schemeClr val="accent2"/>
                </a:solidFill>
              </a:rPr>
              <a:t> binding domain peptide</a:t>
            </a:r>
            <a:r>
              <a:rPr lang="en-US" sz="1600" b="1" dirty="0"/>
              <a:t>-</a:t>
            </a:r>
            <a:r>
              <a:rPr lang="en-US" sz="1600" b="1" dirty="0">
                <a:solidFill>
                  <a:srgbClr val="336600"/>
                </a:solidFill>
              </a:rPr>
              <a:t>TEV cleavage</a:t>
            </a:r>
            <a:r>
              <a:rPr lang="en-US" sz="1600" b="1" dirty="0"/>
              <a:t> </a:t>
            </a:r>
            <a:r>
              <a:rPr lang="en-US" sz="1600" b="1" dirty="0">
                <a:solidFill>
                  <a:srgbClr val="336600"/>
                </a:solidFill>
              </a:rPr>
              <a:t>site</a:t>
            </a:r>
            <a:r>
              <a:rPr lang="en-US" sz="1600" b="1" dirty="0"/>
              <a:t>-</a:t>
            </a:r>
            <a:r>
              <a:rPr lang="en-US" sz="1600" b="1" dirty="0">
                <a:solidFill>
                  <a:srgbClr val="800000"/>
                </a:solidFill>
              </a:rPr>
              <a:t>protein</a:t>
            </a:r>
            <a:r>
              <a:rPr lang="en-US" sz="1600" b="1" dirty="0"/>
              <a:t> </a:t>
            </a:r>
            <a:r>
              <a:rPr lang="en-US" sz="1600" b="1" dirty="0">
                <a:solidFill>
                  <a:srgbClr val="800000"/>
                </a:solidFill>
              </a:rPr>
              <a:t>A peptide</a:t>
            </a:r>
          </a:p>
          <a:p>
            <a:pPr eaLnBrk="1" hangingPunct="1">
              <a:lnSpc>
                <a:spcPct val="90000"/>
              </a:lnSpc>
            </a:pPr>
            <a:endParaRPr lang="en-US" sz="1600" dirty="0">
              <a:solidFill>
                <a:srgbClr val="800000"/>
              </a:solidFill>
            </a:endParaRPr>
          </a:p>
          <a:p>
            <a:pPr eaLnBrk="1" hangingPunct="1">
              <a:lnSpc>
                <a:spcPct val="90000"/>
              </a:lnSpc>
            </a:pPr>
            <a:r>
              <a:rPr lang="en-US" sz="1600" b="1" dirty="0"/>
              <a:t>Selection strategy:</a:t>
            </a:r>
            <a:r>
              <a:rPr lang="en-US" sz="1600" dirty="0"/>
              <a:t> 1) Bind protein A to IgG agarose, wash then elute protein with TEV protease</a:t>
            </a:r>
          </a:p>
          <a:p>
            <a:pPr eaLnBrk="1" hangingPunct="1">
              <a:lnSpc>
                <a:spcPct val="90000"/>
              </a:lnSpc>
            </a:pPr>
            <a:r>
              <a:rPr lang="en-US" sz="1600" b="1" dirty="0"/>
              <a:t>Benefits:</a:t>
            </a:r>
            <a:r>
              <a:rPr lang="en-US" sz="1600" dirty="0"/>
              <a:t>  1) affinity binding is very specific and tight, washes can be quite stringent 2) </a:t>
            </a:r>
            <a:r>
              <a:rPr lang="en-US" sz="1600" dirty="0" err="1"/>
              <a:t>elutions</a:t>
            </a:r>
            <a:r>
              <a:rPr lang="en-US" sz="1600" dirty="0"/>
              <a:t> are very gentle and most importantly, specific</a:t>
            </a:r>
          </a:p>
          <a:p>
            <a:pPr marL="0" indent="0">
              <a:lnSpc>
                <a:spcPct val="90000"/>
              </a:lnSpc>
              <a:buNone/>
            </a:pPr>
            <a:r>
              <a:rPr lang="en-US" sz="1200" dirty="0"/>
              <a:t>Nat </a:t>
            </a:r>
            <a:r>
              <a:rPr lang="en-US" sz="1200" dirty="0" err="1"/>
              <a:t>Biotechnol</a:t>
            </a:r>
            <a:r>
              <a:rPr lang="en-US" sz="1200" dirty="0"/>
              <a:t>. 1999  Oct;17(10):1030-1032. </a:t>
            </a:r>
          </a:p>
        </p:txBody>
      </p:sp>
      <p:pic>
        <p:nvPicPr>
          <p:cNvPr id="5122" name="Picture 2" descr="http://www.nature.com/nrm/journal/v4/n1/images/nrm1007-f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5715000" cy="46958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C03522C-067C-467C-A791-8C46A85637B2}"/>
              </a:ext>
            </a:extLst>
          </p:cNvPr>
          <p:cNvSpPr/>
          <p:nvPr/>
        </p:nvSpPr>
        <p:spPr>
          <a:xfrm>
            <a:off x="3733800" y="4038600"/>
            <a:ext cx="16002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B131820-9558-4ADE-B16D-756BAC71B271}"/>
              </a:ext>
            </a:extLst>
          </p:cNvPr>
          <p:cNvSpPr/>
          <p:nvPr/>
        </p:nvSpPr>
        <p:spPr>
          <a:xfrm>
            <a:off x="3124200" y="4648200"/>
            <a:ext cx="17526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9AAD1BB-AA9C-43D7-9429-94A9B599BB71}"/>
              </a:ext>
            </a:extLst>
          </p:cNvPr>
          <p:cNvSpPr/>
          <p:nvPr/>
        </p:nvSpPr>
        <p:spPr>
          <a:xfrm>
            <a:off x="2781300" y="5105400"/>
            <a:ext cx="4953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037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58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58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75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3F610-1696-4C2E-B598-202C916E1A42}"/>
              </a:ext>
            </a:extLst>
          </p:cNvPr>
          <p:cNvSpPr>
            <a:spLocks noGrp="1"/>
          </p:cNvSpPr>
          <p:nvPr>
            <p:ph type="title"/>
          </p:nvPr>
        </p:nvSpPr>
        <p:spPr/>
        <p:txBody>
          <a:bodyPr/>
          <a:lstStyle/>
          <a:p>
            <a:r>
              <a:rPr lang="en-US" dirty="0"/>
              <a:t>Last Week</a:t>
            </a:r>
          </a:p>
        </p:txBody>
      </p:sp>
      <p:sp>
        <p:nvSpPr>
          <p:cNvPr id="3" name="Content Placeholder 2">
            <a:extLst>
              <a:ext uri="{FF2B5EF4-FFF2-40B4-BE49-F238E27FC236}">
                <a16:creationId xmlns:a16="http://schemas.microsoft.com/office/drawing/2014/main" id="{B85510A7-AA87-4157-B69B-9B7DA7D0F8CE}"/>
              </a:ext>
            </a:extLst>
          </p:cNvPr>
          <p:cNvSpPr>
            <a:spLocks noGrp="1"/>
          </p:cNvSpPr>
          <p:nvPr>
            <p:ph idx="1"/>
          </p:nvPr>
        </p:nvSpPr>
        <p:spPr/>
        <p:txBody>
          <a:bodyPr>
            <a:normAutofit/>
          </a:bodyPr>
          <a:lstStyle/>
          <a:p>
            <a:r>
              <a:rPr lang="en-US" dirty="0"/>
              <a:t>Broad spectrum phosphatases</a:t>
            </a:r>
          </a:p>
          <a:p>
            <a:pPr lvl="1"/>
            <a:r>
              <a:rPr lang="en-US" dirty="0"/>
              <a:t>Applications for 5’ end labeling DNA &amp; cloning</a:t>
            </a:r>
          </a:p>
          <a:p>
            <a:pPr marL="514350" indent="-457200"/>
            <a:r>
              <a:rPr lang="en-US" dirty="0"/>
              <a:t>Site-specific recombinases – </a:t>
            </a:r>
            <a:r>
              <a:rPr lang="en-US" dirty="0" err="1"/>
              <a:t>Flp</a:t>
            </a:r>
            <a:r>
              <a:rPr lang="en-US" dirty="0"/>
              <a:t> and </a:t>
            </a:r>
            <a:r>
              <a:rPr lang="en-US" dirty="0" err="1"/>
              <a:t>Cre</a:t>
            </a:r>
            <a:r>
              <a:rPr lang="en-US" dirty="0"/>
              <a:t>-lox</a:t>
            </a:r>
          </a:p>
          <a:p>
            <a:pPr marL="914400" lvl="1" indent="-457200"/>
            <a:r>
              <a:rPr lang="en-US" dirty="0"/>
              <a:t>Use for creating transgenic cell lines and animals</a:t>
            </a:r>
          </a:p>
          <a:p>
            <a:pPr marL="514350" indent="-457200"/>
            <a:r>
              <a:rPr lang="en-US" dirty="0"/>
              <a:t>CRISPR-Cas 9 mediated genome engineering</a:t>
            </a:r>
          </a:p>
          <a:p>
            <a:r>
              <a:rPr lang="en-US" dirty="0"/>
              <a:t>General and site-specific proteases</a:t>
            </a:r>
          </a:p>
          <a:p>
            <a:pPr lvl="1"/>
            <a:r>
              <a:rPr lang="en-US" dirty="0"/>
              <a:t>Removing protein contaminants; prepare peptides for proteomics, clipping off affinity tags</a:t>
            </a:r>
          </a:p>
          <a:p>
            <a:pPr marL="457200" lvl="1" indent="0">
              <a:buNone/>
            </a:pPr>
            <a:endParaRPr lang="en-US" dirty="0"/>
          </a:p>
          <a:p>
            <a:pPr marL="914400" lvl="1" indent="-457200"/>
            <a:endParaRPr lang="en-US" dirty="0"/>
          </a:p>
        </p:txBody>
      </p:sp>
    </p:spTree>
    <p:extLst>
      <p:ext uri="{BB962C8B-B14F-4D97-AF65-F5344CB8AC3E}">
        <p14:creationId xmlns:p14="http://schemas.microsoft.com/office/powerpoint/2010/main" val="62511602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219200"/>
            <a:ext cx="8229600" cy="4524315"/>
          </a:xfrm>
          <a:prstGeom prst="rect">
            <a:avLst/>
          </a:prstGeom>
          <a:noFill/>
        </p:spPr>
        <p:txBody>
          <a:bodyPr wrap="square" rtlCol="0">
            <a:spAutoFit/>
          </a:bodyPr>
          <a:lstStyle/>
          <a:p>
            <a:r>
              <a:rPr lang="en-US" b="1" dirty="0">
                <a:solidFill>
                  <a:schemeClr val="bg1"/>
                </a:solidFill>
              </a:rPr>
              <a:t>Northern blots, RNase mapping and quantitative reverse transcriptase PCR (rtPCR) </a:t>
            </a:r>
            <a:r>
              <a:rPr lang="en-US" dirty="0">
                <a:solidFill>
                  <a:schemeClr val="bg1"/>
                </a:solidFill>
              </a:rPr>
              <a:t>are useful for detecting and quantifying RNAs in biological samples.  These approaches are most useful when you are scoring a minor subset of the cells RNA (e.g., less than a few dozen transcripts)</a:t>
            </a:r>
          </a:p>
          <a:p>
            <a:endParaRPr lang="en-US" dirty="0">
              <a:solidFill>
                <a:schemeClr val="bg1"/>
              </a:solidFill>
            </a:endParaRPr>
          </a:p>
          <a:p>
            <a:r>
              <a:rPr lang="en-US" b="1" dirty="0">
                <a:solidFill>
                  <a:schemeClr val="bg1"/>
                </a:solidFill>
              </a:rPr>
              <a:t>What do you do when you want to assay the many thousands of RNAs in a cell to learn, for example, how gene expression differs </a:t>
            </a:r>
          </a:p>
          <a:p>
            <a:r>
              <a:rPr lang="en-US" dirty="0">
                <a:solidFill>
                  <a:schemeClr val="bg1"/>
                </a:solidFill>
              </a:rPr>
              <a:t>	between a cancer cell and a normal cell? </a:t>
            </a:r>
          </a:p>
          <a:p>
            <a:r>
              <a:rPr lang="en-US" dirty="0">
                <a:solidFill>
                  <a:schemeClr val="bg1"/>
                </a:solidFill>
              </a:rPr>
              <a:t>	cell/tissue/organism before and after viral infection?  </a:t>
            </a:r>
          </a:p>
          <a:p>
            <a:r>
              <a:rPr lang="en-US" dirty="0">
                <a:solidFill>
                  <a:schemeClr val="bg1"/>
                </a:solidFill>
              </a:rPr>
              <a:t>	cell/tissue/organism after exposure for a hormone, a toxin, etc.?</a:t>
            </a:r>
          </a:p>
          <a:p>
            <a:r>
              <a:rPr lang="en-US" dirty="0">
                <a:solidFill>
                  <a:schemeClr val="bg1"/>
                </a:solidFill>
              </a:rPr>
              <a:t>	</a:t>
            </a:r>
          </a:p>
          <a:p>
            <a:pPr algn="ctr"/>
            <a:r>
              <a:rPr lang="en-US" b="1" dirty="0">
                <a:solidFill>
                  <a:schemeClr val="bg1"/>
                </a:solidFill>
              </a:rPr>
              <a:t>RNA Detection Strategies on Large and Even Global Scale </a:t>
            </a:r>
          </a:p>
          <a:p>
            <a:endParaRPr lang="en-US" dirty="0">
              <a:solidFill>
                <a:schemeClr val="bg1"/>
              </a:solidFill>
            </a:endParaRPr>
          </a:p>
          <a:p>
            <a:pPr marL="342900" indent="-342900">
              <a:buAutoNum type="arabicParenR"/>
            </a:pPr>
            <a:r>
              <a:rPr lang="en-US" b="1" i="1" dirty="0">
                <a:solidFill>
                  <a:srgbClr val="FF0000"/>
                </a:solidFill>
              </a:rPr>
              <a:t>DNA microarrays</a:t>
            </a:r>
          </a:p>
          <a:p>
            <a:pPr marL="342900" indent="-342900">
              <a:buAutoNum type="arabicParenR"/>
            </a:pPr>
            <a:r>
              <a:rPr lang="en-US" b="1" i="1" dirty="0" err="1">
                <a:solidFill>
                  <a:srgbClr val="FF0000"/>
                </a:solidFill>
              </a:rPr>
              <a:t>Nanostring</a:t>
            </a:r>
            <a:r>
              <a:rPr lang="en-US" b="1" i="1" dirty="0">
                <a:solidFill>
                  <a:srgbClr val="FF0000"/>
                </a:solidFill>
              </a:rPr>
              <a:t> technology</a:t>
            </a:r>
          </a:p>
          <a:p>
            <a:pPr marL="342900" indent="-342900">
              <a:buAutoNum type="arabicParenR"/>
            </a:pPr>
            <a:r>
              <a:rPr lang="en-US" dirty="0">
                <a:solidFill>
                  <a:schemeClr val="bg1"/>
                </a:solidFill>
              </a:rPr>
              <a:t>Massively parallel (deep) sequencing of transcriptome</a:t>
            </a:r>
          </a:p>
        </p:txBody>
      </p:sp>
      <p:sp>
        <p:nvSpPr>
          <p:cNvPr id="3" name="TextBox 2"/>
          <p:cNvSpPr txBox="1"/>
          <p:nvPr/>
        </p:nvSpPr>
        <p:spPr>
          <a:xfrm>
            <a:off x="1143000" y="152400"/>
            <a:ext cx="7010400" cy="523220"/>
          </a:xfrm>
          <a:prstGeom prst="rect">
            <a:avLst/>
          </a:prstGeom>
          <a:noFill/>
        </p:spPr>
        <p:txBody>
          <a:bodyPr wrap="square" rtlCol="0">
            <a:spAutoFit/>
          </a:bodyPr>
          <a:lstStyle/>
          <a:p>
            <a:pPr algn="ctr"/>
            <a:r>
              <a:rPr lang="en-US" sz="2800" b="1" dirty="0">
                <a:solidFill>
                  <a:schemeClr val="bg1"/>
                </a:solidFill>
              </a:rPr>
              <a:t>Measuring mRNA abundance</a:t>
            </a:r>
          </a:p>
        </p:txBody>
      </p:sp>
    </p:spTree>
    <p:extLst>
      <p:ext uri="{BB962C8B-B14F-4D97-AF65-F5344CB8AC3E}">
        <p14:creationId xmlns:p14="http://schemas.microsoft.com/office/powerpoint/2010/main" val="69759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
            <a:ext cx="8458200" cy="6463308"/>
          </a:xfrm>
          <a:prstGeom prst="rect">
            <a:avLst/>
          </a:prstGeom>
          <a:noFill/>
        </p:spPr>
        <p:txBody>
          <a:bodyPr wrap="square" rtlCol="0">
            <a:spAutoFit/>
          </a:bodyPr>
          <a:lstStyle/>
          <a:p>
            <a:r>
              <a:rPr lang="en-US" b="1" dirty="0"/>
              <a:t>DNA microarrays </a:t>
            </a:r>
            <a:r>
              <a:rPr lang="en-US" dirty="0"/>
              <a:t>– What are they?  In essence, small glass slides with a multitude (tens of thousands to millions) of  gene-specific DNA sequences printed on the surface.  Can be used as a vastly parallel norther blot.  </a:t>
            </a:r>
          </a:p>
          <a:p>
            <a:endParaRPr lang="en-US" dirty="0"/>
          </a:p>
          <a:p>
            <a:endParaRPr lang="en-US"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r>
              <a:rPr lang="en-US" b="1" dirty="0"/>
              <a:t>Can be used for multiple purposes</a:t>
            </a:r>
            <a:r>
              <a:rPr lang="en-US" dirty="0"/>
              <a:t>, including</a:t>
            </a:r>
          </a:p>
          <a:p>
            <a:r>
              <a:rPr lang="en-US" dirty="0"/>
              <a:t>	a. to measure differences in RNA abundance between two samples</a:t>
            </a:r>
          </a:p>
          <a:p>
            <a:r>
              <a:rPr lang="en-US" dirty="0"/>
              <a:t>	b. to detect the presence of alternative splice forms of processed mRNA </a:t>
            </a:r>
          </a:p>
          <a:p>
            <a:r>
              <a:rPr lang="en-US" dirty="0"/>
              <a:t>	c. to identify DNA polymorphisms or mutations in genomic DNA</a:t>
            </a:r>
          </a:p>
          <a:p>
            <a:r>
              <a:rPr lang="en-US" dirty="0"/>
              <a:t>	d. sequencing DNA (less common today)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000125"/>
            <a:ext cx="6267450" cy="3724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564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6" end="1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7" end="1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8" end="1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19" end="1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685800"/>
            <a:ext cx="8001000" cy="452431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Two basic sorts of DNA microarrays: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Printed cDNA arrays (less common today)</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Affymetrix</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arrays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These are distinguished by: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	how the probes are prepared,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	the length of the DNA probes bound to the glass slide,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	the use of competitive (printed arrays)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vs</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non-competitive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Affymetrix</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hybridization approaches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	the computer software used for analysis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	sensitivity, versatility and cost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NOTE: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A short overview paper on DNA microarray technology is posted on the class website – this is a good time to read it.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688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94692"/>
            <a:ext cx="8305800" cy="535531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Printed Arrays: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Cloned genes or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cDNAs</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generally covalently linked to a chemically activated glass surface using robotic equipment to spray or drip DNA solution into defined spots.  Probes often &gt;100 bp in length but can be shorter or longer for specific applications.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Technique: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Cellular mRNA from two sources (e.g., healthy cells and cancerous cells) is converted to cDNA using to different fluorescently labeled nucleotides (e.g., Cy3 [green] and Cy5 [red].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The relative red/green signal for any given gene tells whether any specific mRNA abundance is higher, lower or the same in the healthy and cancer tissue.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Once the probes are made, </a:t>
            </a:r>
            <a:r>
              <a:rPr kumimoji="0" lang="en-US" sz="1800" b="0" i="1" u="sng" strike="noStrike" kern="1200" cap="none" spc="0" normalizeH="0" baseline="0" noProof="0" dirty="0">
                <a:ln>
                  <a:noFill/>
                </a:ln>
                <a:solidFill>
                  <a:prstClr val="black"/>
                </a:solidFill>
                <a:effectLst/>
                <a:uLnTx/>
                <a:uFillTx/>
                <a:latin typeface="Arial" charset="0"/>
                <a:ea typeface="+mn-ea"/>
                <a:cs typeface="+mn-cs"/>
              </a:rPr>
              <a:t>can be less expensive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than the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Affymetrix</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system</a:t>
            </a:r>
            <a:r>
              <a:rPr lang="en-US" dirty="0">
                <a:solidFill>
                  <a:prstClr val="black"/>
                </a:solidFill>
              </a:rPr>
              <a:t>.</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sng" strike="noStrike" kern="1200" cap="none" spc="0" normalizeH="0" baseline="0" noProof="0" dirty="0">
                <a:ln>
                  <a:noFill/>
                </a:ln>
                <a:solidFill>
                  <a:prstClr val="black"/>
                </a:solidFill>
                <a:effectLst/>
                <a:uLnTx/>
                <a:uFillTx/>
                <a:latin typeface="Arial" charset="0"/>
                <a:ea typeface="+mn-ea"/>
                <a:cs typeface="+mn-cs"/>
              </a:rPr>
              <a:t>Sensitivity &amp; specificity considered lower than with the </a:t>
            </a:r>
            <a:r>
              <a:rPr kumimoji="0" lang="en-US" sz="1800" b="0" i="1" u="sng" strike="noStrike" kern="1200" cap="none" spc="0" normalizeH="0" baseline="0" noProof="0" dirty="0" err="1">
                <a:ln>
                  <a:noFill/>
                </a:ln>
                <a:solidFill>
                  <a:prstClr val="black"/>
                </a:solidFill>
                <a:effectLst/>
                <a:uLnTx/>
                <a:uFillTx/>
                <a:latin typeface="Arial" charset="0"/>
                <a:ea typeface="+mn-ea"/>
                <a:cs typeface="+mn-cs"/>
              </a:rPr>
              <a:t>Affymetrix</a:t>
            </a:r>
            <a:r>
              <a:rPr kumimoji="0" lang="en-US" sz="1800" b="0" i="1" u="sng" strike="noStrike" kern="1200" cap="none" spc="0" normalizeH="0" baseline="0" noProof="0" dirty="0">
                <a:ln>
                  <a:noFill/>
                </a:ln>
                <a:solidFill>
                  <a:prstClr val="black"/>
                </a:solidFill>
                <a:effectLst/>
                <a:uLnTx/>
                <a:uFillTx/>
                <a:latin typeface="Arial" charset="0"/>
                <a:ea typeface="+mn-ea"/>
                <a:cs typeface="+mn-cs"/>
              </a:rPr>
              <a:t> array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single nucleotide polymorphisms (SNP) and other small changes are generally more difficult to monitor.</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dirty="0">
              <a:solidFill>
                <a:prstClr val="black"/>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52832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457200"/>
            <a:ext cx="6267450" cy="3724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676400" y="4419600"/>
            <a:ext cx="6400800"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hlinkClick r:id="rId3"/>
              </a:rPr>
              <a:t>http://www.youtube.com/watch?v=VNsThMNjKhM</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Rectangle 3">
            <a:extLst>
              <a:ext uri="{FF2B5EF4-FFF2-40B4-BE49-F238E27FC236}">
                <a16:creationId xmlns:a16="http://schemas.microsoft.com/office/drawing/2014/main" id="{41F3F95E-596E-43EE-ADB5-627731A646C5}"/>
              </a:ext>
            </a:extLst>
          </p:cNvPr>
          <p:cNvSpPr/>
          <p:nvPr/>
        </p:nvSpPr>
        <p:spPr>
          <a:xfrm>
            <a:off x="457200" y="5410200"/>
            <a:ext cx="8534400" cy="646331"/>
          </a:xfrm>
          <a:prstGeom prst="rect">
            <a:avLst/>
          </a:prstGeom>
        </p:spPr>
        <p:txBody>
          <a:bodyPr wrap="square">
            <a:spAutoFit/>
          </a:bodyPr>
          <a:lstStyle/>
          <a:p>
            <a:pPr lvl="0">
              <a:defRPr/>
            </a:pPr>
            <a:r>
              <a:rPr lang="en-US" dirty="0">
                <a:solidFill>
                  <a:prstClr val="black"/>
                </a:solidFill>
              </a:rPr>
              <a:t>While still occasionally used for specific purposes, printed arrays are generally considered old technology</a:t>
            </a:r>
          </a:p>
        </p:txBody>
      </p:sp>
    </p:spTree>
    <p:extLst>
      <p:ext uri="{BB962C8B-B14F-4D97-AF65-F5344CB8AC3E}">
        <p14:creationId xmlns:p14="http://schemas.microsoft.com/office/powerpoint/2010/main" val="96150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28600"/>
            <a:ext cx="8610600" cy="480131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Arial" charset="0"/>
                <a:ea typeface="+mn-ea"/>
                <a:cs typeface="+mn-cs"/>
              </a:rPr>
              <a:t>Affymetrix</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 Arrays: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The individual ss</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DNA “probes” are chemically synthesized </a:t>
            </a:r>
            <a:r>
              <a:rPr kumimoji="0" lang="en-US" sz="1800" b="1" i="0" u="sng" strike="noStrike" kern="1200" cap="none" spc="0" normalizeH="0" baseline="0" noProof="0" dirty="0">
                <a:ln>
                  <a:noFill/>
                </a:ln>
                <a:solidFill>
                  <a:prstClr val="black"/>
                </a:solidFill>
                <a:effectLst/>
                <a:uLnTx/>
                <a:uFillTx/>
                <a:latin typeface="Arial" charset="0"/>
                <a:ea typeface="+mn-ea"/>
                <a:cs typeface="+mn-cs"/>
              </a:rPr>
              <a:t>on the slide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by light activated lithography according to the sequence provided by the investigator.  The probes are short (~25 nts) and each gene is represented by multiple (10-20 typical) different oligomers from different regions of the gene – concordance among the spots in the hybridization results bolsters confidence that the hybridization signals are authentic. </a:t>
            </a:r>
            <a:r>
              <a:rPr kumimoji="0" lang="en-US" sz="1800" b="1" i="1" u="none" strike="noStrike" kern="1200" cap="none" spc="0" normalizeH="0" baseline="0" noProof="0" dirty="0">
                <a:ln>
                  <a:noFill/>
                </a:ln>
                <a:solidFill>
                  <a:prstClr val="black"/>
                </a:solidFill>
                <a:effectLst/>
                <a:uLnTx/>
                <a:uFillTx/>
                <a:latin typeface="Arial" charset="0"/>
                <a:ea typeface="+mn-ea"/>
                <a:cs typeface="+mn-cs"/>
              </a:rPr>
              <a:t>Careful probe design is critical! </a:t>
            </a:r>
            <a:r>
              <a:rPr kumimoji="0" lang="en-US" sz="1800" b="1" i="1" u="none" strike="noStrike" kern="1200" cap="none" spc="0" normalizeH="0" baseline="0" noProof="0" dirty="0">
                <a:ln>
                  <a:noFill/>
                </a:ln>
                <a:solidFill>
                  <a:srgbClr val="FF0000"/>
                </a:solidFill>
                <a:effectLst/>
                <a:uLnTx/>
                <a:uFillTx/>
                <a:latin typeface="Arial" charset="0"/>
                <a:ea typeface="+mn-ea"/>
                <a:cs typeface="+mn-cs"/>
              </a:rPr>
              <a:t>What factors do you think are considered important for probe design?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Control probes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corresponding to the same gene regions but containing a mismatch (mutation) are included to achieve specificity (that is, the mismatch signal is considered background and subtracted from the corresponding spot without the mismatch).  Other control probes can include duplicates of authentic gene probes and probes from sequences not present in the organism in question.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graphicFrame>
        <p:nvGraphicFramePr>
          <p:cNvPr id="3" name="Object 2"/>
          <p:cNvGraphicFramePr>
            <a:graphicFrameLocks noChangeAspect="1"/>
          </p:cNvGraphicFramePr>
          <p:nvPr>
            <p:extLst/>
          </p:nvPr>
        </p:nvGraphicFramePr>
        <p:xfrm>
          <a:off x="685800" y="3962400"/>
          <a:ext cx="7391400" cy="2635250"/>
        </p:xfrm>
        <a:graphic>
          <a:graphicData uri="http://schemas.openxmlformats.org/presentationml/2006/ole">
            <mc:AlternateContent xmlns:mc="http://schemas.openxmlformats.org/markup-compatibility/2006">
              <mc:Choice xmlns:v="urn:schemas-microsoft-com:vml" Requires="v">
                <p:oleObj spid="_x0000_s7191" name="Photo Editor Photo" r:id="rId3" imgW="3591426" imgH="2895238" progId="MSPhotoEd.3">
                  <p:embed/>
                </p:oleObj>
              </mc:Choice>
              <mc:Fallback>
                <p:oleObj name="Photo Editor Photo" r:id="rId3" imgW="3591426" imgH="2895238" progId="MSPhotoEd.3">
                  <p:embed/>
                  <p:pic>
                    <p:nvPicPr>
                      <p:cNvPr id="3" name="Object 2"/>
                      <p:cNvPicPr>
                        <a:picLocks noChangeAspect="1" noChangeArrowheads="1"/>
                      </p:cNvPicPr>
                      <p:nvPr/>
                    </p:nvPicPr>
                    <p:blipFill>
                      <a:blip r:embed="rId4">
                        <a:lum bright="-18000" contrast="18000"/>
                        <a:extLst>
                          <a:ext uri="{28A0092B-C50C-407E-A947-70E740481C1C}">
                            <a14:useLocalDpi xmlns:a14="http://schemas.microsoft.com/office/drawing/2010/main" val="0"/>
                          </a:ext>
                        </a:extLst>
                      </a:blip>
                      <a:srcRect t="44215"/>
                      <a:stretch>
                        <a:fillRect/>
                      </a:stretch>
                    </p:blipFill>
                    <p:spPr bwMode="auto">
                      <a:xfrm>
                        <a:off x="685800" y="3962400"/>
                        <a:ext cx="7391400" cy="263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93968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2223" b="34734"/>
          <a:stretch>
            <a:fillRect/>
          </a:stretch>
        </p:blipFill>
        <p:spPr bwMode="auto">
          <a:xfrm>
            <a:off x="3092450" y="152400"/>
            <a:ext cx="6051550" cy="64770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p:cNvSpPr/>
          <p:nvPr/>
        </p:nvSpPr>
        <p:spPr>
          <a:xfrm>
            <a:off x="76200" y="0"/>
            <a:ext cx="3200400" cy="6093976"/>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Arial" charset="0"/>
                <a:ea typeface="+mn-ea"/>
                <a:cs typeface="+mn-cs"/>
              </a:rPr>
              <a:t>Each slide is hybridized </a:t>
            </a:r>
            <a:r>
              <a:rPr kumimoji="0" lang="en-US" sz="1500" b="1" i="0" u="none" strike="noStrike" kern="1200" cap="none" spc="0" normalizeH="0" baseline="0" noProof="0" dirty="0">
                <a:ln>
                  <a:noFill/>
                </a:ln>
                <a:solidFill>
                  <a:srgbClr val="FF0000"/>
                </a:solidFill>
                <a:effectLst/>
                <a:uLnTx/>
                <a:uFillTx/>
                <a:latin typeface="Arial" charset="0"/>
                <a:ea typeface="+mn-ea"/>
                <a:cs typeface="+mn-cs"/>
              </a:rPr>
              <a:t>with biotin-substituted </a:t>
            </a:r>
            <a:r>
              <a:rPr kumimoji="0" lang="en-US" sz="1500" b="1" i="0" u="none" strike="noStrike" kern="1200" cap="none" spc="0" normalizeH="0" baseline="0" noProof="0" dirty="0" err="1">
                <a:ln>
                  <a:noFill/>
                </a:ln>
                <a:solidFill>
                  <a:srgbClr val="FF0000"/>
                </a:solidFill>
                <a:effectLst/>
                <a:uLnTx/>
                <a:uFillTx/>
                <a:latin typeface="Arial" charset="0"/>
                <a:ea typeface="+mn-ea"/>
                <a:cs typeface="+mn-cs"/>
              </a:rPr>
              <a:t>cRNA</a:t>
            </a:r>
            <a:r>
              <a:rPr kumimoji="0" lang="en-US" sz="1500" b="1" i="0" u="none" strike="noStrike" kern="1200" cap="none" spc="0" normalizeH="0" baseline="0" noProof="0" dirty="0">
                <a:ln>
                  <a:noFill/>
                </a:ln>
                <a:solidFill>
                  <a:srgbClr val="FF0000"/>
                </a:solidFill>
                <a:effectLst/>
                <a:uLnTx/>
                <a:uFillTx/>
                <a:latin typeface="Arial" charset="0"/>
                <a:ea typeface="+mn-ea"/>
                <a:cs typeface="+mn-cs"/>
              </a:rPr>
              <a:t> </a:t>
            </a:r>
            <a:r>
              <a:rPr kumimoji="0" lang="en-US" sz="1500" b="1" i="0" u="none" strike="noStrike" kern="1200" cap="none" spc="0" normalizeH="0" baseline="0" noProof="0" dirty="0">
                <a:ln>
                  <a:noFill/>
                </a:ln>
                <a:solidFill>
                  <a:prstClr val="black"/>
                </a:solidFill>
                <a:effectLst/>
                <a:uLnTx/>
                <a:uFillTx/>
                <a:latin typeface="Arial" charset="0"/>
                <a:ea typeface="+mn-ea"/>
                <a:cs typeface="+mn-cs"/>
              </a:rPr>
              <a:t>prepared from only one of the two sources </a:t>
            </a:r>
            <a:r>
              <a:rPr kumimoji="0" lang="en-US" sz="1500" b="0" i="0" u="none" strike="noStrike" kern="1200" cap="none" spc="0" normalizeH="0" baseline="0" noProof="0" dirty="0">
                <a:ln>
                  <a:noFill/>
                </a:ln>
                <a:solidFill>
                  <a:prstClr val="black"/>
                </a:solidFill>
                <a:effectLst/>
                <a:uLnTx/>
                <a:uFillTx/>
                <a:latin typeface="Arial" charset="0"/>
                <a:ea typeface="+mn-ea"/>
                <a:cs typeface="+mn-cs"/>
              </a:rPr>
              <a:t>(e.g., healthy or cancerous tissue).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charset="0"/>
                <a:ea typeface="+mn-ea"/>
                <a:cs typeface="+mn-cs"/>
              </a:rPr>
              <a:t>In the microarrays, the synthetic oligonucleotides covalently </a:t>
            </a:r>
            <a:r>
              <a:rPr kumimoji="0" lang="en-US" sz="1500" b="0" i="0" u="sng" strike="noStrike" kern="1200" cap="none" spc="0" normalizeH="0" baseline="0" noProof="0" dirty="0">
                <a:ln>
                  <a:noFill/>
                </a:ln>
                <a:solidFill>
                  <a:prstClr val="black"/>
                </a:solidFill>
                <a:effectLst/>
                <a:uLnTx/>
                <a:uFillTx/>
                <a:latin typeface="Arial" charset="0"/>
                <a:ea typeface="+mn-ea"/>
                <a:cs typeface="+mn-cs"/>
              </a:rPr>
              <a:t>bound to the slide</a:t>
            </a:r>
            <a:r>
              <a:rPr kumimoji="0" lang="en-US" sz="1500" b="0" i="0" u="none" strike="noStrike" kern="1200" cap="none" spc="0" normalizeH="0" baseline="0" noProof="0" dirty="0">
                <a:ln>
                  <a:noFill/>
                </a:ln>
                <a:solidFill>
                  <a:prstClr val="black"/>
                </a:solidFill>
                <a:effectLst/>
                <a:uLnTx/>
                <a:uFillTx/>
                <a:latin typeface="Arial" charset="0"/>
                <a:ea typeface="+mn-ea"/>
                <a:cs typeface="+mn-cs"/>
              </a:rPr>
              <a:t> are called the </a:t>
            </a:r>
            <a:r>
              <a:rPr kumimoji="0" lang="en-US" sz="1500" b="1" i="0" u="none" strike="noStrike" kern="1200" cap="none" spc="0" normalizeH="0" baseline="0" noProof="0" dirty="0">
                <a:ln>
                  <a:noFill/>
                </a:ln>
                <a:solidFill>
                  <a:prstClr val="black"/>
                </a:solidFill>
                <a:effectLst/>
                <a:uLnTx/>
                <a:uFillTx/>
                <a:latin typeface="Arial" charset="0"/>
                <a:ea typeface="+mn-ea"/>
                <a:cs typeface="+mn-cs"/>
              </a:rPr>
              <a:t>probes.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charset="0"/>
                <a:ea typeface="+mn-ea"/>
                <a:cs typeface="+mn-cs"/>
              </a:rPr>
              <a:t>Detection of the probes is done with antisense RNA to the probes.  This is done in two steps.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charset="0"/>
                <a:ea typeface="+mn-ea"/>
                <a:cs typeface="+mn-cs"/>
              </a:rPr>
              <a:t>First ds cDNA is against cellular mRNA made using rtPCR.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charset="0"/>
                <a:ea typeface="+mn-ea"/>
                <a:cs typeface="+mn-cs"/>
              </a:rPr>
              <a:t>Second, this cDNA is used for in vitro transcription of the antisense RNA (</a:t>
            </a:r>
            <a:r>
              <a:rPr kumimoji="0" lang="en-US" sz="1500" b="1" i="0" u="none" strike="noStrike" kern="1200" cap="none" spc="0" normalizeH="0" baseline="0" noProof="0" dirty="0" err="1">
                <a:ln>
                  <a:noFill/>
                </a:ln>
                <a:solidFill>
                  <a:prstClr val="black"/>
                </a:solidFill>
                <a:effectLst/>
                <a:uLnTx/>
                <a:uFillTx/>
                <a:latin typeface="Arial" charset="0"/>
                <a:ea typeface="+mn-ea"/>
                <a:cs typeface="+mn-cs"/>
              </a:rPr>
              <a:t>cRNA</a:t>
            </a:r>
            <a:r>
              <a:rPr kumimoji="0" lang="en-US" sz="1500" b="0" i="0" u="none" strike="noStrike" kern="1200" cap="none" spc="0" normalizeH="0" baseline="0" noProof="0" dirty="0">
                <a:ln>
                  <a:noFill/>
                </a:ln>
                <a:solidFill>
                  <a:prstClr val="black"/>
                </a:solidFill>
                <a:effectLst/>
                <a:uLnTx/>
                <a:uFillTx/>
                <a:latin typeface="Arial" charset="0"/>
                <a:ea typeface="+mn-ea"/>
                <a:cs typeface="+mn-cs"/>
              </a:rPr>
              <a:t>) using a </a:t>
            </a:r>
            <a:r>
              <a:rPr kumimoji="0" lang="en-US" sz="1500" b="1" i="0" u="none" strike="noStrike" kern="1200" cap="none" spc="0" normalizeH="0" baseline="0" noProof="0" dirty="0">
                <a:ln>
                  <a:noFill/>
                </a:ln>
                <a:solidFill>
                  <a:prstClr val="black"/>
                </a:solidFill>
                <a:effectLst/>
                <a:uLnTx/>
                <a:uFillTx/>
                <a:latin typeface="Arial" charset="0"/>
                <a:ea typeface="+mn-ea"/>
                <a:cs typeface="+mn-cs"/>
              </a:rPr>
              <a:t>T7 promoter</a:t>
            </a:r>
            <a:r>
              <a:rPr kumimoji="0" lang="en-US" sz="1500" b="0" i="0" u="none" strike="noStrike" kern="1200" cap="none" spc="0" normalizeH="0" baseline="0" noProof="0" dirty="0">
                <a:ln>
                  <a:noFill/>
                </a:ln>
                <a:solidFill>
                  <a:prstClr val="black"/>
                </a:solidFill>
                <a:effectLst/>
                <a:uLnTx/>
                <a:uFillTx/>
                <a:latin typeface="Arial" charset="0"/>
                <a:ea typeface="+mn-ea"/>
                <a:cs typeface="+mn-cs"/>
              </a:rPr>
              <a:t> build into the oligonucleotide primers used in cDNA synthesis.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charset="0"/>
                <a:ea typeface="+mn-ea"/>
                <a:cs typeface="+mn-cs"/>
              </a:rPr>
              <a:t>The </a:t>
            </a:r>
            <a:r>
              <a:rPr kumimoji="0" lang="en-US" sz="1500" b="0" i="0" u="none" strike="noStrike" kern="1200" cap="none" spc="0" normalizeH="0" baseline="0" noProof="0" dirty="0" err="1">
                <a:ln>
                  <a:noFill/>
                </a:ln>
                <a:solidFill>
                  <a:prstClr val="black"/>
                </a:solidFill>
                <a:effectLst/>
                <a:uLnTx/>
                <a:uFillTx/>
                <a:latin typeface="Arial" charset="0"/>
                <a:ea typeface="+mn-ea"/>
                <a:cs typeface="+mn-cs"/>
              </a:rPr>
              <a:t>cRNA</a:t>
            </a:r>
            <a:r>
              <a:rPr kumimoji="0" lang="en-US" sz="1500" b="0" i="0" u="none" strike="noStrike" kern="1200" cap="none" spc="0" normalizeH="0" baseline="0" noProof="0" dirty="0">
                <a:ln>
                  <a:noFill/>
                </a:ln>
                <a:solidFill>
                  <a:prstClr val="black"/>
                </a:solidFill>
                <a:effectLst/>
                <a:uLnTx/>
                <a:uFillTx/>
                <a:latin typeface="Arial" charset="0"/>
                <a:ea typeface="+mn-ea"/>
                <a:cs typeface="+mn-cs"/>
              </a:rPr>
              <a:t> incorporates </a:t>
            </a:r>
            <a:r>
              <a:rPr kumimoji="0" lang="en-US" sz="1500" b="1" i="0" u="none" strike="noStrike" kern="1200" cap="none" spc="0" normalizeH="0" baseline="0" noProof="0" dirty="0">
                <a:ln>
                  <a:noFill/>
                </a:ln>
                <a:solidFill>
                  <a:prstClr val="black"/>
                </a:solidFill>
                <a:effectLst/>
                <a:uLnTx/>
                <a:uFillTx/>
                <a:latin typeface="Arial" charset="0"/>
                <a:ea typeface="+mn-ea"/>
                <a:cs typeface="+mn-cs"/>
              </a:rPr>
              <a:t>biotin substituted UTP </a:t>
            </a:r>
            <a:r>
              <a:rPr kumimoji="0" lang="en-US" sz="1500" b="0" i="0" u="none" strike="noStrike" kern="1200" cap="none" spc="0" normalizeH="0" baseline="0" noProof="0" dirty="0">
                <a:ln>
                  <a:noFill/>
                </a:ln>
                <a:solidFill>
                  <a:prstClr val="black"/>
                </a:solidFill>
                <a:effectLst/>
                <a:uLnTx/>
                <a:uFillTx/>
                <a:latin typeface="Arial" charset="0"/>
                <a:ea typeface="+mn-ea"/>
                <a:cs typeface="+mn-cs"/>
              </a:rPr>
              <a:t>during synthesis for subsequent detection</a:t>
            </a:r>
          </a:p>
        </p:txBody>
      </p:sp>
      <p:sp>
        <p:nvSpPr>
          <p:cNvPr id="4" name="TextBox 3"/>
          <p:cNvSpPr txBox="1"/>
          <p:nvPr/>
        </p:nvSpPr>
        <p:spPr>
          <a:xfrm>
            <a:off x="3124200" y="4648200"/>
            <a:ext cx="2209800" cy="116955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charset="0"/>
                <a:ea typeface="+mn-ea"/>
                <a:cs typeface="+mn-cs"/>
              </a:rPr>
              <a:t>This step done by in vitro transcription using a T7 promoter built into the PCR primers </a:t>
            </a:r>
          </a:p>
        </p:txBody>
      </p:sp>
    </p:spTree>
    <p:extLst>
      <p:ext uri="{BB962C8B-B14F-4D97-AF65-F5344CB8AC3E}">
        <p14:creationId xmlns:p14="http://schemas.microsoft.com/office/powerpoint/2010/main" val="56934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
            <a:ext cx="5299364" cy="6823229"/>
          </a:xfrm>
          <a:prstGeom prst="rect">
            <a:avLst/>
          </a:prstGeom>
        </p:spPr>
      </p:pic>
      <p:sp>
        <p:nvSpPr>
          <p:cNvPr id="5" name="TextBox 4"/>
          <p:cNvSpPr txBox="1"/>
          <p:nvPr/>
        </p:nvSpPr>
        <p:spPr>
          <a:xfrm>
            <a:off x="5659582" y="1371600"/>
            <a:ext cx="3352800" cy="923330"/>
          </a:xfrm>
          <a:prstGeom prst="rect">
            <a:avLst/>
          </a:prstGeom>
          <a:noFill/>
        </p:spPr>
        <p:txBody>
          <a:bodyPr wrap="square" rtlCol="0">
            <a:spAutoFit/>
          </a:bodyPr>
          <a:lstStyle/>
          <a:p>
            <a:r>
              <a:rPr lang="en-US" dirty="0">
                <a:hlinkClick r:id="rId3"/>
              </a:rPr>
              <a:t>http://www.ncbi.nlm.nih.gov/guide/genomes-maps/</a:t>
            </a:r>
            <a:endParaRPr lang="en-US" dirty="0"/>
          </a:p>
          <a:p>
            <a:endParaRPr lang="en-US" dirty="0"/>
          </a:p>
        </p:txBody>
      </p:sp>
      <p:sp>
        <p:nvSpPr>
          <p:cNvPr id="2" name="TextBox 1"/>
          <p:cNvSpPr txBox="1"/>
          <p:nvPr/>
        </p:nvSpPr>
        <p:spPr>
          <a:xfrm flipH="1">
            <a:off x="5690755" y="2432892"/>
            <a:ext cx="3311236" cy="3416320"/>
          </a:xfrm>
          <a:prstGeom prst="rect">
            <a:avLst/>
          </a:prstGeom>
          <a:noFill/>
        </p:spPr>
        <p:txBody>
          <a:bodyPr wrap="square" rtlCol="0">
            <a:spAutoFit/>
          </a:bodyPr>
          <a:lstStyle/>
          <a:p>
            <a:r>
              <a:rPr lang="en-US" b="1" dirty="0"/>
              <a:t>National Center for Biotechnology Information (NCBI)</a:t>
            </a:r>
          </a:p>
          <a:p>
            <a:endParaRPr lang="en-US" dirty="0"/>
          </a:p>
          <a:p>
            <a:r>
              <a:rPr lang="en-US" dirty="0"/>
              <a:t>*Vast datasets (literature/ DNA/protein/structure)</a:t>
            </a:r>
          </a:p>
          <a:p>
            <a:r>
              <a:rPr lang="en-US" dirty="0"/>
              <a:t>*Online protein/nucleic acid analysis tools</a:t>
            </a:r>
          </a:p>
          <a:p>
            <a:r>
              <a:rPr lang="en-US" dirty="0"/>
              <a:t>*Disease and gene expression data sets</a:t>
            </a:r>
          </a:p>
          <a:p>
            <a:r>
              <a:rPr lang="en-US" dirty="0"/>
              <a:t>*Ongoing research projects</a:t>
            </a:r>
          </a:p>
          <a:p>
            <a:r>
              <a:rPr lang="en-US" dirty="0"/>
              <a:t>*Lots of other stuff</a:t>
            </a:r>
          </a:p>
        </p:txBody>
      </p:sp>
      <p:sp>
        <p:nvSpPr>
          <p:cNvPr id="3" name="TextBox 2">
            <a:extLst>
              <a:ext uri="{FF2B5EF4-FFF2-40B4-BE49-F238E27FC236}">
                <a16:creationId xmlns:a16="http://schemas.microsoft.com/office/drawing/2014/main" id="{B52468E9-067D-4320-AD33-2C23E31E9991}"/>
              </a:ext>
            </a:extLst>
          </p:cNvPr>
          <p:cNvSpPr txBox="1"/>
          <p:nvPr/>
        </p:nvSpPr>
        <p:spPr>
          <a:xfrm>
            <a:off x="5680364" y="304800"/>
            <a:ext cx="3235036" cy="923330"/>
          </a:xfrm>
          <a:prstGeom prst="rect">
            <a:avLst/>
          </a:prstGeom>
          <a:noFill/>
        </p:spPr>
        <p:txBody>
          <a:bodyPr wrap="square" rtlCol="0">
            <a:spAutoFit/>
          </a:bodyPr>
          <a:lstStyle/>
          <a:p>
            <a:r>
              <a:rPr lang="en-US" dirty="0"/>
              <a:t>So many genomes are sequenced, where is this information?</a:t>
            </a:r>
          </a:p>
        </p:txBody>
      </p:sp>
    </p:spTree>
    <p:extLst>
      <p:ext uri="{BB962C8B-B14F-4D97-AF65-F5344CB8AC3E}">
        <p14:creationId xmlns:p14="http://schemas.microsoft.com/office/powerpoint/2010/main" val="167333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47800"/>
            <a:ext cx="8991600" cy="207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1" name="Text Box 3"/>
          <p:cNvSpPr txBox="1">
            <a:spLocks noChangeArrowheads="1"/>
          </p:cNvSpPr>
          <p:nvPr/>
        </p:nvSpPr>
        <p:spPr bwMode="auto">
          <a:xfrm>
            <a:off x="1524000" y="533400"/>
            <a:ext cx="631775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Fragmentation of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biotinylated</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cRNA</a:t>
            </a:r>
            <a:endParaRPr kumimoji="0" lang="en-US" altLang="en-US" sz="2800" b="1"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98279804"/>
      </p:ext>
    </p:extLst>
  </p:cSld>
  <p:clrMapOvr>
    <a:masterClrMapping/>
  </p:clrMapOvr>
  <p:transition spd="slow">
    <p:random/>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33400" y="-152400"/>
            <a:ext cx="8305800" cy="1219200"/>
          </a:xfrm>
          <a:noFill/>
          <a:ln/>
          <a:extLst>
            <a:ext uri="{AF507438-7753-43E0-B8FC-AC1667EBCBE1}">
              <a14:hiddenEffects xmlns:a14="http://schemas.microsoft.com/office/drawing/2010/main">
                <a:effectLst>
                  <a:outerShdw dist="35921" dir="2700000" algn="ctr" rotWithShape="0">
                    <a:schemeClr val="tx1"/>
                  </a:outerShdw>
                </a:effectLst>
              </a14:hiddenEffects>
            </a:ext>
          </a:extLst>
        </p:spPr>
        <p:txBody>
          <a:bodyPr lIns="92075" tIns="46038" rIns="92075" bIns="46038"/>
          <a:lstStyle/>
          <a:p>
            <a:r>
              <a:rPr lang="en-US" altLang="en-US" sz="3200" b="1" dirty="0"/>
              <a:t>Hybridization and Staining</a:t>
            </a:r>
          </a:p>
        </p:txBody>
      </p:sp>
      <p:grpSp>
        <p:nvGrpSpPr>
          <p:cNvPr id="19459" name="Group 3"/>
          <p:cNvGrpSpPr>
            <a:grpSpLocks/>
          </p:cNvGrpSpPr>
          <p:nvPr/>
        </p:nvGrpSpPr>
        <p:grpSpPr bwMode="auto">
          <a:xfrm>
            <a:off x="304800" y="1295400"/>
            <a:ext cx="8326438" cy="5127626"/>
            <a:chOff x="515" y="1106"/>
            <a:chExt cx="5245" cy="3230"/>
          </a:xfrm>
        </p:grpSpPr>
        <p:grpSp>
          <p:nvGrpSpPr>
            <p:cNvPr id="19460" name="Group 4"/>
            <p:cNvGrpSpPr>
              <a:grpSpLocks/>
            </p:cNvGrpSpPr>
            <p:nvPr/>
          </p:nvGrpSpPr>
          <p:grpSpPr bwMode="auto">
            <a:xfrm>
              <a:off x="1366" y="1106"/>
              <a:ext cx="1466" cy="944"/>
              <a:chOff x="624" y="929"/>
              <a:chExt cx="1650" cy="944"/>
            </a:xfrm>
          </p:grpSpPr>
          <p:grpSp>
            <p:nvGrpSpPr>
              <p:cNvPr id="19461" name="Group 5"/>
              <p:cNvGrpSpPr>
                <a:grpSpLocks/>
              </p:cNvGrpSpPr>
              <p:nvPr/>
            </p:nvGrpSpPr>
            <p:grpSpPr bwMode="auto">
              <a:xfrm>
                <a:off x="624" y="1284"/>
                <a:ext cx="1650" cy="589"/>
                <a:chOff x="624" y="1284"/>
                <a:chExt cx="1650" cy="589"/>
              </a:xfrm>
            </p:grpSpPr>
            <p:sp>
              <p:nvSpPr>
                <p:cNvPr id="19462" name="Rectangle 6"/>
                <p:cNvSpPr>
                  <a:spLocks noChangeArrowheads="1"/>
                </p:cNvSpPr>
                <p:nvPr/>
              </p:nvSpPr>
              <p:spPr bwMode="auto">
                <a:xfrm>
                  <a:off x="624" y="1776"/>
                  <a:ext cx="1155" cy="96"/>
                </a:xfrm>
                <a:prstGeom prst="rect">
                  <a:avLst/>
                </a:prstGeom>
                <a:solidFill>
                  <a:srgbClr val="7F7F7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63" name="Freeform 7"/>
                <p:cNvSpPr>
                  <a:spLocks/>
                </p:cNvSpPr>
                <p:nvPr/>
              </p:nvSpPr>
              <p:spPr bwMode="auto">
                <a:xfrm>
                  <a:off x="1779" y="1284"/>
                  <a:ext cx="495" cy="589"/>
                </a:xfrm>
                <a:custGeom>
                  <a:avLst/>
                  <a:gdLst>
                    <a:gd name="T0" fmla="*/ 0 w 495"/>
                    <a:gd name="T1" fmla="*/ 492 h 589"/>
                    <a:gd name="T2" fmla="*/ 0 w 495"/>
                    <a:gd name="T3" fmla="*/ 588 h 589"/>
                    <a:gd name="T4" fmla="*/ 494 w 495"/>
                    <a:gd name="T5" fmla="*/ 95 h 589"/>
                    <a:gd name="T6" fmla="*/ 494 w 495"/>
                    <a:gd name="T7" fmla="*/ 0 h 589"/>
                    <a:gd name="T8" fmla="*/ 0 w 495"/>
                    <a:gd name="T9" fmla="*/ 492 h 589"/>
                  </a:gdLst>
                  <a:ahLst/>
                  <a:cxnLst>
                    <a:cxn ang="0">
                      <a:pos x="T0" y="T1"/>
                    </a:cxn>
                    <a:cxn ang="0">
                      <a:pos x="T2" y="T3"/>
                    </a:cxn>
                    <a:cxn ang="0">
                      <a:pos x="T4" y="T5"/>
                    </a:cxn>
                    <a:cxn ang="0">
                      <a:pos x="T6" y="T7"/>
                    </a:cxn>
                    <a:cxn ang="0">
                      <a:pos x="T8" y="T9"/>
                    </a:cxn>
                  </a:cxnLst>
                  <a:rect l="0" t="0" r="r" b="b"/>
                  <a:pathLst>
                    <a:path w="495" h="589">
                      <a:moveTo>
                        <a:pt x="0" y="492"/>
                      </a:moveTo>
                      <a:lnTo>
                        <a:pt x="0" y="588"/>
                      </a:lnTo>
                      <a:lnTo>
                        <a:pt x="494" y="95"/>
                      </a:lnTo>
                      <a:lnTo>
                        <a:pt x="494" y="0"/>
                      </a:lnTo>
                      <a:lnTo>
                        <a:pt x="0" y="492"/>
                      </a:lnTo>
                    </a:path>
                  </a:pathLst>
                </a:custGeom>
                <a:solidFill>
                  <a:srgbClr val="3F3F3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64" name="Freeform 8"/>
                <p:cNvSpPr>
                  <a:spLocks/>
                </p:cNvSpPr>
                <p:nvPr/>
              </p:nvSpPr>
              <p:spPr bwMode="auto">
                <a:xfrm>
                  <a:off x="624" y="1284"/>
                  <a:ext cx="1650" cy="493"/>
                </a:xfrm>
                <a:custGeom>
                  <a:avLst/>
                  <a:gdLst>
                    <a:gd name="T0" fmla="*/ 0 w 1650"/>
                    <a:gd name="T1" fmla="*/ 492 h 493"/>
                    <a:gd name="T2" fmla="*/ 1154 w 1650"/>
                    <a:gd name="T3" fmla="*/ 492 h 493"/>
                    <a:gd name="T4" fmla="*/ 1649 w 1650"/>
                    <a:gd name="T5" fmla="*/ 0 h 493"/>
                    <a:gd name="T6" fmla="*/ 725 w 1650"/>
                    <a:gd name="T7" fmla="*/ 0 h 493"/>
                    <a:gd name="T8" fmla="*/ 0 w 1650"/>
                    <a:gd name="T9" fmla="*/ 492 h 493"/>
                  </a:gdLst>
                  <a:ahLst/>
                  <a:cxnLst>
                    <a:cxn ang="0">
                      <a:pos x="T0" y="T1"/>
                    </a:cxn>
                    <a:cxn ang="0">
                      <a:pos x="T2" y="T3"/>
                    </a:cxn>
                    <a:cxn ang="0">
                      <a:pos x="T4" y="T5"/>
                    </a:cxn>
                    <a:cxn ang="0">
                      <a:pos x="T6" y="T7"/>
                    </a:cxn>
                    <a:cxn ang="0">
                      <a:pos x="T8" y="T9"/>
                    </a:cxn>
                  </a:cxnLst>
                  <a:rect l="0" t="0" r="r" b="b"/>
                  <a:pathLst>
                    <a:path w="1650" h="493">
                      <a:moveTo>
                        <a:pt x="0" y="492"/>
                      </a:moveTo>
                      <a:lnTo>
                        <a:pt x="1154" y="492"/>
                      </a:lnTo>
                      <a:lnTo>
                        <a:pt x="1649" y="0"/>
                      </a:lnTo>
                      <a:lnTo>
                        <a:pt x="725" y="0"/>
                      </a:lnTo>
                      <a:lnTo>
                        <a:pt x="0" y="492"/>
                      </a:lnTo>
                    </a:path>
                  </a:pathLst>
                </a:custGeom>
                <a:solidFill>
                  <a:srgbClr val="BFBFB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sp>
            <p:nvSpPr>
              <p:cNvPr id="19465" name="Freeform 9"/>
              <p:cNvSpPr>
                <a:spLocks/>
              </p:cNvSpPr>
              <p:nvPr/>
            </p:nvSpPr>
            <p:spPr bwMode="auto">
              <a:xfrm>
                <a:off x="789" y="1488"/>
                <a:ext cx="176" cy="118"/>
              </a:xfrm>
              <a:custGeom>
                <a:avLst/>
                <a:gdLst>
                  <a:gd name="T0" fmla="*/ 8 w 176"/>
                  <a:gd name="T1" fmla="*/ 0 h 118"/>
                  <a:gd name="T2" fmla="*/ 9 w 176"/>
                  <a:gd name="T3" fmla="*/ 6 h 118"/>
                  <a:gd name="T4" fmla="*/ 11 w 176"/>
                  <a:gd name="T5" fmla="*/ 11 h 118"/>
                  <a:gd name="T6" fmla="*/ 16 w 176"/>
                  <a:gd name="T7" fmla="*/ 15 h 118"/>
                  <a:gd name="T8" fmla="*/ 24 w 176"/>
                  <a:gd name="T9" fmla="*/ 21 h 118"/>
                  <a:gd name="T10" fmla="*/ 34 w 176"/>
                  <a:gd name="T11" fmla="*/ 26 h 118"/>
                  <a:gd name="T12" fmla="*/ 46 w 176"/>
                  <a:gd name="T13" fmla="*/ 31 h 118"/>
                  <a:gd name="T14" fmla="*/ 64 w 176"/>
                  <a:gd name="T15" fmla="*/ 38 h 118"/>
                  <a:gd name="T16" fmla="*/ 85 w 176"/>
                  <a:gd name="T17" fmla="*/ 45 h 118"/>
                  <a:gd name="T18" fmla="*/ 104 w 176"/>
                  <a:gd name="T19" fmla="*/ 51 h 118"/>
                  <a:gd name="T20" fmla="*/ 125 w 176"/>
                  <a:gd name="T21" fmla="*/ 61 h 118"/>
                  <a:gd name="T22" fmla="*/ 143 w 176"/>
                  <a:gd name="T23" fmla="*/ 70 h 118"/>
                  <a:gd name="T24" fmla="*/ 155 w 176"/>
                  <a:gd name="T25" fmla="*/ 78 h 118"/>
                  <a:gd name="T26" fmla="*/ 165 w 176"/>
                  <a:gd name="T27" fmla="*/ 85 h 118"/>
                  <a:gd name="T28" fmla="*/ 170 w 176"/>
                  <a:gd name="T29" fmla="*/ 93 h 118"/>
                  <a:gd name="T30" fmla="*/ 174 w 176"/>
                  <a:gd name="T31" fmla="*/ 100 h 118"/>
                  <a:gd name="T32" fmla="*/ 175 w 176"/>
                  <a:gd name="T33" fmla="*/ 108 h 118"/>
                  <a:gd name="T34" fmla="*/ 175 w 176"/>
                  <a:gd name="T35" fmla="*/ 116 h 118"/>
                  <a:gd name="T36" fmla="*/ 167 w 176"/>
                  <a:gd name="T37" fmla="*/ 117 h 118"/>
                  <a:gd name="T38" fmla="*/ 167 w 176"/>
                  <a:gd name="T39" fmla="*/ 116 h 118"/>
                  <a:gd name="T40" fmla="*/ 165 w 176"/>
                  <a:gd name="T41" fmla="*/ 110 h 118"/>
                  <a:gd name="T42" fmla="*/ 161 w 176"/>
                  <a:gd name="T43" fmla="*/ 105 h 118"/>
                  <a:gd name="T44" fmla="*/ 154 w 176"/>
                  <a:gd name="T45" fmla="*/ 99 h 118"/>
                  <a:gd name="T46" fmla="*/ 145 w 176"/>
                  <a:gd name="T47" fmla="*/ 94 h 118"/>
                  <a:gd name="T48" fmla="*/ 133 w 176"/>
                  <a:gd name="T49" fmla="*/ 88 h 118"/>
                  <a:gd name="T50" fmla="*/ 118 w 176"/>
                  <a:gd name="T51" fmla="*/ 82 h 118"/>
                  <a:gd name="T52" fmla="*/ 103 w 176"/>
                  <a:gd name="T53" fmla="*/ 77 h 118"/>
                  <a:gd name="T54" fmla="*/ 85 w 176"/>
                  <a:gd name="T55" fmla="*/ 70 h 118"/>
                  <a:gd name="T56" fmla="*/ 75 w 176"/>
                  <a:gd name="T57" fmla="*/ 67 h 118"/>
                  <a:gd name="T58" fmla="*/ 53 w 176"/>
                  <a:gd name="T59" fmla="*/ 60 h 118"/>
                  <a:gd name="T60" fmla="*/ 36 w 176"/>
                  <a:gd name="T61" fmla="*/ 51 h 118"/>
                  <a:gd name="T62" fmla="*/ 23 w 176"/>
                  <a:gd name="T63" fmla="*/ 44 h 118"/>
                  <a:gd name="T64" fmla="*/ 14 w 176"/>
                  <a:gd name="T65" fmla="*/ 36 h 118"/>
                  <a:gd name="T66" fmla="*/ 6 w 176"/>
                  <a:gd name="T67" fmla="*/ 28 h 118"/>
                  <a:gd name="T68" fmla="*/ 2 w 176"/>
                  <a:gd name="T69" fmla="*/ 19 h 118"/>
                  <a:gd name="T70" fmla="*/ 1 w 176"/>
                  <a:gd name="T71" fmla="*/ 10 h 118"/>
                  <a:gd name="T72" fmla="*/ 0 w 176"/>
                  <a:gd name="T73" fmla="*/ 0 h 118"/>
                  <a:gd name="T74" fmla="*/ 8 w 176"/>
                  <a:gd name="T7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66" name="Freeform 10"/>
              <p:cNvSpPr>
                <a:spLocks/>
              </p:cNvSpPr>
              <p:nvPr/>
            </p:nvSpPr>
            <p:spPr bwMode="auto">
              <a:xfrm>
                <a:off x="789" y="1259"/>
                <a:ext cx="176" cy="117"/>
              </a:xfrm>
              <a:custGeom>
                <a:avLst/>
                <a:gdLst>
                  <a:gd name="T0" fmla="*/ 7 w 176"/>
                  <a:gd name="T1" fmla="*/ 0 h 117"/>
                  <a:gd name="T2" fmla="*/ 8 w 176"/>
                  <a:gd name="T3" fmla="*/ 6 h 117"/>
                  <a:gd name="T4" fmla="*/ 11 w 176"/>
                  <a:gd name="T5" fmla="*/ 11 h 117"/>
                  <a:gd name="T6" fmla="*/ 15 w 176"/>
                  <a:gd name="T7" fmla="*/ 16 h 117"/>
                  <a:gd name="T8" fmla="*/ 23 w 176"/>
                  <a:gd name="T9" fmla="*/ 21 h 117"/>
                  <a:gd name="T10" fmla="*/ 34 w 176"/>
                  <a:gd name="T11" fmla="*/ 26 h 117"/>
                  <a:gd name="T12" fmla="*/ 46 w 176"/>
                  <a:gd name="T13" fmla="*/ 31 h 117"/>
                  <a:gd name="T14" fmla="*/ 64 w 176"/>
                  <a:gd name="T15" fmla="*/ 38 h 117"/>
                  <a:gd name="T16" fmla="*/ 85 w 176"/>
                  <a:gd name="T17" fmla="*/ 45 h 117"/>
                  <a:gd name="T18" fmla="*/ 103 w 176"/>
                  <a:gd name="T19" fmla="*/ 51 h 117"/>
                  <a:gd name="T20" fmla="*/ 125 w 176"/>
                  <a:gd name="T21" fmla="*/ 61 h 117"/>
                  <a:gd name="T22" fmla="*/ 142 w 176"/>
                  <a:gd name="T23" fmla="*/ 69 h 117"/>
                  <a:gd name="T24" fmla="*/ 155 w 176"/>
                  <a:gd name="T25" fmla="*/ 78 h 117"/>
                  <a:gd name="T26" fmla="*/ 165 w 176"/>
                  <a:gd name="T27" fmla="*/ 85 h 117"/>
                  <a:gd name="T28" fmla="*/ 170 w 176"/>
                  <a:gd name="T29" fmla="*/ 92 h 117"/>
                  <a:gd name="T30" fmla="*/ 174 w 176"/>
                  <a:gd name="T31" fmla="*/ 100 h 117"/>
                  <a:gd name="T32" fmla="*/ 175 w 176"/>
                  <a:gd name="T33" fmla="*/ 107 h 117"/>
                  <a:gd name="T34" fmla="*/ 175 w 176"/>
                  <a:gd name="T35" fmla="*/ 115 h 117"/>
                  <a:gd name="T36" fmla="*/ 167 w 176"/>
                  <a:gd name="T37" fmla="*/ 116 h 117"/>
                  <a:gd name="T38" fmla="*/ 167 w 176"/>
                  <a:gd name="T39" fmla="*/ 116 h 117"/>
                  <a:gd name="T40" fmla="*/ 165 w 176"/>
                  <a:gd name="T41" fmla="*/ 109 h 117"/>
                  <a:gd name="T42" fmla="*/ 161 w 176"/>
                  <a:gd name="T43" fmla="*/ 104 h 117"/>
                  <a:gd name="T44" fmla="*/ 154 w 176"/>
                  <a:gd name="T45" fmla="*/ 98 h 117"/>
                  <a:gd name="T46" fmla="*/ 145 w 176"/>
                  <a:gd name="T47" fmla="*/ 93 h 117"/>
                  <a:gd name="T48" fmla="*/ 133 w 176"/>
                  <a:gd name="T49" fmla="*/ 87 h 117"/>
                  <a:gd name="T50" fmla="*/ 118 w 176"/>
                  <a:gd name="T51" fmla="*/ 82 h 117"/>
                  <a:gd name="T52" fmla="*/ 103 w 176"/>
                  <a:gd name="T53" fmla="*/ 76 h 117"/>
                  <a:gd name="T54" fmla="*/ 85 w 176"/>
                  <a:gd name="T55" fmla="*/ 70 h 117"/>
                  <a:gd name="T56" fmla="*/ 75 w 176"/>
                  <a:gd name="T57" fmla="*/ 66 h 117"/>
                  <a:gd name="T58" fmla="*/ 53 w 176"/>
                  <a:gd name="T59" fmla="*/ 59 h 117"/>
                  <a:gd name="T60" fmla="*/ 36 w 176"/>
                  <a:gd name="T61" fmla="*/ 51 h 117"/>
                  <a:gd name="T62" fmla="*/ 23 w 176"/>
                  <a:gd name="T63" fmla="*/ 44 h 117"/>
                  <a:gd name="T64" fmla="*/ 14 w 176"/>
                  <a:gd name="T65" fmla="*/ 36 h 117"/>
                  <a:gd name="T66" fmla="*/ 6 w 176"/>
                  <a:gd name="T67" fmla="*/ 27 h 117"/>
                  <a:gd name="T68" fmla="*/ 2 w 176"/>
                  <a:gd name="T69" fmla="*/ 19 h 117"/>
                  <a:gd name="T70" fmla="*/ 1 w 176"/>
                  <a:gd name="T71" fmla="*/ 10 h 117"/>
                  <a:gd name="T72" fmla="*/ 0 w 176"/>
                  <a:gd name="T73" fmla="*/ 0 h 117"/>
                  <a:gd name="T74" fmla="*/ 7 w 176"/>
                  <a:gd name="T7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67" name="Freeform 11"/>
              <p:cNvSpPr>
                <a:spLocks/>
              </p:cNvSpPr>
              <p:nvPr/>
            </p:nvSpPr>
            <p:spPr bwMode="auto">
              <a:xfrm>
                <a:off x="789" y="1373"/>
                <a:ext cx="176" cy="120"/>
              </a:xfrm>
              <a:custGeom>
                <a:avLst/>
                <a:gdLst>
                  <a:gd name="T0" fmla="*/ 103 w 176"/>
                  <a:gd name="T1" fmla="*/ 65 h 120"/>
                  <a:gd name="T2" fmla="*/ 125 w 176"/>
                  <a:gd name="T3" fmla="*/ 56 h 120"/>
                  <a:gd name="T4" fmla="*/ 142 w 176"/>
                  <a:gd name="T5" fmla="*/ 47 h 120"/>
                  <a:gd name="T6" fmla="*/ 155 w 176"/>
                  <a:gd name="T7" fmla="*/ 39 h 120"/>
                  <a:gd name="T8" fmla="*/ 165 w 176"/>
                  <a:gd name="T9" fmla="*/ 32 h 120"/>
                  <a:gd name="T10" fmla="*/ 170 w 176"/>
                  <a:gd name="T11" fmla="*/ 24 h 120"/>
                  <a:gd name="T12" fmla="*/ 174 w 176"/>
                  <a:gd name="T13" fmla="*/ 17 h 120"/>
                  <a:gd name="T14" fmla="*/ 175 w 176"/>
                  <a:gd name="T15" fmla="*/ 9 h 120"/>
                  <a:gd name="T16" fmla="*/ 175 w 176"/>
                  <a:gd name="T17" fmla="*/ 1 h 120"/>
                  <a:gd name="T18" fmla="*/ 167 w 176"/>
                  <a:gd name="T19" fmla="*/ 0 h 120"/>
                  <a:gd name="T20" fmla="*/ 167 w 176"/>
                  <a:gd name="T21" fmla="*/ 1 h 120"/>
                  <a:gd name="T22" fmla="*/ 165 w 176"/>
                  <a:gd name="T23" fmla="*/ 7 h 120"/>
                  <a:gd name="T24" fmla="*/ 161 w 176"/>
                  <a:gd name="T25" fmla="*/ 13 h 120"/>
                  <a:gd name="T26" fmla="*/ 154 w 176"/>
                  <a:gd name="T27" fmla="*/ 18 h 120"/>
                  <a:gd name="T28" fmla="*/ 145 w 176"/>
                  <a:gd name="T29" fmla="*/ 23 h 120"/>
                  <a:gd name="T30" fmla="*/ 133 w 176"/>
                  <a:gd name="T31" fmla="*/ 29 h 120"/>
                  <a:gd name="T32" fmla="*/ 118 w 176"/>
                  <a:gd name="T33" fmla="*/ 34 h 120"/>
                  <a:gd name="T34" fmla="*/ 103 w 176"/>
                  <a:gd name="T35" fmla="*/ 40 h 120"/>
                  <a:gd name="T36" fmla="*/ 85 w 176"/>
                  <a:gd name="T37" fmla="*/ 46 h 120"/>
                  <a:gd name="T38" fmla="*/ 75 w 176"/>
                  <a:gd name="T39" fmla="*/ 49 h 120"/>
                  <a:gd name="T40" fmla="*/ 53 w 176"/>
                  <a:gd name="T41" fmla="*/ 57 h 120"/>
                  <a:gd name="T42" fmla="*/ 36 w 176"/>
                  <a:gd name="T43" fmla="*/ 65 h 120"/>
                  <a:gd name="T44" fmla="*/ 23 w 176"/>
                  <a:gd name="T45" fmla="*/ 73 h 120"/>
                  <a:gd name="T46" fmla="*/ 14 w 176"/>
                  <a:gd name="T47" fmla="*/ 81 h 120"/>
                  <a:gd name="T48" fmla="*/ 6 w 176"/>
                  <a:gd name="T49" fmla="*/ 89 h 120"/>
                  <a:gd name="T50" fmla="*/ 2 w 176"/>
                  <a:gd name="T51" fmla="*/ 97 h 120"/>
                  <a:gd name="T52" fmla="*/ 1 w 176"/>
                  <a:gd name="T53" fmla="*/ 106 h 120"/>
                  <a:gd name="T54" fmla="*/ 0 w 176"/>
                  <a:gd name="T55" fmla="*/ 116 h 120"/>
                  <a:gd name="T56" fmla="*/ 0 w 176"/>
                  <a:gd name="T57" fmla="*/ 118 h 120"/>
                  <a:gd name="T58" fmla="*/ 0 w 176"/>
                  <a:gd name="T59" fmla="*/ 118 h 120"/>
                  <a:gd name="T60" fmla="*/ 0 w 176"/>
                  <a:gd name="T61" fmla="*/ 119 h 120"/>
                  <a:gd name="T62" fmla="*/ 7 w 176"/>
                  <a:gd name="T63" fmla="*/ 118 h 120"/>
                  <a:gd name="T64" fmla="*/ 7 w 176"/>
                  <a:gd name="T65" fmla="*/ 116 h 120"/>
                  <a:gd name="T66" fmla="*/ 8 w 176"/>
                  <a:gd name="T67" fmla="*/ 111 h 120"/>
                  <a:gd name="T68" fmla="*/ 11 w 176"/>
                  <a:gd name="T69" fmla="*/ 106 h 120"/>
                  <a:gd name="T70" fmla="*/ 15 w 176"/>
                  <a:gd name="T71" fmla="*/ 101 h 120"/>
                  <a:gd name="T72" fmla="*/ 23 w 176"/>
                  <a:gd name="T73" fmla="*/ 96 h 120"/>
                  <a:gd name="T74" fmla="*/ 34 w 176"/>
                  <a:gd name="T75" fmla="*/ 92 h 120"/>
                  <a:gd name="T76" fmla="*/ 46 w 176"/>
                  <a:gd name="T77" fmla="*/ 86 h 120"/>
                  <a:gd name="T78" fmla="*/ 64 w 176"/>
                  <a:gd name="T79" fmla="*/ 79 h 120"/>
                  <a:gd name="T80" fmla="*/ 85 w 176"/>
                  <a:gd name="T81" fmla="*/ 72 h 120"/>
                  <a:gd name="T82" fmla="*/ 103 w 176"/>
                  <a:gd name="T83" fmla="*/ 6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68" name="Freeform 12"/>
              <p:cNvSpPr>
                <a:spLocks/>
              </p:cNvSpPr>
              <p:nvPr/>
            </p:nvSpPr>
            <p:spPr bwMode="auto">
              <a:xfrm>
                <a:off x="789" y="1603"/>
                <a:ext cx="177" cy="119"/>
              </a:xfrm>
              <a:custGeom>
                <a:avLst/>
                <a:gdLst>
                  <a:gd name="T0" fmla="*/ 104 w 177"/>
                  <a:gd name="T1" fmla="*/ 65 h 119"/>
                  <a:gd name="T2" fmla="*/ 126 w 177"/>
                  <a:gd name="T3" fmla="*/ 56 h 119"/>
                  <a:gd name="T4" fmla="*/ 143 w 177"/>
                  <a:gd name="T5" fmla="*/ 47 h 119"/>
                  <a:gd name="T6" fmla="*/ 155 w 177"/>
                  <a:gd name="T7" fmla="*/ 39 h 119"/>
                  <a:gd name="T8" fmla="*/ 165 w 177"/>
                  <a:gd name="T9" fmla="*/ 31 h 119"/>
                  <a:gd name="T10" fmla="*/ 171 w 177"/>
                  <a:gd name="T11" fmla="*/ 23 h 119"/>
                  <a:gd name="T12" fmla="*/ 174 w 177"/>
                  <a:gd name="T13" fmla="*/ 16 h 119"/>
                  <a:gd name="T14" fmla="*/ 176 w 177"/>
                  <a:gd name="T15" fmla="*/ 8 h 119"/>
                  <a:gd name="T16" fmla="*/ 176 w 177"/>
                  <a:gd name="T17" fmla="*/ 0 h 119"/>
                  <a:gd name="T18" fmla="*/ 168 w 177"/>
                  <a:gd name="T19" fmla="*/ 0 h 119"/>
                  <a:gd name="T20" fmla="*/ 166 w 177"/>
                  <a:gd name="T21" fmla="*/ 7 h 119"/>
                  <a:gd name="T22" fmla="*/ 162 w 177"/>
                  <a:gd name="T23" fmla="*/ 13 h 119"/>
                  <a:gd name="T24" fmla="*/ 155 w 177"/>
                  <a:gd name="T25" fmla="*/ 18 h 119"/>
                  <a:gd name="T26" fmla="*/ 145 w 177"/>
                  <a:gd name="T27" fmla="*/ 23 h 119"/>
                  <a:gd name="T28" fmla="*/ 133 w 177"/>
                  <a:gd name="T29" fmla="*/ 29 h 119"/>
                  <a:gd name="T30" fmla="*/ 119 w 177"/>
                  <a:gd name="T31" fmla="*/ 34 h 119"/>
                  <a:gd name="T32" fmla="*/ 103 w 177"/>
                  <a:gd name="T33" fmla="*/ 40 h 119"/>
                  <a:gd name="T34" fmla="*/ 85 w 177"/>
                  <a:gd name="T35" fmla="*/ 45 h 119"/>
                  <a:gd name="T36" fmla="*/ 75 w 177"/>
                  <a:gd name="T37" fmla="*/ 49 h 119"/>
                  <a:gd name="T38" fmla="*/ 54 w 177"/>
                  <a:gd name="T39" fmla="*/ 58 h 119"/>
                  <a:gd name="T40" fmla="*/ 36 w 177"/>
                  <a:gd name="T41" fmla="*/ 65 h 119"/>
                  <a:gd name="T42" fmla="*/ 23 w 177"/>
                  <a:gd name="T43" fmla="*/ 73 h 119"/>
                  <a:gd name="T44" fmla="*/ 14 w 177"/>
                  <a:gd name="T45" fmla="*/ 80 h 119"/>
                  <a:gd name="T46" fmla="*/ 6 w 177"/>
                  <a:gd name="T47" fmla="*/ 89 h 119"/>
                  <a:gd name="T48" fmla="*/ 2 w 177"/>
                  <a:gd name="T49" fmla="*/ 97 h 119"/>
                  <a:gd name="T50" fmla="*/ 1 w 177"/>
                  <a:gd name="T51" fmla="*/ 106 h 119"/>
                  <a:gd name="T52" fmla="*/ 0 w 177"/>
                  <a:gd name="T53" fmla="*/ 116 h 119"/>
                  <a:gd name="T54" fmla="*/ 0 w 177"/>
                  <a:gd name="T55" fmla="*/ 117 h 119"/>
                  <a:gd name="T56" fmla="*/ 0 w 177"/>
                  <a:gd name="T57" fmla="*/ 118 h 119"/>
                  <a:gd name="T58" fmla="*/ 8 w 177"/>
                  <a:gd name="T59" fmla="*/ 117 h 119"/>
                  <a:gd name="T60" fmla="*/ 8 w 177"/>
                  <a:gd name="T61" fmla="*/ 116 h 119"/>
                  <a:gd name="T62" fmla="*/ 9 w 177"/>
                  <a:gd name="T63" fmla="*/ 110 h 119"/>
                  <a:gd name="T64" fmla="*/ 11 w 177"/>
                  <a:gd name="T65" fmla="*/ 105 h 119"/>
                  <a:gd name="T66" fmla="*/ 16 w 177"/>
                  <a:gd name="T67" fmla="*/ 100 h 119"/>
                  <a:gd name="T68" fmla="*/ 24 w 177"/>
                  <a:gd name="T69" fmla="*/ 96 h 119"/>
                  <a:gd name="T70" fmla="*/ 34 w 177"/>
                  <a:gd name="T71" fmla="*/ 91 h 119"/>
                  <a:gd name="T72" fmla="*/ 46 w 177"/>
                  <a:gd name="T73" fmla="*/ 85 h 119"/>
                  <a:gd name="T74" fmla="*/ 64 w 177"/>
                  <a:gd name="T75" fmla="*/ 79 h 119"/>
                  <a:gd name="T76" fmla="*/ 85 w 177"/>
                  <a:gd name="T77" fmla="*/ 71 h 119"/>
                  <a:gd name="T78" fmla="*/ 104 w 177"/>
                  <a:gd name="T79" fmla="*/ 6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69" name="Freeform 13"/>
              <p:cNvSpPr>
                <a:spLocks/>
              </p:cNvSpPr>
              <p:nvPr/>
            </p:nvSpPr>
            <p:spPr bwMode="auto">
              <a:xfrm>
                <a:off x="1017" y="1320"/>
                <a:ext cx="176" cy="118"/>
              </a:xfrm>
              <a:custGeom>
                <a:avLst/>
                <a:gdLst>
                  <a:gd name="T0" fmla="*/ 8 w 176"/>
                  <a:gd name="T1" fmla="*/ 0 h 118"/>
                  <a:gd name="T2" fmla="*/ 9 w 176"/>
                  <a:gd name="T3" fmla="*/ 6 h 118"/>
                  <a:gd name="T4" fmla="*/ 11 w 176"/>
                  <a:gd name="T5" fmla="*/ 11 h 118"/>
                  <a:gd name="T6" fmla="*/ 16 w 176"/>
                  <a:gd name="T7" fmla="*/ 15 h 118"/>
                  <a:gd name="T8" fmla="*/ 24 w 176"/>
                  <a:gd name="T9" fmla="*/ 21 h 118"/>
                  <a:gd name="T10" fmla="*/ 34 w 176"/>
                  <a:gd name="T11" fmla="*/ 26 h 118"/>
                  <a:gd name="T12" fmla="*/ 46 w 176"/>
                  <a:gd name="T13" fmla="*/ 31 h 118"/>
                  <a:gd name="T14" fmla="*/ 64 w 176"/>
                  <a:gd name="T15" fmla="*/ 38 h 118"/>
                  <a:gd name="T16" fmla="*/ 85 w 176"/>
                  <a:gd name="T17" fmla="*/ 45 h 118"/>
                  <a:gd name="T18" fmla="*/ 104 w 176"/>
                  <a:gd name="T19" fmla="*/ 51 h 118"/>
                  <a:gd name="T20" fmla="*/ 125 w 176"/>
                  <a:gd name="T21" fmla="*/ 61 h 118"/>
                  <a:gd name="T22" fmla="*/ 143 w 176"/>
                  <a:gd name="T23" fmla="*/ 70 h 118"/>
                  <a:gd name="T24" fmla="*/ 155 w 176"/>
                  <a:gd name="T25" fmla="*/ 78 h 118"/>
                  <a:gd name="T26" fmla="*/ 165 w 176"/>
                  <a:gd name="T27" fmla="*/ 85 h 118"/>
                  <a:gd name="T28" fmla="*/ 170 w 176"/>
                  <a:gd name="T29" fmla="*/ 93 h 118"/>
                  <a:gd name="T30" fmla="*/ 174 w 176"/>
                  <a:gd name="T31" fmla="*/ 100 h 118"/>
                  <a:gd name="T32" fmla="*/ 175 w 176"/>
                  <a:gd name="T33" fmla="*/ 108 h 118"/>
                  <a:gd name="T34" fmla="*/ 175 w 176"/>
                  <a:gd name="T35" fmla="*/ 116 h 118"/>
                  <a:gd name="T36" fmla="*/ 167 w 176"/>
                  <a:gd name="T37" fmla="*/ 117 h 118"/>
                  <a:gd name="T38" fmla="*/ 167 w 176"/>
                  <a:gd name="T39" fmla="*/ 116 h 118"/>
                  <a:gd name="T40" fmla="*/ 165 w 176"/>
                  <a:gd name="T41" fmla="*/ 110 h 118"/>
                  <a:gd name="T42" fmla="*/ 161 w 176"/>
                  <a:gd name="T43" fmla="*/ 105 h 118"/>
                  <a:gd name="T44" fmla="*/ 154 w 176"/>
                  <a:gd name="T45" fmla="*/ 99 h 118"/>
                  <a:gd name="T46" fmla="*/ 145 w 176"/>
                  <a:gd name="T47" fmla="*/ 94 h 118"/>
                  <a:gd name="T48" fmla="*/ 133 w 176"/>
                  <a:gd name="T49" fmla="*/ 88 h 118"/>
                  <a:gd name="T50" fmla="*/ 118 w 176"/>
                  <a:gd name="T51" fmla="*/ 82 h 118"/>
                  <a:gd name="T52" fmla="*/ 103 w 176"/>
                  <a:gd name="T53" fmla="*/ 77 h 118"/>
                  <a:gd name="T54" fmla="*/ 85 w 176"/>
                  <a:gd name="T55" fmla="*/ 70 h 118"/>
                  <a:gd name="T56" fmla="*/ 75 w 176"/>
                  <a:gd name="T57" fmla="*/ 67 h 118"/>
                  <a:gd name="T58" fmla="*/ 53 w 176"/>
                  <a:gd name="T59" fmla="*/ 60 h 118"/>
                  <a:gd name="T60" fmla="*/ 36 w 176"/>
                  <a:gd name="T61" fmla="*/ 51 h 118"/>
                  <a:gd name="T62" fmla="*/ 23 w 176"/>
                  <a:gd name="T63" fmla="*/ 44 h 118"/>
                  <a:gd name="T64" fmla="*/ 14 w 176"/>
                  <a:gd name="T65" fmla="*/ 36 h 118"/>
                  <a:gd name="T66" fmla="*/ 6 w 176"/>
                  <a:gd name="T67" fmla="*/ 28 h 118"/>
                  <a:gd name="T68" fmla="*/ 2 w 176"/>
                  <a:gd name="T69" fmla="*/ 19 h 118"/>
                  <a:gd name="T70" fmla="*/ 1 w 176"/>
                  <a:gd name="T71" fmla="*/ 10 h 118"/>
                  <a:gd name="T72" fmla="*/ 0 w 176"/>
                  <a:gd name="T73" fmla="*/ 0 h 118"/>
                  <a:gd name="T74" fmla="*/ 8 w 176"/>
                  <a:gd name="T7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70" name="Freeform 14"/>
              <p:cNvSpPr>
                <a:spLocks/>
              </p:cNvSpPr>
              <p:nvPr/>
            </p:nvSpPr>
            <p:spPr bwMode="auto">
              <a:xfrm>
                <a:off x="1017" y="1091"/>
                <a:ext cx="176" cy="117"/>
              </a:xfrm>
              <a:custGeom>
                <a:avLst/>
                <a:gdLst>
                  <a:gd name="T0" fmla="*/ 7 w 176"/>
                  <a:gd name="T1" fmla="*/ 0 h 117"/>
                  <a:gd name="T2" fmla="*/ 8 w 176"/>
                  <a:gd name="T3" fmla="*/ 6 h 117"/>
                  <a:gd name="T4" fmla="*/ 11 w 176"/>
                  <a:gd name="T5" fmla="*/ 11 h 117"/>
                  <a:gd name="T6" fmla="*/ 15 w 176"/>
                  <a:gd name="T7" fmla="*/ 16 h 117"/>
                  <a:gd name="T8" fmla="*/ 23 w 176"/>
                  <a:gd name="T9" fmla="*/ 21 h 117"/>
                  <a:gd name="T10" fmla="*/ 34 w 176"/>
                  <a:gd name="T11" fmla="*/ 26 h 117"/>
                  <a:gd name="T12" fmla="*/ 46 w 176"/>
                  <a:gd name="T13" fmla="*/ 31 h 117"/>
                  <a:gd name="T14" fmla="*/ 64 w 176"/>
                  <a:gd name="T15" fmla="*/ 38 h 117"/>
                  <a:gd name="T16" fmla="*/ 85 w 176"/>
                  <a:gd name="T17" fmla="*/ 45 h 117"/>
                  <a:gd name="T18" fmla="*/ 103 w 176"/>
                  <a:gd name="T19" fmla="*/ 51 h 117"/>
                  <a:gd name="T20" fmla="*/ 125 w 176"/>
                  <a:gd name="T21" fmla="*/ 61 h 117"/>
                  <a:gd name="T22" fmla="*/ 142 w 176"/>
                  <a:gd name="T23" fmla="*/ 69 h 117"/>
                  <a:gd name="T24" fmla="*/ 155 w 176"/>
                  <a:gd name="T25" fmla="*/ 78 h 117"/>
                  <a:gd name="T26" fmla="*/ 165 w 176"/>
                  <a:gd name="T27" fmla="*/ 85 h 117"/>
                  <a:gd name="T28" fmla="*/ 170 w 176"/>
                  <a:gd name="T29" fmla="*/ 92 h 117"/>
                  <a:gd name="T30" fmla="*/ 174 w 176"/>
                  <a:gd name="T31" fmla="*/ 100 h 117"/>
                  <a:gd name="T32" fmla="*/ 175 w 176"/>
                  <a:gd name="T33" fmla="*/ 107 h 117"/>
                  <a:gd name="T34" fmla="*/ 175 w 176"/>
                  <a:gd name="T35" fmla="*/ 115 h 117"/>
                  <a:gd name="T36" fmla="*/ 167 w 176"/>
                  <a:gd name="T37" fmla="*/ 116 h 117"/>
                  <a:gd name="T38" fmla="*/ 167 w 176"/>
                  <a:gd name="T39" fmla="*/ 116 h 117"/>
                  <a:gd name="T40" fmla="*/ 165 w 176"/>
                  <a:gd name="T41" fmla="*/ 109 h 117"/>
                  <a:gd name="T42" fmla="*/ 161 w 176"/>
                  <a:gd name="T43" fmla="*/ 104 h 117"/>
                  <a:gd name="T44" fmla="*/ 154 w 176"/>
                  <a:gd name="T45" fmla="*/ 98 h 117"/>
                  <a:gd name="T46" fmla="*/ 145 w 176"/>
                  <a:gd name="T47" fmla="*/ 93 h 117"/>
                  <a:gd name="T48" fmla="*/ 133 w 176"/>
                  <a:gd name="T49" fmla="*/ 87 h 117"/>
                  <a:gd name="T50" fmla="*/ 118 w 176"/>
                  <a:gd name="T51" fmla="*/ 82 h 117"/>
                  <a:gd name="T52" fmla="*/ 103 w 176"/>
                  <a:gd name="T53" fmla="*/ 76 h 117"/>
                  <a:gd name="T54" fmla="*/ 85 w 176"/>
                  <a:gd name="T55" fmla="*/ 70 h 117"/>
                  <a:gd name="T56" fmla="*/ 75 w 176"/>
                  <a:gd name="T57" fmla="*/ 66 h 117"/>
                  <a:gd name="T58" fmla="*/ 53 w 176"/>
                  <a:gd name="T59" fmla="*/ 59 h 117"/>
                  <a:gd name="T60" fmla="*/ 36 w 176"/>
                  <a:gd name="T61" fmla="*/ 51 h 117"/>
                  <a:gd name="T62" fmla="*/ 23 w 176"/>
                  <a:gd name="T63" fmla="*/ 44 h 117"/>
                  <a:gd name="T64" fmla="*/ 14 w 176"/>
                  <a:gd name="T65" fmla="*/ 36 h 117"/>
                  <a:gd name="T66" fmla="*/ 6 w 176"/>
                  <a:gd name="T67" fmla="*/ 27 h 117"/>
                  <a:gd name="T68" fmla="*/ 2 w 176"/>
                  <a:gd name="T69" fmla="*/ 19 h 117"/>
                  <a:gd name="T70" fmla="*/ 1 w 176"/>
                  <a:gd name="T71" fmla="*/ 10 h 117"/>
                  <a:gd name="T72" fmla="*/ 0 w 176"/>
                  <a:gd name="T73" fmla="*/ 0 h 117"/>
                  <a:gd name="T74" fmla="*/ 7 w 176"/>
                  <a:gd name="T7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71" name="Freeform 15"/>
              <p:cNvSpPr>
                <a:spLocks/>
              </p:cNvSpPr>
              <p:nvPr/>
            </p:nvSpPr>
            <p:spPr bwMode="auto">
              <a:xfrm>
                <a:off x="1017" y="1205"/>
                <a:ext cx="176" cy="120"/>
              </a:xfrm>
              <a:custGeom>
                <a:avLst/>
                <a:gdLst>
                  <a:gd name="T0" fmla="*/ 103 w 176"/>
                  <a:gd name="T1" fmla="*/ 65 h 120"/>
                  <a:gd name="T2" fmla="*/ 125 w 176"/>
                  <a:gd name="T3" fmla="*/ 56 h 120"/>
                  <a:gd name="T4" fmla="*/ 142 w 176"/>
                  <a:gd name="T5" fmla="*/ 47 h 120"/>
                  <a:gd name="T6" fmla="*/ 155 w 176"/>
                  <a:gd name="T7" fmla="*/ 39 h 120"/>
                  <a:gd name="T8" fmla="*/ 165 w 176"/>
                  <a:gd name="T9" fmla="*/ 32 h 120"/>
                  <a:gd name="T10" fmla="*/ 170 w 176"/>
                  <a:gd name="T11" fmla="*/ 24 h 120"/>
                  <a:gd name="T12" fmla="*/ 174 w 176"/>
                  <a:gd name="T13" fmla="*/ 17 h 120"/>
                  <a:gd name="T14" fmla="*/ 175 w 176"/>
                  <a:gd name="T15" fmla="*/ 9 h 120"/>
                  <a:gd name="T16" fmla="*/ 175 w 176"/>
                  <a:gd name="T17" fmla="*/ 1 h 120"/>
                  <a:gd name="T18" fmla="*/ 167 w 176"/>
                  <a:gd name="T19" fmla="*/ 0 h 120"/>
                  <a:gd name="T20" fmla="*/ 167 w 176"/>
                  <a:gd name="T21" fmla="*/ 1 h 120"/>
                  <a:gd name="T22" fmla="*/ 165 w 176"/>
                  <a:gd name="T23" fmla="*/ 7 h 120"/>
                  <a:gd name="T24" fmla="*/ 161 w 176"/>
                  <a:gd name="T25" fmla="*/ 13 h 120"/>
                  <a:gd name="T26" fmla="*/ 154 w 176"/>
                  <a:gd name="T27" fmla="*/ 18 h 120"/>
                  <a:gd name="T28" fmla="*/ 145 w 176"/>
                  <a:gd name="T29" fmla="*/ 23 h 120"/>
                  <a:gd name="T30" fmla="*/ 133 w 176"/>
                  <a:gd name="T31" fmla="*/ 29 h 120"/>
                  <a:gd name="T32" fmla="*/ 118 w 176"/>
                  <a:gd name="T33" fmla="*/ 34 h 120"/>
                  <a:gd name="T34" fmla="*/ 103 w 176"/>
                  <a:gd name="T35" fmla="*/ 40 h 120"/>
                  <a:gd name="T36" fmla="*/ 85 w 176"/>
                  <a:gd name="T37" fmla="*/ 46 h 120"/>
                  <a:gd name="T38" fmla="*/ 75 w 176"/>
                  <a:gd name="T39" fmla="*/ 49 h 120"/>
                  <a:gd name="T40" fmla="*/ 53 w 176"/>
                  <a:gd name="T41" fmla="*/ 57 h 120"/>
                  <a:gd name="T42" fmla="*/ 36 w 176"/>
                  <a:gd name="T43" fmla="*/ 65 h 120"/>
                  <a:gd name="T44" fmla="*/ 23 w 176"/>
                  <a:gd name="T45" fmla="*/ 73 h 120"/>
                  <a:gd name="T46" fmla="*/ 14 w 176"/>
                  <a:gd name="T47" fmla="*/ 81 h 120"/>
                  <a:gd name="T48" fmla="*/ 6 w 176"/>
                  <a:gd name="T49" fmla="*/ 89 h 120"/>
                  <a:gd name="T50" fmla="*/ 2 w 176"/>
                  <a:gd name="T51" fmla="*/ 97 h 120"/>
                  <a:gd name="T52" fmla="*/ 1 w 176"/>
                  <a:gd name="T53" fmla="*/ 106 h 120"/>
                  <a:gd name="T54" fmla="*/ 0 w 176"/>
                  <a:gd name="T55" fmla="*/ 116 h 120"/>
                  <a:gd name="T56" fmla="*/ 0 w 176"/>
                  <a:gd name="T57" fmla="*/ 118 h 120"/>
                  <a:gd name="T58" fmla="*/ 0 w 176"/>
                  <a:gd name="T59" fmla="*/ 118 h 120"/>
                  <a:gd name="T60" fmla="*/ 0 w 176"/>
                  <a:gd name="T61" fmla="*/ 119 h 120"/>
                  <a:gd name="T62" fmla="*/ 7 w 176"/>
                  <a:gd name="T63" fmla="*/ 118 h 120"/>
                  <a:gd name="T64" fmla="*/ 7 w 176"/>
                  <a:gd name="T65" fmla="*/ 116 h 120"/>
                  <a:gd name="T66" fmla="*/ 8 w 176"/>
                  <a:gd name="T67" fmla="*/ 111 h 120"/>
                  <a:gd name="T68" fmla="*/ 11 w 176"/>
                  <a:gd name="T69" fmla="*/ 106 h 120"/>
                  <a:gd name="T70" fmla="*/ 15 w 176"/>
                  <a:gd name="T71" fmla="*/ 101 h 120"/>
                  <a:gd name="T72" fmla="*/ 23 w 176"/>
                  <a:gd name="T73" fmla="*/ 96 h 120"/>
                  <a:gd name="T74" fmla="*/ 34 w 176"/>
                  <a:gd name="T75" fmla="*/ 92 h 120"/>
                  <a:gd name="T76" fmla="*/ 46 w 176"/>
                  <a:gd name="T77" fmla="*/ 86 h 120"/>
                  <a:gd name="T78" fmla="*/ 64 w 176"/>
                  <a:gd name="T79" fmla="*/ 79 h 120"/>
                  <a:gd name="T80" fmla="*/ 85 w 176"/>
                  <a:gd name="T81" fmla="*/ 72 h 120"/>
                  <a:gd name="T82" fmla="*/ 103 w 176"/>
                  <a:gd name="T83" fmla="*/ 6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72" name="Freeform 16"/>
              <p:cNvSpPr>
                <a:spLocks/>
              </p:cNvSpPr>
              <p:nvPr/>
            </p:nvSpPr>
            <p:spPr bwMode="auto">
              <a:xfrm>
                <a:off x="1017" y="1435"/>
                <a:ext cx="177" cy="119"/>
              </a:xfrm>
              <a:custGeom>
                <a:avLst/>
                <a:gdLst>
                  <a:gd name="T0" fmla="*/ 104 w 177"/>
                  <a:gd name="T1" fmla="*/ 65 h 119"/>
                  <a:gd name="T2" fmla="*/ 126 w 177"/>
                  <a:gd name="T3" fmla="*/ 56 h 119"/>
                  <a:gd name="T4" fmla="*/ 143 w 177"/>
                  <a:gd name="T5" fmla="*/ 47 h 119"/>
                  <a:gd name="T6" fmla="*/ 155 w 177"/>
                  <a:gd name="T7" fmla="*/ 39 h 119"/>
                  <a:gd name="T8" fmla="*/ 165 w 177"/>
                  <a:gd name="T9" fmla="*/ 31 h 119"/>
                  <a:gd name="T10" fmla="*/ 171 w 177"/>
                  <a:gd name="T11" fmla="*/ 23 h 119"/>
                  <a:gd name="T12" fmla="*/ 174 w 177"/>
                  <a:gd name="T13" fmla="*/ 16 h 119"/>
                  <a:gd name="T14" fmla="*/ 176 w 177"/>
                  <a:gd name="T15" fmla="*/ 8 h 119"/>
                  <a:gd name="T16" fmla="*/ 176 w 177"/>
                  <a:gd name="T17" fmla="*/ 0 h 119"/>
                  <a:gd name="T18" fmla="*/ 168 w 177"/>
                  <a:gd name="T19" fmla="*/ 0 h 119"/>
                  <a:gd name="T20" fmla="*/ 166 w 177"/>
                  <a:gd name="T21" fmla="*/ 7 h 119"/>
                  <a:gd name="T22" fmla="*/ 162 w 177"/>
                  <a:gd name="T23" fmla="*/ 13 h 119"/>
                  <a:gd name="T24" fmla="*/ 155 w 177"/>
                  <a:gd name="T25" fmla="*/ 18 h 119"/>
                  <a:gd name="T26" fmla="*/ 145 w 177"/>
                  <a:gd name="T27" fmla="*/ 23 h 119"/>
                  <a:gd name="T28" fmla="*/ 133 w 177"/>
                  <a:gd name="T29" fmla="*/ 29 h 119"/>
                  <a:gd name="T30" fmla="*/ 119 w 177"/>
                  <a:gd name="T31" fmla="*/ 34 h 119"/>
                  <a:gd name="T32" fmla="*/ 103 w 177"/>
                  <a:gd name="T33" fmla="*/ 40 h 119"/>
                  <a:gd name="T34" fmla="*/ 85 w 177"/>
                  <a:gd name="T35" fmla="*/ 45 h 119"/>
                  <a:gd name="T36" fmla="*/ 75 w 177"/>
                  <a:gd name="T37" fmla="*/ 49 h 119"/>
                  <a:gd name="T38" fmla="*/ 54 w 177"/>
                  <a:gd name="T39" fmla="*/ 58 h 119"/>
                  <a:gd name="T40" fmla="*/ 36 w 177"/>
                  <a:gd name="T41" fmla="*/ 65 h 119"/>
                  <a:gd name="T42" fmla="*/ 23 w 177"/>
                  <a:gd name="T43" fmla="*/ 73 h 119"/>
                  <a:gd name="T44" fmla="*/ 14 w 177"/>
                  <a:gd name="T45" fmla="*/ 80 h 119"/>
                  <a:gd name="T46" fmla="*/ 6 w 177"/>
                  <a:gd name="T47" fmla="*/ 89 h 119"/>
                  <a:gd name="T48" fmla="*/ 2 w 177"/>
                  <a:gd name="T49" fmla="*/ 97 h 119"/>
                  <a:gd name="T50" fmla="*/ 1 w 177"/>
                  <a:gd name="T51" fmla="*/ 106 h 119"/>
                  <a:gd name="T52" fmla="*/ 0 w 177"/>
                  <a:gd name="T53" fmla="*/ 116 h 119"/>
                  <a:gd name="T54" fmla="*/ 0 w 177"/>
                  <a:gd name="T55" fmla="*/ 117 h 119"/>
                  <a:gd name="T56" fmla="*/ 0 w 177"/>
                  <a:gd name="T57" fmla="*/ 118 h 119"/>
                  <a:gd name="T58" fmla="*/ 8 w 177"/>
                  <a:gd name="T59" fmla="*/ 117 h 119"/>
                  <a:gd name="T60" fmla="*/ 8 w 177"/>
                  <a:gd name="T61" fmla="*/ 116 h 119"/>
                  <a:gd name="T62" fmla="*/ 9 w 177"/>
                  <a:gd name="T63" fmla="*/ 110 h 119"/>
                  <a:gd name="T64" fmla="*/ 11 w 177"/>
                  <a:gd name="T65" fmla="*/ 105 h 119"/>
                  <a:gd name="T66" fmla="*/ 16 w 177"/>
                  <a:gd name="T67" fmla="*/ 100 h 119"/>
                  <a:gd name="T68" fmla="*/ 24 w 177"/>
                  <a:gd name="T69" fmla="*/ 96 h 119"/>
                  <a:gd name="T70" fmla="*/ 34 w 177"/>
                  <a:gd name="T71" fmla="*/ 91 h 119"/>
                  <a:gd name="T72" fmla="*/ 46 w 177"/>
                  <a:gd name="T73" fmla="*/ 85 h 119"/>
                  <a:gd name="T74" fmla="*/ 64 w 177"/>
                  <a:gd name="T75" fmla="*/ 79 h 119"/>
                  <a:gd name="T76" fmla="*/ 85 w 177"/>
                  <a:gd name="T77" fmla="*/ 71 h 119"/>
                  <a:gd name="T78" fmla="*/ 104 w 177"/>
                  <a:gd name="T79" fmla="*/ 6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73" name="Freeform 17"/>
              <p:cNvSpPr>
                <a:spLocks/>
              </p:cNvSpPr>
              <p:nvPr/>
            </p:nvSpPr>
            <p:spPr bwMode="auto">
              <a:xfrm>
                <a:off x="1242" y="1431"/>
                <a:ext cx="176" cy="118"/>
              </a:xfrm>
              <a:custGeom>
                <a:avLst/>
                <a:gdLst>
                  <a:gd name="T0" fmla="*/ 8 w 176"/>
                  <a:gd name="T1" fmla="*/ 0 h 118"/>
                  <a:gd name="T2" fmla="*/ 9 w 176"/>
                  <a:gd name="T3" fmla="*/ 6 h 118"/>
                  <a:gd name="T4" fmla="*/ 11 w 176"/>
                  <a:gd name="T5" fmla="*/ 11 h 118"/>
                  <a:gd name="T6" fmla="*/ 16 w 176"/>
                  <a:gd name="T7" fmla="*/ 15 h 118"/>
                  <a:gd name="T8" fmla="*/ 24 w 176"/>
                  <a:gd name="T9" fmla="*/ 21 h 118"/>
                  <a:gd name="T10" fmla="*/ 34 w 176"/>
                  <a:gd name="T11" fmla="*/ 26 h 118"/>
                  <a:gd name="T12" fmla="*/ 46 w 176"/>
                  <a:gd name="T13" fmla="*/ 31 h 118"/>
                  <a:gd name="T14" fmla="*/ 64 w 176"/>
                  <a:gd name="T15" fmla="*/ 38 h 118"/>
                  <a:gd name="T16" fmla="*/ 85 w 176"/>
                  <a:gd name="T17" fmla="*/ 45 h 118"/>
                  <a:gd name="T18" fmla="*/ 104 w 176"/>
                  <a:gd name="T19" fmla="*/ 51 h 118"/>
                  <a:gd name="T20" fmla="*/ 125 w 176"/>
                  <a:gd name="T21" fmla="*/ 61 h 118"/>
                  <a:gd name="T22" fmla="*/ 143 w 176"/>
                  <a:gd name="T23" fmla="*/ 70 h 118"/>
                  <a:gd name="T24" fmla="*/ 155 w 176"/>
                  <a:gd name="T25" fmla="*/ 78 h 118"/>
                  <a:gd name="T26" fmla="*/ 165 w 176"/>
                  <a:gd name="T27" fmla="*/ 85 h 118"/>
                  <a:gd name="T28" fmla="*/ 170 w 176"/>
                  <a:gd name="T29" fmla="*/ 93 h 118"/>
                  <a:gd name="T30" fmla="*/ 174 w 176"/>
                  <a:gd name="T31" fmla="*/ 100 h 118"/>
                  <a:gd name="T32" fmla="*/ 175 w 176"/>
                  <a:gd name="T33" fmla="*/ 108 h 118"/>
                  <a:gd name="T34" fmla="*/ 175 w 176"/>
                  <a:gd name="T35" fmla="*/ 116 h 118"/>
                  <a:gd name="T36" fmla="*/ 167 w 176"/>
                  <a:gd name="T37" fmla="*/ 117 h 118"/>
                  <a:gd name="T38" fmla="*/ 167 w 176"/>
                  <a:gd name="T39" fmla="*/ 116 h 118"/>
                  <a:gd name="T40" fmla="*/ 165 w 176"/>
                  <a:gd name="T41" fmla="*/ 110 h 118"/>
                  <a:gd name="T42" fmla="*/ 161 w 176"/>
                  <a:gd name="T43" fmla="*/ 105 h 118"/>
                  <a:gd name="T44" fmla="*/ 154 w 176"/>
                  <a:gd name="T45" fmla="*/ 99 h 118"/>
                  <a:gd name="T46" fmla="*/ 145 w 176"/>
                  <a:gd name="T47" fmla="*/ 94 h 118"/>
                  <a:gd name="T48" fmla="*/ 133 w 176"/>
                  <a:gd name="T49" fmla="*/ 88 h 118"/>
                  <a:gd name="T50" fmla="*/ 118 w 176"/>
                  <a:gd name="T51" fmla="*/ 82 h 118"/>
                  <a:gd name="T52" fmla="*/ 103 w 176"/>
                  <a:gd name="T53" fmla="*/ 77 h 118"/>
                  <a:gd name="T54" fmla="*/ 85 w 176"/>
                  <a:gd name="T55" fmla="*/ 70 h 118"/>
                  <a:gd name="T56" fmla="*/ 75 w 176"/>
                  <a:gd name="T57" fmla="*/ 67 h 118"/>
                  <a:gd name="T58" fmla="*/ 53 w 176"/>
                  <a:gd name="T59" fmla="*/ 60 h 118"/>
                  <a:gd name="T60" fmla="*/ 36 w 176"/>
                  <a:gd name="T61" fmla="*/ 51 h 118"/>
                  <a:gd name="T62" fmla="*/ 23 w 176"/>
                  <a:gd name="T63" fmla="*/ 44 h 118"/>
                  <a:gd name="T64" fmla="*/ 14 w 176"/>
                  <a:gd name="T65" fmla="*/ 36 h 118"/>
                  <a:gd name="T66" fmla="*/ 6 w 176"/>
                  <a:gd name="T67" fmla="*/ 28 h 118"/>
                  <a:gd name="T68" fmla="*/ 2 w 176"/>
                  <a:gd name="T69" fmla="*/ 19 h 118"/>
                  <a:gd name="T70" fmla="*/ 1 w 176"/>
                  <a:gd name="T71" fmla="*/ 10 h 118"/>
                  <a:gd name="T72" fmla="*/ 0 w 176"/>
                  <a:gd name="T73" fmla="*/ 0 h 118"/>
                  <a:gd name="T74" fmla="*/ 8 w 176"/>
                  <a:gd name="T7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74" name="Freeform 18"/>
              <p:cNvSpPr>
                <a:spLocks/>
              </p:cNvSpPr>
              <p:nvPr/>
            </p:nvSpPr>
            <p:spPr bwMode="auto">
              <a:xfrm>
                <a:off x="1242" y="1202"/>
                <a:ext cx="176" cy="117"/>
              </a:xfrm>
              <a:custGeom>
                <a:avLst/>
                <a:gdLst>
                  <a:gd name="T0" fmla="*/ 7 w 176"/>
                  <a:gd name="T1" fmla="*/ 0 h 117"/>
                  <a:gd name="T2" fmla="*/ 8 w 176"/>
                  <a:gd name="T3" fmla="*/ 6 h 117"/>
                  <a:gd name="T4" fmla="*/ 11 w 176"/>
                  <a:gd name="T5" fmla="*/ 11 h 117"/>
                  <a:gd name="T6" fmla="*/ 15 w 176"/>
                  <a:gd name="T7" fmla="*/ 16 h 117"/>
                  <a:gd name="T8" fmla="*/ 23 w 176"/>
                  <a:gd name="T9" fmla="*/ 21 h 117"/>
                  <a:gd name="T10" fmla="*/ 34 w 176"/>
                  <a:gd name="T11" fmla="*/ 26 h 117"/>
                  <a:gd name="T12" fmla="*/ 46 w 176"/>
                  <a:gd name="T13" fmla="*/ 31 h 117"/>
                  <a:gd name="T14" fmla="*/ 64 w 176"/>
                  <a:gd name="T15" fmla="*/ 38 h 117"/>
                  <a:gd name="T16" fmla="*/ 85 w 176"/>
                  <a:gd name="T17" fmla="*/ 45 h 117"/>
                  <a:gd name="T18" fmla="*/ 103 w 176"/>
                  <a:gd name="T19" fmla="*/ 51 h 117"/>
                  <a:gd name="T20" fmla="*/ 125 w 176"/>
                  <a:gd name="T21" fmla="*/ 61 h 117"/>
                  <a:gd name="T22" fmla="*/ 142 w 176"/>
                  <a:gd name="T23" fmla="*/ 69 h 117"/>
                  <a:gd name="T24" fmla="*/ 155 w 176"/>
                  <a:gd name="T25" fmla="*/ 78 h 117"/>
                  <a:gd name="T26" fmla="*/ 165 w 176"/>
                  <a:gd name="T27" fmla="*/ 85 h 117"/>
                  <a:gd name="T28" fmla="*/ 170 w 176"/>
                  <a:gd name="T29" fmla="*/ 92 h 117"/>
                  <a:gd name="T30" fmla="*/ 174 w 176"/>
                  <a:gd name="T31" fmla="*/ 100 h 117"/>
                  <a:gd name="T32" fmla="*/ 175 w 176"/>
                  <a:gd name="T33" fmla="*/ 107 h 117"/>
                  <a:gd name="T34" fmla="*/ 175 w 176"/>
                  <a:gd name="T35" fmla="*/ 115 h 117"/>
                  <a:gd name="T36" fmla="*/ 167 w 176"/>
                  <a:gd name="T37" fmla="*/ 116 h 117"/>
                  <a:gd name="T38" fmla="*/ 167 w 176"/>
                  <a:gd name="T39" fmla="*/ 116 h 117"/>
                  <a:gd name="T40" fmla="*/ 165 w 176"/>
                  <a:gd name="T41" fmla="*/ 109 h 117"/>
                  <a:gd name="T42" fmla="*/ 161 w 176"/>
                  <a:gd name="T43" fmla="*/ 104 h 117"/>
                  <a:gd name="T44" fmla="*/ 154 w 176"/>
                  <a:gd name="T45" fmla="*/ 98 h 117"/>
                  <a:gd name="T46" fmla="*/ 145 w 176"/>
                  <a:gd name="T47" fmla="*/ 93 h 117"/>
                  <a:gd name="T48" fmla="*/ 133 w 176"/>
                  <a:gd name="T49" fmla="*/ 87 h 117"/>
                  <a:gd name="T50" fmla="*/ 118 w 176"/>
                  <a:gd name="T51" fmla="*/ 82 h 117"/>
                  <a:gd name="T52" fmla="*/ 103 w 176"/>
                  <a:gd name="T53" fmla="*/ 76 h 117"/>
                  <a:gd name="T54" fmla="*/ 85 w 176"/>
                  <a:gd name="T55" fmla="*/ 70 h 117"/>
                  <a:gd name="T56" fmla="*/ 75 w 176"/>
                  <a:gd name="T57" fmla="*/ 66 h 117"/>
                  <a:gd name="T58" fmla="*/ 53 w 176"/>
                  <a:gd name="T59" fmla="*/ 59 h 117"/>
                  <a:gd name="T60" fmla="*/ 36 w 176"/>
                  <a:gd name="T61" fmla="*/ 51 h 117"/>
                  <a:gd name="T62" fmla="*/ 23 w 176"/>
                  <a:gd name="T63" fmla="*/ 44 h 117"/>
                  <a:gd name="T64" fmla="*/ 14 w 176"/>
                  <a:gd name="T65" fmla="*/ 36 h 117"/>
                  <a:gd name="T66" fmla="*/ 6 w 176"/>
                  <a:gd name="T67" fmla="*/ 27 h 117"/>
                  <a:gd name="T68" fmla="*/ 2 w 176"/>
                  <a:gd name="T69" fmla="*/ 19 h 117"/>
                  <a:gd name="T70" fmla="*/ 1 w 176"/>
                  <a:gd name="T71" fmla="*/ 10 h 117"/>
                  <a:gd name="T72" fmla="*/ 0 w 176"/>
                  <a:gd name="T73" fmla="*/ 0 h 117"/>
                  <a:gd name="T74" fmla="*/ 7 w 176"/>
                  <a:gd name="T7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75" name="Freeform 19"/>
              <p:cNvSpPr>
                <a:spLocks/>
              </p:cNvSpPr>
              <p:nvPr/>
            </p:nvSpPr>
            <p:spPr bwMode="auto">
              <a:xfrm>
                <a:off x="1242" y="1316"/>
                <a:ext cx="176" cy="120"/>
              </a:xfrm>
              <a:custGeom>
                <a:avLst/>
                <a:gdLst>
                  <a:gd name="T0" fmla="*/ 103 w 176"/>
                  <a:gd name="T1" fmla="*/ 65 h 120"/>
                  <a:gd name="T2" fmla="*/ 125 w 176"/>
                  <a:gd name="T3" fmla="*/ 56 h 120"/>
                  <a:gd name="T4" fmla="*/ 142 w 176"/>
                  <a:gd name="T5" fmla="*/ 47 h 120"/>
                  <a:gd name="T6" fmla="*/ 155 w 176"/>
                  <a:gd name="T7" fmla="*/ 39 h 120"/>
                  <a:gd name="T8" fmla="*/ 165 w 176"/>
                  <a:gd name="T9" fmla="*/ 32 h 120"/>
                  <a:gd name="T10" fmla="*/ 170 w 176"/>
                  <a:gd name="T11" fmla="*/ 24 h 120"/>
                  <a:gd name="T12" fmla="*/ 174 w 176"/>
                  <a:gd name="T13" fmla="*/ 17 h 120"/>
                  <a:gd name="T14" fmla="*/ 175 w 176"/>
                  <a:gd name="T15" fmla="*/ 9 h 120"/>
                  <a:gd name="T16" fmla="*/ 175 w 176"/>
                  <a:gd name="T17" fmla="*/ 1 h 120"/>
                  <a:gd name="T18" fmla="*/ 167 w 176"/>
                  <a:gd name="T19" fmla="*/ 0 h 120"/>
                  <a:gd name="T20" fmla="*/ 167 w 176"/>
                  <a:gd name="T21" fmla="*/ 1 h 120"/>
                  <a:gd name="T22" fmla="*/ 165 w 176"/>
                  <a:gd name="T23" fmla="*/ 7 h 120"/>
                  <a:gd name="T24" fmla="*/ 161 w 176"/>
                  <a:gd name="T25" fmla="*/ 13 h 120"/>
                  <a:gd name="T26" fmla="*/ 154 w 176"/>
                  <a:gd name="T27" fmla="*/ 18 h 120"/>
                  <a:gd name="T28" fmla="*/ 145 w 176"/>
                  <a:gd name="T29" fmla="*/ 23 h 120"/>
                  <a:gd name="T30" fmla="*/ 133 w 176"/>
                  <a:gd name="T31" fmla="*/ 29 h 120"/>
                  <a:gd name="T32" fmla="*/ 118 w 176"/>
                  <a:gd name="T33" fmla="*/ 34 h 120"/>
                  <a:gd name="T34" fmla="*/ 103 w 176"/>
                  <a:gd name="T35" fmla="*/ 40 h 120"/>
                  <a:gd name="T36" fmla="*/ 85 w 176"/>
                  <a:gd name="T37" fmla="*/ 46 h 120"/>
                  <a:gd name="T38" fmla="*/ 75 w 176"/>
                  <a:gd name="T39" fmla="*/ 49 h 120"/>
                  <a:gd name="T40" fmla="*/ 53 w 176"/>
                  <a:gd name="T41" fmla="*/ 57 h 120"/>
                  <a:gd name="T42" fmla="*/ 36 w 176"/>
                  <a:gd name="T43" fmla="*/ 65 h 120"/>
                  <a:gd name="T44" fmla="*/ 23 w 176"/>
                  <a:gd name="T45" fmla="*/ 73 h 120"/>
                  <a:gd name="T46" fmla="*/ 14 w 176"/>
                  <a:gd name="T47" fmla="*/ 81 h 120"/>
                  <a:gd name="T48" fmla="*/ 6 w 176"/>
                  <a:gd name="T49" fmla="*/ 89 h 120"/>
                  <a:gd name="T50" fmla="*/ 2 w 176"/>
                  <a:gd name="T51" fmla="*/ 97 h 120"/>
                  <a:gd name="T52" fmla="*/ 1 w 176"/>
                  <a:gd name="T53" fmla="*/ 106 h 120"/>
                  <a:gd name="T54" fmla="*/ 0 w 176"/>
                  <a:gd name="T55" fmla="*/ 116 h 120"/>
                  <a:gd name="T56" fmla="*/ 0 w 176"/>
                  <a:gd name="T57" fmla="*/ 118 h 120"/>
                  <a:gd name="T58" fmla="*/ 0 w 176"/>
                  <a:gd name="T59" fmla="*/ 118 h 120"/>
                  <a:gd name="T60" fmla="*/ 0 w 176"/>
                  <a:gd name="T61" fmla="*/ 119 h 120"/>
                  <a:gd name="T62" fmla="*/ 7 w 176"/>
                  <a:gd name="T63" fmla="*/ 118 h 120"/>
                  <a:gd name="T64" fmla="*/ 7 w 176"/>
                  <a:gd name="T65" fmla="*/ 116 h 120"/>
                  <a:gd name="T66" fmla="*/ 8 w 176"/>
                  <a:gd name="T67" fmla="*/ 111 h 120"/>
                  <a:gd name="T68" fmla="*/ 11 w 176"/>
                  <a:gd name="T69" fmla="*/ 106 h 120"/>
                  <a:gd name="T70" fmla="*/ 15 w 176"/>
                  <a:gd name="T71" fmla="*/ 101 h 120"/>
                  <a:gd name="T72" fmla="*/ 23 w 176"/>
                  <a:gd name="T73" fmla="*/ 96 h 120"/>
                  <a:gd name="T74" fmla="*/ 34 w 176"/>
                  <a:gd name="T75" fmla="*/ 92 h 120"/>
                  <a:gd name="T76" fmla="*/ 46 w 176"/>
                  <a:gd name="T77" fmla="*/ 86 h 120"/>
                  <a:gd name="T78" fmla="*/ 64 w 176"/>
                  <a:gd name="T79" fmla="*/ 79 h 120"/>
                  <a:gd name="T80" fmla="*/ 85 w 176"/>
                  <a:gd name="T81" fmla="*/ 72 h 120"/>
                  <a:gd name="T82" fmla="*/ 103 w 176"/>
                  <a:gd name="T83" fmla="*/ 6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76" name="Freeform 20"/>
              <p:cNvSpPr>
                <a:spLocks/>
              </p:cNvSpPr>
              <p:nvPr/>
            </p:nvSpPr>
            <p:spPr bwMode="auto">
              <a:xfrm>
                <a:off x="1242" y="1546"/>
                <a:ext cx="177" cy="119"/>
              </a:xfrm>
              <a:custGeom>
                <a:avLst/>
                <a:gdLst>
                  <a:gd name="T0" fmla="*/ 104 w 177"/>
                  <a:gd name="T1" fmla="*/ 65 h 119"/>
                  <a:gd name="T2" fmla="*/ 126 w 177"/>
                  <a:gd name="T3" fmla="*/ 56 h 119"/>
                  <a:gd name="T4" fmla="*/ 143 w 177"/>
                  <a:gd name="T5" fmla="*/ 47 h 119"/>
                  <a:gd name="T6" fmla="*/ 155 w 177"/>
                  <a:gd name="T7" fmla="*/ 39 h 119"/>
                  <a:gd name="T8" fmla="*/ 165 w 177"/>
                  <a:gd name="T9" fmla="*/ 31 h 119"/>
                  <a:gd name="T10" fmla="*/ 171 w 177"/>
                  <a:gd name="T11" fmla="*/ 23 h 119"/>
                  <a:gd name="T12" fmla="*/ 174 w 177"/>
                  <a:gd name="T13" fmla="*/ 16 h 119"/>
                  <a:gd name="T14" fmla="*/ 176 w 177"/>
                  <a:gd name="T15" fmla="*/ 8 h 119"/>
                  <a:gd name="T16" fmla="*/ 176 w 177"/>
                  <a:gd name="T17" fmla="*/ 0 h 119"/>
                  <a:gd name="T18" fmla="*/ 168 w 177"/>
                  <a:gd name="T19" fmla="*/ 0 h 119"/>
                  <a:gd name="T20" fmla="*/ 166 w 177"/>
                  <a:gd name="T21" fmla="*/ 7 h 119"/>
                  <a:gd name="T22" fmla="*/ 162 w 177"/>
                  <a:gd name="T23" fmla="*/ 13 h 119"/>
                  <a:gd name="T24" fmla="*/ 155 w 177"/>
                  <a:gd name="T25" fmla="*/ 18 h 119"/>
                  <a:gd name="T26" fmla="*/ 145 w 177"/>
                  <a:gd name="T27" fmla="*/ 23 h 119"/>
                  <a:gd name="T28" fmla="*/ 133 w 177"/>
                  <a:gd name="T29" fmla="*/ 29 h 119"/>
                  <a:gd name="T30" fmla="*/ 119 w 177"/>
                  <a:gd name="T31" fmla="*/ 34 h 119"/>
                  <a:gd name="T32" fmla="*/ 103 w 177"/>
                  <a:gd name="T33" fmla="*/ 40 h 119"/>
                  <a:gd name="T34" fmla="*/ 85 w 177"/>
                  <a:gd name="T35" fmla="*/ 45 h 119"/>
                  <a:gd name="T36" fmla="*/ 75 w 177"/>
                  <a:gd name="T37" fmla="*/ 49 h 119"/>
                  <a:gd name="T38" fmla="*/ 54 w 177"/>
                  <a:gd name="T39" fmla="*/ 58 h 119"/>
                  <a:gd name="T40" fmla="*/ 36 w 177"/>
                  <a:gd name="T41" fmla="*/ 65 h 119"/>
                  <a:gd name="T42" fmla="*/ 23 w 177"/>
                  <a:gd name="T43" fmla="*/ 73 h 119"/>
                  <a:gd name="T44" fmla="*/ 14 w 177"/>
                  <a:gd name="T45" fmla="*/ 80 h 119"/>
                  <a:gd name="T46" fmla="*/ 6 w 177"/>
                  <a:gd name="T47" fmla="*/ 89 h 119"/>
                  <a:gd name="T48" fmla="*/ 2 w 177"/>
                  <a:gd name="T49" fmla="*/ 97 h 119"/>
                  <a:gd name="T50" fmla="*/ 1 w 177"/>
                  <a:gd name="T51" fmla="*/ 106 h 119"/>
                  <a:gd name="T52" fmla="*/ 0 w 177"/>
                  <a:gd name="T53" fmla="*/ 116 h 119"/>
                  <a:gd name="T54" fmla="*/ 0 w 177"/>
                  <a:gd name="T55" fmla="*/ 117 h 119"/>
                  <a:gd name="T56" fmla="*/ 0 w 177"/>
                  <a:gd name="T57" fmla="*/ 118 h 119"/>
                  <a:gd name="T58" fmla="*/ 8 w 177"/>
                  <a:gd name="T59" fmla="*/ 117 h 119"/>
                  <a:gd name="T60" fmla="*/ 8 w 177"/>
                  <a:gd name="T61" fmla="*/ 116 h 119"/>
                  <a:gd name="T62" fmla="*/ 9 w 177"/>
                  <a:gd name="T63" fmla="*/ 110 h 119"/>
                  <a:gd name="T64" fmla="*/ 11 w 177"/>
                  <a:gd name="T65" fmla="*/ 105 h 119"/>
                  <a:gd name="T66" fmla="*/ 16 w 177"/>
                  <a:gd name="T67" fmla="*/ 100 h 119"/>
                  <a:gd name="T68" fmla="*/ 24 w 177"/>
                  <a:gd name="T69" fmla="*/ 96 h 119"/>
                  <a:gd name="T70" fmla="*/ 34 w 177"/>
                  <a:gd name="T71" fmla="*/ 91 h 119"/>
                  <a:gd name="T72" fmla="*/ 46 w 177"/>
                  <a:gd name="T73" fmla="*/ 85 h 119"/>
                  <a:gd name="T74" fmla="*/ 64 w 177"/>
                  <a:gd name="T75" fmla="*/ 79 h 119"/>
                  <a:gd name="T76" fmla="*/ 85 w 177"/>
                  <a:gd name="T77" fmla="*/ 71 h 119"/>
                  <a:gd name="T78" fmla="*/ 104 w 177"/>
                  <a:gd name="T79" fmla="*/ 6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77" name="Freeform 21"/>
              <p:cNvSpPr>
                <a:spLocks/>
              </p:cNvSpPr>
              <p:nvPr/>
            </p:nvSpPr>
            <p:spPr bwMode="auto">
              <a:xfrm>
                <a:off x="1479" y="1227"/>
                <a:ext cx="176" cy="118"/>
              </a:xfrm>
              <a:custGeom>
                <a:avLst/>
                <a:gdLst>
                  <a:gd name="T0" fmla="*/ 8 w 176"/>
                  <a:gd name="T1" fmla="*/ 0 h 118"/>
                  <a:gd name="T2" fmla="*/ 9 w 176"/>
                  <a:gd name="T3" fmla="*/ 6 h 118"/>
                  <a:gd name="T4" fmla="*/ 11 w 176"/>
                  <a:gd name="T5" fmla="*/ 11 h 118"/>
                  <a:gd name="T6" fmla="*/ 16 w 176"/>
                  <a:gd name="T7" fmla="*/ 15 h 118"/>
                  <a:gd name="T8" fmla="*/ 24 w 176"/>
                  <a:gd name="T9" fmla="*/ 21 h 118"/>
                  <a:gd name="T10" fmla="*/ 34 w 176"/>
                  <a:gd name="T11" fmla="*/ 26 h 118"/>
                  <a:gd name="T12" fmla="*/ 46 w 176"/>
                  <a:gd name="T13" fmla="*/ 31 h 118"/>
                  <a:gd name="T14" fmla="*/ 64 w 176"/>
                  <a:gd name="T15" fmla="*/ 38 h 118"/>
                  <a:gd name="T16" fmla="*/ 85 w 176"/>
                  <a:gd name="T17" fmla="*/ 45 h 118"/>
                  <a:gd name="T18" fmla="*/ 104 w 176"/>
                  <a:gd name="T19" fmla="*/ 51 h 118"/>
                  <a:gd name="T20" fmla="*/ 125 w 176"/>
                  <a:gd name="T21" fmla="*/ 61 h 118"/>
                  <a:gd name="T22" fmla="*/ 143 w 176"/>
                  <a:gd name="T23" fmla="*/ 70 h 118"/>
                  <a:gd name="T24" fmla="*/ 155 w 176"/>
                  <a:gd name="T25" fmla="*/ 78 h 118"/>
                  <a:gd name="T26" fmla="*/ 165 w 176"/>
                  <a:gd name="T27" fmla="*/ 85 h 118"/>
                  <a:gd name="T28" fmla="*/ 170 w 176"/>
                  <a:gd name="T29" fmla="*/ 93 h 118"/>
                  <a:gd name="T30" fmla="*/ 174 w 176"/>
                  <a:gd name="T31" fmla="*/ 100 h 118"/>
                  <a:gd name="T32" fmla="*/ 175 w 176"/>
                  <a:gd name="T33" fmla="*/ 108 h 118"/>
                  <a:gd name="T34" fmla="*/ 175 w 176"/>
                  <a:gd name="T35" fmla="*/ 116 h 118"/>
                  <a:gd name="T36" fmla="*/ 167 w 176"/>
                  <a:gd name="T37" fmla="*/ 117 h 118"/>
                  <a:gd name="T38" fmla="*/ 167 w 176"/>
                  <a:gd name="T39" fmla="*/ 116 h 118"/>
                  <a:gd name="T40" fmla="*/ 165 w 176"/>
                  <a:gd name="T41" fmla="*/ 110 h 118"/>
                  <a:gd name="T42" fmla="*/ 161 w 176"/>
                  <a:gd name="T43" fmla="*/ 105 h 118"/>
                  <a:gd name="T44" fmla="*/ 154 w 176"/>
                  <a:gd name="T45" fmla="*/ 99 h 118"/>
                  <a:gd name="T46" fmla="*/ 145 w 176"/>
                  <a:gd name="T47" fmla="*/ 94 h 118"/>
                  <a:gd name="T48" fmla="*/ 133 w 176"/>
                  <a:gd name="T49" fmla="*/ 88 h 118"/>
                  <a:gd name="T50" fmla="*/ 118 w 176"/>
                  <a:gd name="T51" fmla="*/ 82 h 118"/>
                  <a:gd name="T52" fmla="*/ 103 w 176"/>
                  <a:gd name="T53" fmla="*/ 77 h 118"/>
                  <a:gd name="T54" fmla="*/ 85 w 176"/>
                  <a:gd name="T55" fmla="*/ 70 h 118"/>
                  <a:gd name="T56" fmla="*/ 75 w 176"/>
                  <a:gd name="T57" fmla="*/ 67 h 118"/>
                  <a:gd name="T58" fmla="*/ 53 w 176"/>
                  <a:gd name="T59" fmla="*/ 60 h 118"/>
                  <a:gd name="T60" fmla="*/ 36 w 176"/>
                  <a:gd name="T61" fmla="*/ 51 h 118"/>
                  <a:gd name="T62" fmla="*/ 23 w 176"/>
                  <a:gd name="T63" fmla="*/ 44 h 118"/>
                  <a:gd name="T64" fmla="*/ 14 w 176"/>
                  <a:gd name="T65" fmla="*/ 36 h 118"/>
                  <a:gd name="T66" fmla="*/ 6 w 176"/>
                  <a:gd name="T67" fmla="*/ 28 h 118"/>
                  <a:gd name="T68" fmla="*/ 2 w 176"/>
                  <a:gd name="T69" fmla="*/ 19 h 118"/>
                  <a:gd name="T70" fmla="*/ 1 w 176"/>
                  <a:gd name="T71" fmla="*/ 10 h 118"/>
                  <a:gd name="T72" fmla="*/ 0 w 176"/>
                  <a:gd name="T73" fmla="*/ 0 h 118"/>
                  <a:gd name="T74" fmla="*/ 8 w 176"/>
                  <a:gd name="T7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78" name="Freeform 22"/>
              <p:cNvSpPr>
                <a:spLocks/>
              </p:cNvSpPr>
              <p:nvPr/>
            </p:nvSpPr>
            <p:spPr bwMode="auto">
              <a:xfrm>
                <a:off x="1479" y="998"/>
                <a:ext cx="176" cy="117"/>
              </a:xfrm>
              <a:custGeom>
                <a:avLst/>
                <a:gdLst>
                  <a:gd name="T0" fmla="*/ 7 w 176"/>
                  <a:gd name="T1" fmla="*/ 0 h 117"/>
                  <a:gd name="T2" fmla="*/ 8 w 176"/>
                  <a:gd name="T3" fmla="*/ 6 h 117"/>
                  <a:gd name="T4" fmla="*/ 11 w 176"/>
                  <a:gd name="T5" fmla="*/ 11 h 117"/>
                  <a:gd name="T6" fmla="*/ 15 w 176"/>
                  <a:gd name="T7" fmla="*/ 16 h 117"/>
                  <a:gd name="T8" fmla="*/ 23 w 176"/>
                  <a:gd name="T9" fmla="*/ 21 h 117"/>
                  <a:gd name="T10" fmla="*/ 34 w 176"/>
                  <a:gd name="T11" fmla="*/ 26 h 117"/>
                  <a:gd name="T12" fmla="*/ 46 w 176"/>
                  <a:gd name="T13" fmla="*/ 31 h 117"/>
                  <a:gd name="T14" fmla="*/ 64 w 176"/>
                  <a:gd name="T15" fmla="*/ 38 h 117"/>
                  <a:gd name="T16" fmla="*/ 85 w 176"/>
                  <a:gd name="T17" fmla="*/ 45 h 117"/>
                  <a:gd name="T18" fmla="*/ 103 w 176"/>
                  <a:gd name="T19" fmla="*/ 51 h 117"/>
                  <a:gd name="T20" fmla="*/ 125 w 176"/>
                  <a:gd name="T21" fmla="*/ 61 h 117"/>
                  <a:gd name="T22" fmla="*/ 142 w 176"/>
                  <a:gd name="T23" fmla="*/ 69 h 117"/>
                  <a:gd name="T24" fmla="*/ 155 w 176"/>
                  <a:gd name="T25" fmla="*/ 78 h 117"/>
                  <a:gd name="T26" fmla="*/ 165 w 176"/>
                  <a:gd name="T27" fmla="*/ 85 h 117"/>
                  <a:gd name="T28" fmla="*/ 170 w 176"/>
                  <a:gd name="T29" fmla="*/ 92 h 117"/>
                  <a:gd name="T30" fmla="*/ 174 w 176"/>
                  <a:gd name="T31" fmla="*/ 100 h 117"/>
                  <a:gd name="T32" fmla="*/ 175 w 176"/>
                  <a:gd name="T33" fmla="*/ 107 h 117"/>
                  <a:gd name="T34" fmla="*/ 175 w 176"/>
                  <a:gd name="T35" fmla="*/ 115 h 117"/>
                  <a:gd name="T36" fmla="*/ 167 w 176"/>
                  <a:gd name="T37" fmla="*/ 116 h 117"/>
                  <a:gd name="T38" fmla="*/ 167 w 176"/>
                  <a:gd name="T39" fmla="*/ 116 h 117"/>
                  <a:gd name="T40" fmla="*/ 165 w 176"/>
                  <a:gd name="T41" fmla="*/ 109 h 117"/>
                  <a:gd name="T42" fmla="*/ 161 w 176"/>
                  <a:gd name="T43" fmla="*/ 104 h 117"/>
                  <a:gd name="T44" fmla="*/ 154 w 176"/>
                  <a:gd name="T45" fmla="*/ 98 h 117"/>
                  <a:gd name="T46" fmla="*/ 145 w 176"/>
                  <a:gd name="T47" fmla="*/ 93 h 117"/>
                  <a:gd name="T48" fmla="*/ 133 w 176"/>
                  <a:gd name="T49" fmla="*/ 87 h 117"/>
                  <a:gd name="T50" fmla="*/ 118 w 176"/>
                  <a:gd name="T51" fmla="*/ 82 h 117"/>
                  <a:gd name="T52" fmla="*/ 103 w 176"/>
                  <a:gd name="T53" fmla="*/ 76 h 117"/>
                  <a:gd name="T54" fmla="*/ 85 w 176"/>
                  <a:gd name="T55" fmla="*/ 70 h 117"/>
                  <a:gd name="T56" fmla="*/ 75 w 176"/>
                  <a:gd name="T57" fmla="*/ 66 h 117"/>
                  <a:gd name="T58" fmla="*/ 53 w 176"/>
                  <a:gd name="T59" fmla="*/ 59 h 117"/>
                  <a:gd name="T60" fmla="*/ 36 w 176"/>
                  <a:gd name="T61" fmla="*/ 51 h 117"/>
                  <a:gd name="T62" fmla="*/ 23 w 176"/>
                  <a:gd name="T63" fmla="*/ 44 h 117"/>
                  <a:gd name="T64" fmla="*/ 14 w 176"/>
                  <a:gd name="T65" fmla="*/ 36 h 117"/>
                  <a:gd name="T66" fmla="*/ 6 w 176"/>
                  <a:gd name="T67" fmla="*/ 27 h 117"/>
                  <a:gd name="T68" fmla="*/ 2 w 176"/>
                  <a:gd name="T69" fmla="*/ 19 h 117"/>
                  <a:gd name="T70" fmla="*/ 1 w 176"/>
                  <a:gd name="T71" fmla="*/ 10 h 117"/>
                  <a:gd name="T72" fmla="*/ 0 w 176"/>
                  <a:gd name="T73" fmla="*/ 0 h 117"/>
                  <a:gd name="T74" fmla="*/ 7 w 176"/>
                  <a:gd name="T7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79" name="Freeform 23"/>
              <p:cNvSpPr>
                <a:spLocks/>
              </p:cNvSpPr>
              <p:nvPr/>
            </p:nvSpPr>
            <p:spPr bwMode="auto">
              <a:xfrm>
                <a:off x="1479" y="1112"/>
                <a:ext cx="176" cy="120"/>
              </a:xfrm>
              <a:custGeom>
                <a:avLst/>
                <a:gdLst>
                  <a:gd name="T0" fmla="*/ 103 w 176"/>
                  <a:gd name="T1" fmla="*/ 65 h 120"/>
                  <a:gd name="T2" fmla="*/ 125 w 176"/>
                  <a:gd name="T3" fmla="*/ 56 h 120"/>
                  <a:gd name="T4" fmla="*/ 142 w 176"/>
                  <a:gd name="T5" fmla="*/ 47 h 120"/>
                  <a:gd name="T6" fmla="*/ 155 w 176"/>
                  <a:gd name="T7" fmla="*/ 39 h 120"/>
                  <a:gd name="T8" fmla="*/ 165 w 176"/>
                  <a:gd name="T9" fmla="*/ 32 h 120"/>
                  <a:gd name="T10" fmla="*/ 170 w 176"/>
                  <a:gd name="T11" fmla="*/ 24 h 120"/>
                  <a:gd name="T12" fmla="*/ 174 w 176"/>
                  <a:gd name="T13" fmla="*/ 17 h 120"/>
                  <a:gd name="T14" fmla="*/ 175 w 176"/>
                  <a:gd name="T15" fmla="*/ 9 h 120"/>
                  <a:gd name="T16" fmla="*/ 175 w 176"/>
                  <a:gd name="T17" fmla="*/ 1 h 120"/>
                  <a:gd name="T18" fmla="*/ 167 w 176"/>
                  <a:gd name="T19" fmla="*/ 0 h 120"/>
                  <a:gd name="T20" fmla="*/ 167 w 176"/>
                  <a:gd name="T21" fmla="*/ 1 h 120"/>
                  <a:gd name="T22" fmla="*/ 165 w 176"/>
                  <a:gd name="T23" fmla="*/ 7 h 120"/>
                  <a:gd name="T24" fmla="*/ 161 w 176"/>
                  <a:gd name="T25" fmla="*/ 13 h 120"/>
                  <a:gd name="T26" fmla="*/ 154 w 176"/>
                  <a:gd name="T27" fmla="*/ 18 h 120"/>
                  <a:gd name="T28" fmla="*/ 145 w 176"/>
                  <a:gd name="T29" fmla="*/ 23 h 120"/>
                  <a:gd name="T30" fmla="*/ 133 w 176"/>
                  <a:gd name="T31" fmla="*/ 29 h 120"/>
                  <a:gd name="T32" fmla="*/ 118 w 176"/>
                  <a:gd name="T33" fmla="*/ 34 h 120"/>
                  <a:gd name="T34" fmla="*/ 103 w 176"/>
                  <a:gd name="T35" fmla="*/ 40 h 120"/>
                  <a:gd name="T36" fmla="*/ 85 w 176"/>
                  <a:gd name="T37" fmla="*/ 46 h 120"/>
                  <a:gd name="T38" fmla="*/ 75 w 176"/>
                  <a:gd name="T39" fmla="*/ 49 h 120"/>
                  <a:gd name="T40" fmla="*/ 53 w 176"/>
                  <a:gd name="T41" fmla="*/ 57 h 120"/>
                  <a:gd name="T42" fmla="*/ 36 w 176"/>
                  <a:gd name="T43" fmla="*/ 65 h 120"/>
                  <a:gd name="T44" fmla="*/ 23 w 176"/>
                  <a:gd name="T45" fmla="*/ 73 h 120"/>
                  <a:gd name="T46" fmla="*/ 14 w 176"/>
                  <a:gd name="T47" fmla="*/ 81 h 120"/>
                  <a:gd name="T48" fmla="*/ 6 w 176"/>
                  <a:gd name="T49" fmla="*/ 89 h 120"/>
                  <a:gd name="T50" fmla="*/ 2 w 176"/>
                  <a:gd name="T51" fmla="*/ 97 h 120"/>
                  <a:gd name="T52" fmla="*/ 1 w 176"/>
                  <a:gd name="T53" fmla="*/ 106 h 120"/>
                  <a:gd name="T54" fmla="*/ 0 w 176"/>
                  <a:gd name="T55" fmla="*/ 116 h 120"/>
                  <a:gd name="T56" fmla="*/ 0 w 176"/>
                  <a:gd name="T57" fmla="*/ 118 h 120"/>
                  <a:gd name="T58" fmla="*/ 0 w 176"/>
                  <a:gd name="T59" fmla="*/ 118 h 120"/>
                  <a:gd name="T60" fmla="*/ 0 w 176"/>
                  <a:gd name="T61" fmla="*/ 119 h 120"/>
                  <a:gd name="T62" fmla="*/ 7 w 176"/>
                  <a:gd name="T63" fmla="*/ 118 h 120"/>
                  <a:gd name="T64" fmla="*/ 7 w 176"/>
                  <a:gd name="T65" fmla="*/ 116 h 120"/>
                  <a:gd name="T66" fmla="*/ 8 w 176"/>
                  <a:gd name="T67" fmla="*/ 111 h 120"/>
                  <a:gd name="T68" fmla="*/ 11 w 176"/>
                  <a:gd name="T69" fmla="*/ 106 h 120"/>
                  <a:gd name="T70" fmla="*/ 15 w 176"/>
                  <a:gd name="T71" fmla="*/ 101 h 120"/>
                  <a:gd name="T72" fmla="*/ 23 w 176"/>
                  <a:gd name="T73" fmla="*/ 96 h 120"/>
                  <a:gd name="T74" fmla="*/ 34 w 176"/>
                  <a:gd name="T75" fmla="*/ 92 h 120"/>
                  <a:gd name="T76" fmla="*/ 46 w 176"/>
                  <a:gd name="T77" fmla="*/ 86 h 120"/>
                  <a:gd name="T78" fmla="*/ 64 w 176"/>
                  <a:gd name="T79" fmla="*/ 79 h 120"/>
                  <a:gd name="T80" fmla="*/ 85 w 176"/>
                  <a:gd name="T81" fmla="*/ 72 h 120"/>
                  <a:gd name="T82" fmla="*/ 103 w 176"/>
                  <a:gd name="T83" fmla="*/ 6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80" name="Freeform 24"/>
              <p:cNvSpPr>
                <a:spLocks/>
              </p:cNvSpPr>
              <p:nvPr/>
            </p:nvSpPr>
            <p:spPr bwMode="auto">
              <a:xfrm>
                <a:off x="1479" y="1342"/>
                <a:ext cx="177" cy="119"/>
              </a:xfrm>
              <a:custGeom>
                <a:avLst/>
                <a:gdLst>
                  <a:gd name="T0" fmla="*/ 104 w 177"/>
                  <a:gd name="T1" fmla="*/ 65 h 119"/>
                  <a:gd name="T2" fmla="*/ 126 w 177"/>
                  <a:gd name="T3" fmla="*/ 56 h 119"/>
                  <a:gd name="T4" fmla="*/ 143 w 177"/>
                  <a:gd name="T5" fmla="*/ 47 h 119"/>
                  <a:gd name="T6" fmla="*/ 155 w 177"/>
                  <a:gd name="T7" fmla="*/ 39 h 119"/>
                  <a:gd name="T8" fmla="*/ 165 w 177"/>
                  <a:gd name="T9" fmla="*/ 31 h 119"/>
                  <a:gd name="T10" fmla="*/ 171 w 177"/>
                  <a:gd name="T11" fmla="*/ 23 h 119"/>
                  <a:gd name="T12" fmla="*/ 174 w 177"/>
                  <a:gd name="T13" fmla="*/ 16 h 119"/>
                  <a:gd name="T14" fmla="*/ 176 w 177"/>
                  <a:gd name="T15" fmla="*/ 8 h 119"/>
                  <a:gd name="T16" fmla="*/ 176 w 177"/>
                  <a:gd name="T17" fmla="*/ 0 h 119"/>
                  <a:gd name="T18" fmla="*/ 168 w 177"/>
                  <a:gd name="T19" fmla="*/ 0 h 119"/>
                  <a:gd name="T20" fmla="*/ 166 w 177"/>
                  <a:gd name="T21" fmla="*/ 7 h 119"/>
                  <a:gd name="T22" fmla="*/ 162 w 177"/>
                  <a:gd name="T23" fmla="*/ 13 h 119"/>
                  <a:gd name="T24" fmla="*/ 155 w 177"/>
                  <a:gd name="T25" fmla="*/ 18 h 119"/>
                  <a:gd name="T26" fmla="*/ 145 w 177"/>
                  <a:gd name="T27" fmla="*/ 23 h 119"/>
                  <a:gd name="T28" fmla="*/ 133 w 177"/>
                  <a:gd name="T29" fmla="*/ 29 h 119"/>
                  <a:gd name="T30" fmla="*/ 119 w 177"/>
                  <a:gd name="T31" fmla="*/ 34 h 119"/>
                  <a:gd name="T32" fmla="*/ 103 w 177"/>
                  <a:gd name="T33" fmla="*/ 40 h 119"/>
                  <a:gd name="T34" fmla="*/ 85 w 177"/>
                  <a:gd name="T35" fmla="*/ 45 h 119"/>
                  <a:gd name="T36" fmla="*/ 75 w 177"/>
                  <a:gd name="T37" fmla="*/ 49 h 119"/>
                  <a:gd name="T38" fmla="*/ 54 w 177"/>
                  <a:gd name="T39" fmla="*/ 58 h 119"/>
                  <a:gd name="T40" fmla="*/ 36 w 177"/>
                  <a:gd name="T41" fmla="*/ 65 h 119"/>
                  <a:gd name="T42" fmla="*/ 23 w 177"/>
                  <a:gd name="T43" fmla="*/ 73 h 119"/>
                  <a:gd name="T44" fmla="*/ 14 w 177"/>
                  <a:gd name="T45" fmla="*/ 80 h 119"/>
                  <a:gd name="T46" fmla="*/ 6 w 177"/>
                  <a:gd name="T47" fmla="*/ 89 h 119"/>
                  <a:gd name="T48" fmla="*/ 2 w 177"/>
                  <a:gd name="T49" fmla="*/ 97 h 119"/>
                  <a:gd name="T50" fmla="*/ 1 w 177"/>
                  <a:gd name="T51" fmla="*/ 106 h 119"/>
                  <a:gd name="T52" fmla="*/ 0 w 177"/>
                  <a:gd name="T53" fmla="*/ 116 h 119"/>
                  <a:gd name="T54" fmla="*/ 0 w 177"/>
                  <a:gd name="T55" fmla="*/ 117 h 119"/>
                  <a:gd name="T56" fmla="*/ 0 w 177"/>
                  <a:gd name="T57" fmla="*/ 118 h 119"/>
                  <a:gd name="T58" fmla="*/ 8 w 177"/>
                  <a:gd name="T59" fmla="*/ 117 h 119"/>
                  <a:gd name="T60" fmla="*/ 8 w 177"/>
                  <a:gd name="T61" fmla="*/ 116 h 119"/>
                  <a:gd name="T62" fmla="*/ 9 w 177"/>
                  <a:gd name="T63" fmla="*/ 110 h 119"/>
                  <a:gd name="T64" fmla="*/ 11 w 177"/>
                  <a:gd name="T65" fmla="*/ 105 h 119"/>
                  <a:gd name="T66" fmla="*/ 16 w 177"/>
                  <a:gd name="T67" fmla="*/ 100 h 119"/>
                  <a:gd name="T68" fmla="*/ 24 w 177"/>
                  <a:gd name="T69" fmla="*/ 96 h 119"/>
                  <a:gd name="T70" fmla="*/ 34 w 177"/>
                  <a:gd name="T71" fmla="*/ 91 h 119"/>
                  <a:gd name="T72" fmla="*/ 46 w 177"/>
                  <a:gd name="T73" fmla="*/ 85 h 119"/>
                  <a:gd name="T74" fmla="*/ 64 w 177"/>
                  <a:gd name="T75" fmla="*/ 79 h 119"/>
                  <a:gd name="T76" fmla="*/ 85 w 177"/>
                  <a:gd name="T77" fmla="*/ 71 h 119"/>
                  <a:gd name="T78" fmla="*/ 104 w 177"/>
                  <a:gd name="T79" fmla="*/ 6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81" name="Freeform 25"/>
              <p:cNvSpPr>
                <a:spLocks/>
              </p:cNvSpPr>
              <p:nvPr/>
            </p:nvSpPr>
            <p:spPr bwMode="auto">
              <a:xfrm>
                <a:off x="1710" y="1386"/>
                <a:ext cx="176" cy="118"/>
              </a:xfrm>
              <a:custGeom>
                <a:avLst/>
                <a:gdLst>
                  <a:gd name="T0" fmla="*/ 8 w 176"/>
                  <a:gd name="T1" fmla="*/ 0 h 118"/>
                  <a:gd name="T2" fmla="*/ 9 w 176"/>
                  <a:gd name="T3" fmla="*/ 6 h 118"/>
                  <a:gd name="T4" fmla="*/ 11 w 176"/>
                  <a:gd name="T5" fmla="*/ 11 h 118"/>
                  <a:gd name="T6" fmla="*/ 16 w 176"/>
                  <a:gd name="T7" fmla="*/ 15 h 118"/>
                  <a:gd name="T8" fmla="*/ 24 w 176"/>
                  <a:gd name="T9" fmla="*/ 21 h 118"/>
                  <a:gd name="T10" fmla="*/ 34 w 176"/>
                  <a:gd name="T11" fmla="*/ 26 h 118"/>
                  <a:gd name="T12" fmla="*/ 46 w 176"/>
                  <a:gd name="T13" fmla="*/ 31 h 118"/>
                  <a:gd name="T14" fmla="*/ 64 w 176"/>
                  <a:gd name="T15" fmla="*/ 38 h 118"/>
                  <a:gd name="T16" fmla="*/ 85 w 176"/>
                  <a:gd name="T17" fmla="*/ 45 h 118"/>
                  <a:gd name="T18" fmla="*/ 104 w 176"/>
                  <a:gd name="T19" fmla="*/ 51 h 118"/>
                  <a:gd name="T20" fmla="*/ 125 w 176"/>
                  <a:gd name="T21" fmla="*/ 61 h 118"/>
                  <a:gd name="T22" fmla="*/ 143 w 176"/>
                  <a:gd name="T23" fmla="*/ 70 h 118"/>
                  <a:gd name="T24" fmla="*/ 155 w 176"/>
                  <a:gd name="T25" fmla="*/ 78 h 118"/>
                  <a:gd name="T26" fmla="*/ 165 w 176"/>
                  <a:gd name="T27" fmla="*/ 85 h 118"/>
                  <a:gd name="T28" fmla="*/ 170 w 176"/>
                  <a:gd name="T29" fmla="*/ 93 h 118"/>
                  <a:gd name="T30" fmla="*/ 174 w 176"/>
                  <a:gd name="T31" fmla="*/ 100 h 118"/>
                  <a:gd name="T32" fmla="*/ 175 w 176"/>
                  <a:gd name="T33" fmla="*/ 108 h 118"/>
                  <a:gd name="T34" fmla="*/ 175 w 176"/>
                  <a:gd name="T35" fmla="*/ 116 h 118"/>
                  <a:gd name="T36" fmla="*/ 167 w 176"/>
                  <a:gd name="T37" fmla="*/ 117 h 118"/>
                  <a:gd name="T38" fmla="*/ 167 w 176"/>
                  <a:gd name="T39" fmla="*/ 116 h 118"/>
                  <a:gd name="T40" fmla="*/ 165 w 176"/>
                  <a:gd name="T41" fmla="*/ 110 h 118"/>
                  <a:gd name="T42" fmla="*/ 161 w 176"/>
                  <a:gd name="T43" fmla="*/ 105 h 118"/>
                  <a:gd name="T44" fmla="*/ 154 w 176"/>
                  <a:gd name="T45" fmla="*/ 99 h 118"/>
                  <a:gd name="T46" fmla="*/ 145 w 176"/>
                  <a:gd name="T47" fmla="*/ 94 h 118"/>
                  <a:gd name="T48" fmla="*/ 133 w 176"/>
                  <a:gd name="T49" fmla="*/ 88 h 118"/>
                  <a:gd name="T50" fmla="*/ 118 w 176"/>
                  <a:gd name="T51" fmla="*/ 82 h 118"/>
                  <a:gd name="T52" fmla="*/ 103 w 176"/>
                  <a:gd name="T53" fmla="*/ 77 h 118"/>
                  <a:gd name="T54" fmla="*/ 85 w 176"/>
                  <a:gd name="T55" fmla="*/ 70 h 118"/>
                  <a:gd name="T56" fmla="*/ 75 w 176"/>
                  <a:gd name="T57" fmla="*/ 67 h 118"/>
                  <a:gd name="T58" fmla="*/ 53 w 176"/>
                  <a:gd name="T59" fmla="*/ 60 h 118"/>
                  <a:gd name="T60" fmla="*/ 36 w 176"/>
                  <a:gd name="T61" fmla="*/ 51 h 118"/>
                  <a:gd name="T62" fmla="*/ 23 w 176"/>
                  <a:gd name="T63" fmla="*/ 44 h 118"/>
                  <a:gd name="T64" fmla="*/ 14 w 176"/>
                  <a:gd name="T65" fmla="*/ 36 h 118"/>
                  <a:gd name="T66" fmla="*/ 6 w 176"/>
                  <a:gd name="T67" fmla="*/ 28 h 118"/>
                  <a:gd name="T68" fmla="*/ 2 w 176"/>
                  <a:gd name="T69" fmla="*/ 19 h 118"/>
                  <a:gd name="T70" fmla="*/ 1 w 176"/>
                  <a:gd name="T71" fmla="*/ 10 h 118"/>
                  <a:gd name="T72" fmla="*/ 0 w 176"/>
                  <a:gd name="T73" fmla="*/ 0 h 118"/>
                  <a:gd name="T74" fmla="*/ 8 w 176"/>
                  <a:gd name="T7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82" name="Freeform 26"/>
              <p:cNvSpPr>
                <a:spLocks/>
              </p:cNvSpPr>
              <p:nvPr/>
            </p:nvSpPr>
            <p:spPr bwMode="auto">
              <a:xfrm>
                <a:off x="1710" y="1157"/>
                <a:ext cx="176" cy="117"/>
              </a:xfrm>
              <a:custGeom>
                <a:avLst/>
                <a:gdLst>
                  <a:gd name="T0" fmla="*/ 7 w 176"/>
                  <a:gd name="T1" fmla="*/ 0 h 117"/>
                  <a:gd name="T2" fmla="*/ 8 w 176"/>
                  <a:gd name="T3" fmla="*/ 6 h 117"/>
                  <a:gd name="T4" fmla="*/ 11 w 176"/>
                  <a:gd name="T5" fmla="*/ 11 h 117"/>
                  <a:gd name="T6" fmla="*/ 15 w 176"/>
                  <a:gd name="T7" fmla="*/ 16 h 117"/>
                  <a:gd name="T8" fmla="*/ 23 w 176"/>
                  <a:gd name="T9" fmla="*/ 21 h 117"/>
                  <a:gd name="T10" fmla="*/ 34 w 176"/>
                  <a:gd name="T11" fmla="*/ 26 h 117"/>
                  <a:gd name="T12" fmla="*/ 46 w 176"/>
                  <a:gd name="T13" fmla="*/ 31 h 117"/>
                  <a:gd name="T14" fmla="*/ 64 w 176"/>
                  <a:gd name="T15" fmla="*/ 38 h 117"/>
                  <a:gd name="T16" fmla="*/ 85 w 176"/>
                  <a:gd name="T17" fmla="*/ 45 h 117"/>
                  <a:gd name="T18" fmla="*/ 103 w 176"/>
                  <a:gd name="T19" fmla="*/ 51 h 117"/>
                  <a:gd name="T20" fmla="*/ 125 w 176"/>
                  <a:gd name="T21" fmla="*/ 61 h 117"/>
                  <a:gd name="T22" fmla="*/ 142 w 176"/>
                  <a:gd name="T23" fmla="*/ 69 h 117"/>
                  <a:gd name="T24" fmla="*/ 155 w 176"/>
                  <a:gd name="T25" fmla="*/ 78 h 117"/>
                  <a:gd name="T26" fmla="*/ 165 w 176"/>
                  <a:gd name="T27" fmla="*/ 85 h 117"/>
                  <a:gd name="T28" fmla="*/ 170 w 176"/>
                  <a:gd name="T29" fmla="*/ 92 h 117"/>
                  <a:gd name="T30" fmla="*/ 174 w 176"/>
                  <a:gd name="T31" fmla="*/ 100 h 117"/>
                  <a:gd name="T32" fmla="*/ 175 w 176"/>
                  <a:gd name="T33" fmla="*/ 107 h 117"/>
                  <a:gd name="T34" fmla="*/ 175 w 176"/>
                  <a:gd name="T35" fmla="*/ 115 h 117"/>
                  <a:gd name="T36" fmla="*/ 167 w 176"/>
                  <a:gd name="T37" fmla="*/ 116 h 117"/>
                  <a:gd name="T38" fmla="*/ 167 w 176"/>
                  <a:gd name="T39" fmla="*/ 116 h 117"/>
                  <a:gd name="T40" fmla="*/ 165 w 176"/>
                  <a:gd name="T41" fmla="*/ 109 h 117"/>
                  <a:gd name="T42" fmla="*/ 161 w 176"/>
                  <a:gd name="T43" fmla="*/ 104 h 117"/>
                  <a:gd name="T44" fmla="*/ 154 w 176"/>
                  <a:gd name="T45" fmla="*/ 98 h 117"/>
                  <a:gd name="T46" fmla="*/ 145 w 176"/>
                  <a:gd name="T47" fmla="*/ 93 h 117"/>
                  <a:gd name="T48" fmla="*/ 133 w 176"/>
                  <a:gd name="T49" fmla="*/ 87 h 117"/>
                  <a:gd name="T50" fmla="*/ 118 w 176"/>
                  <a:gd name="T51" fmla="*/ 82 h 117"/>
                  <a:gd name="T52" fmla="*/ 103 w 176"/>
                  <a:gd name="T53" fmla="*/ 76 h 117"/>
                  <a:gd name="T54" fmla="*/ 85 w 176"/>
                  <a:gd name="T55" fmla="*/ 70 h 117"/>
                  <a:gd name="T56" fmla="*/ 75 w 176"/>
                  <a:gd name="T57" fmla="*/ 66 h 117"/>
                  <a:gd name="T58" fmla="*/ 53 w 176"/>
                  <a:gd name="T59" fmla="*/ 59 h 117"/>
                  <a:gd name="T60" fmla="*/ 36 w 176"/>
                  <a:gd name="T61" fmla="*/ 51 h 117"/>
                  <a:gd name="T62" fmla="*/ 23 w 176"/>
                  <a:gd name="T63" fmla="*/ 44 h 117"/>
                  <a:gd name="T64" fmla="*/ 14 w 176"/>
                  <a:gd name="T65" fmla="*/ 36 h 117"/>
                  <a:gd name="T66" fmla="*/ 6 w 176"/>
                  <a:gd name="T67" fmla="*/ 27 h 117"/>
                  <a:gd name="T68" fmla="*/ 2 w 176"/>
                  <a:gd name="T69" fmla="*/ 19 h 117"/>
                  <a:gd name="T70" fmla="*/ 1 w 176"/>
                  <a:gd name="T71" fmla="*/ 10 h 117"/>
                  <a:gd name="T72" fmla="*/ 0 w 176"/>
                  <a:gd name="T73" fmla="*/ 0 h 117"/>
                  <a:gd name="T74" fmla="*/ 7 w 176"/>
                  <a:gd name="T7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83" name="Freeform 27"/>
              <p:cNvSpPr>
                <a:spLocks/>
              </p:cNvSpPr>
              <p:nvPr/>
            </p:nvSpPr>
            <p:spPr bwMode="auto">
              <a:xfrm>
                <a:off x="1710" y="1271"/>
                <a:ext cx="176" cy="120"/>
              </a:xfrm>
              <a:custGeom>
                <a:avLst/>
                <a:gdLst>
                  <a:gd name="T0" fmla="*/ 103 w 176"/>
                  <a:gd name="T1" fmla="*/ 65 h 120"/>
                  <a:gd name="T2" fmla="*/ 125 w 176"/>
                  <a:gd name="T3" fmla="*/ 56 h 120"/>
                  <a:gd name="T4" fmla="*/ 142 w 176"/>
                  <a:gd name="T5" fmla="*/ 47 h 120"/>
                  <a:gd name="T6" fmla="*/ 155 w 176"/>
                  <a:gd name="T7" fmla="*/ 39 h 120"/>
                  <a:gd name="T8" fmla="*/ 165 w 176"/>
                  <a:gd name="T9" fmla="*/ 32 h 120"/>
                  <a:gd name="T10" fmla="*/ 170 w 176"/>
                  <a:gd name="T11" fmla="*/ 24 h 120"/>
                  <a:gd name="T12" fmla="*/ 174 w 176"/>
                  <a:gd name="T13" fmla="*/ 17 h 120"/>
                  <a:gd name="T14" fmla="*/ 175 w 176"/>
                  <a:gd name="T15" fmla="*/ 9 h 120"/>
                  <a:gd name="T16" fmla="*/ 175 w 176"/>
                  <a:gd name="T17" fmla="*/ 1 h 120"/>
                  <a:gd name="T18" fmla="*/ 167 w 176"/>
                  <a:gd name="T19" fmla="*/ 0 h 120"/>
                  <a:gd name="T20" fmla="*/ 167 w 176"/>
                  <a:gd name="T21" fmla="*/ 1 h 120"/>
                  <a:gd name="T22" fmla="*/ 165 w 176"/>
                  <a:gd name="T23" fmla="*/ 7 h 120"/>
                  <a:gd name="T24" fmla="*/ 161 w 176"/>
                  <a:gd name="T25" fmla="*/ 13 h 120"/>
                  <a:gd name="T26" fmla="*/ 154 w 176"/>
                  <a:gd name="T27" fmla="*/ 18 h 120"/>
                  <a:gd name="T28" fmla="*/ 145 w 176"/>
                  <a:gd name="T29" fmla="*/ 23 h 120"/>
                  <a:gd name="T30" fmla="*/ 133 w 176"/>
                  <a:gd name="T31" fmla="*/ 29 h 120"/>
                  <a:gd name="T32" fmla="*/ 118 w 176"/>
                  <a:gd name="T33" fmla="*/ 34 h 120"/>
                  <a:gd name="T34" fmla="*/ 103 w 176"/>
                  <a:gd name="T35" fmla="*/ 40 h 120"/>
                  <a:gd name="T36" fmla="*/ 85 w 176"/>
                  <a:gd name="T37" fmla="*/ 46 h 120"/>
                  <a:gd name="T38" fmla="*/ 75 w 176"/>
                  <a:gd name="T39" fmla="*/ 49 h 120"/>
                  <a:gd name="T40" fmla="*/ 53 w 176"/>
                  <a:gd name="T41" fmla="*/ 57 h 120"/>
                  <a:gd name="T42" fmla="*/ 36 w 176"/>
                  <a:gd name="T43" fmla="*/ 65 h 120"/>
                  <a:gd name="T44" fmla="*/ 23 w 176"/>
                  <a:gd name="T45" fmla="*/ 73 h 120"/>
                  <a:gd name="T46" fmla="*/ 14 w 176"/>
                  <a:gd name="T47" fmla="*/ 81 h 120"/>
                  <a:gd name="T48" fmla="*/ 6 w 176"/>
                  <a:gd name="T49" fmla="*/ 89 h 120"/>
                  <a:gd name="T50" fmla="*/ 2 w 176"/>
                  <a:gd name="T51" fmla="*/ 97 h 120"/>
                  <a:gd name="T52" fmla="*/ 1 w 176"/>
                  <a:gd name="T53" fmla="*/ 106 h 120"/>
                  <a:gd name="T54" fmla="*/ 0 w 176"/>
                  <a:gd name="T55" fmla="*/ 116 h 120"/>
                  <a:gd name="T56" fmla="*/ 0 w 176"/>
                  <a:gd name="T57" fmla="*/ 118 h 120"/>
                  <a:gd name="T58" fmla="*/ 0 w 176"/>
                  <a:gd name="T59" fmla="*/ 118 h 120"/>
                  <a:gd name="T60" fmla="*/ 0 w 176"/>
                  <a:gd name="T61" fmla="*/ 119 h 120"/>
                  <a:gd name="T62" fmla="*/ 7 w 176"/>
                  <a:gd name="T63" fmla="*/ 118 h 120"/>
                  <a:gd name="T64" fmla="*/ 7 w 176"/>
                  <a:gd name="T65" fmla="*/ 116 h 120"/>
                  <a:gd name="T66" fmla="*/ 8 w 176"/>
                  <a:gd name="T67" fmla="*/ 111 h 120"/>
                  <a:gd name="T68" fmla="*/ 11 w 176"/>
                  <a:gd name="T69" fmla="*/ 106 h 120"/>
                  <a:gd name="T70" fmla="*/ 15 w 176"/>
                  <a:gd name="T71" fmla="*/ 101 h 120"/>
                  <a:gd name="T72" fmla="*/ 23 w 176"/>
                  <a:gd name="T73" fmla="*/ 96 h 120"/>
                  <a:gd name="T74" fmla="*/ 34 w 176"/>
                  <a:gd name="T75" fmla="*/ 92 h 120"/>
                  <a:gd name="T76" fmla="*/ 46 w 176"/>
                  <a:gd name="T77" fmla="*/ 86 h 120"/>
                  <a:gd name="T78" fmla="*/ 64 w 176"/>
                  <a:gd name="T79" fmla="*/ 79 h 120"/>
                  <a:gd name="T80" fmla="*/ 85 w 176"/>
                  <a:gd name="T81" fmla="*/ 72 h 120"/>
                  <a:gd name="T82" fmla="*/ 103 w 176"/>
                  <a:gd name="T83" fmla="*/ 6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84" name="Freeform 28"/>
              <p:cNvSpPr>
                <a:spLocks/>
              </p:cNvSpPr>
              <p:nvPr/>
            </p:nvSpPr>
            <p:spPr bwMode="auto">
              <a:xfrm>
                <a:off x="1710" y="1501"/>
                <a:ext cx="177" cy="119"/>
              </a:xfrm>
              <a:custGeom>
                <a:avLst/>
                <a:gdLst>
                  <a:gd name="T0" fmla="*/ 104 w 177"/>
                  <a:gd name="T1" fmla="*/ 65 h 119"/>
                  <a:gd name="T2" fmla="*/ 126 w 177"/>
                  <a:gd name="T3" fmla="*/ 56 h 119"/>
                  <a:gd name="T4" fmla="*/ 143 w 177"/>
                  <a:gd name="T5" fmla="*/ 47 h 119"/>
                  <a:gd name="T6" fmla="*/ 155 w 177"/>
                  <a:gd name="T7" fmla="*/ 39 h 119"/>
                  <a:gd name="T8" fmla="*/ 165 w 177"/>
                  <a:gd name="T9" fmla="*/ 31 h 119"/>
                  <a:gd name="T10" fmla="*/ 171 w 177"/>
                  <a:gd name="T11" fmla="*/ 23 h 119"/>
                  <a:gd name="T12" fmla="*/ 174 w 177"/>
                  <a:gd name="T13" fmla="*/ 16 h 119"/>
                  <a:gd name="T14" fmla="*/ 176 w 177"/>
                  <a:gd name="T15" fmla="*/ 8 h 119"/>
                  <a:gd name="T16" fmla="*/ 176 w 177"/>
                  <a:gd name="T17" fmla="*/ 0 h 119"/>
                  <a:gd name="T18" fmla="*/ 168 w 177"/>
                  <a:gd name="T19" fmla="*/ 0 h 119"/>
                  <a:gd name="T20" fmla="*/ 166 w 177"/>
                  <a:gd name="T21" fmla="*/ 7 h 119"/>
                  <a:gd name="T22" fmla="*/ 162 w 177"/>
                  <a:gd name="T23" fmla="*/ 13 h 119"/>
                  <a:gd name="T24" fmla="*/ 155 w 177"/>
                  <a:gd name="T25" fmla="*/ 18 h 119"/>
                  <a:gd name="T26" fmla="*/ 145 w 177"/>
                  <a:gd name="T27" fmla="*/ 23 h 119"/>
                  <a:gd name="T28" fmla="*/ 133 w 177"/>
                  <a:gd name="T29" fmla="*/ 29 h 119"/>
                  <a:gd name="T30" fmla="*/ 119 w 177"/>
                  <a:gd name="T31" fmla="*/ 34 h 119"/>
                  <a:gd name="T32" fmla="*/ 103 w 177"/>
                  <a:gd name="T33" fmla="*/ 40 h 119"/>
                  <a:gd name="T34" fmla="*/ 85 w 177"/>
                  <a:gd name="T35" fmla="*/ 45 h 119"/>
                  <a:gd name="T36" fmla="*/ 75 w 177"/>
                  <a:gd name="T37" fmla="*/ 49 h 119"/>
                  <a:gd name="T38" fmla="*/ 54 w 177"/>
                  <a:gd name="T39" fmla="*/ 58 h 119"/>
                  <a:gd name="T40" fmla="*/ 36 w 177"/>
                  <a:gd name="T41" fmla="*/ 65 h 119"/>
                  <a:gd name="T42" fmla="*/ 23 w 177"/>
                  <a:gd name="T43" fmla="*/ 73 h 119"/>
                  <a:gd name="T44" fmla="*/ 14 w 177"/>
                  <a:gd name="T45" fmla="*/ 80 h 119"/>
                  <a:gd name="T46" fmla="*/ 6 w 177"/>
                  <a:gd name="T47" fmla="*/ 89 h 119"/>
                  <a:gd name="T48" fmla="*/ 2 w 177"/>
                  <a:gd name="T49" fmla="*/ 97 h 119"/>
                  <a:gd name="T50" fmla="*/ 1 w 177"/>
                  <a:gd name="T51" fmla="*/ 106 h 119"/>
                  <a:gd name="T52" fmla="*/ 0 w 177"/>
                  <a:gd name="T53" fmla="*/ 116 h 119"/>
                  <a:gd name="T54" fmla="*/ 0 w 177"/>
                  <a:gd name="T55" fmla="*/ 117 h 119"/>
                  <a:gd name="T56" fmla="*/ 0 w 177"/>
                  <a:gd name="T57" fmla="*/ 118 h 119"/>
                  <a:gd name="T58" fmla="*/ 8 w 177"/>
                  <a:gd name="T59" fmla="*/ 117 h 119"/>
                  <a:gd name="T60" fmla="*/ 8 w 177"/>
                  <a:gd name="T61" fmla="*/ 116 h 119"/>
                  <a:gd name="T62" fmla="*/ 9 w 177"/>
                  <a:gd name="T63" fmla="*/ 110 h 119"/>
                  <a:gd name="T64" fmla="*/ 11 w 177"/>
                  <a:gd name="T65" fmla="*/ 105 h 119"/>
                  <a:gd name="T66" fmla="*/ 16 w 177"/>
                  <a:gd name="T67" fmla="*/ 100 h 119"/>
                  <a:gd name="T68" fmla="*/ 24 w 177"/>
                  <a:gd name="T69" fmla="*/ 96 h 119"/>
                  <a:gd name="T70" fmla="*/ 34 w 177"/>
                  <a:gd name="T71" fmla="*/ 91 h 119"/>
                  <a:gd name="T72" fmla="*/ 46 w 177"/>
                  <a:gd name="T73" fmla="*/ 85 h 119"/>
                  <a:gd name="T74" fmla="*/ 64 w 177"/>
                  <a:gd name="T75" fmla="*/ 79 h 119"/>
                  <a:gd name="T76" fmla="*/ 85 w 177"/>
                  <a:gd name="T77" fmla="*/ 71 h 119"/>
                  <a:gd name="T78" fmla="*/ 104 w 177"/>
                  <a:gd name="T79" fmla="*/ 6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85" name="Freeform 29"/>
              <p:cNvSpPr>
                <a:spLocks/>
              </p:cNvSpPr>
              <p:nvPr/>
            </p:nvSpPr>
            <p:spPr bwMode="auto">
              <a:xfrm>
                <a:off x="1941" y="1158"/>
                <a:ext cx="176" cy="118"/>
              </a:xfrm>
              <a:custGeom>
                <a:avLst/>
                <a:gdLst>
                  <a:gd name="T0" fmla="*/ 8 w 176"/>
                  <a:gd name="T1" fmla="*/ 0 h 118"/>
                  <a:gd name="T2" fmla="*/ 9 w 176"/>
                  <a:gd name="T3" fmla="*/ 6 h 118"/>
                  <a:gd name="T4" fmla="*/ 11 w 176"/>
                  <a:gd name="T5" fmla="*/ 11 h 118"/>
                  <a:gd name="T6" fmla="*/ 16 w 176"/>
                  <a:gd name="T7" fmla="*/ 15 h 118"/>
                  <a:gd name="T8" fmla="*/ 24 w 176"/>
                  <a:gd name="T9" fmla="*/ 21 h 118"/>
                  <a:gd name="T10" fmla="*/ 34 w 176"/>
                  <a:gd name="T11" fmla="*/ 26 h 118"/>
                  <a:gd name="T12" fmla="*/ 46 w 176"/>
                  <a:gd name="T13" fmla="*/ 31 h 118"/>
                  <a:gd name="T14" fmla="*/ 64 w 176"/>
                  <a:gd name="T15" fmla="*/ 38 h 118"/>
                  <a:gd name="T16" fmla="*/ 85 w 176"/>
                  <a:gd name="T17" fmla="*/ 45 h 118"/>
                  <a:gd name="T18" fmla="*/ 104 w 176"/>
                  <a:gd name="T19" fmla="*/ 51 h 118"/>
                  <a:gd name="T20" fmla="*/ 125 w 176"/>
                  <a:gd name="T21" fmla="*/ 61 h 118"/>
                  <a:gd name="T22" fmla="*/ 143 w 176"/>
                  <a:gd name="T23" fmla="*/ 70 h 118"/>
                  <a:gd name="T24" fmla="*/ 155 w 176"/>
                  <a:gd name="T25" fmla="*/ 78 h 118"/>
                  <a:gd name="T26" fmla="*/ 165 w 176"/>
                  <a:gd name="T27" fmla="*/ 85 h 118"/>
                  <a:gd name="T28" fmla="*/ 170 w 176"/>
                  <a:gd name="T29" fmla="*/ 93 h 118"/>
                  <a:gd name="T30" fmla="*/ 174 w 176"/>
                  <a:gd name="T31" fmla="*/ 100 h 118"/>
                  <a:gd name="T32" fmla="*/ 175 w 176"/>
                  <a:gd name="T33" fmla="*/ 108 h 118"/>
                  <a:gd name="T34" fmla="*/ 175 w 176"/>
                  <a:gd name="T35" fmla="*/ 116 h 118"/>
                  <a:gd name="T36" fmla="*/ 167 w 176"/>
                  <a:gd name="T37" fmla="*/ 117 h 118"/>
                  <a:gd name="T38" fmla="*/ 167 w 176"/>
                  <a:gd name="T39" fmla="*/ 116 h 118"/>
                  <a:gd name="T40" fmla="*/ 165 w 176"/>
                  <a:gd name="T41" fmla="*/ 110 h 118"/>
                  <a:gd name="T42" fmla="*/ 161 w 176"/>
                  <a:gd name="T43" fmla="*/ 105 h 118"/>
                  <a:gd name="T44" fmla="*/ 154 w 176"/>
                  <a:gd name="T45" fmla="*/ 99 h 118"/>
                  <a:gd name="T46" fmla="*/ 145 w 176"/>
                  <a:gd name="T47" fmla="*/ 94 h 118"/>
                  <a:gd name="T48" fmla="*/ 133 w 176"/>
                  <a:gd name="T49" fmla="*/ 88 h 118"/>
                  <a:gd name="T50" fmla="*/ 118 w 176"/>
                  <a:gd name="T51" fmla="*/ 82 h 118"/>
                  <a:gd name="T52" fmla="*/ 103 w 176"/>
                  <a:gd name="T53" fmla="*/ 77 h 118"/>
                  <a:gd name="T54" fmla="*/ 85 w 176"/>
                  <a:gd name="T55" fmla="*/ 70 h 118"/>
                  <a:gd name="T56" fmla="*/ 75 w 176"/>
                  <a:gd name="T57" fmla="*/ 67 h 118"/>
                  <a:gd name="T58" fmla="*/ 53 w 176"/>
                  <a:gd name="T59" fmla="*/ 60 h 118"/>
                  <a:gd name="T60" fmla="*/ 36 w 176"/>
                  <a:gd name="T61" fmla="*/ 51 h 118"/>
                  <a:gd name="T62" fmla="*/ 23 w 176"/>
                  <a:gd name="T63" fmla="*/ 44 h 118"/>
                  <a:gd name="T64" fmla="*/ 14 w 176"/>
                  <a:gd name="T65" fmla="*/ 36 h 118"/>
                  <a:gd name="T66" fmla="*/ 6 w 176"/>
                  <a:gd name="T67" fmla="*/ 28 h 118"/>
                  <a:gd name="T68" fmla="*/ 2 w 176"/>
                  <a:gd name="T69" fmla="*/ 19 h 118"/>
                  <a:gd name="T70" fmla="*/ 1 w 176"/>
                  <a:gd name="T71" fmla="*/ 10 h 118"/>
                  <a:gd name="T72" fmla="*/ 0 w 176"/>
                  <a:gd name="T73" fmla="*/ 0 h 118"/>
                  <a:gd name="T74" fmla="*/ 8 w 176"/>
                  <a:gd name="T7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86" name="Freeform 30"/>
              <p:cNvSpPr>
                <a:spLocks/>
              </p:cNvSpPr>
              <p:nvPr/>
            </p:nvSpPr>
            <p:spPr bwMode="auto">
              <a:xfrm>
                <a:off x="1941" y="929"/>
                <a:ext cx="176" cy="117"/>
              </a:xfrm>
              <a:custGeom>
                <a:avLst/>
                <a:gdLst>
                  <a:gd name="T0" fmla="*/ 7 w 176"/>
                  <a:gd name="T1" fmla="*/ 0 h 117"/>
                  <a:gd name="T2" fmla="*/ 8 w 176"/>
                  <a:gd name="T3" fmla="*/ 6 h 117"/>
                  <a:gd name="T4" fmla="*/ 11 w 176"/>
                  <a:gd name="T5" fmla="*/ 11 h 117"/>
                  <a:gd name="T6" fmla="*/ 15 w 176"/>
                  <a:gd name="T7" fmla="*/ 16 h 117"/>
                  <a:gd name="T8" fmla="*/ 23 w 176"/>
                  <a:gd name="T9" fmla="*/ 21 h 117"/>
                  <a:gd name="T10" fmla="*/ 34 w 176"/>
                  <a:gd name="T11" fmla="*/ 26 h 117"/>
                  <a:gd name="T12" fmla="*/ 46 w 176"/>
                  <a:gd name="T13" fmla="*/ 31 h 117"/>
                  <a:gd name="T14" fmla="*/ 64 w 176"/>
                  <a:gd name="T15" fmla="*/ 38 h 117"/>
                  <a:gd name="T16" fmla="*/ 85 w 176"/>
                  <a:gd name="T17" fmla="*/ 45 h 117"/>
                  <a:gd name="T18" fmla="*/ 103 w 176"/>
                  <a:gd name="T19" fmla="*/ 51 h 117"/>
                  <a:gd name="T20" fmla="*/ 125 w 176"/>
                  <a:gd name="T21" fmla="*/ 61 h 117"/>
                  <a:gd name="T22" fmla="*/ 142 w 176"/>
                  <a:gd name="T23" fmla="*/ 69 h 117"/>
                  <a:gd name="T24" fmla="*/ 155 w 176"/>
                  <a:gd name="T25" fmla="*/ 78 h 117"/>
                  <a:gd name="T26" fmla="*/ 165 w 176"/>
                  <a:gd name="T27" fmla="*/ 85 h 117"/>
                  <a:gd name="T28" fmla="*/ 170 w 176"/>
                  <a:gd name="T29" fmla="*/ 92 h 117"/>
                  <a:gd name="T30" fmla="*/ 174 w 176"/>
                  <a:gd name="T31" fmla="*/ 100 h 117"/>
                  <a:gd name="T32" fmla="*/ 175 w 176"/>
                  <a:gd name="T33" fmla="*/ 107 h 117"/>
                  <a:gd name="T34" fmla="*/ 175 w 176"/>
                  <a:gd name="T35" fmla="*/ 115 h 117"/>
                  <a:gd name="T36" fmla="*/ 167 w 176"/>
                  <a:gd name="T37" fmla="*/ 116 h 117"/>
                  <a:gd name="T38" fmla="*/ 167 w 176"/>
                  <a:gd name="T39" fmla="*/ 116 h 117"/>
                  <a:gd name="T40" fmla="*/ 165 w 176"/>
                  <a:gd name="T41" fmla="*/ 109 h 117"/>
                  <a:gd name="T42" fmla="*/ 161 w 176"/>
                  <a:gd name="T43" fmla="*/ 104 h 117"/>
                  <a:gd name="T44" fmla="*/ 154 w 176"/>
                  <a:gd name="T45" fmla="*/ 98 h 117"/>
                  <a:gd name="T46" fmla="*/ 145 w 176"/>
                  <a:gd name="T47" fmla="*/ 93 h 117"/>
                  <a:gd name="T48" fmla="*/ 133 w 176"/>
                  <a:gd name="T49" fmla="*/ 87 h 117"/>
                  <a:gd name="T50" fmla="*/ 118 w 176"/>
                  <a:gd name="T51" fmla="*/ 82 h 117"/>
                  <a:gd name="T52" fmla="*/ 103 w 176"/>
                  <a:gd name="T53" fmla="*/ 76 h 117"/>
                  <a:gd name="T54" fmla="*/ 85 w 176"/>
                  <a:gd name="T55" fmla="*/ 70 h 117"/>
                  <a:gd name="T56" fmla="*/ 75 w 176"/>
                  <a:gd name="T57" fmla="*/ 66 h 117"/>
                  <a:gd name="T58" fmla="*/ 53 w 176"/>
                  <a:gd name="T59" fmla="*/ 59 h 117"/>
                  <a:gd name="T60" fmla="*/ 36 w 176"/>
                  <a:gd name="T61" fmla="*/ 51 h 117"/>
                  <a:gd name="T62" fmla="*/ 23 w 176"/>
                  <a:gd name="T63" fmla="*/ 44 h 117"/>
                  <a:gd name="T64" fmla="*/ 14 w 176"/>
                  <a:gd name="T65" fmla="*/ 36 h 117"/>
                  <a:gd name="T66" fmla="*/ 6 w 176"/>
                  <a:gd name="T67" fmla="*/ 27 h 117"/>
                  <a:gd name="T68" fmla="*/ 2 w 176"/>
                  <a:gd name="T69" fmla="*/ 19 h 117"/>
                  <a:gd name="T70" fmla="*/ 1 w 176"/>
                  <a:gd name="T71" fmla="*/ 10 h 117"/>
                  <a:gd name="T72" fmla="*/ 0 w 176"/>
                  <a:gd name="T73" fmla="*/ 0 h 117"/>
                  <a:gd name="T74" fmla="*/ 7 w 176"/>
                  <a:gd name="T7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87" name="Freeform 31"/>
              <p:cNvSpPr>
                <a:spLocks/>
              </p:cNvSpPr>
              <p:nvPr/>
            </p:nvSpPr>
            <p:spPr bwMode="auto">
              <a:xfrm>
                <a:off x="1941" y="1043"/>
                <a:ext cx="176" cy="120"/>
              </a:xfrm>
              <a:custGeom>
                <a:avLst/>
                <a:gdLst>
                  <a:gd name="T0" fmla="*/ 103 w 176"/>
                  <a:gd name="T1" fmla="*/ 65 h 120"/>
                  <a:gd name="T2" fmla="*/ 125 w 176"/>
                  <a:gd name="T3" fmla="*/ 56 h 120"/>
                  <a:gd name="T4" fmla="*/ 142 w 176"/>
                  <a:gd name="T5" fmla="*/ 47 h 120"/>
                  <a:gd name="T6" fmla="*/ 155 w 176"/>
                  <a:gd name="T7" fmla="*/ 39 h 120"/>
                  <a:gd name="T8" fmla="*/ 165 w 176"/>
                  <a:gd name="T9" fmla="*/ 32 h 120"/>
                  <a:gd name="T10" fmla="*/ 170 w 176"/>
                  <a:gd name="T11" fmla="*/ 24 h 120"/>
                  <a:gd name="T12" fmla="*/ 174 w 176"/>
                  <a:gd name="T13" fmla="*/ 17 h 120"/>
                  <a:gd name="T14" fmla="*/ 175 w 176"/>
                  <a:gd name="T15" fmla="*/ 9 h 120"/>
                  <a:gd name="T16" fmla="*/ 175 w 176"/>
                  <a:gd name="T17" fmla="*/ 1 h 120"/>
                  <a:gd name="T18" fmla="*/ 167 w 176"/>
                  <a:gd name="T19" fmla="*/ 0 h 120"/>
                  <a:gd name="T20" fmla="*/ 167 w 176"/>
                  <a:gd name="T21" fmla="*/ 1 h 120"/>
                  <a:gd name="T22" fmla="*/ 165 w 176"/>
                  <a:gd name="T23" fmla="*/ 7 h 120"/>
                  <a:gd name="T24" fmla="*/ 161 w 176"/>
                  <a:gd name="T25" fmla="*/ 13 h 120"/>
                  <a:gd name="T26" fmla="*/ 154 w 176"/>
                  <a:gd name="T27" fmla="*/ 18 h 120"/>
                  <a:gd name="T28" fmla="*/ 145 w 176"/>
                  <a:gd name="T29" fmla="*/ 23 h 120"/>
                  <a:gd name="T30" fmla="*/ 133 w 176"/>
                  <a:gd name="T31" fmla="*/ 29 h 120"/>
                  <a:gd name="T32" fmla="*/ 118 w 176"/>
                  <a:gd name="T33" fmla="*/ 34 h 120"/>
                  <a:gd name="T34" fmla="*/ 103 w 176"/>
                  <a:gd name="T35" fmla="*/ 40 h 120"/>
                  <a:gd name="T36" fmla="*/ 85 w 176"/>
                  <a:gd name="T37" fmla="*/ 46 h 120"/>
                  <a:gd name="T38" fmla="*/ 75 w 176"/>
                  <a:gd name="T39" fmla="*/ 49 h 120"/>
                  <a:gd name="T40" fmla="*/ 53 w 176"/>
                  <a:gd name="T41" fmla="*/ 57 h 120"/>
                  <a:gd name="T42" fmla="*/ 36 w 176"/>
                  <a:gd name="T43" fmla="*/ 65 h 120"/>
                  <a:gd name="T44" fmla="*/ 23 w 176"/>
                  <a:gd name="T45" fmla="*/ 73 h 120"/>
                  <a:gd name="T46" fmla="*/ 14 w 176"/>
                  <a:gd name="T47" fmla="*/ 81 h 120"/>
                  <a:gd name="T48" fmla="*/ 6 w 176"/>
                  <a:gd name="T49" fmla="*/ 89 h 120"/>
                  <a:gd name="T50" fmla="*/ 2 w 176"/>
                  <a:gd name="T51" fmla="*/ 97 h 120"/>
                  <a:gd name="T52" fmla="*/ 1 w 176"/>
                  <a:gd name="T53" fmla="*/ 106 h 120"/>
                  <a:gd name="T54" fmla="*/ 0 w 176"/>
                  <a:gd name="T55" fmla="*/ 116 h 120"/>
                  <a:gd name="T56" fmla="*/ 0 w 176"/>
                  <a:gd name="T57" fmla="*/ 118 h 120"/>
                  <a:gd name="T58" fmla="*/ 0 w 176"/>
                  <a:gd name="T59" fmla="*/ 118 h 120"/>
                  <a:gd name="T60" fmla="*/ 0 w 176"/>
                  <a:gd name="T61" fmla="*/ 119 h 120"/>
                  <a:gd name="T62" fmla="*/ 7 w 176"/>
                  <a:gd name="T63" fmla="*/ 118 h 120"/>
                  <a:gd name="T64" fmla="*/ 7 w 176"/>
                  <a:gd name="T65" fmla="*/ 116 h 120"/>
                  <a:gd name="T66" fmla="*/ 8 w 176"/>
                  <a:gd name="T67" fmla="*/ 111 h 120"/>
                  <a:gd name="T68" fmla="*/ 11 w 176"/>
                  <a:gd name="T69" fmla="*/ 106 h 120"/>
                  <a:gd name="T70" fmla="*/ 15 w 176"/>
                  <a:gd name="T71" fmla="*/ 101 h 120"/>
                  <a:gd name="T72" fmla="*/ 23 w 176"/>
                  <a:gd name="T73" fmla="*/ 96 h 120"/>
                  <a:gd name="T74" fmla="*/ 34 w 176"/>
                  <a:gd name="T75" fmla="*/ 92 h 120"/>
                  <a:gd name="T76" fmla="*/ 46 w 176"/>
                  <a:gd name="T77" fmla="*/ 86 h 120"/>
                  <a:gd name="T78" fmla="*/ 64 w 176"/>
                  <a:gd name="T79" fmla="*/ 79 h 120"/>
                  <a:gd name="T80" fmla="*/ 85 w 176"/>
                  <a:gd name="T81" fmla="*/ 72 h 120"/>
                  <a:gd name="T82" fmla="*/ 103 w 176"/>
                  <a:gd name="T83" fmla="*/ 6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88" name="Freeform 32"/>
              <p:cNvSpPr>
                <a:spLocks/>
              </p:cNvSpPr>
              <p:nvPr/>
            </p:nvSpPr>
            <p:spPr bwMode="auto">
              <a:xfrm>
                <a:off x="1941" y="1273"/>
                <a:ext cx="177" cy="119"/>
              </a:xfrm>
              <a:custGeom>
                <a:avLst/>
                <a:gdLst>
                  <a:gd name="T0" fmla="*/ 104 w 177"/>
                  <a:gd name="T1" fmla="*/ 65 h 119"/>
                  <a:gd name="T2" fmla="*/ 126 w 177"/>
                  <a:gd name="T3" fmla="*/ 56 h 119"/>
                  <a:gd name="T4" fmla="*/ 143 w 177"/>
                  <a:gd name="T5" fmla="*/ 47 h 119"/>
                  <a:gd name="T6" fmla="*/ 155 w 177"/>
                  <a:gd name="T7" fmla="*/ 39 h 119"/>
                  <a:gd name="T8" fmla="*/ 165 w 177"/>
                  <a:gd name="T9" fmla="*/ 31 h 119"/>
                  <a:gd name="T10" fmla="*/ 171 w 177"/>
                  <a:gd name="T11" fmla="*/ 23 h 119"/>
                  <a:gd name="T12" fmla="*/ 174 w 177"/>
                  <a:gd name="T13" fmla="*/ 16 h 119"/>
                  <a:gd name="T14" fmla="*/ 176 w 177"/>
                  <a:gd name="T15" fmla="*/ 8 h 119"/>
                  <a:gd name="T16" fmla="*/ 176 w 177"/>
                  <a:gd name="T17" fmla="*/ 0 h 119"/>
                  <a:gd name="T18" fmla="*/ 168 w 177"/>
                  <a:gd name="T19" fmla="*/ 0 h 119"/>
                  <a:gd name="T20" fmla="*/ 166 w 177"/>
                  <a:gd name="T21" fmla="*/ 7 h 119"/>
                  <a:gd name="T22" fmla="*/ 162 w 177"/>
                  <a:gd name="T23" fmla="*/ 13 h 119"/>
                  <a:gd name="T24" fmla="*/ 155 w 177"/>
                  <a:gd name="T25" fmla="*/ 18 h 119"/>
                  <a:gd name="T26" fmla="*/ 145 w 177"/>
                  <a:gd name="T27" fmla="*/ 23 h 119"/>
                  <a:gd name="T28" fmla="*/ 133 w 177"/>
                  <a:gd name="T29" fmla="*/ 29 h 119"/>
                  <a:gd name="T30" fmla="*/ 119 w 177"/>
                  <a:gd name="T31" fmla="*/ 34 h 119"/>
                  <a:gd name="T32" fmla="*/ 103 w 177"/>
                  <a:gd name="T33" fmla="*/ 40 h 119"/>
                  <a:gd name="T34" fmla="*/ 85 w 177"/>
                  <a:gd name="T35" fmla="*/ 45 h 119"/>
                  <a:gd name="T36" fmla="*/ 75 w 177"/>
                  <a:gd name="T37" fmla="*/ 49 h 119"/>
                  <a:gd name="T38" fmla="*/ 54 w 177"/>
                  <a:gd name="T39" fmla="*/ 58 h 119"/>
                  <a:gd name="T40" fmla="*/ 36 w 177"/>
                  <a:gd name="T41" fmla="*/ 65 h 119"/>
                  <a:gd name="T42" fmla="*/ 23 w 177"/>
                  <a:gd name="T43" fmla="*/ 73 h 119"/>
                  <a:gd name="T44" fmla="*/ 14 w 177"/>
                  <a:gd name="T45" fmla="*/ 80 h 119"/>
                  <a:gd name="T46" fmla="*/ 6 w 177"/>
                  <a:gd name="T47" fmla="*/ 89 h 119"/>
                  <a:gd name="T48" fmla="*/ 2 w 177"/>
                  <a:gd name="T49" fmla="*/ 97 h 119"/>
                  <a:gd name="T50" fmla="*/ 1 w 177"/>
                  <a:gd name="T51" fmla="*/ 106 h 119"/>
                  <a:gd name="T52" fmla="*/ 0 w 177"/>
                  <a:gd name="T53" fmla="*/ 116 h 119"/>
                  <a:gd name="T54" fmla="*/ 0 w 177"/>
                  <a:gd name="T55" fmla="*/ 117 h 119"/>
                  <a:gd name="T56" fmla="*/ 0 w 177"/>
                  <a:gd name="T57" fmla="*/ 118 h 119"/>
                  <a:gd name="T58" fmla="*/ 8 w 177"/>
                  <a:gd name="T59" fmla="*/ 117 h 119"/>
                  <a:gd name="T60" fmla="*/ 8 w 177"/>
                  <a:gd name="T61" fmla="*/ 116 h 119"/>
                  <a:gd name="T62" fmla="*/ 9 w 177"/>
                  <a:gd name="T63" fmla="*/ 110 h 119"/>
                  <a:gd name="T64" fmla="*/ 11 w 177"/>
                  <a:gd name="T65" fmla="*/ 105 h 119"/>
                  <a:gd name="T66" fmla="*/ 16 w 177"/>
                  <a:gd name="T67" fmla="*/ 100 h 119"/>
                  <a:gd name="T68" fmla="*/ 24 w 177"/>
                  <a:gd name="T69" fmla="*/ 96 h 119"/>
                  <a:gd name="T70" fmla="*/ 34 w 177"/>
                  <a:gd name="T71" fmla="*/ 91 h 119"/>
                  <a:gd name="T72" fmla="*/ 46 w 177"/>
                  <a:gd name="T73" fmla="*/ 85 h 119"/>
                  <a:gd name="T74" fmla="*/ 64 w 177"/>
                  <a:gd name="T75" fmla="*/ 79 h 119"/>
                  <a:gd name="T76" fmla="*/ 85 w 177"/>
                  <a:gd name="T77" fmla="*/ 71 h 119"/>
                  <a:gd name="T78" fmla="*/ 104 w 177"/>
                  <a:gd name="T79" fmla="*/ 6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sp>
          <p:nvSpPr>
            <p:cNvPr id="19489" name="Rectangle 33"/>
            <p:cNvSpPr>
              <a:spLocks noChangeArrowheads="1"/>
            </p:cNvSpPr>
            <p:nvPr/>
          </p:nvSpPr>
          <p:spPr bwMode="auto">
            <a:xfrm>
              <a:off x="2691" y="1118"/>
              <a:ext cx="57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mn-ea"/>
                  <a:cs typeface="+mn-cs"/>
                </a:rPr>
                <a:t>Array</a:t>
              </a:r>
            </a:p>
          </p:txBody>
        </p:sp>
        <p:grpSp>
          <p:nvGrpSpPr>
            <p:cNvPr id="19490" name="Group 34"/>
            <p:cNvGrpSpPr>
              <a:grpSpLocks/>
            </p:cNvGrpSpPr>
            <p:nvPr/>
          </p:nvGrpSpPr>
          <p:grpSpPr bwMode="auto">
            <a:xfrm>
              <a:off x="2878" y="2041"/>
              <a:ext cx="1467" cy="962"/>
              <a:chOff x="2564" y="1678"/>
              <a:chExt cx="1650" cy="962"/>
            </a:xfrm>
          </p:grpSpPr>
          <p:grpSp>
            <p:nvGrpSpPr>
              <p:cNvPr id="19491" name="Group 35"/>
              <p:cNvGrpSpPr>
                <a:grpSpLocks/>
              </p:cNvGrpSpPr>
              <p:nvPr/>
            </p:nvGrpSpPr>
            <p:grpSpPr bwMode="auto">
              <a:xfrm>
                <a:off x="2564" y="2051"/>
                <a:ext cx="1650" cy="589"/>
                <a:chOff x="2564" y="2051"/>
                <a:chExt cx="1650" cy="589"/>
              </a:xfrm>
            </p:grpSpPr>
            <p:sp>
              <p:nvSpPr>
                <p:cNvPr id="19492" name="Rectangle 36"/>
                <p:cNvSpPr>
                  <a:spLocks noChangeArrowheads="1"/>
                </p:cNvSpPr>
                <p:nvPr/>
              </p:nvSpPr>
              <p:spPr bwMode="auto">
                <a:xfrm>
                  <a:off x="2564" y="2543"/>
                  <a:ext cx="1155" cy="96"/>
                </a:xfrm>
                <a:prstGeom prst="rect">
                  <a:avLst/>
                </a:prstGeom>
                <a:solidFill>
                  <a:srgbClr val="7F7F7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93" name="Freeform 37"/>
                <p:cNvSpPr>
                  <a:spLocks/>
                </p:cNvSpPr>
                <p:nvPr/>
              </p:nvSpPr>
              <p:spPr bwMode="auto">
                <a:xfrm>
                  <a:off x="3719" y="2051"/>
                  <a:ext cx="495" cy="589"/>
                </a:xfrm>
                <a:custGeom>
                  <a:avLst/>
                  <a:gdLst>
                    <a:gd name="T0" fmla="*/ 0 w 495"/>
                    <a:gd name="T1" fmla="*/ 492 h 589"/>
                    <a:gd name="T2" fmla="*/ 0 w 495"/>
                    <a:gd name="T3" fmla="*/ 588 h 589"/>
                    <a:gd name="T4" fmla="*/ 494 w 495"/>
                    <a:gd name="T5" fmla="*/ 95 h 589"/>
                    <a:gd name="T6" fmla="*/ 494 w 495"/>
                    <a:gd name="T7" fmla="*/ 0 h 589"/>
                    <a:gd name="T8" fmla="*/ 0 w 495"/>
                    <a:gd name="T9" fmla="*/ 492 h 589"/>
                  </a:gdLst>
                  <a:ahLst/>
                  <a:cxnLst>
                    <a:cxn ang="0">
                      <a:pos x="T0" y="T1"/>
                    </a:cxn>
                    <a:cxn ang="0">
                      <a:pos x="T2" y="T3"/>
                    </a:cxn>
                    <a:cxn ang="0">
                      <a:pos x="T4" y="T5"/>
                    </a:cxn>
                    <a:cxn ang="0">
                      <a:pos x="T6" y="T7"/>
                    </a:cxn>
                    <a:cxn ang="0">
                      <a:pos x="T8" y="T9"/>
                    </a:cxn>
                  </a:cxnLst>
                  <a:rect l="0" t="0" r="r" b="b"/>
                  <a:pathLst>
                    <a:path w="495" h="589">
                      <a:moveTo>
                        <a:pt x="0" y="492"/>
                      </a:moveTo>
                      <a:lnTo>
                        <a:pt x="0" y="588"/>
                      </a:lnTo>
                      <a:lnTo>
                        <a:pt x="494" y="95"/>
                      </a:lnTo>
                      <a:lnTo>
                        <a:pt x="494" y="0"/>
                      </a:lnTo>
                      <a:lnTo>
                        <a:pt x="0" y="492"/>
                      </a:lnTo>
                    </a:path>
                  </a:pathLst>
                </a:custGeom>
                <a:solidFill>
                  <a:srgbClr val="3F3F3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94" name="Freeform 38"/>
                <p:cNvSpPr>
                  <a:spLocks/>
                </p:cNvSpPr>
                <p:nvPr/>
              </p:nvSpPr>
              <p:spPr bwMode="auto">
                <a:xfrm>
                  <a:off x="2564" y="2051"/>
                  <a:ext cx="1650" cy="493"/>
                </a:xfrm>
                <a:custGeom>
                  <a:avLst/>
                  <a:gdLst>
                    <a:gd name="T0" fmla="*/ 0 w 1650"/>
                    <a:gd name="T1" fmla="*/ 492 h 493"/>
                    <a:gd name="T2" fmla="*/ 1154 w 1650"/>
                    <a:gd name="T3" fmla="*/ 492 h 493"/>
                    <a:gd name="T4" fmla="*/ 1649 w 1650"/>
                    <a:gd name="T5" fmla="*/ 0 h 493"/>
                    <a:gd name="T6" fmla="*/ 725 w 1650"/>
                    <a:gd name="T7" fmla="*/ 0 h 493"/>
                    <a:gd name="T8" fmla="*/ 0 w 1650"/>
                    <a:gd name="T9" fmla="*/ 492 h 493"/>
                  </a:gdLst>
                  <a:ahLst/>
                  <a:cxnLst>
                    <a:cxn ang="0">
                      <a:pos x="T0" y="T1"/>
                    </a:cxn>
                    <a:cxn ang="0">
                      <a:pos x="T2" y="T3"/>
                    </a:cxn>
                    <a:cxn ang="0">
                      <a:pos x="T4" y="T5"/>
                    </a:cxn>
                    <a:cxn ang="0">
                      <a:pos x="T6" y="T7"/>
                    </a:cxn>
                    <a:cxn ang="0">
                      <a:pos x="T8" y="T9"/>
                    </a:cxn>
                  </a:cxnLst>
                  <a:rect l="0" t="0" r="r" b="b"/>
                  <a:pathLst>
                    <a:path w="1650" h="493">
                      <a:moveTo>
                        <a:pt x="0" y="492"/>
                      </a:moveTo>
                      <a:lnTo>
                        <a:pt x="1154" y="492"/>
                      </a:lnTo>
                      <a:lnTo>
                        <a:pt x="1649" y="0"/>
                      </a:lnTo>
                      <a:lnTo>
                        <a:pt x="725" y="0"/>
                      </a:lnTo>
                      <a:lnTo>
                        <a:pt x="0" y="492"/>
                      </a:lnTo>
                    </a:path>
                  </a:pathLst>
                </a:custGeom>
                <a:solidFill>
                  <a:srgbClr val="BFBFB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sp>
            <p:nvSpPr>
              <p:cNvPr id="19495" name="Freeform 39"/>
              <p:cNvSpPr>
                <a:spLocks/>
              </p:cNvSpPr>
              <p:nvPr/>
            </p:nvSpPr>
            <p:spPr bwMode="auto">
              <a:xfrm>
                <a:off x="2865" y="2175"/>
                <a:ext cx="176" cy="118"/>
              </a:xfrm>
              <a:custGeom>
                <a:avLst/>
                <a:gdLst>
                  <a:gd name="T0" fmla="*/ 8 w 176"/>
                  <a:gd name="T1" fmla="*/ 0 h 118"/>
                  <a:gd name="T2" fmla="*/ 9 w 176"/>
                  <a:gd name="T3" fmla="*/ 6 h 118"/>
                  <a:gd name="T4" fmla="*/ 11 w 176"/>
                  <a:gd name="T5" fmla="*/ 11 h 118"/>
                  <a:gd name="T6" fmla="*/ 16 w 176"/>
                  <a:gd name="T7" fmla="*/ 15 h 118"/>
                  <a:gd name="T8" fmla="*/ 24 w 176"/>
                  <a:gd name="T9" fmla="*/ 21 h 118"/>
                  <a:gd name="T10" fmla="*/ 34 w 176"/>
                  <a:gd name="T11" fmla="*/ 26 h 118"/>
                  <a:gd name="T12" fmla="*/ 46 w 176"/>
                  <a:gd name="T13" fmla="*/ 31 h 118"/>
                  <a:gd name="T14" fmla="*/ 64 w 176"/>
                  <a:gd name="T15" fmla="*/ 38 h 118"/>
                  <a:gd name="T16" fmla="*/ 85 w 176"/>
                  <a:gd name="T17" fmla="*/ 45 h 118"/>
                  <a:gd name="T18" fmla="*/ 104 w 176"/>
                  <a:gd name="T19" fmla="*/ 51 h 118"/>
                  <a:gd name="T20" fmla="*/ 125 w 176"/>
                  <a:gd name="T21" fmla="*/ 61 h 118"/>
                  <a:gd name="T22" fmla="*/ 143 w 176"/>
                  <a:gd name="T23" fmla="*/ 70 h 118"/>
                  <a:gd name="T24" fmla="*/ 155 w 176"/>
                  <a:gd name="T25" fmla="*/ 78 h 118"/>
                  <a:gd name="T26" fmla="*/ 165 w 176"/>
                  <a:gd name="T27" fmla="*/ 85 h 118"/>
                  <a:gd name="T28" fmla="*/ 170 w 176"/>
                  <a:gd name="T29" fmla="*/ 93 h 118"/>
                  <a:gd name="T30" fmla="*/ 174 w 176"/>
                  <a:gd name="T31" fmla="*/ 100 h 118"/>
                  <a:gd name="T32" fmla="*/ 175 w 176"/>
                  <a:gd name="T33" fmla="*/ 108 h 118"/>
                  <a:gd name="T34" fmla="*/ 175 w 176"/>
                  <a:gd name="T35" fmla="*/ 116 h 118"/>
                  <a:gd name="T36" fmla="*/ 167 w 176"/>
                  <a:gd name="T37" fmla="*/ 117 h 118"/>
                  <a:gd name="T38" fmla="*/ 167 w 176"/>
                  <a:gd name="T39" fmla="*/ 116 h 118"/>
                  <a:gd name="T40" fmla="*/ 165 w 176"/>
                  <a:gd name="T41" fmla="*/ 110 h 118"/>
                  <a:gd name="T42" fmla="*/ 161 w 176"/>
                  <a:gd name="T43" fmla="*/ 105 h 118"/>
                  <a:gd name="T44" fmla="*/ 154 w 176"/>
                  <a:gd name="T45" fmla="*/ 99 h 118"/>
                  <a:gd name="T46" fmla="*/ 145 w 176"/>
                  <a:gd name="T47" fmla="*/ 94 h 118"/>
                  <a:gd name="T48" fmla="*/ 133 w 176"/>
                  <a:gd name="T49" fmla="*/ 88 h 118"/>
                  <a:gd name="T50" fmla="*/ 118 w 176"/>
                  <a:gd name="T51" fmla="*/ 82 h 118"/>
                  <a:gd name="T52" fmla="*/ 103 w 176"/>
                  <a:gd name="T53" fmla="*/ 77 h 118"/>
                  <a:gd name="T54" fmla="*/ 85 w 176"/>
                  <a:gd name="T55" fmla="*/ 70 h 118"/>
                  <a:gd name="T56" fmla="*/ 75 w 176"/>
                  <a:gd name="T57" fmla="*/ 67 h 118"/>
                  <a:gd name="T58" fmla="*/ 53 w 176"/>
                  <a:gd name="T59" fmla="*/ 60 h 118"/>
                  <a:gd name="T60" fmla="*/ 36 w 176"/>
                  <a:gd name="T61" fmla="*/ 51 h 118"/>
                  <a:gd name="T62" fmla="*/ 23 w 176"/>
                  <a:gd name="T63" fmla="*/ 44 h 118"/>
                  <a:gd name="T64" fmla="*/ 14 w 176"/>
                  <a:gd name="T65" fmla="*/ 36 h 118"/>
                  <a:gd name="T66" fmla="*/ 6 w 176"/>
                  <a:gd name="T67" fmla="*/ 28 h 118"/>
                  <a:gd name="T68" fmla="*/ 2 w 176"/>
                  <a:gd name="T69" fmla="*/ 19 h 118"/>
                  <a:gd name="T70" fmla="*/ 1 w 176"/>
                  <a:gd name="T71" fmla="*/ 10 h 118"/>
                  <a:gd name="T72" fmla="*/ 0 w 176"/>
                  <a:gd name="T73" fmla="*/ 0 h 118"/>
                  <a:gd name="T74" fmla="*/ 8 w 176"/>
                  <a:gd name="T7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96" name="Freeform 40"/>
              <p:cNvSpPr>
                <a:spLocks/>
              </p:cNvSpPr>
              <p:nvPr/>
            </p:nvSpPr>
            <p:spPr bwMode="auto">
              <a:xfrm>
                <a:off x="2865" y="1946"/>
                <a:ext cx="176" cy="117"/>
              </a:xfrm>
              <a:custGeom>
                <a:avLst/>
                <a:gdLst>
                  <a:gd name="T0" fmla="*/ 7 w 176"/>
                  <a:gd name="T1" fmla="*/ 0 h 117"/>
                  <a:gd name="T2" fmla="*/ 8 w 176"/>
                  <a:gd name="T3" fmla="*/ 6 h 117"/>
                  <a:gd name="T4" fmla="*/ 11 w 176"/>
                  <a:gd name="T5" fmla="*/ 11 h 117"/>
                  <a:gd name="T6" fmla="*/ 15 w 176"/>
                  <a:gd name="T7" fmla="*/ 16 h 117"/>
                  <a:gd name="T8" fmla="*/ 23 w 176"/>
                  <a:gd name="T9" fmla="*/ 21 h 117"/>
                  <a:gd name="T10" fmla="*/ 34 w 176"/>
                  <a:gd name="T11" fmla="*/ 26 h 117"/>
                  <a:gd name="T12" fmla="*/ 46 w 176"/>
                  <a:gd name="T13" fmla="*/ 31 h 117"/>
                  <a:gd name="T14" fmla="*/ 64 w 176"/>
                  <a:gd name="T15" fmla="*/ 38 h 117"/>
                  <a:gd name="T16" fmla="*/ 85 w 176"/>
                  <a:gd name="T17" fmla="*/ 45 h 117"/>
                  <a:gd name="T18" fmla="*/ 103 w 176"/>
                  <a:gd name="T19" fmla="*/ 51 h 117"/>
                  <a:gd name="T20" fmla="*/ 125 w 176"/>
                  <a:gd name="T21" fmla="*/ 61 h 117"/>
                  <a:gd name="T22" fmla="*/ 142 w 176"/>
                  <a:gd name="T23" fmla="*/ 69 h 117"/>
                  <a:gd name="T24" fmla="*/ 155 w 176"/>
                  <a:gd name="T25" fmla="*/ 78 h 117"/>
                  <a:gd name="T26" fmla="*/ 165 w 176"/>
                  <a:gd name="T27" fmla="*/ 85 h 117"/>
                  <a:gd name="T28" fmla="*/ 170 w 176"/>
                  <a:gd name="T29" fmla="*/ 92 h 117"/>
                  <a:gd name="T30" fmla="*/ 174 w 176"/>
                  <a:gd name="T31" fmla="*/ 100 h 117"/>
                  <a:gd name="T32" fmla="*/ 175 w 176"/>
                  <a:gd name="T33" fmla="*/ 107 h 117"/>
                  <a:gd name="T34" fmla="*/ 175 w 176"/>
                  <a:gd name="T35" fmla="*/ 115 h 117"/>
                  <a:gd name="T36" fmla="*/ 167 w 176"/>
                  <a:gd name="T37" fmla="*/ 116 h 117"/>
                  <a:gd name="T38" fmla="*/ 167 w 176"/>
                  <a:gd name="T39" fmla="*/ 116 h 117"/>
                  <a:gd name="T40" fmla="*/ 165 w 176"/>
                  <a:gd name="T41" fmla="*/ 109 h 117"/>
                  <a:gd name="T42" fmla="*/ 161 w 176"/>
                  <a:gd name="T43" fmla="*/ 104 h 117"/>
                  <a:gd name="T44" fmla="*/ 154 w 176"/>
                  <a:gd name="T45" fmla="*/ 98 h 117"/>
                  <a:gd name="T46" fmla="*/ 145 w 176"/>
                  <a:gd name="T47" fmla="*/ 93 h 117"/>
                  <a:gd name="T48" fmla="*/ 133 w 176"/>
                  <a:gd name="T49" fmla="*/ 87 h 117"/>
                  <a:gd name="T50" fmla="*/ 118 w 176"/>
                  <a:gd name="T51" fmla="*/ 82 h 117"/>
                  <a:gd name="T52" fmla="*/ 103 w 176"/>
                  <a:gd name="T53" fmla="*/ 76 h 117"/>
                  <a:gd name="T54" fmla="*/ 85 w 176"/>
                  <a:gd name="T55" fmla="*/ 70 h 117"/>
                  <a:gd name="T56" fmla="*/ 75 w 176"/>
                  <a:gd name="T57" fmla="*/ 66 h 117"/>
                  <a:gd name="T58" fmla="*/ 53 w 176"/>
                  <a:gd name="T59" fmla="*/ 59 h 117"/>
                  <a:gd name="T60" fmla="*/ 36 w 176"/>
                  <a:gd name="T61" fmla="*/ 51 h 117"/>
                  <a:gd name="T62" fmla="*/ 23 w 176"/>
                  <a:gd name="T63" fmla="*/ 44 h 117"/>
                  <a:gd name="T64" fmla="*/ 14 w 176"/>
                  <a:gd name="T65" fmla="*/ 36 h 117"/>
                  <a:gd name="T66" fmla="*/ 6 w 176"/>
                  <a:gd name="T67" fmla="*/ 27 h 117"/>
                  <a:gd name="T68" fmla="*/ 2 w 176"/>
                  <a:gd name="T69" fmla="*/ 19 h 117"/>
                  <a:gd name="T70" fmla="*/ 1 w 176"/>
                  <a:gd name="T71" fmla="*/ 10 h 117"/>
                  <a:gd name="T72" fmla="*/ 0 w 176"/>
                  <a:gd name="T73" fmla="*/ 0 h 117"/>
                  <a:gd name="T74" fmla="*/ 7 w 176"/>
                  <a:gd name="T7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97" name="Freeform 41"/>
              <p:cNvSpPr>
                <a:spLocks/>
              </p:cNvSpPr>
              <p:nvPr/>
            </p:nvSpPr>
            <p:spPr bwMode="auto">
              <a:xfrm>
                <a:off x="2852" y="2047"/>
                <a:ext cx="196" cy="132"/>
              </a:xfrm>
              <a:custGeom>
                <a:avLst/>
                <a:gdLst>
                  <a:gd name="T0" fmla="*/ 81 w 196"/>
                  <a:gd name="T1" fmla="*/ 72 h 132"/>
                  <a:gd name="T2" fmla="*/ 57 w 196"/>
                  <a:gd name="T3" fmla="*/ 62 h 132"/>
                  <a:gd name="T4" fmla="*/ 37 w 196"/>
                  <a:gd name="T5" fmla="*/ 52 h 132"/>
                  <a:gd name="T6" fmla="*/ 23 w 196"/>
                  <a:gd name="T7" fmla="*/ 44 h 132"/>
                  <a:gd name="T8" fmla="*/ 12 w 196"/>
                  <a:gd name="T9" fmla="*/ 34 h 132"/>
                  <a:gd name="T10" fmla="*/ 6 w 196"/>
                  <a:gd name="T11" fmla="*/ 26 h 132"/>
                  <a:gd name="T12" fmla="*/ 2 w 196"/>
                  <a:gd name="T13" fmla="*/ 18 h 132"/>
                  <a:gd name="T14" fmla="*/ 0 w 196"/>
                  <a:gd name="T15" fmla="*/ 9 h 132"/>
                  <a:gd name="T16" fmla="*/ 0 w 196"/>
                  <a:gd name="T17" fmla="*/ 1 h 132"/>
                  <a:gd name="T18" fmla="*/ 9 w 196"/>
                  <a:gd name="T19" fmla="*/ 0 h 132"/>
                  <a:gd name="T20" fmla="*/ 9 w 196"/>
                  <a:gd name="T21" fmla="*/ 1 h 132"/>
                  <a:gd name="T22" fmla="*/ 11 w 196"/>
                  <a:gd name="T23" fmla="*/ 7 h 132"/>
                  <a:gd name="T24" fmla="*/ 15 w 196"/>
                  <a:gd name="T25" fmla="*/ 14 h 132"/>
                  <a:gd name="T26" fmla="*/ 24 w 196"/>
                  <a:gd name="T27" fmla="*/ 20 h 132"/>
                  <a:gd name="T28" fmla="*/ 35 w 196"/>
                  <a:gd name="T29" fmla="*/ 26 h 132"/>
                  <a:gd name="T30" fmla="*/ 48 w 196"/>
                  <a:gd name="T31" fmla="*/ 32 h 132"/>
                  <a:gd name="T32" fmla="*/ 64 w 196"/>
                  <a:gd name="T33" fmla="*/ 38 h 132"/>
                  <a:gd name="T34" fmla="*/ 81 w 196"/>
                  <a:gd name="T35" fmla="*/ 44 h 132"/>
                  <a:gd name="T36" fmla="*/ 100 w 196"/>
                  <a:gd name="T37" fmla="*/ 51 h 132"/>
                  <a:gd name="T38" fmla="*/ 112 w 196"/>
                  <a:gd name="T39" fmla="*/ 55 h 132"/>
                  <a:gd name="T40" fmla="*/ 136 w 196"/>
                  <a:gd name="T41" fmla="*/ 64 h 132"/>
                  <a:gd name="T42" fmla="*/ 155 w 196"/>
                  <a:gd name="T43" fmla="*/ 72 h 132"/>
                  <a:gd name="T44" fmla="*/ 171 w 196"/>
                  <a:gd name="T45" fmla="*/ 81 h 132"/>
                  <a:gd name="T46" fmla="*/ 181 w 196"/>
                  <a:gd name="T47" fmla="*/ 89 h 132"/>
                  <a:gd name="T48" fmla="*/ 188 w 196"/>
                  <a:gd name="T49" fmla="*/ 99 h 132"/>
                  <a:gd name="T50" fmla="*/ 192 w 196"/>
                  <a:gd name="T51" fmla="*/ 108 h 132"/>
                  <a:gd name="T52" fmla="*/ 194 w 196"/>
                  <a:gd name="T53" fmla="*/ 118 h 132"/>
                  <a:gd name="T54" fmla="*/ 195 w 196"/>
                  <a:gd name="T55" fmla="*/ 128 h 132"/>
                  <a:gd name="T56" fmla="*/ 195 w 196"/>
                  <a:gd name="T57" fmla="*/ 131 h 132"/>
                  <a:gd name="T58" fmla="*/ 187 w 196"/>
                  <a:gd name="T59" fmla="*/ 131 h 132"/>
                  <a:gd name="T60" fmla="*/ 187 w 196"/>
                  <a:gd name="T61" fmla="*/ 128 h 132"/>
                  <a:gd name="T62" fmla="*/ 185 w 196"/>
                  <a:gd name="T63" fmla="*/ 122 h 132"/>
                  <a:gd name="T64" fmla="*/ 183 w 196"/>
                  <a:gd name="T65" fmla="*/ 117 h 132"/>
                  <a:gd name="T66" fmla="*/ 178 w 196"/>
                  <a:gd name="T67" fmla="*/ 111 h 132"/>
                  <a:gd name="T68" fmla="*/ 170 w 196"/>
                  <a:gd name="T69" fmla="*/ 106 h 132"/>
                  <a:gd name="T70" fmla="*/ 158 w 196"/>
                  <a:gd name="T71" fmla="*/ 101 h 132"/>
                  <a:gd name="T72" fmla="*/ 143 w 196"/>
                  <a:gd name="T73" fmla="*/ 95 h 132"/>
                  <a:gd name="T74" fmla="*/ 124 w 196"/>
                  <a:gd name="T75" fmla="*/ 87 h 132"/>
                  <a:gd name="T76" fmla="*/ 100 w 196"/>
                  <a:gd name="T77" fmla="*/ 79 h 132"/>
                  <a:gd name="T78" fmla="*/ 81 w 196"/>
                  <a:gd name="T79" fmla="*/ 7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132">
                    <a:moveTo>
                      <a:pt x="81" y="72"/>
                    </a:moveTo>
                    <a:lnTo>
                      <a:pt x="57" y="62"/>
                    </a:lnTo>
                    <a:lnTo>
                      <a:pt x="37" y="52"/>
                    </a:lnTo>
                    <a:lnTo>
                      <a:pt x="23" y="44"/>
                    </a:lnTo>
                    <a:lnTo>
                      <a:pt x="12" y="34"/>
                    </a:lnTo>
                    <a:lnTo>
                      <a:pt x="6" y="26"/>
                    </a:lnTo>
                    <a:lnTo>
                      <a:pt x="2" y="18"/>
                    </a:lnTo>
                    <a:lnTo>
                      <a:pt x="0" y="9"/>
                    </a:lnTo>
                    <a:lnTo>
                      <a:pt x="0" y="1"/>
                    </a:lnTo>
                    <a:lnTo>
                      <a:pt x="9" y="0"/>
                    </a:lnTo>
                    <a:lnTo>
                      <a:pt x="9" y="1"/>
                    </a:lnTo>
                    <a:lnTo>
                      <a:pt x="11" y="7"/>
                    </a:lnTo>
                    <a:lnTo>
                      <a:pt x="15" y="14"/>
                    </a:lnTo>
                    <a:lnTo>
                      <a:pt x="24" y="20"/>
                    </a:lnTo>
                    <a:lnTo>
                      <a:pt x="35" y="26"/>
                    </a:lnTo>
                    <a:lnTo>
                      <a:pt x="48" y="32"/>
                    </a:lnTo>
                    <a:lnTo>
                      <a:pt x="64" y="38"/>
                    </a:lnTo>
                    <a:lnTo>
                      <a:pt x="81" y="44"/>
                    </a:lnTo>
                    <a:lnTo>
                      <a:pt x="100" y="51"/>
                    </a:lnTo>
                    <a:lnTo>
                      <a:pt x="112" y="55"/>
                    </a:lnTo>
                    <a:lnTo>
                      <a:pt x="136" y="64"/>
                    </a:lnTo>
                    <a:lnTo>
                      <a:pt x="155" y="72"/>
                    </a:lnTo>
                    <a:lnTo>
                      <a:pt x="171" y="81"/>
                    </a:lnTo>
                    <a:lnTo>
                      <a:pt x="181" y="89"/>
                    </a:lnTo>
                    <a:lnTo>
                      <a:pt x="188" y="99"/>
                    </a:lnTo>
                    <a:lnTo>
                      <a:pt x="192" y="108"/>
                    </a:lnTo>
                    <a:lnTo>
                      <a:pt x="194" y="118"/>
                    </a:lnTo>
                    <a:lnTo>
                      <a:pt x="195" y="128"/>
                    </a:lnTo>
                    <a:lnTo>
                      <a:pt x="195" y="131"/>
                    </a:lnTo>
                    <a:lnTo>
                      <a:pt x="187" y="131"/>
                    </a:lnTo>
                    <a:lnTo>
                      <a:pt x="187" y="128"/>
                    </a:lnTo>
                    <a:lnTo>
                      <a:pt x="185" y="122"/>
                    </a:lnTo>
                    <a:lnTo>
                      <a:pt x="183" y="117"/>
                    </a:lnTo>
                    <a:lnTo>
                      <a:pt x="178" y="111"/>
                    </a:lnTo>
                    <a:lnTo>
                      <a:pt x="170" y="106"/>
                    </a:lnTo>
                    <a:lnTo>
                      <a:pt x="158" y="101"/>
                    </a:lnTo>
                    <a:lnTo>
                      <a:pt x="143" y="95"/>
                    </a:lnTo>
                    <a:lnTo>
                      <a:pt x="124" y="87"/>
                    </a:lnTo>
                    <a:lnTo>
                      <a:pt x="100" y="79"/>
                    </a:lnTo>
                    <a:lnTo>
                      <a:pt x="81" y="72"/>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98" name="Freeform 42"/>
              <p:cNvSpPr>
                <a:spLocks/>
              </p:cNvSpPr>
              <p:nvPr/>
            </p:nvSpPr>
            <p:spPr bwMode="auto">
              <a:xfrm>
                <a:off x="2852" y="2300"/>
                <a:ext cx="196" cy="134"/>
              </a:xfrm>
              <a:custGeom>
                <a:avLst/>
                <a:gdLst>
                  <a:gd name="T0" fmla="*/ 81 w 196"/>
                  <a:gd name="T1" fmla="*/ 73 h 134"/>
                  <a:gd name="T2" fmla="*/ 57 w 196"/>
                  <a:gd name="T3" fmla="*/ 63 h 134"/>
                  <a:gd name="T4" fmla="*/ 37 w 196"/>
                  <a:gd name="T5" fmla="*/ 52 h 134"/>
                  <a:gd name="T6" fmla="*/ 23 w 196"/>
                  <a:gd name="T7" fmla="*/ 44 h 134"/>
                  <a:gd name="T8" fmla="*/ 12 w 196"/>
                  <a:gd name="T9" fmla="*/ 35 h 134"/>
                  <a:gd name="T10" fmla="*/ 6 w 196"/>
                  <a:gd name="T11" fmla="*/ 26 h 134"/>
                  <a:gd name="T12" fmla="*/ 2 w 196"/>
                  <a:gd name="T13" fmla="*/ 17 h 134"/>
                  <a:gd name="T14" fmla="*/ 0 w 196"/>
                  <a:gd name="T15" fmla="*/ 10 h 134"/>
                  <a:gd name="T16" fmla="*/ 0 w 196"/>
                  <a:gd name="T17" fmla="*/ 0 h 134"/>
                  <a:gd name="T18" fmla="*/ 9 w 196"/>
                  <a:gd name="T19" fmla="*/ 0 h 134"/>
                  <a:gd name="T20" fmla="*/ 9 w 196"/>
                  <a:gd name="T21" fmla="*/ 1 h 134"/>
                  <a:gd name="T22" fmla="*/ 11 w 196"/>
                  <a:gd name="T23" fmla="*/ 8 h 134"/>
                  <a:gd name="T24" fmla="*/ 15 w 196"/>
                  <a:gd name="T25" fmla="*/ 15 h 134"/>
                  <a:gd name="T26" fmla="*/ 24 w 196"/>
                  <a:gd name="T27" fmla="*/ 21 h 134"/>
                  <a:gd name="T28" fmla="*/ 35 w 196"/>
                  <a:gd name="T29" fmla="*/ 26 h 134"/>
                  <a:gd name="T30" fmla="*/ 48 w 196"/>
                  <a:gd name="T31" fmla="*/ 33 h 134"/>
                  <a:gd name="T32" fmla="*/ 62 w 196"/>
                  <a:gd name="T33" fmla="*/ 38 h 134"/>
                  <a:gd name="T34" fmla="*/ 80 w 196"/>
                  <a:gd name="T35" fmla="*/ 45 h 134"/>
                  <a:gd name="T36" fmla="*/ 100 w 196"/>
                  <a:gd name="T37" fmla="*/ 51 h 134"/>
                  <a:gd name="T38" fmla="*/ 111 w 196"/>
                  <a:gd name="T39" fmla="*/ 55 h 134"/>
                  <a:gd name="T40" fmla="*/ 136 w 196"/>
                  <a:gd name="T41" fmla="*/ 65 h 134"/>
                  <a:gd name="T42" fmla="*/ 155 w 196"/>
                  <a:gd name="T43" fmla="*/ 73 h 134"/>
                  <a:gd name="T44" fmla="*/ 170 w 196"/>
                  <a:gd name="T45" fmla="*/ 82 h 134"/>
                  <a:gd name="T46" fmla="*/ 180 w 196"/>
                  <a:gd name="T47" fmla="*/ 90 h 134"/>
                  <a:gd name="T48" fmla="*/ 188 w 196"/>
                  <a:gd name="T49" fmla="*/ 100 h 134"/>
                  <a:gd name="T50" fmla="*/ 192 w 196"/>
                  <a:gd name="T51" fmla="*/ 109 h 134"/>
                  <a:gd name="T52" fmla="*/ 194 w 196"/>
                  <a:gd name="T53" fmla="*/ 119 h 134"/>
                  <a:gd name="T54" fmla="*/ 195 w 196"/>
                  <a:gd name="T55" fmla="*/ 130 h 134"/>
                  <a:gd name="T56" fmla="*/ 195 w 196"/>
                  <a:gd name="T57" fmla="*/ 132 h 134"/>
                  <a:gd name="T58" fmla="*/ 195 w 196"/>
                  <a:gd name="T59" fmla="*/ 133 h 134"/>
                  <a:gd name="T60" fmla="*/ 195 w 196"/>
                  <a:gd name="T61" fmla="*/ 133 h 134"/>
                  <a:gd name="T62" fmla="*/ 187 w 196"/>
                  <a:gd name="T63" fmla="*/ 132 h 134"/>
                  <a:gd name="T64" fmla="*/ 187 w 196"/>
                  <a:gd name="T65" fmla="*/ 130 h 134"/>
                  <a:gd name="T66" fmla="*/ 185 w 196"/>
                  <a:gd name="T67" fmla="*/ 124 h 134"/>
                  <a:gd name="T68" fmla="*/ 183 w 196"/>
                  <a:gd name="T69" fmla="*/ 118 h 134"/>
                  <a:gd name="T70" fmla="*/ 178 w 196"/>
                  <a:gd name="T71" fmla="*/ 113 h 134"/>
                  <a:gd name="T72" fmla="*/ 170 w 196"/>
                  <a:gd name="T73" fmla="*/ 107 h 134"/>
                  <a:gd name="T74" fmla="*/ 158 w 196"/>
                  <a:gd name="T75" fmla="*/ 102 h 134"/>
                  <a:gd name="T76" fmla="*/ 143 w 196"/>
                  <a:gd name="T77" fmla="*/ 96 h 134"/>
                  <a:gd name="T78" fmla="*/ 124 w 196"/>
                  <a:gd name="T79" fmla="*/ 88 h 134"/>
                  <a:gd name="T80" fmla="*/ 100 w 196"/>
                  <a:gd name="T81" fmla="*/ 80 h 134"/>
                  <a:gd name="T82" fmla="*/ 81 w 196"/>
                  <a:gd name="T83" fmla="*/ 7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34">
                    <a:moveTo>
                      <a:pt x="81" y="73"/>
                    </a:moveTo>
                    <a:lnTo>
                      <a:pt x="57" y="63"/>
                    </a:lnTo>
                    <a:lnTo>
                      <a:pt x="37" y="52"/>
                    </a:lnTo>
                    <a:lnTo>
                      <a:pt x="23" y="44"/>
                    </a:lnTo>
                    <a:lnTo>
                      <a:pt x="12" y="35"/>
                    </a:lnTo>
                    <a:lnTo>
                      <a:pt x="6" y="26"/>
                    </a:lnTo>
                    <a:lnTo>
                      <a:pt x="2" y="17"/>
                    </a:lnTo>
                    <a:lnTo>
                      <a:pt x="0" y="10"/>
                    </a:lnTo>
                    <a:lnTo>
                      <a:pt x="0" y="0"/>
                    </a:lnTo>
                    <a:lnTo>
                      <a:pt x="9" y="0"/>
                    </a:lnTo>
                    <a:lnTo>
                      <a:pt x="9" y="1"/>
                    </a:lnTo>
                    <a:lnTo>
                      <a:pt x="11" y="8"/>
                    </a:lnTo>
                    <a:lnTo>
                      <a:pt x="15" y="15"/>
                    </a:lnTo>
                    <a:lnTo>
                      <a:pt x="24" y="21"/>
                    </a:lnTo>
                    <a:lnTo>
                      <a:pt x="35" y="26"/>
                    </a:lnTo>
                    <a:lnTo>
                      <a:pt x="48" y="33"/>
                    </a:lnTo>
                    <a:lnTo>
                      <a:pt x="62" y="38"/>
                    </a:lnTo>
                    <a:lnTo>
                      <a:pt x="80" y="45"/>
                    </a:lnTo>
                    <a:lnTo>
                      <a:pt x="100" y="51"/>
                    </a:lnTo>
                    <a:lnTo>
                      <a:pt x="111" y="55"/>
                    </a:lnTo>
                    <a:lnTo>
                      <a:pt x="136" y="65"/>
                    </a:lnTo>
                    <a:lnTo>
                      <a:pt x="155" y="73"/>
                    </a:lnTo>
                    <a:lnTo>
                      <a:pt x="170" y="82"/>
                    </a:lnTo>
                    <a:lnTo>
                      <a:pt x="180" y="90"/>
                    </a:lnTo>
                    <a:lnTo>
                      <a:pt x="188" y="100"/>
                    </a:lnTo>
                    <a:lnTo>
                      <a:pt x="192" y="109"/>
                    </a:lnTo>
                    <a:lnTo>
                      <a:pt x="194" y="119"/>
                    </a:lnTo>
                    <a:lnTo>
                      <a:pt x="195" y="130"/>
                    </a:lnTo>
                    <a:lnTo>
                      <a:pt x="195" y="132"/>
                    </a:lnTo>
                    <a:lnTo>
                      <a:pt x="195" y="133"/>
                    </a:lnTo>
                    <a:lnTo>
                      <a:pt x="195" y="133"/>
                    </a:lnTo>
                    <a:lnTo>
                      <a:pt x="187" y="132"/>
                    </a:lnTo>
                    <a:lnTo>
                      <a:pt x="187" y="130"/>
                    </a:lnTo>
                    <a:lnTo>
                      <a:pt x="185" y="124"/>
                    </a:lnTo>
                    <a:lnTo>
                      <a:pt x="183" y="118"/>
                    </a:lnTo>
                    <a:lnTo>
                      <a:pt x="178" y="113"/>
                    </a:lnTo>
                    <a:lnTo>
                      <a:pt x="170" y="107"/>
                    </a:lnTo>
                    <a:lnTo>
                      <a:pt x="158" y="102"/>
                    </a:lnTo>
                    <a:lnTo>
                      <a:pt x="143" y="96"/>
                    </a:lnTo>
                    <a:lnTo>
                      <a:pt x="124" y="88"/>
                    </a:lnTo>
                    <a:lnTo>
                      <a:pt x="100" y="80"/>
                    </a:lnTo>
                    <a:lnTo>
                      <a:pt x="81" y="73"/>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99" name="Freeform 43"/>
              <p:cNvSpPr>
                <a:spLocks/>
              </p:cNvSpPr>
              <p:nvPr/>
            </p:nvSpPr>
            <p:spPr bwMode="auto">
              <a:xfrm>
                <a:off x="2853" y="1920"/>
                <a:ext cx="195" cy="130"/>
              </a:xfrm>
              <a:custGeom>
                <a:avLst/>
                <a:gdLst>
                  <a:gd name="T0" fmla="*/ 186 w 195"/>
                  <a:gd name="T1" fmla="*/ 0 h 130"/>
                  <a:gd name="T2" fmla="*/ 184 w 195"/>
                  <a:gd name="T3" fmla="*/ 6 h 130"/>
                  <a:gd name="T4" fmla="*/ 182 w 195"/>
                  <a:gd name="T5" fmla="*/ 12 h 130"/>
                  <a:gd name="T6" fmla="*/ 177 w 195"/>
                  <a:gd name="T7" fmla="*/ 18 h 130"/>
                  <a:gd name="T8" fmla="*/ 169 w 195"/>
                  <a:gd name="T9" fmla="*/ 23 h 130"/>
                  <a:gd name="T10" fmla="*/ 157 w 195"/>
                  <a:gd name="T11" fmla="*/ 29 h 130"/>
                  <a:gd name="T12" fmla="*/ 142 w 195"/>
                  <a:gd name="T13" fmla="*/ 35 h 130"/>
                  <a:gd name="T14" fmla="*/ 123 w 195"/>
                  <a:gd name="T15" fmla="*/ 42 h 130"/>
                  <a:gd name="T16" fmla="*/ 100 w 195"/>
                  <a:gd name="T17" fmla="*/ 50 h 130"/>
                  <a:gd name="T18" fmla="*/ 80 w 195"/>
                  <a:gd name="T19" fmla="*/ 57 h 130"/>
                  <a:gd name="T20" fmla="*/ 56 w 195"/>
                  <a:gd name="T21" fmla="*/ 68 h 130"/>
                  <a:gd name="T22" fmla="*/ 36 w 195"/>
                  <a:gd name="T23" fmla="*/ 77 h 130"/>
                  <a:gd name="T24" fmla="*/ 23 w 195"/>
                  <a:gd name="T25" fmla="*/ 87 h 130"/>
                  <a:gd name="T26" fmla="*/ 13 w 195"/>
                  <a:gd name="T27" fmla="*/ 95 h 130"/>
                  <a:gd name="T28" fmla="*/ 6 w 195"/>
                  <a:gd name="T29" fmla="*/ 103 h 130"/>
                  <a:gd name="T30" fmla="*/ 3 w 195"/>
                  <a:gd name="T31" fmla="*/ 112 h 130"/>
                  <a:gd name="T32" fmla="*/ 0 w 195"/>
                  <a:gd name="T33" fmla="*/ 120 h 130"/>
                  <a:gd name="T34" fmla="*/ 0 w 195"/>
                  <a:gd name="T35" fmla="*/ 128 h 130"/>
                  <a:gd name="T36" fmla="*/ 8 w 195"/>
                  <a:gd name="T37" fmla="*/ 129 h 130"/>
                  <a:gd name="T38" fmla="*/ 8 w 195"/>
                  <a:gd name="T39" fmla="*/ 129 h 130"/>
                  <a:gd name="T40" fmla="*/ 10 w 195"/>
                  <a:gd name="T41" fmla="*/ 122 h 130"/>
                  <a:gd name="T42" fmla="*/ 15 w 195"/>
                  <a:gd name="T43" fmla="*/ 115 h 130"/>
                  <a:gd name="T44" fmla="*/ 23 w 195"/>
                  <a:gd name="T45" fmla="*/ 109 h 130"/>
                  <a:gd name="T46" fmla="*/ 34 w 195"/>
                  <a:gd name="T47" fmla="*/ 103 h 130"/>
                  <a:gd name="T48" fmla="*/ 48 w 195"/>
                  <a:gd name="T49" fmla="*/ 98 h 130"/>
                  <a:gd name="T50" fmla="*/ 63 w 195"/>
                  <a:gd name="T51" fmla="*/ 92 h 130"/>
                  <a:gd name="T52" fmla="*/ 80 w 195"/>
                  <a:gd name="T53" fmla="*/ 85 h 130"/>
                  <a:gd name="T54" fmla="*/ 100 w 195"/>
                  <a:gd name="T55" fmla="*/ 78 h 130"/>
                  <a:gd name="T56" fmla="*/ 111 w 195"/>
                  <a:gd name="T57" fmla="*/ 74 h 130"/>
                  <a:gd name="T58" fmla="*/ 135 w 195"/>
                  <a:gd name="T59" fmla="*/ 66 h 130"/>
                  <a:gd name="T60" fmla="*/ 154 w 195"/>
                  <a:gd name="T61" fmla="*/ 57 h 130"/>
                  <a:gd name="T62" fmla="*/ 170 w 195"/>
                  <a:gd name="T63" fmla="*/ 49 h 130"/>
                  <a:gd name="T64" fmla="*/ 180 w 195"/>
                  <a:gd name="T65" fmla="*/ 40 h 130"/>
                  <a:gd name="T66" fmla="*/ 187 w 195"/>
                  <a:gd name="T67" fmla="*/ 31 h 130"/>
                  <a:gd name="T68" fmla="*/ 191 w 195"/>
                  <a:gd name="T69" fmla="*/ 22 h 130"/>
                  <a:gd name="T70" fmla="*/ 193 w 195"/>
                  <a:gd name="T71" fmla="*/ 11 h 130"/>
                  <a:gd name="T72" fmla="*/ 194 w 195"/>
                  <a:gd name="T73" fmla="*/ 0 h 130"/>
                  <a:gd name="T74" fmla="*/ 186 w 195"/>
                  <a:gd name="T7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5" h="130">
                    <a:moveTo>
                      <a:pt x="186" y="0"/>
                    </a:moveTo>
                    <a:lnTo>
                      <a:pt x="184" y="6"/>
                    </a:lnTo>
                    <a:lnTo>
                      <a:pt x="182" y="12"/>
                    </a:lnTo>
                    <a:lnTo>
                      <a:pt x="177" y="18"/>
                    </a:lnTo>
                    <a:lnTo>
                      <a:pt x="169" y="23"/>
                    </a:lnTo>
                    <a:lnTo>
                      <a:pt x="157" y="29"/>
                    </a:lnTo>
                    <a:lnTo>
                      <a:pt x="142" y="35"/>
                    </a:lnTo>
                    <a:lnTo>
                      <a:pt x="123" y="42"/>
                    </a:lnTo>
                    <a:lnTo>
                      <a:pt x="100" y="50"/>
                    </a:lnTo>
                    <a:lnTo>
                      <a:pt x="80" y="57"/>
                    </a:lnTo>
                    <a:lnTo>
                      <a:pt x="56" y="68"/>
                    </a:lnTo>
                    <a:lnTo>
                      <a:pt x="36" y="77"/>
                    </a:lnTo>
                    <a:lnTo>
                      <a:pt x="23" y="87"/>
                    </a:lnTo>
                    <a:lnTo>
                      <a:pt x="13" y="95"/>
                    </a:lnTo>
                    <a:lnTo>
                      <a:pt x="6" y="103"/>
                    </a:lnTo>
                    <a:lnTo>
                      <a:pt x="3" y="112"/>
                    </a:lnTo>
                    <a:lnTo>
                      <a:pt x="0" y="120"/>
                    </a:lnTo>
                    <a:lnTo>
                      <a:pt x="0" y="128"/>
                    </a:lnTo>
                    <a:lnTo>
                      <a:pt x="8" y="129"/>
                    </a:lnTo>
                    <a:lnTo>
                      <a:pt x="8" y="129"/>
                    </a:lnTo>
                    <a:lnTo>
                      <a:pt x="10" y="122"/>
                    </a:lnTo>
                    <a:lnTo>
                      <a:pt x="15" y="115"/>
                    </a:lnTo>
                    <a:lnTo>
                      <a:pt x="23" y="109"/>
                    </a:lnTo>
                    <a:lnTo>
                      <a:pt x="34" y="103"/>
                    </a:lnTo>
                    <a:lnTo>
                      <a:pt x="48" y="98"/>
                    </a:lnTo>
                    <a:lnTo>
                      <a:pt x="63" y="92"/>
                    </a:lnTo>
                    <a:lnTo>
                      <a:pt x="80" y="85"/>
                    </a:lnTo>
                    <a:lnTo>
                      <a:pt x="100" y="78"/>
                    </a:lnTo>
                    <a:lnTo>
                      <a:pt x="111" y="74"/>
                    </a:lnTo>
                    <a:lnTo>
                      <a:pt x="135" y="66"/>
                    </a:lnTo>
                    <a:lnTo>
                      <a:pt x="154" y="57"/>
                    </a:lnTo>
                    <a:lnTo>
                      <a:pt x="170" y="49"/>
                    </a:lnTo>
                    <a:lnTo>
                      <a:pt x="180" y="40"/>
                    </a:lnTo>
                    <a:lnTo>
                      <a:pt x="187" y="31"/>
                    </a:lnTo>
                    <a:lnTo>
                      <a:pt x="191" y="22"/>
                    </a:lnTo>
                    <a:lnTo>
                      <a:pt x="193" y="11"/>
                    </a:lnTo>
                    <a:lnTo>
                      <a:pt x="194" y="0"/>
                    </a:lnTo>
                    <a:lnTo>
                      <a:pt x="186"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00" name="Freeform 44"/>
              <p:cNvSpPr>
                <a:spLocks/>
              </p:cNvSpPr>
              <p:nvPr/>
            </p:nvSpPr>
            <p:spPr bwMode="auto">
              <a:xfrm>
                <a:off x="2852" y="2175"/>
                <a:ext cx="196" cy="130"/>
              </a:xfrm>
              <a:custGeom>
                <a:avLst/>
                <a:gdLst>
                  <a:gd name="T0" fmla="*/ 187 w 196"/>
                  <a:gd name="T1" fmla="*/ 0 h 130"/>
                  <a:gd name="T2" fmla="*/ 185 w 196"/>
                  <a:gd name="T3" fmla="*/ 6 h 130"/>
                  <a:gd name="T4" fmla="*/ 183 w 196"/>
                  <a:gd name="T5" fmla="*/ 12 h 130"/>
                  <a:gd name="T6" fmla="*/ 178 w 196"/>
                  <a:gd name="T7" fmla="*/ 18 h 130"/>
                  <a:gd name="T8" fmla="*/ 170 w 196"/>
                  <a:gd name="T9" fmla="*/ 22 h 130"/>
                  <a:gd name="T10" fmla="*/ 158 w 196"/>
                  <a:gd name="T11" fmla="*/ 28 h 130"/>
                  <a:gd name="T12" fmla="*/ 143 w 196"/>
                  <a:gd name="T13" fmla="*/ 35 h 130"/>
                  <a:gd name="T14" fmla="*/ 124 w 196"/>
                  <a:gd name="T15" fmla="*/ 41 h 130"/>
                  <a:gd name="T16" fmla="*/ 100 w 196"/>
                  <a:gd name="T17" fmla="*/ 50 h 130"/>
                  <a:gd name="T18" fmla="*/ 81 w 196"/>
                  <a:gd name="T19" fmla="*/ 57 h 130"/>
                  <a:gd name="T20" fmla="*/ 57 w 196"/>
                  <a:gd name="T21" fmla="*/ 68 h 130"/>
                  <a:gd name="T22" fmla="*/ 37 w 196"/>
                  <a:gd name="T23" fmla="*/ 77 h 130"/>
                  <a:gd name="T24" fmla="*/ 23 w 196"/>
                  <a:gd name="T25" fmla="*/ 87 h 130"/>
                  <a:gd name="T26" fmla="*/ 12 w 196"/>
                  <a:gd name="T27" fmla="*/ 95 h 130"/>
                  <a:gd name="T28" fmla="*/ 6 w 196"/>
                  <a:gd name="T29" fmla="*/ 103 h 130"/>
                  <a:gd name="T30" fmla="*/ 2 w 196"/>
                  <a:gd name="T31" fmla="*/ 112 h 130"/>
                  <a:gd name="T32" fmla="*/ 0 w 196"/>
                  <a:gd name="T33" fmla="*/ 120 h 130"/>
                  <a:gd name="T34" fmla="*/ 0 w 196"/>
                  <a:gd name="T35" fmla="*/ 128 h 130"/>
                  <a:gd name="T36" fmla="*/ 9 w 196"/>
                  <a:gd name="T37" fmla="*/ 129 h 130"/>
                  <a:gd name="T38" fmla="*/ 9 w 196"/>
                  <a:gd name="T39" fmla="*/ 129 h 130"/>
                  <a:gd name="T40" fmla="*/ 11 w 196"/>
                  <a:gd name="T41" fmla="*/ 122 h 130"/>
                  <a:gd name="T42" fmla="*/ 15 w 196"/>
                  <a:gd name="T43" fmla="*/ 115 h 130"/>
                  <a:gd name="T44" fmla="*/ 24 w 196"/>
                  <a:gd name="T45" fmla="*/ 109 h 130"/>
                  <a:gd name="T46" fmla="*/ 35 w 196"/>
                  <a:gd name="T47" fmla="*/ 103 h 130"/>
                  <a:gd name="T48" fmla="*/ 48 w 196"/>
                  <a:gd name="T49" fmla="*/ 97 h 130"/>
                  <a:gd name="T50" fmla="*/ 62 w 196"/>
                  <a:gd name="T51" fmla="*/ 92 h 130"/>
                  <a:gd name="T52" fmla="*/ 80 w 196"/>
                  <a:gd name="T53" fmla="*/ 85 h 130"/>
                  <a:gd name="T54" fmla="*/ 100 w 196"/>
                  <a:gd name="T55" fmla="*/ 78 h 130"/>
                  <a:gd name="T56" fmla="*/ 111 w 196"/>
                  <a:gd name="T57" fmla="*/ 74 h 130"/>
                  <a:gd name="T58" fmla="*/ 136 w 196"/>
                  <a:gd name="T59" fmla="*/ 66 h 130"/>
                  <a:gd name="T60" fmla="*/ 155 w 196"/>
                  <a:gd name="T61" fmla="*/ 57 h 130"/>
                  <a:gd name="T62" fmla="*/ 170 w 196"/>
                  <a:gd name="T63" fmla="*/ 49 h 130"/>
                  <a:gd name="T64" fmla="*/ 180 w 196"/>
                  <a:gd name="T65" fmla="*/ 39 h 130"/>
                  <a:gd name="T66" fmla="*/ 188 w 196"/>
                  <a:gd name="T67" fmla="*/ 31 h 130"/>
                  <a:gd name="T68" fmla="*/ 192 w 196"/>
                  <a:gd name="T69" fmla="*/ 21 h 130"/>
                  <a:gd name="T70" fmla="*/ 194 w 196"/>
                  <a:gd name="T71" fmla="*/ 11 h 130"/>
                  <a:gd name="T72" fmla="*/ 195 w 196"/>
                  <a:gd name="T73" fmla="*/ 0 h 130"/>
                  <a:gd name="T74" fmla="*/ 187 w 196"/>
                  <a:gd name="T7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6" h="130">
                    <a:moveTo>
                      <a:pt x="187" y="0"/>
                    </a:moveTo>
                    <a:lnTo>
                      <a:pt x="185" y="6"/>
                    </a:lnTo>
                    <a:lnTo>
                      <a:pt x="183" y="12"/>
                    </a:lnTo>
                    <a:lnTo>
                      <a:pt x="178" y="18"/>
                    </a:lnTo>
                    <a:lnTo>
                      <a:pt x="170" y="22"/>
                    </a:lnTo>
                    <a:lnTo>
                      <a:pt x="158" y="28"/>
                    </a:lnTo>
                    <a:lnTo>
                      <a:pt x="143" y="35"/>
                    </a:lnTo>
                    <a:lnTo>
                      <a:pt x="124" y="41"/>
                    </a:lnTo>
                    <a:lnTo>
                      <a:pt x="100" y="50"/>
                    </a:lnTo>
                    <a:lnTo>
                      <a:pt x="81" y="57"/>
                    </a:lnTo>
                    <a:lnTo>
                      <a:pt x="57" y="68"/>
                    </a:lnTo>
                    <a:lnTo>
                      <a:pt x="37" y="77"/>
                    </a:lnTo>
                    <a:lnTo>
                      <a:pt x="23" y="87"/>
                    </a:lnTo>
                    <a:lnTo>
                      <a:pt x="12" y="95"/>
                    </a:lnTo>
                    <a:lnTo>
                      <a:pt x="6" y="103"/>
                    </a:lnTo>
                    <a:lnTo>
                      <a:pt x="2" y="112"/>
                    </a:lnTo>
                    <a:lnTo>
                      <a:pt x="0" y="120"/>
                    </a:lnTo>
                    <a:lnTo>
                      <a:pt x="0" y="128"/>
                    </a:lnTo>
                    <a:lnTo>
                      <a:pt x="9" y="129"/>
                    </a:lnTo>
                    <a:lnTo>
                      <a:pt x="9" y="129"/>
                    </a:lnTo>
                    <a:lnTo>
                      <a:pt x="11" y="122"/>
                    </a:lnTo>
                    <a:lnTo>
                      <a:pt x="15" y="115"/>
                    </a:lnTo>
                    <a:lnTo>
                      <a:pt x="24" y="109"/>
                    </a:lnTo>
                    <a:lnTo>
                      <a:pt x="35" y="103"/>
                    </a:lnTo>
                    <a:lnTo>
                      <a:pt x="48" y="97"/>
                    </a:lnTo>
                    <a:lnTo>
                      <a:pt x="62" y="92"/>
                    </a:lnTo>
                    <a:lnTo>
                      <a:pt x="80" y="85"/>
                    </a:lnTo>
                    <a:lnTo>
                      <a:pt x="100" y="78"/>
                    </a:lnTo>
                    <a:lnTo>
                      <a:pt x="111" y="74"/>
                    </a:lnTo>
                    <a:lnTo>
                      <a:pt x="136" y="66"/>
                    </a:lnTo>
                    <a:lnTo>
                      <a:pt x="155" y="57"/>
                    </a:lnTo>
                    <a:lnTo>
                      <a:pt x="170" y="49"/>
                    </a:lnTo>
                    <a:lnTo>
                      <a:pt x="180" y="39"/>
                    </a:lnTo>
                    <a:lnTo>
                      <a:pt x="188" y="31"/>
                    </a:lnTo>
                    <a:lnTo>
                      <a:pt x="192" y="21"/>
                    </a:lnTo>
                    <a:lnTo>
                      <a:pt x="194" y="11"/>
                    </a:lnTo>
                    <a:lnTo>
                      <a:pt x="195" y="0"/>
                    </a:lnTo>
                    <a:lnTo>
                      <a:pt x="187"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01" name="Freeform 45"/>
              <p:cNvSpPr>
                <a:spLocks/>
              </p:cNvSpPr>
              <p:nvPr/>
            </p:nvSpPr>
            <p:spPr bwMode="auto">
              <a:xfrm>
                <a:off x="2865" y="2060"/>
                <a:ext cx="176" cy="120"/>
              </a:xfrm>
              <a:custGeom>
                <a:avLst/>
                <a:gdLst>
                  <a:gd name="T0" fmla="*/ 103 w 176"/>
                  <a:gd name="T1" fmla="*/ 65 h 120"/>
                  <a:gd name="T2" fmla="*/ 125 w 176"/>
                  <a:gd name="T3" fmla="*/ 56 h 120"/>
                  <a:gd name="T4" fmla="*/ 142 w 176"/>
                  <a:gd name="T5" fmla="*/ 47 h 120"/>
                  <a:gd name="T6" fmla="*/ 155 w 176"/>
                  <a:gd name="T7" fmla="*/ 39 h 120"/>
                  <a:gd name="T8" fmla="*/ 165 w 176"/>
                  <a:gd name="T9" fmla="*/ 32 h 120"/>
                  <a:gd name="T10" fmla="*/ 170 w 176"/>
                  <a:gd name="T11" fmla="*/ 24 h 120"/>
                  <a:gd name="T12" fmla="*/ 174 w 176"/>
                  <a:gd name="T13" fmla="*/ 17 h 120"/>
                  <a:gd name="T14" fmla="*/ 175 w 176"/>
                  <a:gd name="T15" fmla="*/ 9 h 120"/>
                  <a:gd name="T16" fmla="*/ 175 w 176"/>
                  <a:gd name="T17" fmla="*/ 1 h 120"/>
                  <a:gd name="T18" fmla="*/ 167 w 176"/>
                  <a:gd name="T19" fmla="*/ 0 h 120"/>
                  <a:gd name="T20" fmla="*/ 167 w 176"/>
                  <a:gd name="T21" fmla="*/ 1 h 120"/>
                  <a:gd name="T22" fmla="*/ 165 w 176"/>
                  <a:gd name="T23" fmla="*/ 7 h 120"/>
                  <a:gd name="T24" fmla="*/ 161 w 176"/>
                  <a:gd name="T25" fmla="*/ 13 h 120"/>
                  <a:gd name="T26" fmla="*/ 154 w 176"/>
                  <a:gd name="T27" fmla="*/ 18 h 120"/>
                  <a:gd name="T28" fmla="*/ 145 w 176"/>
                  <a:gd name="T29" fmla="*/ 23 h 120"/>
                  <a:gd name="T30" fmla="*/ 133 w 176"/>
                  <a:gd name="T31" fmla="*/ 29 h 120"/>
                  <a:gd name="T32" fmla="*/ 118 w 176"/>
                  <a:gd name="T33" fmla="*/ 34 h 120"/>
                  <a:gd name="T34" fmla="*/ 103 w 176"/>
                  <a:gd name="T35" fmla="*/ 40 h 120"/>
                  <a:gd name="T36" fmla="*/ 85 w 176"/>
                  <a:gd name="T37" fmla="*/ 46 h 120"/>
                  <a:gd name="T38" fmla="*/ 75 w 176"/>
                  <a:gd name="T39" fmla="*/ 49 h 120"/>
                  <a:gd name="T40" fmla="*/ 53 w 176"/>
                  <a:gd name="T41" fmla="*/ 57 h 120"/>
                  <a:gd name="T42" fmla="*/ 36 w 176"/>
                  <a:gd name="T43" fmla="*/ 65 h 120"/>
                  <a:gd name="T44" fmla="*/ 23 w 176"/>
                  <a:gd name="T45" fmla="*/ 73 h 120"/>
                  <a:gd name="T46" fmla="*/ 14 w 176"/>
                  <a:gd name="T47" fmla="*/ 81 h 120"/>
                  <a:gd name="T48" fmla="*/ 6 w 176"/>
                  <a:gd name="T49" fmla="*/ 89 h 120"/>
                  <a:gd name="T50" fmla="*/ 2 w 176"/>
                  <a:gd name="T51" fmla="*/ 97 h 120"/>
                  <a:gd name="T52" fmla="*/ 1 w 176"/>
                  <a:gd name="T53" fmla="*/ 106 h 120"/>
                  <a:gd name="T54" fmla="*/ 0 w 176"/>
                  <a:gd name="T55" fmla="*/ 116 h 120"/>
                  <a:gd name="T56" fmla="*/ 0 w 176"/>
                  <a:gd name="T57" fmla="*/ 118 h 120"/>
                  <a:gd name="T58" fmla="*/ 0 w 176"/>
                  <a:gd name="T59" fmla="*/ 118 h 120"/>
                  <a:gd name="T60" fmla="*/ 0 w 176"/>
                  <a:gd name="T61" fmla="*/ 119 h 120"/>
                  <a:gd name="T62" fmla="*/ 7 w 176"/>
                  <a:gd name="T63" fmla="*/ 118 h 120"/>
                  <a:gd name="T64" fmla="*/ 7 w 176"/>
                  <a:gd name="T65" fmla="*/ 116 h 120"/>
                  <a:gd name="T66" fmla="*/ 8 w 176"/>
                  <a:gd name="T67" fmla="*/ 111 h 120"/>
                  <a:gd name="T68" fmla="*/ 11 w 176"/>
                  <a:gd name="T69" fmla="*/ 106 h 120"/>
                  <a:gd name="T70" fmla="*/ 15 w 176"/>
                  <a:gd name="T71" fmla="*/ 101 h 120"/>
                  <a:gd name="T72" fmla="*/ 23 w 176"/>
                  <a:gd name="T73" fmla="*/ 96 h 120"/>
                  <a:gd name="T74" fmla="*/ 34 w 176"/>
                  <a:gd name="T75" fmla="*/ 92 h 120"/>
                  <a:gd name="T76" fmla="*/ 46 w 176"/>
                  <a:gd name="T77" fmla="*/ 86 h 120"/>
                  <a:gd name="T78" fmla="*/ 64 w 176"/>
                  <a:gd name="T79" fmla="*/ 79 h 120"/>
                  <a:gd name="T80" fmla="*/ 85 w 176"/>
                  <a:gd name="T81" fmla="*/ 72 h 120"/>
                  <a:gd name="T82" fmla="*/ 103 w 176"/>
                  <a:gd name="T83" fmla="*/ 6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02" name="Freeform 46"/>
              <p:cNvSpPr>
                <a:spLocks/>
              </p:cNvSpPr>
              <p:nvPr/>
            </p:nvSpPr>
            <p:spPr bwMode="auto">
              <a:xfrm>
                <a:off x="2865" y="2290"/>
                <a:ext cx="177" cy="119"/>
              </a:xfrm>
              <a:custGeom>
                <a:avLst/>
                <a:gdLst>
                  <a:gd name="T0" fmla="*/ 104 w 177"/>
                  <a:gd name="T1" fmla="*/ 65 h 119"/>
                  <a:gd name="T2" fmla="*/ 126 w 177"/>
                  <a:gd name="T3" fmla="*/ 56 h 119"/>
                  <a:gd name="T4" fmla="*/ 143 w 177"/>
                  <a:gd name="T5" fmla="*/ 47 h 119"/>
                  <a:gd name="T6" fmla="*/ 155 w 177"/>
                  <a:gd name="T7" fmla="*/ 39 h 119"/>
                  <a:gd name="T8" fmla="*/ 165 w 177"/>
                  <a:gd name="T9" fmla="*/ 31 h 119"/>
                  <a:gd name="T10" fmla="*/ 171 w 177"/>
                  <a:gd name="T11" fmla="*/ 23 h 119"/>
                  <a:gd name="T12" fmla="*/ 174 w 177"/>
                  <a:gd name="T13" fmla="*/ 16 h 119"/>
                  <a:gd name="T14" fmla="*/ 176 w 177"/>
                  <a:gd name="T15" fmla="*/ 8 h 119"/>
                  <a:gd name="T16" fmla="*/ 176 w 177"/>
                  <a:gd name="T17" fmla="*/ 0 h 119"/>
                  <a:gd name="T18" fmla="*/ 168 w 177"/>
                  <a:gd name="T19" fmla="*/ 0 h 119"/>
                  <a:gd name="T20" fmla="*/ 166 w 177"/>
                  <a:gd name="T21" fmla="*/ 7 h 119"/>
                  <a:gd name="T22" fmla="*/ 162 w 177"/>
                  <a:gd name="T23" fmla="*/ 13 h 119"/>
                  <a:gd name="T24" fmla="*/ 155 w 177"/>
                  <a:gd name="T25" fmla="*/ 18 h 119"/>
                  <a:gd name="T26" fmla="*/ 145 w 177"/>
                  <a:gd name="T27" fmla="*/ 23 h 119"/>
                  <a:gd name="T28" fmla="*/ 133 w 177"/>
                  <a:gd name="T29" fmla="*/ 29 h 119"/>
                  <a:gd name="T30" fmla="*/ 119 w 177"/>
                  <a:gd name="T31" fmla="*/ 34 h 119"/>
                  <a:gd name="T32" fmla="*/ 103 w 177"/>
                  <a:gd name="T33" fmla="*/ 40 h 119"/>
                  <a:gd name="T34" fmla="*/ 85 w 177"/>
                  <a:gd name="T35" fmla="*/ 45 h 119"/>
                  <a:gd name="T36" fmla="*/ 75 w 177"/>
                  <a:gd name="T37" fmla="*/ 49 h 119"/>
                  <a:gd name="T38" fmla="*/ 54 w 177"/>
                  <a:gd name="T39" fmla="*/ 58 h 119"/>
                  <a:gd name="T40" fmla="*/ 36 w 177"/>
                  <a:gd name="T41" fmla="*/ 65 h 119"/>
                  <a:gd name="T42" fmla="*/ 23 w 177"/>
                  <a:gd name="T43" fmla="*/ 73 h 119"/>
                  <a:gd name="T44" fmla="*/ 14 w 177"/>
                  <a:gd name="T45" fmla="*/ 80 h 119"/>
                  <a:gd name="T46" fmla="*/ 6 w 177"/>
                  <a:gd name="T47" fmla="*/ 89 h 119"/>
                  <a:gd name="T48" fmla="*/ 2 w 177"/>
                  <a:gd name="T49" fmla="*/ 97 h 119"/>
                  <a:gd name="T50" fmla="*/ 1 w 177"/>
                  <a:gd name="T51" fmla="*/ 106 h 119"/>
                  <a:gd name="T52" fmla="*/ 0 w 177"/>
                  <a:gd name="T53" fmla="*/ 116 h 119"/>
                  <a:gd name="T54" fmla="*/ 0 w 177"/>
                  <a:gd name="T55" fmla="*/ 117 h 119"/>
                  <a:gd name="T56" fmla="*/ 0 w 177"/>
                  <a:gd name="T57" fmla="*/ 118 h 119"/>
                  <a:gd name="T58" fmla="*/ 8 w 177"/>
                  <a:gd name="T59" fmla="*/ 117 h 119"/>
                  <a:gd name="T60" fmla="*/ 8 w 177"/>
                  <a:gd name="T61" fmla="*/ 116 h 119"/>
                  <a:gd name="T62" fmla="*/ 9 w 177"/>
                  <a:gd name="T63" fmla="*/ 110 h 119"/>
                  <a:gd name="T64" fmla="*/ 11 w 177"/>
                  <a:gd name="T65" fmla="*/ 105 h 119"/>
                  <a:gd name="T66" fmla="*/ 16 w 177"/>
                  <a:gd name="T67" fmla="*/ 100 h 119"/>
                  <a:gd name="T68" fmla="*/ 24 w 177"/>
                  <a:gd name="T69" fmla="*/ 96 h 119"/>
                  <a:gd name="T70" fmla="*/ 34 w 177"/>
                  <a:gd name="T71" fmla="*/ 91 h 119"/>
                  <a:gd name="T72" fmla="*/ 46 w 177"/>
                  <a:gd name="T73" fmla="*/ 85 h 119"/>
                  <a:gd name="T74" fmla="*/ 64 w 177"/>
                  <a:gd name="T75" fmla="*/ 79 h 119"/>
                  <a:gd name="T76" fmla="*/ 85 w 177"/>
                  <a:gd name="T77" fmla="*/ 71 h 119"/>
                  <a:gd name="T78" fmla="*/ 104 w 177"/>
                  <a:gd name="T79" fmla="*/ 6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03" name="Freeform 47"/>
              <p:cNvSpPr>
                <a:spLocks/>
              </p:cNvSpPr>
              <p:nvPr/>
            </p:nvSpPr>
            <p:spPr bwMode="auto">
              <a:xfrm>
                <a:off x="3490" y="2178"/>
                <a:ext cx="176" cy="118"/>
              </a:xfrm>
              <a:custGeom>
                <a:avLst/>
                <a:gdLst>
                  <a:gd name="T0" fmla="*/ 8 w 176"/>
                  <a:gd name="T1" fmla="*/ 0 h 118"/>
                  <a:gd name="T2" fmla="*/ 9 w 176"/>
                  <a:gd name="T3" fmla="*/ 6 h 118"/>
                  <a:gd name="T4" fmla="*/ 11 w 176"/>
                  <a:gd name="T5" fmla="*/ 11 h 118"/>
                  <a:gd name="T6" fmla="*/ 16 w 176"/>
                  <a:gd name="T7" fmla="*/ 15 h 118"/>
                  <a:gd name="T8" fmla="*/ 24 w 176"/>
                  <a:gd name="T9" fmla="*/ 21 h 118"/>
                  <a:gd name="T10" fmla="*/ 34 w 176"/>
                  <a:gd name="T11" fmla="*/ 26 h 118"/>
                  <a:gd name="T12" fmla="*/ 46 w 176"/>
                  <a:gd name="T13" fmla="*/ 31 h 118"/>
                  <a:gd name="T14" fmla="*/ 64 w 176"/>
                  <a:gd name="T15" fmla="*/ 38 h 118"/>
                  <a:gd name="T16" fmla="*/ 85 w 176"/>
                  <a:gd name="T17" fmla="*/ 45 h 118"/>
                  <a:gd name="T18" fmla="*/ 104 w 176"/>
                  <a:gd name="T19" fmla="*/ 51 h 118"/>
                  <a:gd name="T20" fmla="*/ 125 w 176"/>
                  <a:gd name="T21" fmla="*/ 61 h 118"/>
                  <a:gd name="T22" fmla="*/ 143 w 176"/>
                  <a:gd name="T23" fmla="*/ 70 h 118"/>
                  <a:gd name="T24" fmla="*/ 155 w 176"/>
                  <a:gd name="T25" fmla="*/ 78 h 118"/>
                  <a:gd name="T26" fmla="*/ 165 w 176"/>
                  <a:gd name="T27" fmla="*/ 85 h 118"/>
                  <a:gd name="T28" fmla="*/ 170 w 176"/>
                  <a:gd name="T29" fmla="*/ 93 h 118"/>
                  <a:gd name="T30" fmla="*/ 174 w 176"/>
                  <a:gd name="T31" fmla="*/ 100 h 118"/>
                  <a:gd name="T32" fmla="*/ 175 w 176"/>
                  <a:gd name="T33" fmla="*/ 108 h 118"/>
                  <a:gd name="T34" fmla="*/ 175 w 176"/>
                  <a:gd name="T35" fmla="*/ 116 h 118"/>
                  <a:gd name="T36" fmla="*/ 167 w 176"/>
                  <a:gd name="T37" fmla="*/ 117 h 118"/>
                  <a:gd name="T38" fmla="*/ 167 w 176"/>
                  <a:gd name="T39" fmla="*/ 116 h 118"/>
                  <a:gd name="T40" fmla="*/ 165 w 176"/>
                  <a:gd name="T41" fmla="*/ 110 h 118"/>
                  <a:gd name="T42" fmla="*/ 161 w 176"/>
                  <a:gd name="T43" fmla="*/ 105 h 118"/>
                  <a:gd name="T44" fmla="*/ 154 w 176"/>
                  <a:gd name="T45" fmla="*/ 99 h 118"/>
                  <a:gd name="T46" fmla="*/ 145 w 176"/>
                  <a:gd name="T47" fmla="*/ 94 h 118"/>
                  <a:gd name="T48" fmla="*/ 133 w 176"/>
                  <a:gd name="T49" fmla="*/ 88 h 118"/>
                  <a:gd name="T50" fmla="*/ 118 w 176"/>
                  <a:gd name="T51" fmla="*/ 82 h 118"/>
                  <a:gd name="T52" fmla="*/ 103 w 176"/>
                  <a:gd name="T53" fmla="*/ 77 h 118"/>
                  <a:gd name="T54" fmla="*/ 85 w 176"/>
                  <a:gd name="T55" fmla="*/ 70 h 118"/>
                  <a:gd name="T56" fmla="*/ 75 w 176"/>
                  <a:gd name="T57" fmla="*/ 67 h 118"/>
                  <a:gd name="T58" fmla="*/ 53 w 176"/>
                  <a:gd name="T59" fmla="*/ 60 h 118"/>
                  <a:gd name="T60" fmla="*/ 36 w 176"/>
                  <a:gd name="T61" fmla="*/ 51 h 118"/>
                  <a:gd name="T62" fmla="*/ 23 w 176"/>
                  <a:gd name="T63" fmla="*/ 44 h 118"/>
                  <a:gd name="T64" fmla="*/ 14 w 176"/>
                  <a:gd name="T65" fmla="*/ 36 h 118"/>
                  <a:gd name="T66" fmla="*/ 6 w 176"/>
                  <a:gd name="T67" fmla="*/ 28 h 118"/>
                  <a:gd name="T68" fmla="*/ 2 w 176"/>
                  <a:gd name="T69" fmla="*/ 19 h 118"/>
                  <a:gd name="T70" fmla="*/ 1 w 176"/>
                  <a:gd name="T71" fmla="*/ 10 h 118"/>
                  <a:gd name="T72" fmla="*/ 0 w 176"/>
                  <a:gd name="T73" fmla="*/ 0 h 118"/>
                  <a:gd name="T74" fmla="*/ 8 w 176"/>
                  <a:gd name="T7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04" name="Freeform 48"/>
              <p:cNvSpPr>
                <a:spLocks/>
              </p:cNvSpPr>
              <p:nvPr/>
            </p:nvSpPr>
            <p:spPr bwMode="auto">
              <a:xfrm>
                <a:off x="3490" y="1949"/>
                <a:ext cx="176" cy="117"/>
              </a:xfrm>
              <a:custGeom>
                <a:avLst/>
                <a:gdLst>
                  <a:gd name="T0" fmla="*/ 7 w 176"/>
                  <a:gd name="T1" fmla="*/ 0 h 117"/>
                  <a:gd name="T2" fmla="*/ 8 w 176"/>
                  <a:gd name="T3" fmla="*/ 6 h 117"/>
                  <a:gd name="T4" fmla="*/ 11 w 176"/>
                  <a:gd name="T5" fmla="*/ 11 h 117"/>
                  <a:gd name="T6" fmla="*/ 15 w 176"/>
                  <a:gd name="T7" fmla="*/ 16 h 117"/>
                  <a:gd name="T8" fmla="*/ 23 w 176"/>
                  <a:gd name="T9" fmla="*/ 21 h 117"/>
                  <a:gd name="T10" fmla="*/ 34 w 176"/>
                  <a:gd name="T11" fmla="*/ 26 h 117"/>
                  <a:gd name="T12" fmla="*/ 46 w 176"/>
                  <a:gd name="T13" fmla="*/ 31 h 117"/>
                  <a:gd name="T14" fmla="*/ 64 w 176"/>
                  <a:gd name="T15" fmla="*/ 38 h 117"/>
                  <a:gd name="T16" fmla="*/ 85 w 176"/>
                  <a:gd name="T17" fmla="*/ 45 h 117"/>
                  <a:gd name="T18" fmla="*/ 103 w 176"/>
                  <a:gd name="T19" fmla="*/ 51 h 117"/>
                  <a:gd name="T20" fmla="*/ 125 w 176"/>
                  <a:gd name="T21" fmla="*/ 61 h 117"/>
                  <a:gd name="T22" fmla="*/ 142 w 176"/>
                  <a:gd name="T23" fmla="*/ 69 h 117"/>
                  <a:gd name="T24" fmla="*/ 155 w 176"/>
                  <a:gd name="T25" fmla="*/ 78 h 117"/>
                  <a:gd name="T26" fmla="*/ 165 w 176"/>
                  <a:gd name="T27" fmla="*/ 85 h 117"/>
                  <a:gd name="T28" fmla="*/ 170 w 176"/>
                  <a:gd name="T29" fmla="*/ 92 h 117"/>
                  <a:gd name="T30" fmla="*/ 174 w 176"/>
                  <a:gd name="T31" fmla="*/ 100 h 117"/>
                  <a:gd name="T32" fmla="*/ 175 w 176"/>
                  <a:gd name="T33" fmla="*/ 107 h 117"/>
                  <a:gd name="T34" fmla="*/ 175 w 176"/>
                  <a:gd name="T35" fmla="*/ 115 h 117"/>
                  <a:gd name="T36" fmla="*/ 167 w 176"/>
                  <a:gd name="T37" fmla="*/ 116 h 117"/>
                  <a:gd name="T38" fmla="*/ 167 w 176"/>
                  <a:gd name="T39" fmla="*/ 116 h 117"/>
                  <a:gd name="T40" fmla="*/ 165 w 176"/>
                  <a:gd name="T41" fmla="*/ 109 h 117"/>
                  <a:gd name="T42" fmla="*/ 161 w 176"/>
                  <a:gd name="T43" fmla="*/ 104 h 117"/>
                  <a:gd name="T44" fmla="*/ 154 w 176"/>
                  <a:gd name="T45" fmla="*/ 98 h 117"/>
                  <a:gd name="T46" fmla="*/ 145 w 176"/>
                  <a:gd name="T47" fmla="*/ 93 h 117"/>
                  <a:gd name="T48" fmla="*/ 133 w 176"/>
                  <a:gd name="T49" fmla="*/ 87 h 117"/>
                  <a:gd name="T50" fmla="*/ 118 w 176"/>
                  <a:gd name="T51" fmla="*/ 82 h 117"/>
                  <a:gd name="T52" fmla="*/ 103 w 176"/>
                  <a:gd name="T53" fmla="*/ 76 h 117"/>
                  <a:gd name="T54" fmla="*/ 85 w 176"/>
                  <a:gd name="T55" fmla="*/ 70 h 117"/>
                  <a:gd name="T56" fmla="*/ 75 w 176"/>
                  <a:gd name="T57" fmla="*/ 66 h 117"/>
                  <a:gd name="T58" fmla="*/ 53 w 176"/>
                  <a:gd name="T59" fmla="*/ 59 h 117"/>
                  <a:gd name="T60" fmla="*/ 36 w 176"/>
                  <a:gd name="T61" fmla="*/ 51 h 117"/>
                  <a:gd name="T62" fmla="*/ 23 w 176"/>
                  <a:gd name="T63" fmla="*/ 44 h 117"/>
                  <a:gd name="T64" fmla="*/ 14 w 176"/>
                  <a:gd name="T65" fmla="*/ 36 h 117"/>
                  <a:gd name="T66" fmla="*/ 6 w 176"/>
                  <a:gd name="T67" fmla="*/ 27 h 117"/>
                  <a:gd name="T68" fmla="*/ 2 w 176"/>
                  <a:gd name="T69" fmla="*/ 19 h 117"/>
                  <a:gd name="T70" fmla="*/ 1 w 176"/>
                  <a:gd name="T71" fmla="*/ 10 h 117"/>
                  <a:gd name="T72" fmla="*/ 0 w 176"/>
                  <a:gd name="T73" fmla="*/ 0 h 117"/>
                  <a:gd name="T74" fmla="*/ 7 w 176"/>
                  <a:gd name="T7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05" name="Freeform 49"/>
              <p:cNvSpPr>
                <a:spLocks/>
              </p:cNvSpPr>
              <p:nvPr/>
            </p:nvSpPr>
            <p:spPr bwMode="auto">
              <a:xfrm>
                <a:off x="3477" y="2050"/>
                <a:ext cx="196" cy="132"/>
              </a:xfrm>
              <a:custGeom>
                <a:avLst/>
                <a:gdLst>
                  <a:gd name="T0" fmla="*/ 81 w 196"/>
                  <a:gd name="T1" fmla="*/ 72 h 132"/>
                  <a:gd name="T2" fmla="*/ 57 w 196"/>
                  <a:gd name="T3" fmla="*/ 62 h 132"/>
                  <a:gd name="T4" fmla="*/ 37 w 196"/>
                  <a:gd name="T5" fmla="*/ 52 h 132"/>
                  <a:gd name="T6" fmla="*/ 23 w 196"/>
                  <a:gd name="T7" fmla="*/ 44 h 132"/>
                  <a:gd name="T8" fmla="*/ 12 w 196"/>
                  <a:gd name="T9" fmla="*/ 34 h 132"/>
                  <a:gd name="T10" fmla="*/ 6 w 196"/>
                  <a:gd name="T11" fmla="*/ 26 h 132"/>
                  <a:gd name="T12" fmla="*/ 2 w 196"/>
                  <a:gd name="T13" fmla="*/ 18 h 132"/>
                  <a:gd name="T14" fmla="*/ 0 w 196"/>
                  <a:gd name="T15" fmla="*/ 9 h 132"/>
                  <a:gd name="T16" fmla="*/ 0 w 196"/>
                  <a:gd name="T17" fmla="*/ 1 h 132"/>
                  <a:gd name="T18" fmla="*/ 9 w 196"/>
                  <a:gd name="T19" fmla="*/ 0 h 132"/>
                  <a:gd name="T20" fmla="*/ 9 w 196"/>
                  <a:gd name="T21" fmla="*/ 1 h 132"/>
                  <a:gd name="T22" fmla="*/ 11 w 196"/>
                  <a:gd name="T23" fmla="*/ 7 h 132"/>
                  <a:gd name="T24" fmla="*/ 15 w 196"/>
                  <a:gd name="T25" fmla="*/ 14 h 132"/>
                  <a:gd name="T26" fmla="*/ 24 w 196"/>
                  <a:gd name="T27" fmla="*/ 20 h 132"/>
                  <a:gd name="T28" fmla="*/ 35 w 196"/>
                  <a:gd name="T29" fmla="*/ 26 h 132"/>
                  <a:gd name="T30" fmla="*/ 48 w 196"/>
                  <a:gd name="T31" fmla="*/ 32 h 132"/>
                  <a:gd name="T32" fmla="*/ 64 w 196"/>
                  <a:gd name="T33" fmla="*/ 38 h 132"/>
                  <a:gd name="T34" fmla="*/ 81 w 196"/>
                  <a:gd name="T35" fmla="*/ 44 h 132"/>
                  <a:gd name="T36" fmla="*/ 100 w 196"/>
                  <a:gd name="T37" fmla="*/ 51 h 132"/>
                  <a:gd name="T38" fmla="*/ 112 w 196"/>
                  <a:gd name="T39" fmla="*/ 55 h 132"/>
                  <a:gd name="T40" fmla="*/ 136 w 196"/>
                  <a:gd name="T41" fmla="*/ 64 h 132"/>
                  <a:gd name="T42" fmla="*/ 155 w 196"/>
                  <a:gd name="T43" fmla="*/ 72 h 132"/>
                  <a:gd name="T44" fmla="*/ 171 w 196"/>
                  <a:gd name="T45" fmla="*/ 81 h 132"/>
                  <a:gd name="T46" fmla="*/ 181 w 196"/>
                  <a:gd name="T47" fmla="*/ 89 h 132"/>
                  <a:gd name="T48" fmla="*/ 188 w 196"/>
                  <a:gd name="T49" fmla="*/ 99 h 132"/>
                  <a:gd name="T50" fmla="*/ 192 w 196"/>
                  <a:gd name="T51" fmla="*/ 108 h 132"/>
                  <a:gd name="T52" fmla="*/ 194 w 196"/>
                  <a:gd name="T53" fmla="*/ 118 h 132"/>
                  <a:gd name="T54" fmla="*/ 195 w 196"/>
                  <a:gd name="T55" fmla="*/ 128 h 132"/>
                  <a:gd name="T56" fmla="*/ 195 w 196"/>
                  <a:gd name="T57" fmla="*/ 131 h 132"/>
                  <a:gd name="T58" fmla="*/ 187 w 196"/>
                  <a:gd name="T59" fmla="*/ 131 h 132"/>
                  <a:gd name="T60" fmla="*/ 187 w 196"/>
                  <a:gd name="T61" fmla="*/ 128 h 132"/>
                  <a:gd name="T62" fmla="*/ 185 w 196"/>
                  <a:gd name="T63" fmla="*/ 122 h 132"/>
                  <a:gd name="T64" fmla="*/ 183 w 196"/>
                  <a:gd name="T65" fmla="*/ 117 h 132"/>
                  <a:gd name="T66" fmla="*/ 178 w 196"/>
                  <a:gd name="T67" fmla="*/ 111 h 132"/>
                  <a:gd name="T68" fmla="*/ 170 w 196"/>
                  <a:gd name="T69" fmla="*/ 106 h 132"/>
                  <a:gd name="T70" fmla="*/ 158 w 196"/>
                  <a:gd name="T71" fmla="*/ 101 h 132"/>
                  <a:gd name="T72" fmla="*/ 143 w 196"/>
                  <a:gd name="T73" fmla="*/ 95 h 132"/>
                  <a:gd name="T74" fmla="*/ 124 w 196"/>
                  <a:gd name="T75" fmla="*/ 87 h 132"/>
                  <a:gd name="T76" fmla="*/ 100 w 196"/>
                  <a:gd name="T77" fmla="*/ 79 h 132"/>
                  <a:gd name="T78" fmla="*/ 81 w 196"/>
                  <a:gd name="T79" fmla="*/ 7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132">
                    <a:moveTo>
                      <a:pt x="81" y="72"/>
                    </a:moveTo>
                    <a:lnTo>
                      <a:pt x="57" y="62"/>
                    </a:lnTo>
                    <a:lnTo>
                      <a:pt x="37" y="52"/>
                    </a:lnTo>
                    <a:lnTo>
                      <a:pt x="23" y="44"/>
                    </a:lnTo>
                    <a:lnTo>
                      <a:pt x="12" y="34"/>
                    </a:lnTo>
                    <a:lnTo>
                      <a:pt x="6" y="26"/>
                    </a:lnTo>
                    <a:lnTo>
                      <a:pt x="2" y="18"/>
                    </a:lnTo>
                    <a:lnTo>
                      <a:pt x="0" y="9"/>
                    </a:lnTo>
                    <a:lnTo>
                      <a:pt x="0" y="1"/>
                    </a:lnTo>
                    <a:lnTo>
                      <a:pt x="9" y="0"/>
                    </a:lnTo>
                    <a:lnTo>
                      <a:pt x="9" y="1"/>
                    </a:lnTo>
                    <a:lnTo>
                      <a:pt x="11" y="7"/>
                    </a:lnTo>
                    <a:lnTo>
                      <a:pt x="15" y="14"/>
                    </a:lnTo>
                    <a:lnTo>
                      <a:pt x="24" y="20"/>
                    </a:lnTo>
                    <a:lnTo>
                      <a:pt x="35" y="26"/>
                    </a:lnTo>
                    <a:lnTo>
                      <a:pt x="48" y="32"/>
                    </a:lnTo>
                    <a:lnTo>
                      <a:pt x="64" y="38"/>
                    </a:lnTo>
                    <a:lnTo>
                      <a:pt x="81" y="44"/>
                    </a:lnTo>
                    <a:lnTo>
                      <a:pt x="100" y="51"/>
                    </a:lnTo>
                    <a:lnTo>
                      <a:pt x="112" y="55"/>
                    </a:lnTo>
                    <a:lnTo>
                      <a:pt x="136" y="64"/>
                    </a:lnTo>
                    <a:lnTo>
                      <a:pt x="155" y="72"/>
                    </a:lnTo>
                    <a:lnTo>
                      <a:pt x="171" y="81"/>
                    </a:lnTo>
                    <a:lnTo>
                      <a:pt x="181" y="89"/>
                    </a:lnTo>
                    <a:lnTo>
                      <a:pt x="188" y="99"/>
                    </a:lnTo>
                    <a:lnTo>
                      <a:pt x="192" y="108"/>
                    </a:lnTo>
                    <a:lnTo>
                      <a:pt x="194" y="118"/>
                    </a:lnTo>
                    <a:lnTo>
                      <a:pt x="195" y="128"/>
                    </a:lnTo>
                    <a:lnTo>
                      <a:pt x="195" y="131"/>
                    </a:lnTo>
                    <a:lnTo>
                      <a:pt x="187" y="131"/>
                    </a:lnTo>
                    <a:lnTo>
                      <a:pt x="187" y="128"/>
                    </a:lnTo>
                    <a:lnTo>
                      <a:pt x="185" y="122"/>
                    </a:lnTo>
                    <a:lnTo>
                      <a:pt x="183" y="117"/>
                    </a:lnTo>
                    <a:lnTo>
                      <a:pt x="178" y="111"/>
                    </a:lnTo>
                    <a:lnTo>
                      <a:pt x="170" y="106"/>
                    </a:lnTo>
                    <a:lnTo>
                      <a:pt x="158" y="101"/>
                    </a:lnTo>
                    <a:lnTo>
                      <a:pt x="143" y="95"/>
                    </a:lnTo>
                    <a:lnTo>
                      <a:pt x="124" y="87"/>
                    </a:lnTo>
                    <a:lnTo>
                      <a:pt x="100" y="79"/>
                    </a:lnTo>
                    <a:lnTo>
                      <a:pt x="81" y="72"/>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06" name="Freeform 50"/>
              <p:cNvSpPr>
                <a:spLocks/>
              </p:cNvSpPr>
              <p:nvPr/>
            </p:nvSpPr>
            <p:spPr bwMode="auto">
              <a:xfrm>
                <a:off x="3477" y="2303"/>
                <a:ext cx="196" cy="134"/>
              </a:xfrm>
              <a:custGeom>
                <a:avLst/>
                <a:gdLst>
                  <a:gd name="T0" fmla="*/ 81 w 196"/>
                  <a:gd name="T1" fmla="*/ 73 h 134"/>
                  <a:gd name="T2" fmla="*/ 57 w 196"/>
                  <a:gd name="T3" fmla="*/ 63 h 134"/>
                  <a:gd name="T4" fmla="*/ 37 w 196"/>
                  <a:gd name="T5" fmla="*/ 52 h 134"/>
                  <a:gd name="T6" fmla="*/ 23 w 196"/>
                  <a:gd name="T7" fmla="*/ 44 h 134"/>
                  <a:gd name="T8" fmla="*/ 12 w 196"/>
                  <a:gd name="T9" fmla="*/ 35 h 134"/>
                  <a:gd name="T10" fmla="*/ 6 w 196"/>
                  <a:gd name="T11" fmla="*/ 26 h 134"/>
                  <a:gd name="T12" fmla="*/ 2 w 196"/>
                  <a:gd name="T13" fmla="*/ 17 h 134"/>
                  <a:gd name="T14" fmla="*/ 0 w 196"/>
                  <a:gd name="T15" fmla="*/ 10 h 134"/>
                  <a:gd name="T16" fmla="*/ 0 w 196"/>
                  <a:gd name="T17" fmla="*/ 0 h 134"/>
                  <a:gd name="T18" fmla="*/ 9 w 196"/>
                  <a:gd name="T19" fmla="*/ 0 h 134"/>
                  <a:gd name="T20" fmla="*/ 9 w 196"/>
                  <a:gd name="T21" fmla="*/ 1 h 134"/>
                  <a:gd name="T22" fmla="*/ 11 w 196"/>
                  <a:gd name="T23" fmla="*/ 8 h 134"/>
                  <a:gd name="T24" fmla="*/ 15 w 196"/>
                  <a:gd name="T25" fmla="*/ 15 h 134"/>
                  <a:gd name="T26" fmla="*/ 24 w 196"/>
                  <a:gd name="T27" fmla="*/ 21 h 134"/>
                  <a:gd name="T28" fmla="*/ 35 w 196"/>
                  <a:gd name="T29" fmla="*/ 26 h 134"/>
                  <a:gd name="T30" fmla="*/ 48 w 196"/>
                  <a:gd name="T31" fmla="*/ 33 h 134"/>
                  <a:gd name="T32" fmla="*/ 62 w 196"/>
                  <a:gd name="T33" fmla="*/ 38 h 134"/>
                  <a:gd name="T34" fmla="*/ 80 w 196"/>
                  <a:gd name="T35" fmla="*/ 45 h 134"/>
                  <a:gd name="T36" fmla="*/ 100 w 196"/>
                  <a:gd name="T37" fmla="*/ 51 h 134"/>
                  <a:gd name="T38" fmla="*/ 111 w 196"/>
                  <a:gd name="T39" fmla="*/ 55 h 134"/>
                  <a:gd name="T40" fmla="*/ 136 w 196"/>
                  <a:gd name="T41" fmla="*/ 65 h 134"/>
                  <a:gd name="T42" fmla="*/ 155 w 196"/>
                  <a:gd name="T43" fmla="*/ 73 h 134"/>
                  <a:gd name="T44" fmla="*/ 170 w 196"/>
                  <a:gd name="T45" fmla="*/ 82 h 134"/>
                  <a:gd name="T46" fmla="*/ 180 w 196"/>
                  <a:gd name="T47" fmla="*/ 90 h 134"/>
                  <a:gd name="T48" fmla="*/ 188 w 196"/>
                  <a:gd name="T49" fmla="*/ 100 h 134"/>
                  <a:gd name="T50" fmla="*/ 192 w 196"/>
                  <a:gd name="T51" fmla="*/ 109 h 134"/>
                  <a:gd name="T52" fmla="*/ 194 w 196"/>
                  <a:gd name="T53" fmla="*/ 119 h 134"/>
                  <a:gd name="T54" fmla="*/ 195 w 196"/>
                  <a:gd name="T55" fmla="*/ 130 h 134"/>
                  <a:gd name="T56" fmla="*/ 195 w 196"/>
                  <a:gd name="T57" fmla="*/ 132 h 134"/>
                  <a:gd name="T58" fmla="*/ 195 w 196"/>
                  <a:gd name="T59" fmla="*/ 133 h 134"/>
                  <a:gd name="T60" fmla="*/ 195 w 196"/>
                  <a:gd name="T61" fmla="*/ 133 h 134"/>
                  <a:gd name="T62" fmla="*/ 187 w 196"/>
                  <a:gd name="T63" fmla="*/ 132 h 134"/>
                  <a:gd name="T64" fmla="*/ 187 w 196"/>
                  <a:gd name="T65" fmla="*/ 130 h 134"/>
                  <a:gd name="T66" fmla="*/ 185 w 196"/>
                  <a:gd name="T67" fmla="*/ 124 h 134"/>
                  <a:gd name="T68" fmla="*/ 183 w 196"/>
                  <a:gd name="T69" fmla="*/ 118 h 134"/>
                  <a:gd name="T70" fmla="*/ 178 w 196"/>
                  <a:gd name="T71" fmla="*/ 113 h 134"/>
                  <a:gd name="T72" fmla="*/ 170 w 196"/>
                  <a:gd name="T73" fmla="*/ 107 h 134"/>
                  <a:gd name="T74" fmla="*/ 158 w 196"/>
                  <a:gd name="T75" fmla="*/ 102 h 134"/>
                  <a:gd name="T76" fmla="*/ 143 w 196"/>
                  <a:gd name="T77" fmla="*/ 96 h 134"/>
                  <a:gd name="T78" fmla="*/ 124 w 196"/>
                  <a:gd name="T79" fmla="*/ 88 h 134"/>
                  <a:gd name="T80" fmla="*/ 100 w 196"/>
                  <a:gd name="T81" fmla="*/ 80 h 134"/>
                  <a:gd name="T82" fmla="*/ 81 w 196"/>
                  <a:gd name="T83" fmla="*/ 7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34">
                    <a:moveTo>
                      <a:pt x="81" y="73"/>
                    </a:moveTo>
                    <a:lnTo>
                      <a:pt x="57" y="63"/>
                    </a:lnTo>
                    <a:lnTo>
                      <a:pt x="37" y="52"/>
                    </a:lnTo>
                    <a:lnTo>
                      <a:pt x="23" y="44"/>
                    </a:lnTo>
                    <a:lnTo>
                      <a:pt x="12" y="35"/>
                    </a:lnTo>
                    <a:lnTo>
                      <a:pt x="6" y="26"/>
                    </a:lnTo>
                    <a:lnTo>
                      <a:pt x="2" y="17"/>
                    </a:lnTo>
                    <a:lnTo>
                      <a:pt x="0" y="10"/>
                    </a:lnTo>
                    <a:lnTo>
                      <a:pt x="0" y="0"/>
                    </a:lnTo>
                    <a:lnTo>
                      <a:pt x="9" y="0"/>
                    </a:lnTo>
                    <a:lnTo>
                      <a:pt x="9" y="1"/>
                    </a:lnTo>
                    <a:lnTo>
                      <a:pt x="11" y="8"/>
                    </a:lnTo>
                    <a:lnTo>
                      <a:pt x="15" y="15"/>
                    </a:lnTo>
                    <a:lnTo>
                      <a:pt x="24" y="21"/>
                    </a:lnTo>
                    <a:lnTo>
                      <a:pt x="35" y="26"/>
                    </a:lnTo>
                    <a:lnTo>
                      <a:pt x="48" y="33"/>
                    </a:lnTo>
                    <a:lnTo>
                      <a:pt x="62" y="38"/>
                    </a:lnTo>
                    <a:lnTo>
                      <a:pt x="80" y="45"/>
                    </a:lnTo>
                    <a:lnTo>
                      <a:pt x="100" y="51"/>
                    </a:lnTo>
                    <a:lnTo>
                      <a:pt x="111" y="55"/>
                    </a:lnTo>
                    <a:lnTo>
                      <a:pt x="136" y="65"/>
                    </a:lnTo>
                    <a:lnTo>
                      <a:pt x="155" y="73"/>
                    </a:lnTo>
                    <a:lnTo>
                      <a:pt x="170" y="82"/>
                    </a:lnTo>
                    <a:lnTo>
                      <a:pt x="180" y="90"/>
                    </a:lnTo>
                    <a:lnTo>
                      <a:pt x="188" y="100"/>
                    </a:lnTo>
                    <a:lnTo>
                      <a:pt x="192" y="109"/>
                    </a:lnTo>
                    <a:lnTo>
                      <a:pt x="194" y="119"/>
                    </a:lnTo>
                    <a:lnTo>
                      <a:pt x="195" y="130"/>
                    </a:lnTo>
                    <a:lnTo>
                      <a:pt x="195" y="132"/>
                    </a:lnTo>
                    <a:lnTo>
                      <a:pt x="195" y="133"/>
                    </a:lnTo>
                    <a:lnTo>
                      <a:pt x="195" y="133"/>
                    </a:lnTo>
                    <a:lnTo>
                      <a:pt x="187" y="132"/>
                    </a:lnTo>
                    <a:lnTo>
                      <a:pt x="187" y="130"/>
                    </a:lnTo>
                    <a:lnTo>
                      <a:pt x="185" y="124"/>
                    </a:lnTo>
                    <a:lnTo>
                      <a:pt x="183" y="118"/>
                    </a:lnTo>
                    <a:lnTo>
                      <a:pt x="178" y="113"/>
                    </a:lnTo>
                    <a:lnTo>
                      <a:pt x="170" y="107"/>
                    </a:lnTo>
                    <a:lnTo>
                      <a:pt x="158" y="102"/>
                    </a:lnTo>
                    <a:lnTo>
                      <a:pt x="143" y="96"/>
                    </a:lnTo>
                    <a:lnTo>
                      <a:pt x="124" y="88"/>
                    </a:lnTo>
                    <a:lnTo>
                      <a:pt x="100" y="80"/>
                    </a:lnTo>
                    <a:lnTo>
                      <a:pt x="81" y="73"/>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07" name="Freeform 51"/>
              <p:cNvSpPr>
                <a:spLocks/>
              </p:cNvSpPr>
              <p:nvPr/>
            </p:nvSpPr>
            <p:spPr bwMode="auto">
              <a:xfrm>
                <a:off x="3478" y="1923"/>
                <a:ext cx="195" cy="130"/>
              </a:xfrm>
              <a:custGeom>
                <a:avLst/>
                <a:gdLst>
                  <a:gd name="T0" fmla="*/ 186 w 195"/>
                  <a:gd name="T1" fmla="*/ 0 h 130"/>
                  <a:gd name="T2" fmla="*/ 184 w 195"/>
                  <a:gd name="T3" fmla="*/ 6 h 130"/>
                  <a:gd name="T4" fmla="*/ 182 w 195"/>
                  <a:gd name="T5" fmla="*/ 12 h 130"/>
                  <a:gd name="T6" fmla="*/ 177 w 195"/>
                  <a:gd name="T7" fmla="*/ 18 h 130"/>
                  <a:gd name="T8" fmla="*/ 169 w 195"/>
                  <a:gd name="T9" fmla="*/ 23 h 130"/>
                  <a:gd name="T10" fmla="*/ 157 w 195"/>
                  <a:gd name="T11" fmla="*/ 29 h 130"/>
                  <a:gd name="T12" fmla="*/ 142 w 195"/>
                  <a:gd name="T13" fmla="*/ 35 h 130"/>
                  <a:gd name="T14" fmla="*/ 123 w 195"/>
                  <a:gd name="T15" fmla="*/ 42 h 130"/>
                  <a:gd name="T16" fmla="*/ 100 w 195"/>
                  <a:gd name="T17" fmla="*/ 50 h 130"/>
                  <a:gd name="T18" fmla="*/ 80 w 195"/>
                  <a:gd name="T19" fmla="*/ 57 h 130"/>
                  <a:gd name="T20" fmla="*/ 56 w 195"/>
                  <a:gd name="T21" fmla="*/ 68 h 130"/>
                  <a:gd name="T22" fmla="*/ 36 w 195"/>
                  <a:gd name="T23" fmla="*/ 77 h 130"/>
                  <a:gd name="T24" fmla="*/ 23 w 195"/>
                  <a:gd name="T25" fmla="*/ 87 h 130"/>
                  <a:gd name="T26" fmla="*/ 13 w 195"/>
                  <a:gd name="T27" fmla="*/ 95 h 130"/>
                  <a:gd name="T28" fmla="*/ 6 w 195"/>
                  <a:gd name="T29" fmla="*/ 103 h 130"/>
                  <a:gd name="T30" fmla="*/ 3 w 195"/>
                  <a:gd name="T31" fmla="*/ 112 h 130"/>
                  <a:gd name="T32" fmla="*/ 0 w 195"/>
                  <a:gd name="T33" fmla="*/ 120 h 130"/>
                  <a:gd name="T34" fmla="*/ 0 w 195"/>
                  <a:gd name="T35" fmla="*/ 128 h 130"/>
                  <a:gd name="T36" fmla="*/ 8 w 195"/>
                  <a:gd name="T37" fmla="*/ 129 h 130"/>
                  <a:gd name="T38" fmla="*/ 8 w 195"/>
                  <a:gd name="T39" fmla="*/ 129 h 130"/>
                  <a:gd name="T40" fmla="*/ 10 w 195"/>
                  <a:gd name="T41" fmla="*/ 122 h 130"/>
                  <a:gd name="T42" fmla="*/ 15 w 195"/>
                  <a:gd name="T43" fmla="*/ 115 h 130"/>
                  <a:gd name="T44" fmla="*/ 23 w 195"/>
                  <a:gd name="T45" fmla="*/ 109 h 130"/>
                  <a:gd name="T46" fmla="*/ 34 w 195"/>
                  <a:gd name="T47" fmla="*/ 103 h 130"/>
                  <a:gd name="T48" fmla="*/ 48 w 195"/>
                  <a:gd name="T49" fmla="*/ 98 h 130"/>
                  <a:gd name="T50" fmla="*/ 63 w 195"/>
                  <a:gd name="T51" fmla="*/ 92 h 130"/>
                  <a:gd name="T52" fmla="*/ 80 w 195"/>
                  <a:gd name="T53" fmla="*/ 85 h 130"/>
                  <a:gd name="T54" fmla="*/ 100 w 195"/>
                  <a:gd name="T55" fmla="*/ 78 h 130"/>
                  <a:gd name="T56" fmla="*/ 111 w 195"/>
                  <a:gd name="T57" fmla="*/ 74 h 130"/>
                  <a:gd name="T58" fmla="*/ 135 w 195"/>
                  <a:gd name="T59" fmla="*/ 66 h 130"/>
                  <a:gd name="T60" fmla="*/ 154 w 195"/>
                  <a:gd name="T61" fmla="*/ 57 h 130"/>
                  <a:gd name="T62" fmla="*/ 170 w 195"/>
                  <a:gd name="T63" fmla="*/ 49 h 130"/>
                  <a:gd name="T64" fmla="*/ 180 w 195"/>
                  <a:gd name="T65" fmla="*/ 40 h 130"/>
                  <a:gd name="T66" fmla="*/ 187 w 195"/>
                  <a:gd name="T67" fmla="*/ 31 h 130"/>
                  <a:gd name="T68" fmla="*/ 191 w 195"/>
                  <a:gd name="T69" fmla="*/ 22 h 130"/>
                  <a:gd name="T70" fmla="*/ 193 w 195"/>
                  <a:gd name="T71" fmla="*/ 11 h 130"/>
                  <a:gd name="T72" fmla="*/ 194 w 195"/>
                  <a:gd name="T73" fmla="*/ 0 h 130"/>
                  <a:gd name="T74" fmla="*/ 186 w 195"/>
                  <a:gd name="T7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5" h="130">
                    <a:moveTo>
                      <a:pt x="186" y="0"/>
                    </a:moveTo>
                    <a:lnTo>
                      <a:pt x="184" y="6"/>
                    </a:lnTo>
                    <a:lnTo>
                      <a:pt x="182" y="12"/>
                    </a:lnTo>
                    <a:lnTo>
                      <a:pt x="177" y="18"/>
                    </a:lnTo>
                    <a:lnTo>
                      <a:pt x="169" y="23"/>
                    </a:lnTo>
                    <a:lnTo>
                      <a:pt x="157" y="29"/>
                    </a:lnTo>
                    <a:lnTo>
                      <a:pt x="142" y="35"/>
                    </a:lnTo>
                    <a:lnTo>
                      <a:pt x="123" y="42"/>
                    </a:lnTo>
                    <a:lnTo>
                      <a:pt x="100" y="50"/>
                    </a:lnTo>
                    <a:lnTo>
                      <a:pt x="80" y="57"/>
                    </a:lnTo>
                    <a:lnTo>
                      <a:pt x="56" y="68"/>
                    </a:lnTo>
                    <a:lnTo>
                      <a:pt x="36" y="77"/>
                    </a:lnTo>
                    <a:lnTo>
                      <a:pt x="23" y="87"/>
                    </a:lnTo>
                    <a:lnTo>
                      <a:pt x="13" y="95"/>
                    </a:lnTo>
                    <a:lnTo>
                      <a:pt x="6" y="103"/>
                    </a:lnTo>
                    <a:lnTo>
                      <a:pt x="3" y="112"/>
                    </a:lnTo>
                    <a:lnTo>
                      <a:pt x="0" y="120"/>
                    </a:lnTo>
                    <a:lnTo>
                      <a:pt x="0" y="128"/>
                    </a:lnTo>
                    <a:lnTo>
                      <a:pt x="8" y="129"/>
                    </a:lnTo>
                    <a:lnTo>
                      <a:pt x="8" y="129"/>
                    </a:lnTo>
                    <a:lnTo>
                      <a:pt x="10" y="122"/>
                    </a:lnTo>
                    <a:lnTo>
                      <a:pt x="15" y="115"/>
                    </a:lnTo>
                    <a:lnTo>
                      <a:pt x="23" y="109"/>
                    </a:lnTo>
                    <a:lnTo>
                      <a:pt x="34" y="103"/>
                    </a:lnTo>
                    <a:lnTo>
                      <a:pt x="48" y="98"/>
                    </a:lnTo>
                    <a:lnTo>
                      <a:pt x="63" y="92"/>
                    </a:lnTo>
                    <a:lnTo>
                      <a:pt x="80" y="85"/>
                    </a:lnTo>
                    <a:lnTo>
                      <a:pt x="100" y="78"/>
                    </a:lnTo>
                    <a:lnTo>
                      <a:pt x="111" y="74"/>
                    </a:lnTo>
                    <a:lnTo>
                      <a:pt x="135" y="66"/>
                    </a:lnTo>
                    <a:lnTo>
                      <a:pt x="154" y="57"/>
                    </a:lnTo>
                    <a:lnTo>
                      <a:pt x="170" y="49"/>
                    </a:lnTo>
                    <a:lnTo>
                      <a:pt x="180" y="40"/>
                    </a:lnTo>
                    <a:lnTo>
                      <a:pt x="187" y="31"/>
                    </a:lnTo>
                    <a:lnTo>
                      <a:pt x="191" y="22"/>
                    </a:lnTo>
                    <a:lnTo>
                      <a:pt x="193" y="11"/>
                    </a:lnTo>
                    <a:lnTo>
                      <a:pt x="194" y="0"/>
                    </a:lnTo>
                    <a:lnTo>
                      <a:pt x="186"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08" name="Freeform 52"/>
              <p:cNvSpPr>
                <a:spLocks/>
              </p:cNvSpPr>
              <p:nvPr/>
            </p:nvSpPr>
            <p:spPr bwMode="auto">
              <a:xfrm>
                <a:off x="3477" y="2178"/>
                <a:ext cx="196" cy="130"/>
              </a:xfrm>
              <a:custGeom>
                <a:avLst/>
                <a:gdLst>
                  <a:gd name="T0" fmla="*/ 187 w 196"/>
                  <a:gd name="T1" fmla="*/ 0 h 130"/>
                  <a:gd name="T2" fmla="*/ 185 w 196"/>
                  <a:gd name="T3" fmla="*/ 6 h 130"/>
                  <a:gd name="T4" fmla="*/ 183 w 196"/>
                  <a:gd name="T5" fmla="*/ 12 h 130"/>
                  <a:gd name="T6" fmla="*/ 178 w 196"/>
                  <a:gd name="T7" fmla="*/ 18 h 130"/>
                  <a:gd name="T8" fmla="*/ 170 w 196"/>
                  <a:gd name="T9" fmla="*/ 22 h 130"/>
                  <a:gd name="T10" fmla="*/ 158 w 196"/>
                  <a:gd name="T11" fmla="*/ 28 h 130"/>
                  <a:gd name="T12" fmla="*/ 143 w 196"/>
                  <a:gd name="T13" fmla="*/ 35 h 130"/>
                  <a:gd name="T14" fmla="*/ 124 w 196"/>
                  <a:gd name="T15" fmla="*/ 41 h 130"/>
                  <a:gd name="T16" fmla="*/ 100 w 196"/>
                  <a:gd name="T17" fmla="*/ 50 h 130"/>
                  <a:gd name="T18" fmla="*/ 81 w 196"/>
                  <a:gd name="T19" fmla="*/ 57 h 130"/>
                  <a:gd name="T20" fmla="*/ 57 w 196"/>
                  <a:gd name="T21" fmla="*/ 68 h 130"/>
                  <a:gd name="T22" fmla="*/ 37 w 196"/>
                  <a:gd name="T23" fmla="*/ 77 h 130"/>
                  <a:gd name="T24" fmla="*/ 23 w 196"/>
                  <a:gd name="T25" fmla="*/ 87 h 130"/>
                  <a:gd name="T26" fmla="*/ 12 w 196"/>
                  <a:gd name="T27" fmla="*/ 95 h 130"/>
                  <a:gd name="T28" fmla="*/ 6 w 196"/>
                  <a:gd name="T29" fmla="*/ 103 h 130"/>
                  <a:gd name="T30" fmla="*/ 2 w 196"/>
                  <a:gd name="T31" fmla="*/ 112 h 130"/>
                  <a:gd name="T32" fmla="*/ 0 w 196"/>
                  <a:gd name="T33" fmla="*/ 120 h 130"/>
                  <a:gd name="T34" fmla="*/ 0 w 196"/>
                  <a:gd name="T35" fmla="*/ 128 h 130"/>
                  <a:gd name="T36" fmla="*/ 9 w 196"/>
                  <a:gd name="T37" fmla="*/ 129 h 130"/>
                  <a:gd name="T38" fmla="*/ 9 w 196"/>
                  <a:gd name="T39" fmla="*/ 129 h 130"/>
                  <a:gd name="T40" fmla="*/ 11 w 196"/>
                  <a:gd name="T41" fmla="*/ 122 h 130"/>
                  <a:gd name="T42" fmla="*/ 15 w 196"/>
                  <a:gd name="T43" fmla="*/ 115 h 130"/>
                  <a:gd name="T44" fmla="*/ 24 w 196"/>
                  <a:gd name="T45" fmla="*/ 109 h 130"/>
                  <a:gd name="T46" fmla="*/ 35 w 196"/>
                  <a:gd name="T47" fmla="*/ 103 h 130"/>
                  <a:gd name="T48" fmla="*/ 48 w 196"/>
                  <a:gd name="T49" fmla="*/ 97 h 130"/>
                  <a:gd name="T50" fmla="*/ 62 w 196"/>
                  <a:gd name="T51" fmla="*/ 92 h 130"/>
                  <a:gd name="T52" fmla="*/ 80 w 196"/>
                  <a:gd name="T53" fmla="*/ 85 h 130"/>
                  <a:gd name="T54" fmla="*/ 100 w 196"/>
                  <a:gd name="T55" fmla="*/ 78 h 130"/>
                  <a:gd name="T56" fmla="*/ 111 w 196"/>
                  <a:gd name="T57" fmla="*/ 74 h 130"/>
                  <a:gd name="T58" fmla="*/ 136 w 196"/>
                  <a:gd name="T59" fmla="*/ 66 h 130"/>
                  <a:gd name="T60" fmla="*/ 155 w 196"/>
                  <a:gd name="T61" fmla="*/ 57 h 130"/>
                  <a:gd name="T62" fmla="*/ 170 w 196"/>
                  <a:gd name="T63" fmla="*/ 49 h 130"/>
                  <a:gd name="T64" fmla="*/ 180 w 196"/>
                  <a:gd name="T65" fmla="*/ 39 h 130"/>
                  <a:gd name="T66" fmla="*/ 188 w 196"/>
                  <a:gd name="T67" fmla="*/ 31 h 130"/>
                  <a:gd name="T68" fmla="*/ 192 w 196"/>
                  <a:gd name="T69" fmla="*/ 21 h 130"/>
                  <a:gd name="T70" fmla="*/ 194 w 196"/>
                  <a:gd name="T71" fmla="*/ 11 h 130"/>
                  <a:gd name="T72" fmla="*/ 195 w 196"/>
                  <a:gd name="T73" fmla="*/ 0 h 130"/>
                  <a:gd name="T74" fmla="*/ 187 w 196"/>
                  <a:gd name="T7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6" h="130">
                    <a:moveTo>
                      <a:pt x="187" y="0"/>
                    </a:moveTo>
                    <a:lnTo>
                      <a:pt x="185" y="6"/>
                    </a:lnTo>
                    <a:lnTo>
                      <a:pt x="183" y="12"/>
                    </a:lnTo>
                    <a:lnTo>
                      <a:pt x="178" y="18"/>
                    </a:lnTo>
                    <a:lnTo>
                      <a:pt x="170" y="22"/>
                    </a:lnTo>
                    <a:lnTo>
                      <a:pt x="158" y="28"/>
                    </a:lnTo>
                    <a:lnTo>
                      <a:pt x="143" y="35"/>
                    </a:lnTo>
                    <a:lnTo>
                      <a:pt x="124" y="41"/>
                    </a:lnTo>
                    <a:lnTo>
                      <a:pt x="100" y="50"/>
                    </a:lnTo>
                    <a:lnTo>
                      <a:pt x="81" y="57"/>
                    </a:lnTo>
                    <a:lnTo>
                      <a:pt x="57" y="68"/>
                    </a:lnTo>
                    <a:lnTo>
                      <a:pt x="37" y="77"/>
                    </a:lnTo>
                    <a:lnTo>
                      <a:pt x="23" y="87"/>
                    </a:lnTo>
                    <a:lnTo>
                      <a:pt x="12" y="95"/>
                    </a:lnTo>
                    <a:lnTo>
                      <a:pt x="6" y="103"/>
                    </a:lnTo>
                    <a:lnTo>
                      <a:pt x="2" y="112"/>
                    </a:lnTo>
                    <a:lnTo>
                      <a:pt x="0" y="120"/>
                    </a:lnTo>
                    <a:lnTo>
                      <a:pt x="0" y="128"/>
                    </a:lnTo>
                    <a:lnTo>
                      <a:pt x="9" y="129"/>
                    </a:lnTo>
                    <a:lnTo>
                      <a:pt x="9" y="129"/>
                    </a:lnTo>
                    <a:lnTo>
                      <a:pt x="11" y="122"/>
                    </a:lnTo>
                    <a:lnTo>
                      <a:pt x="15" y="115"/>
                    </a:lnTo>
                    <a:lnTo>
                      <a:pt x="24" y="109"/>
                    </a:lnTo>
                    <a:lnTo>
                      <a:pt x="35" y="103"/>
                    </a:lnTo>
                    <a:lnTo>
                      <a:pt x="48" y="97"/>
                    </a:lnTo>
                    <a:lnTo>
                      <a:pt x="62" y="92"/>
                    </a:lnTo>
                    <a:lnTo>
                      <a:pt x="80" y="85"/>
                    </a:lnTo>
                    <a:lnTo>
                      <a:pt x="100" y="78"/>
                    </a:lnTo>
                    <a:lnTo>
                      <a:pt x="111" y="74"/>
                    </a:lnTo>
                    <a:lnTo>
                      <a:pt x="136" y="66"/>
                    </a:lnTo>
                    <a:lnTo>
                      <a:pt x="155" y="57"/>
                    </a:lnTo>
                    <a:lnTo>
                      <a:pt x="170" y="49"/>
                    </a:lnTo>
                    <a:lnTo>
                      <a:pt x="180" y="39"/>
                    </a:lnTo>
                    <a:lnTo>
                      <a:pt x="188" y="31"/>
                    </a:lnTo>
                    <a:lnTo>
                      <a:pt x="192" y="21"/>
                    </a:lnTo>
                    <a:lnTo>
                      <a:pt x="194" y="11"/>
                    </a:lnTo>
                    <a:lnTo>
                      <a:pt x="195" y="0"/>
                    </a:lnTo>
                    <a:lnTo>
                      <a:pt x="187"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09" name="Freeform 53"/>
              <p:cNvSpPr>
                <a:spLocks/>
              </p:cNvSpPr>
              <p:nvPr/>
            </p:nvSpPr>
            <p:spPr bwMode="auto">
              <a:xfrm>
                <a:off x="3490" y="2063"/>
                <a:ext cx="176" cy="120"/>
              </a:xfrm>
              <a:custGeom>
                <a:avLst/>
                <a:gdLst>
                  <a:gd name="T0" fmla="*/ 103 w 176"/>
                  <a:gd name="T1" fmla="*/ 65 h 120"/>
                  <a:gd name="T2" fmla="*/ 125 w 176"/>
                  <a:gd name="T3" fmla="*/ 56 h 120"/>
                  <a:gd name="T4" fmla="*/ 142 w 176"/>
                  <a:gd name="T5" fmla="*/ 47 h 120"/>
                  <a:gd name="T6" fmla="*/ 155 w 176"/>
                  <a:gd name="T7" fmla="*/ 39 h 120"/>
                  <a:gd name="T8" fmla="*/ 165 w 176"/>
                  <a:gd name="T9" fmla="*/ 32 h 120"/>
                  <a:gd name="T10" fmla="*/ 170 w 176"/>
                  <a:gd name="T11" fmla="*/ 24 h 120"/>
                  <a:gd name="T12" fmla="*/ 174 w 176"/>
                  <a:gd name="T13" fmla="*/ 17 h 120"/>
                  <a:gd name="T14" fmla="*/ 175 w 176"/>
                  <a:gd name="T15" fmla="*/ 9 h 120"/>
                  <a:gd name="T16" fmla="*/ 175 w 176"/>
                  <a:gd name="T17" fmla="*/ 1 h 120"/>
                  <a:gd name="T18" fmla="*/ 167 w 176"/>
                  <a:gd name="T19" fmla="*/ 0 h 120"/>
                  <a:gd name="T20" fmla="*/ 167 w 176"/>
                  <a:gd name="T21" fmla="*/ 1 h 120"/>
                  <a:gd name="T22" fmla="*/ 165 w 176"/>
                  <a:gd name="T23" fmla="*/ 7 h 120"/>
                  <a:gd name="T24" fmla="*/ 161 w 176"/>
                  <a:gd name="T25" fmla="*/ 13 h 120"/>
                  <a:gd name="T26" fmla="*/ 154 w 176"/>
                  <a:gd name="T27" fmla="*/ 18 h 120"/>
                  <a:gd name="T28" fmla="*/ 145 w 176"/>
                  <a:gd name="T29" fmla="*/ 23 h 120"/>
                  <a:gd name="T30" fmla="*/ 133 w 176"/>
                  <a:gd name="T31" fmla="*/ 29 h 120"/>
                  <a:gd name="T32" fmla="*/ 118 w 176"/>
                  <a:gd name="T33" fmla="*/ 34 h 120"/>
                  <a:gd name="T34" fmla="*/ 103 w 176"/>
                  <a:gd name="T35" fmla="*/ 40 h 120"/>
                  <a:gd name="T36" fmla="*/ 85 w 176"/>
                  <a:gd name="T37" fmla="*/ 46 h 120"/>
                  <a:gd name="T38" fmla="*/ 75 w 176"/>
                  <a:gd name="T39" fmla="*/ 49 h 120"/>
                  <a:gd name="T40" fmla="*/ 53 w 176"/>
                  <a:gd name="T41" fmla="*/ 57 h 120"/>
                  <a:gd name="T42" fmla="*/ 36 w 176"/>
                  <a:gd name="T43" fmla="*/ 65 h 120"/>
                  <a:gd name="T44" fmla="*/ 23 w 176"/>
                  <a:gd name="T45" fmla="*/ 73 h 120"/>
                  <a:gd name="T46" fmla="*/ 14 w 176"/>
                  <a:gd name="T47" fmla="*/ 81 h 120"/>
                  <a:gd name="T48" fmla="*/ 6 w 176"/>
                  <a:gd name="T49" fmla="*/ 89 h 120"/>
                  <a:gd name="T50" fmla="*/ 2 w 176"/>
                  <a:gd name="T51" fmla="*/ 97 h 120"/>
                  <a:gd name="T52" fmla="*/ 1 w 176"/>
                  <a:gd name="T53" fmla="*/ 106 h 120"/>
                  <a:gd name="T54" fmla="*/ 0 w 176"/>
                  <a:gd name="T55" fmla="*/ 116 h 120"/>
                  <a:gd name="T56" fmla="*/ 0 w 176"/>
                  <a:gd name="T57" fmla="*/ 118 h 120"/>
                  <a:gd name="T58" fmla="*/ 0 w 176"/>
                  <a:gd name="T59" fmla="*/ 118 h 120"/>
                  <a:gd name="T60" fmla="*/ 0 w 176"/>
                  <a:gd name="T61" fmla="*/ 119 h 120"/>
                  <a:gd name="T62" fmla="*/ 7 w 176"/>
                  <a:gd name="T63" fmla="*/ 118 h 120"/>
                  <a:gd name="T64" fmla="*/ 7 w 176"/>
                  <a:gd name="T65" fmla="*/ 116 h 120"/>
                  <a:gd name="T66" fmla="*/ 8 w 176"/>
                  <a:gd name="T67" fmla="*/ 111 h 120"/>
                  <a:gd name="T68" fmla="*/ 11 w 176"/>
                  <a:gd name="T69" fmla="*/ 106 h 120"/>
                  <a:gd name="T70" fmla="*/ 15 w 176"/>
                  <a:gd name="T71" fmla="*/ 101 h 120"/>
                  <a:gd name="T72" fmla="*/ 23 w 176"/>
                  <a:gd name="T73" fmla="*/ 96 h 120"/>
                  <a:gd name="T74" fmla="*/ 34 w 176"/>
                  <a:gd name="T75" fmla="*/ 92 h 120"/>
                  <a:gd name="T76" fmla="*/ 46 w 176"/>
                  <a:gd name="T77" fmla="*/ 86 h 120"/>
                  <a:gd name="T78" fmla="*/ 64 w 176"/>
                  <a:gd name="T79" fmla="*/ 79 h 120"/>
                  <a:gd name="T80" fmla="*/ 85 w 176"/>
                  <a:gd name="T81" fmla="*/ 72 h 120"/>
                  <a:gd name="T82" fmla="*/ 103 w 176"/>
                  <a:gd name="T83" fmla="*/ 6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10" name="Freeform 54"/>
              <p:cNvSpPr>
                <a:spLocks/>
              </p:cNvSpPr>
              <p:nvPr/>
            </p:nvSpPr>
            <p:spPr bwMode="auto">
              <a:xfrm>
                <a:off x="3490" y="2293"/>
                <a:ext cx="177" cy="119"/>
              </a:xfrm>
              <a:custGeom>
                <a:avLst/>
                <a:gdLst>
                  <a:gd name="T0" fmla="*/ 104 w 177"/>
                  <a:gd name="T1" fmla="*/ 65 h 119"/>
                  <a:gd name="T2" fmla="*/ 126 w 177"/>
                  <a:gd name="T3" fmla="*/ 56 h 119"/>
                  <a:gd name="T4" fmla="*/ 143 w 177"/>
                  <a:gd name="T5" fmla="*/ 47 h 119"/>
                  <a:gd name="T6" fmla="*/ 155 w 177"/>
                  <a:gd name="T7" fmla="*/ 39 h 119"/>
                  <a:gd name="T8" fmla="*/ 165 w 177"/>
                  <a:gd name="T9" fmla="*/ 31 h 119"/>
                  <a:gd name="T10" fmla="*/ 171 w 177"/>
                  <a:gd name="T11" fmla="*/ 23 h 119"/>
                  <a:gd name="T12" fmla="*/ 174 w 177"/>
                  <a:gd name="T13" fmla="*/ 16 h 119"/>
                  <a:gd name="T14" fmla="*/ 176 w 177"/>
                  <a:gd name="T15" fmla="*/ 8 h 119"/>
                  <a:gd name="T16" fmla="*/ 176 w 177"/>
                  <a:gd name="T17" fmla="*/ 0 h 119"/>
                  <a:gd name="T18" fmla="*/ 168 w 177"/>
                  <a:gd name="T19" fmla="*/ 0 h 119"/>
                  <a:gd name="T20" fmla="*/ 166 w 177"/>
                  <a:gd name="T21" fmla="*/ 7 h 119"/>
                  <a:gd name="T22" fmla="*/ 162 w 177"/>
                  <a:gd name="T23" fmla="*/ 13 h 119"/>
                  <a:gd name="T24" fmla="*/ 155 w 177"/>
                  <a:gd name="T25" fmla="*/ 18 h 119"/>
                  <a:gd name="T26" fmla="*/ 145 w 177"/>
                  <a:gd name="T27" fmla="*/ 23 h 119"/>
                  <a:gd name="T28" fmla="*/ 133 w 177"/>
                  <a:gd name="T29" fmla="*/ 29 h 119"/>
                  <a:gd name="T30" fmla="*/ 119 w 177"/>
                  <a:gd name="T31" fmla="*/ 34 h 119"/>
                  <a:gd name="T32" fmla="*/ 103 w 177"/>
                  <a:gd name="T33" fmla="*/ 40 h 119"/>
                  <a:gd name="T34" fmla="*/ 85 w 177"/>
                  <a:gd name="T35" fmla="*/ 45 h 119"/>
                  <a:gd name="T36" fmla="*/ 75 w 177"/>
                  <a:gd name="T37" fmla="*/ 49 h 119"/>
                  <a:gd name="T38" fmla="*/ 54 w 177"/>
                  <a:gd name="T39" fmla="*/ 58 h 119"/>
                  <a:gd name="T40" fmla="*/ 36 w 177"/>
                  <a:gd name="T41" fmla="*/ 65 h 119"/>
                  <a:gd name="T42" fmla="*/ 23 w 177"/>
                  <a:gd name="T43" fmla="*/ 73 h 119"/>
                  <a:gd name="T44" fmla="*/ 14 w 177"/>
                  <a:gd name="T45" fmla="*/ 80 h 119"/>
                  <a:gd name="T46" fmla="*/ 6 w 177"/>
                  <a:gd name="T47" fmla="*/ 89 h 119"/>
                  <a:gd name="T48" fmla="*/ 2 w 177"/>
                  <a:gd name="T49" fmla="*/ 97 h 119"/>
                  <a:gd name="T50" fmla="*/ 1 w 177"/>
                  <a:gd name="T51" fmla="*/ 106 h 119"/>
                  <a:gd name="T52" fmla="*/ 0 w 177"/>
                  <a:gd name="T53" fmla="*/ 116 h 119"/>
                  <a:gd name="T54" fmla="*/ 0 w 177"/>
                  <a:gd name="T55" fmla="*/ 117 h 119"/>
                  <a:gd name="T56" fmla="*/ 0 w 177"/>
                  <a:gd name="T57" fmla="*/ 118 h 119"/>
                  <a:gd name="T58" fmla="*/ 8 w 177"/>
                  <a:gd name="T59" fmla="*/ 117 h 119"/>
                  <a:gd name="T60" fmla="*/ 8 w 177"/>
                  <a:gd name="T61" fmla="*/ 116 h 119"/>
                  <a:gd name="T62" fmla="*/ 9 w 177"/>
                  <a:gd name="T63" fmla="*/ 110 h 119"/>
                  <a:gd name="T64" fmla="*/ 11 w 177"/>
                  <a:gd name="T65" fmla="*/ 105 h 119"/>
                  <a:gd name="T66" fmla="*/ 16 w 177"/>
                  <a:gd name="T67" fmla="*/ 100 h 119"/>
                  <a:gd name="T68" fmla="*/ 24 w 177"/>
                  <a:gd name="T69" fmla="*/ 96 h 119"/>
                  <a:gd name="T70" fmla="*/ 34 w 177"/>
                  <a:gd name="T71" fmla="*/ 91 h 119"/>
                  <a:gd name="T72" fmla="*/ 46 w 177"/>
                  <a:gd name="T73" fmla="*/ 85 h 119"/>
                  <a:gd name="T74" fmla="*/ 64 w 177"/>
                  <a:gd name="T75" fmla="*/ 79 h 119"/>
                  <a:gd name="T76" fmla="*/ 85 w 177"/>
                  <a:gd name="T77" fmla="*/ 71 h 119"/>
                  <a:gd name="T78" fmla="*/ 104 w 177"/>
                  <a:gd name="T79" fmla="*/ 6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11" name="Freeform 55"/>
              <p:cNvSpPr>
                <a:spLocks/>
              </p:cNvSpPr>
              <p:nvPr/>
            </p:nvSpPr>
            <p:spPr bwMode="auto">
              <a:xfrm>
                <a:off x="3219" y="1966"/>
                <a:ext cx="176" cy="118"/>
              </a:xfrm>
              <a:custGeom>
                <a:avLst/>
                <a:gdLst>
                  <a:gd name="T0" fmla="*/ 8 w 176"/>
                  <a:gd name="T1" fmla="*/ 0 h 118"/>
                  <a:gd name="T2" fmla="*/ 9 w 176"/>
                  <a:gd name="T3" fmla="*/ 6 h 118"/>
                  <a:gd name="T4" fmla="*/ 11 w 176"/>
                  <a:gd name="T5" fmla="*/ 11 h 118"/>
                  <a:gd name="T6" fmla="*/ 16 w 176"/>
                  <a:gd name="T7" fmla="*/ 15 h 118"/>
                  <a:gd name="T8" fmla="*/ 24 w 176"/>
                  <a:gd name="T9" fmla="*/ 21 h 118"/>
                  <a:gd name="T10" fmla="*/ 34 w 176"/>
                  <a:gd name="T11" fmla="*/ 26 h 118"/>
                  <a:gd name="T12" fmla="*/ 46 w 176"/>
                  <a:gd name="T13" fmla="*/ 31 h 118"/>
                  <a:gd name="T14" fmla="*/ 64 w 176"/>
                  <a:gd name="T15" fmla="*/ 38 h 118"/>
                  <a:gd name="T16" fmla="*/ 85 w 176"/>
                  <a:gd name="T17" fmla="*/ 45 h 118"/>
                  <a:gd name="T18" fmla="*/ 104 w 176"/>
                  <a:gd name="T19" fmla="*/ 51 h 118"/>
                  <a:gd name="T20" fmla="*/ 125 w 176"/>
                  <a:gd name="T21" fmla="*/ 61 h 118"/>
                  <a:gd name="T22" fmla="*/ 143 w 176"/>
                  <a:gd name="T23" fmla="*/ 70 h 118"/>
                  <a:gd name="T24" fmla="*/ 155 w 176"/>
                  <a:gd name="T25" fmla="*/ 78 h 118"/>
                  <a:gd name="T26" fmla="*/ 165 w 176"/>
                  <a:gd name="T27" fmla="*/ 85 h 118"/>
                  <a:gd name="T28" fmla="*/ 170 w 176"/>
                  <a:gd name="T29" fmla="*/ 93 h 118"/>
                  <a:gd name="T30" fmla="*/ 174 w 176"/>
                  <a:gd name="T31" fmla="*/ 100 h 118"/>
                  <a:gd name="T32" fmla="*/ 175 w 176"/>
                  <a:gd name="T33" fmla="*/ 108 h 118"/>
                  <a:gd name="T34" fmla="*/ 175 w 176"/>
                  <a:gd name="T35" fmla="*/ 116 h 118"/>
                  <a:gd name="T36" fmla="*/ 167 w 176"/>
                  <a:gd name="T37" fmla="*/ 117 h 118"/>
                  <a:gd name="T38" fmla="*/ 167 w 176"/>
                  <a:gd name="T39" fmla="*/ 116 h 118"/>
                  <a:gd name="T40" fmla="*/ 165 w 176"/>
                  <a:gd name="T41" fmla="*/ 110 h 118"/>
                  <a:gd name="T42" fmla="*/ 161 w 176"/>
                  <a:gd name="T43" fmla="*/ 105 h 118"/>
                  <a:gd name="T44" fmla="*/ 154 w 176"/>
                  <a:gd name="T45" fmla="*/ 99 h 118"/>
                  <a:gd name="T46" fmla="*/ 145 w 176"/>
                  <a:gd name="T47" fmla="*/ 94 h 118"/>
                  <a:gd name="T48" fmla="*/ 133 w 176"/>
                  <a:gd name="T49" fmla="*/ 88 h 118"/>
                  <a:gd name="T50" fmla="*/ 118 w 176"/>
                  <a:gd name="T51" fmla="*/ 82 h 118"/>
                  <a:gd name="T52" fmla="*/ 103 w 176"/>
                  <a:gd name="T53" fmla="*/ 77 h 118"/>
                  <a:gd name="T54" fmla="*/ 85 w 176"/>
                  <a:gd name="T55" fmla="*/ 70 h 118"/>
                  <a:gd name="T56" fmla="*/ 75 w 176"/>
                  <a:gd name="T57" fmla="*/ 67 h 118"/>
                  <a:gd name="T58" fmla="*/ 53 w 176"/>
                  <a:gd name="T59" fmla="*/ 60 h 118"/>
                  <a:gd name="T60" fmla="*/ 36 w 176"/>
                  <a:gd name="T61" fmla="*/ 51 h 118"/>
                  <a:gd name="T62" fmla="*/ 23 w 176"/>
                  <a:gd name="T63" fmla="*/ 44 h 118"/>
                  <a:gd name="T64" fmla="*/ 14 w 176"/>
                  <a:gd name="T65" fmla="*/ 36 h 118"/>
                  <a:gd name="T66" fmla="*/ 6 w 176"/>
                  <a:gd name="T67" fmla="*/ 28 h 118"/>
                  <a:gd name="T68" fmla="*/ 2 w 176"/>
                  <a:gd name="T69" fmla="*/ 19 h 118"/>
                  <a:gd name="T70" fmla="*/ 1 w 176"/>
                  <a:gd name="T71" fmla="*/ 10 h 118"/>
                  <a:gd name="T72" fmla="*/ 0 w 176"/>
                  <a:gd name="T73" fmla="*/ 0 h 118"/>
                  <a:gd name="T74" fmla="*/ 8 w 176"/>
                  <a:gd name="T7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12" name="Freeform 56"/>
              <p:cNvSpPr>
                <a:spLocks/>
              </p:cNvSpPr>
              <p:nvPr/>
            </p:nvSpPr>
            <p:spPr bwMode="auto">
              <a:xfrm>
                <a:off x="3219" y="1737"/>
                <a:ext cx="176" cy="117"/>
              </a:xfrm>
              <a:custGeom>
                <a:avLst/>
                <a:gdLst>
                  <a:gd name="T0" fmla="*/ 7 w 176"/>
                  <a:gd name="T1" fmla="*/ 0 h 117"/>
                  <a:gd name="T2" fmla="*/ 8 w 176"/>
                  <a:gd name="T3" fmla="*/ 6 h 117"/>
                  <a:gd name="T4" fmla="*/ 11 w 176"/>
                  <a:gd name="T5" fmla="*/ 11 h 117"/>
                  <a:gd name="T6" fmla="*/ 15 w 176"/>
                  <a:gd name="T7" fmla="*/ 16 h 117"/>
                  <a:gd name="T8" fmla="*/ 23 w 176"/>
                  <a:gd name="T9" fmla="*/ 21 h 117"/>
                  <a:gd name="T10" fmla="*/ 34 w 176"/>
                  <a:gd name="T11" fmla="*/ 26 h 117"/>
                  <a:gd name="T12" fmla="*/ 46 w 176"/>
                  <a:gd name="T13" fmla="*/ 31 h 117"/>
                  <a:gd name="T14" fmla="*/ 64 w 176"/>
                  <a:gd name="T15" fmla="*/ 38 h 117"/>
                  <a:gd name="T16" fmla="*/ 85 w 176"/>
                  <a:gd name="T17" fmla="*/ 45 h 117"/>
                  <a:gd name="T18" fmla="*/ 103 w 176"/>
                  <a:gd name="T19" fmla="*/ 51 h 117"/>
                  <a:gd name="T20" fmla="*/ 125 w 176"/>
                  <a:gd name="T21" fmla="*/ 61 h 117"/>
                  <a:gd name="T22" fmla="*/ 142 w 176"/>
                  <a:gd name="T23" fmla="*/ 69 h 117"/>
                  <a:gd name="T24" fmla="*/ 155 w 176"/>
                  <a:gd name="T25" fmla="*/ 78 h 117"/>
                  <a:gd name="T26" fmla="*/ 165 w 176"/>
                  <a:gd name="T27" fmla="*/ 85 h 117"/>
                  <a:gd name="T28" fmla="*/ 170 w 176"/>
                  <a:gd name="T29" fmla="*/ 92 h 117"/>
                  <a:gd name="T30" fmla="*/ 174 w 176"/>
                  <a:gd name="T31" fmla="*/ 100 h 117"/>
                  <a:gd name="T32" fmla="*/ 175 w 176"/>
                  <a:gd name="T33" fmla="*/ 107 h 117"/>
                  <a:gd name="T34" fmla="*/ 175 w 176"/>
                  <a:gd name="T35" fmla="*/ 115 h 117"/>
                  <a:gd name="T36" fmla="*/ 167 w 176"/>
                  <a:gd name="T37" fmla="*/ 116 h 117"/>
                  <a:gd name="T38" fmla="*/ 167 w 176"/>
                  <a:gd name="T39" fmla="*/ 116 h 117"/>
                  <a:gd name="T40" fmla="*/ 165 w 176"/>
                  <a:gd name="T41" fmla="*/ 109 h 117"/>
                  <a:gd name="T42" fmla="*/ 161 w 176"/>
                  <a:gd name="T43" fmla="*/ 104 h 117"/>
                  <a:gd name="T44" fmla="*/ 154 w 176"/>
                  <a:gd name="T45" fmla="*/ 98 h 117"/>
                  <a:gd name="T46" fmla="*/ 145 w 176"/>
                  <a:gd name="T47" fmla="*/ 93 h 117"/>
                  <a:gd name="T48" fmla="*/ 133 w 176"/>
                  <a:gd name="T49" fmla="*/ 87 h 117"/>
                  <a:gd name="T50" fmla="*/ 118 w 176"/>
                  <a:gd name="T51" fmla="*/ 82 h 117"/>
                  <a:gd name="T52" fmla="*/ 103 w 176"/>
                  <a:gd name="T53" fmla="*/ 76 h 117"/>
                  <a:gd name="T54" fmla="*/ 85 w 176"/>
                  <a:gd name="T55" fmla="*/ 70 h 117"/>
                  <a:gd name="T56" fmla="*/ 75 w 176"/>
                  <a:gd name="T57" fmla="*/ 66 h 117"/>
                  <a:gd name="T58" fmla="*/ 53 w 176"/>
                  <a:gd name="T59" fmla="*/ 59 h 117"/>
                  <a:gd name="T60" fmla="*/ 36 w 176"/>
                  <a:gd name="T61" fmla="*/ 51 h 117"/>
                  <a:gd name="T62" fmla="*/ 23 w 176"/>
                  <a:gd name="T63" fmla="*/ 44 h 117"/>
                  <a:gd name="T64" fmla="*/ 14 w 176"/>
                  <a:gd name="T65" fmla="*/ 36 h 117"/>
                  <a:gd name="T66" fmla="*/ 6 w 176"/>
                  <a:gd name="T67" fmla="*/ 27 h 117"/>
                  <a:gd name="T68" fmla="*/ 2 w 176"/>
                  <a:gd name="T69" fmla="*/ 19 h 117"/>
                  <a:gd name="T70" fmla="*/ 1 w 176"/>
                  <a:gd name="T71" fmla="*/ 10 h 117"/>
                  <a:gd name="T72" fmla="*/ 0 w 176"/>
                  <a:gd name="T73" fmla="*/ 0 h 117"/>
                  <a:gd name="T74" fmla="*/ 7 w 176"/>
                  <a:gd name="T7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13" name="Freeform 57"/>
              <p:cNvSpPr>
                <a:spLocks/>
              </p:cNvSpPr>
              <p:nvPr/>
            </p:nvSpPr>
            <p:spPr bwMode="auto">
              <a:xfrm>
                <a:off x="3206" y="1838"/>
                <a:ext cx="196" cy="132"/>
              </a:xfrm>
              <a:custGeom>
                <a:avLst/>
                <a:gdLst>
                  <a:gd name="T0" fmla="*/ 81 w 196"/>
                  <a:gd name="T1" fmla="*/ 72 h 132"/>
                  <a:gd name="T2" fmla="*/ 57 w 196"/>
                  <a:gd name="T3" fmla="*/ 62 h 132"/>
                  <a:gd name="T4" fmla="*/ 37 w 196"/>
                  <a:gd name="T5" fmla="*/ 52 h 132"/>
                  <a:gd name="T6" fmla="*/ 23 w 196"/>
                  <a:gd name="T7" fmla="*/ 44 h 132"/>
                  <a:gd name="T8" fmla="*/ 12 w 196"/>
                  <a:gd name="T9" fmla="*/ 34 h 132"/>
                  <a:gd name="T10" fmla="*/ 6 w 196"/>
                  <a:gd name="T11" fmla="*/ 26 h 132"/>
                  <a:gd name="T12" fmla="*/ 2 w 196"/>
                  <a:gd name="T13" fmla="*/ 18 h 132"/>
                  <a:gd name="T14" fmla="*/ 0 w 196"/>
                  <a:gd name="T15" fmla="*/ 9 h 132"/>
                  <a:gd name="T16" fmla="*/ 0 w 196"/>
                  <a:gd name="T17" fmla="*/ 1 h 132"/>
                  <a:gd name="T18" fmla="*/ 9 w 196"/>
                  <a:gd name="T19" fmla="*/ 0 h 132"/>
                  <a:gd name="T20" fmla="*/ 9 w 196"/>
                  <a:gd name="T21" fmla="*/ 1 h 132"/>
                  <a:gd name="T22" fmla="*/ 11 w 196"/>
                  <a:gd name="T23" fmla="*/ 7 h 132"/>
                  <a:gd name="T24" fmla="*/ 15 w 196"/>
                  <a:gd name="T25" fmla="*/ 14 h 132"/>
                  <a:gd name="T26" fmla="*/ 24 w 196"/>
                  <a:gd name="T27" fmla="*/ 20 h 132"/>
                  <a:gd name="T28" fmla="*/ 35 w 196"/>
                  <a:gd name="T29" fmla="*/ 26 h 132"/>
                  <a:gd name="T30" fmla="*/ 48 w 196"/>
                  <a:gd name="T31" fmla="*/ 32 h 132"/>
                  <a:gd name="T32" fmla="*/ 64 w 196"/>
                  <a:gd name="T33" fmla="*/ 38 h 132"/>
                  <a:gd name="T34" fmla="*/ 81 w 196"/>
                  <a:gd name="T35" fmla="*/ 44 h 132"/>
                  <a:gd name="T36" fmla="*/ 100 w 196"/>
                  <a:gd name="T37" fmla="*/ 51 h 132"/>
                  <a:gd name="T38" fmla="*/ 112 w 196"/>
                  <a:gd name="T39" fmla="*/ 55 h 132"/>
                  <a:gd name="T40" fmla="*/ 136 w 196"/>
                  <a:gd name="T41" fmla="*/ 64 h 132"/>
                  <a:gd name="T42" fmla="*/ 155 w 196"/>
                  <a:gd name="T43" fmla="*/ 72 h 132"/>
                  <a:gd name="T44" fmla="*/ 171 w 196"/>
                  <a:gd name="T45" fmla="*/ 81 h 132"/>
                  <a:gd name="T46" fmla="*/ 181 w 196"/>
                  <a:gd name="T47" fmla="*/ 89 h 132"/>
                  <a:gd name="T48" fmla="*/ 188 w 196"/>
                  <a:gd name="T49" fmla="*/ 99 h 132"/>
                  <a:gd name="T50" fmla="*/ 192 w 196"/>
                  <a:gd name="T51" fmla="*/ 108 h 132"/>
                  <a:gd name="T52" fmla="*/ 194 w 196"/>
                  <a:gd name="T53" fmla="*/ 118 h 132"/>
                  <a:gd name="T54" fmla="*/ 195 w 196"/>
                  <a:gd name="T55" fmla="*/ 128 h 132"/>
                  <a:gd name="T56" fmla="*/ 195 w 196"/>
                  <a:gd name="T57" fmla="*/ 131 h 132"/>
                  <a:gd name="T58" fmla="*/ 187 w 196"/>
                  <a:gd name="T59" fmla="*/ 131 h 132"/>
                  <a:gd name="T60" fmla="*/ 187 w 196"/>
                  <a:gd name="T61" fmla="*/ 128 h 132"/>
                  <a:gd name="T62" fmla="*/ 185 w 196"/>
                  <a:gd name="T63" fmla="*/ 122 h 132"/>
                  <a:gd name="T64" fmla="*/ 183 w 196"/>
                  <a:gd name="T65" fmla="*/ 117 h 132"/>
                  <a:gd name="T66" fmla="*/ 178 w 196"/>
                  <a:gd name="T67" fmla="*/ 111 h 132"/>
                  <a:gd name="T68" fmla="*/ 170 w 196"/>
                  <a:gd name="T69" fmla="*/ 106 h 132"/>
                  <a:gd name="T70" fmla="*/ 158 w 196"/>
                  <a:gd name="T71" fmla="*/ 101 h 132"/>
                  <a:gd name="T72" fmla="*/ 143 w 196"/>
                  <a:gd name="T73" fmla="*/ 95 h 132"/>
                  <a:gd name="T74" fmla="*/ 124 w 196"/>
                  <a:gd name="T75" fmla="*/ 87 h 132"/>
                  <a:gd name="T76" fmla="*/ 100 w 196"/>
                  <a:gd name="T77" fmla="*/ 79 h 132"/>
                  <a:gd name="T78" fmla="*/ 81 w 196"/>
                  <a:gd name="T79" fmla="*/ 7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132">
                    <a:moveTo>
                      <a:pt x="81" y="72"/>
                    </a:moveTo>
                    <a:lnTo>
                      <a:pt x="57" y="62"/>
                    </a:lnTo>
                    <a:lnTo>
                      <a:pt x="37" y="52"/>
                    </a:lnTo>
                    <a:lnTo>
                      <a:pt x="23" y="44"/>
                    </a:lnTo>
                    <a:lnTo>
                      <a:pt x="12" y="34"/>
                    </a:lnTo>
                    <a:lnTo>
                      <a:pt x="6" y="26"/>
                    </a:lnTo>
                    <a:lnTo>
                      <a:pt x="2" y="18"/>
                    </a:lnTo>
                    <a:lnTo>
                      <a:pt x="0" y="9"/>
                    </a:lnTo>
                    <a:lnTo>
                      <a:pt x="0" y="1"/>
                    </a:lnTo>
                    <a:lnTo>
                      <a:pt x="9" y="0"/>
                    </a:lnTo>
                    <a:lnTo>
                      <a:pt x="9" y="1"/>
                    </a:lnTo>
                    <a:lnTo>
                      <a:pt x="11" y="7"/>
                    </a:lnTo>
                    <a:lnTo>
                      <a:pt x="15" y="14"/>
                    </a:lnTo>
                    <a:lnTo>
                      <a:pt x="24" y="20"/>
                    </a:lnTo>
                    <a:lnTo>
                      <a:pt x="35" y="26"/>
                    </a:lnTo>
                    <a:lnTo>
                      <a:pt x="48" y="32"/>
                    </a:lnTo>
                    <a:lnTo>
                      <a:pt x="64" y="38"/>
                    </a:lnTo>
                    <a:lnTo>
                      <a:pt x="81" y="44"/>
                    </a:lnTo>
                    <a:lnTo>
                      <a:pt x="100" y="51"/>
                    </a:lnTo>
                    <a:lnTo>
                      <a:pt x="112" y="55"/>
                    </a:lnTo>
                    <a:lnTo>
                      <a:pt x="136" y="64"/>
                    </a:lnTo>
                    <a:lnTo>
                      <a:pt x="155" y="72"/>
                    </a:lnTo>
                    <a:lnTo>
                      <a:pt x="171" y="81"/>
                    </a:lnTo>
                    <a:lnTo>
                      <a:pt x="181" y="89"/>
                    </a:lnTo>
                    <a:lnTo>
                      <a:pt x="188" y="99"/>
                    </a:lnTo>
                    <a:lnTo>
                      <a:pt x="192" y="108"/>
                    </a:lnTo>
                    <a:lnTo>
                      <a:pt x="194" y="118"/>
                    </a:lnTo>
                    <a:lnTo>
                      <a:pt x="195" y="128"/>
                    </a:lnTo>
                    <a:lnTo>
                      <a:pt x="195" y="131"/>
                    </a:lnTo>
                    <a:lnTo>
                      <a:pt x="187" y="131"/>
                    </a:lnTo>
                    <a:lnTo>
                      <a:pt x="187" y="128"/>
                    </a:lnTo>
                    <a:lnTo>
                      <a:pt x="185" y="122"/>
                    </a:lnTo>
                    <a:lnTo>
                      <a:pt x="183" y="117"/>
                    </a:lnTo>
                    <a:lnTo>
                      <a:pt x="178" y="111"/>
                    </a:lnTo>
                    <a:lnTo>
                      <a:pt x="170" y="106"/>
                    </a:lnTo>
                    <a:lnTo>
                      <a:pt x="158" y="101"/>
                    </a:lnTo>
                    <a:lnTo>
                      <a:pt x="143" y="95"/>
                    </a:lnTo>
                    <a:lnTo>
                      <a:pt x="124" y="87"/>
                    </a:lnTo>
                    <a:lnTo>
                      <a:pt x="100" y="79"/>
                    </a:lnTo>
                    <a:lnTo>
                      <a:pt x="81" y="72"/>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14" name="Freeform 58"/>
              <p:cNvSpPr>
                <a:spLocks/>
              </p:cNvSpPr>
              <p:nvPr/>
            </p:nvSpPr>
            <p:spPr bwMode="auto">
              <a:xfrm>
                <a:off x="3206" y="2091"/>
                <a:ext cx="196" cy="134"/>
              </a:xfrm>
              <a:custGeom>
                <a:avLst/>
                <a:gdLst>
                  <a:gd name="T0" fmla="*/ 81 w 196"/>
                  <a:gd name="T1" fmla="*/ 73 h 134"/>
                  <a:gd name="T2" fmla="*/ 57 w 196"/>
                  <a:gd name="T3" fmla="*/ 63 h 134"/>
                  <a:gd name="T4" fmla="*/ 37 w 196"/>
                  <a:gd name="T5" fmla="*/ 52 h 134"/>
                  <a:gd name="T6" fmla="*/ 23 w 196"/>
                  <a:gd name="T7" fmla="*/ 44 h 134"/>
                  <a:gd name="T8" fmla="*/ 12 w 196"/>
                  <a:gd name="T9" fmla="*/ 35 h 134"/>
                  <a:gd name="T10" fmla="*/ 6 w 196"/>
                  <a:gd name="T11" fmla="*/ 26 h 134"/>
                  <a:gd name="T12" fmla="*/ 2 w 196"/>
                  <a:gd name="T13" fmla="*/ 17 h 134"/>
                  <a:gd name="T14" fmla="*/ 0 w 196"/>
                  <a:gd name="T15" fmla="*/ 10 h 134"/>
                  <a:gd name="T16" fmla="*/ 0 w 196"/>
                  <a:gd name="T17" fmla="*/ 0 h 134"/>
                  <a:gd name="T18" fmla="*/ 9 w 196"/>
                  <a:gd name="T19" fmla="*/ 0 h 134"/>
                  <a:gd name="T20" fmla="*/ 9 w 196"/>
                  <a:gd name="T21" fmla="*/ 1 h 134"/>
                  <a:gd name="T22" fmla="*/ 11 w 196"/>
                  <a:gd name="T23" fmla="*/ 8 h 134"/>
                  <a:gd name="T24" fmla="*/ 15 w 196"/>
                  <a:gd name="T25" fmla="*/ 15 h 134"/>
                  <a:gd name="T26" fmla="*/ 24 w 196"/>
                  <a:gd name="T27" fmla="*/ 21 h 134"/>
                  <a:gd name="T28" fmla="*/ 35 w 196"/>
                  <a:gd name="T29" fmla="*/ 26 h 134"/>
                  <a:gd name="T30" fmla="*/ 48 w 196"/>
                  <a:gd name="T31" fmla="*/ 33 h 134"/>
                  <a:gd name="T32" fmla="*/ 62 w 196"/>
                  <a:gd name="T33" fmla="*/ 38 h 134"/>
                  <a:gd name="T34" fmla="*/ 80 w 196"/>
                  <a:gd name="T35" fmla="*/ 45 h 134"/>
                  <a:gd name="T36" fmla="*/ 100 w 196"/>
                  <a:gd name="T37" fmla="*/ 51 h 134"/>
                  <a:gd name="T38" fmla="*/ 111 w 196"/>
                  <a:gd name="T39" fmla="*/ 55 h 134"/>
                  <a:gd name="T40" fmla="*/ 136 w 196"/>
                  <a:gd name="T41" fmla="*/ 65 h 134"/>
                  <a:gd name="T42" fmla="*/ 155 w 196"/>
                  <a:gd name="T43" fmla="*/ 73 h 134"/>
                  <a:gd name="T44" fmla="*/ 170 w 196"/>
                  <a:gd name="T45" fmla="*/ 82 h 134"/>
                  <a:gd name="T46" fmla="*/ 180 w 196"/>
                  <a:gd name="T47" fmla="*/ 90 h 134"/>
                  <a:gd name="T48" fmla="*/ 188 w 196"/>
                  <a:gd name="T49" fmla="*/ 100 h 134"/>
                  <a:gd name="T50" fmla="*/ 192 w 196"/>
                  <a:gd name="T51" fmla="*/ 109 h 134"/>
                  <a:gd name="T52" fmla="*/ 194 w 196"/>
                  <a:gd name="T53" fmla="*/ 119 h 134"/>
                  <a:gd name="T54" fmla="*/ 195 w 196"/>
                  <a:gd name="T55" fmla="*/ 130 h 134"/>
                  <a:gd name="T56" fmla="*/ 195 w 196"/>
                  <a:gd name="T57" fmla="*/ 132 h 134"/>
                  <a:gd name="T58" fmla="*/ 195 w 196"/>
                  <a:gd name="T59" fmla="*/ 133 h 134"/>
                  <a:gd name="T60" fmla="*/ 195 w 196"/>
                  <a:gd name="T61" fmla="*/ 133 h 134"/>
                  <a:gd name="T62" fmla="*/ 187 w 196"/>
                  <a:gd name="T63" fmla="*/ 132 h 134"/>
                  <a:gd name="T64" fmla="*/ 187 w 196"/>
                  <a:gd name="T65" fmla="*/ 130 h 134"/>
                  <a:gd name="T66" fmla="*/ 185 w 196"/>
                  <a:gd name="T67" fmla="*/ 124 h 134"/>
                  <a:gd name="T68" fmla="*/ 183 w 196"/>
                  <a:gd name="T69" fmla="*/ 118 h 134"/>
                  <a:gd name="T70" fmla="*/ 178 w 196"/>
                  <a:gd name="T71" fmla="*/ 113 h 134"/>
                  <a:gd name="T72" fmla="*/ 170 w 196"/>
                  <a:gd name="T73" fmla="*/ 107 h 134"/>
                  <a:gd name="T74" fmla="*/ 158 w 196"/>
                  <a:gd name="T75" fmla="*/ 102 h 134"/>
                  <a:gd name="T76" fmla="*/ 143 w 196"/>
                  <a:gd name="T77" fmla="*/ 96 h 134"/>
                  <a:gd name="T78" fmla="*/ 124 w 196"/>
                  <a:gd name="T79" fmla="*/ 88 h 134"/>
                  <a:gd name="T80" fmla="*/ 100 w 196"/>
                  <a:gd name="T81" fmla="*/ 80 h 134"/>
                  <a:gd name="T82" fmla="*/ 81 w 196"/>
                  <a:gd name="T83" fmla="*/ 7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34">
                    <a:moveTo>
                      <a:pt x="81" y="73"/>
                    </a:moveTo>
                    <a:lnTo>
                      <a:pt x="57" y="63"/>
                    </a:lnTo>
                    <a:lnTo>
                      <a:pt x="37" y="52"/>
                    </a:lnTo>
                    <a:lnTo>
                      <a:pt x="23" y="44"/>
                    </a:lnTo>
                    <a:lnTo>
                      <a:pt x="12" y="35"/>
                    </a:lnTo>
                    <a:lnTo>
                      <a:pt x="6" y="26"/>
                    </a:lnTo>
                    <a:lnTo>
                      <a:pt x="2" y="17"/>
                    </a:lnTo>
                    <a:lnTo>
                      <a:pt x="0" y="10"/>
                    </a:lnTo>
                    <a:lnTo>
                      <a:pt x="0" y="0"/>
                    </a:lnTo>
                    <a:lnTo>
                      <a:pt x="9" y="0"/>
                    </a:lnTo>
                    <a:lnTo>
                      <a:pt x="9" y="1"/>
                    </a:lnTo>
                    <a:lnTo>
                      <a:pt x="11" y="8"/>
                    </a:lnTo>
                    <a:lnTo>
                      <a:pt x="15" y="15"/>
                    </a:lnTo>
                    <a:lnTo>
                      <a:pt x="24" y="21"/>
                    </a:lnTo>
                    <a:lnTo>
                      <a:pt x="35" y="26"/>
                    </a:lnTo>
                    <a:lnTo>
                      <a:pt x="48" y="33"/>
                    </a:lnTo>
                    <a:lnTo>
                      <a:pt x="62" y="38"/>
                    </a:lnTo>
                    <a:lnTo>
                      <a:pt x="80" y="45"/>
                    </a:lnTo>
                    <a:lnTo>
                      <a:pt x="100" y="51"/>
                    </a:lnTo>
                    <a:lnTo>
                      <a:pt x="111" y="55"/>
                    </a:lnTo>
                    <a:lnTo>
                      <a:pt x="136" y="65"/>
                    </a:lnTo>
                    <a:lnTo>
                      <a:pt x="155" y="73"/>
                    </a:lnTo>
                    <a:lnTo>
                      <a:pt x="170" y="82"/>
                    </a:lnTo>
                    <a:lnTo>
                      <a:pt x="180" y="90"/>
                    </a:lnTo>
                    <a:lnTo>
                      <a:pt x="188" y="100"/>
                    </a:lnTo>
                    <a:lnTo>
                      <a:pt x="192" y="109"/>
                    </a:lnTo>
                    <a:lnTo>
                      <a:pt x="194" y="119"/>
                    </a:lnTo>
                    <a:lnTo>
                      <a:pt x="195" y="130"/>
                    </a:lnTo>
                    <a:lnTo>
                      <a:pt x="195" y="132"/>
                    </a:lnTo>
                    <a:lnTo>
                      <a:pt x="195" y="133"/>
                    </a:lnTo>
                    <a:lnTo>
                      <a:pt x="195" y="133"/>
                    </a:lnTo>
                    <a:lnTo>
                      <a:pt x="187" y="132"/>
                    </a:lnTo>
                    <a:lnTo>
                      <a:pt x="187" y="130"/>
                    </a:lnTo>
                    <a:lnTo>
                      <a:pt x="185" y="124"/>
                    </a:lnTo>
                    <a:lnTo>
                      <a:pt x="183" y="118"/>
                    </a:lnTo>
                    <a:lnTo>
                      <a:pt x="178" y="113"/>
                    </a:lnTo>
                    <a:lnTo>
                      <a:pt x="170" y="107"/>
                    </a:lnTo>
                    <a:lnTo>
                      <a:pt x="158" y="102"/>
                    </a:lnTo>
                    <a:lnTo>
                      <a:pt x="143" y="96"/>
                    </a:lnTo>
                    <a:lnTo>
                      <a:pt x="124" y="88"/>
                    </a:lnTo>
                    <a:lnTo>
                      <a:pt x="100" y="80"/>
                    </a:lnTo>
                    <a:lnTo>
                      <a:pt x="81" y="73"/>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15" name="Freeform 59"/>
              <p:cNvSpPr>
                <a:spLocks/>
              </p:cNvSpPr>
              <p:nvPr/>
            </p:nvSpPr>
            <p:spPr bwMode="auto">
              <a:xfrm>
                <a:off x="3207" y="1711"/>
                <a:ext cx="195" cy="130"/>
              </a:xfrm>
              <a:custGeom>
                <a:avLst/>
                <a:gdLst>
                  <a:gd name="T0" fmla="*/ 186 w 195"/>
                  <a:gd name="T1" fmla="*/ 0 h 130"/>
                  <a:gd name="T2" fmla="*/ 184 w 195"/>
                  <a:gd name="T3" fmla="*/ 6 h 130"/>
                  <a:gd name="T4" fmla="*/ 182 w 195"/>
                  <a:gd name="T5" fmla="*/ 12 h 130"/>
                  <a:gd name="T6" fmla="*/ 177 w 195"/>
                  <a:gd name="T7" fmla="*/ 18 h 130"/>
                  <a:gd name="T8" fmla="*/ 169 w 195"/>
                  <a:gd name="T9" fmla="*/ 23 h 130"/>
                  <a:gd name="T10" fmla="*/ 157 w 195"/>
                  <a:gd name="T11" fmla="*/ 29 h 130"/>
                  <a:gd name="T12" fmla="*/ 142 w 195"/>
                  <a:gd name="T13" fmla="*/ 35 h 130"/>
                  <a:gd name="T14" fmla="*/ 123 w 195"/>
                  <a:gd name="T15" fmla="*/ 42 h 130"/>
                  <a:gd name="T16" fmla="*/ 100 w 195"/>
                  <a:gd name="T17" fmla="*/ 50 h 130"/>
                  <a:gd name="T18" fmla="*/ 80 w 195"/>
                  <a:gd name="T19" fmla="*/ 57 h 130"/>
                  <a:gd name="T20" fmla="*/ 56 w 195"/>
                  <a:gd name="T21" fmla="*/ 68 h 130"/>
                  <a:gd name="T22" fmla="*/ 36 w 195"/>
                  <a:gd name="T23" fmla="*/ 77 h 130"/>
                  <a:gd name="T24" fmla="*/ 23 w 195"/>
                  <a:gd name="T25" fmla="*/ 87 h 130"/>
                  <a:gd name="T26" fmla="*/ 13 w 195"/>
                  <a:gd name="T27" fmla="*/ 95 h 130"/>
                  <a:gd name="T28" fmla="*/ 6 w 195"/>
                  <a:gd name="T29" fmla="*/ 103 h 130"/>
                  <a:gd name="T30" fmla="*/ 3 w 195"/>
                  <a:gd name="T31" fmla="*/ 112 h 130"/>
                  <a:gd name="T32" fmla="*/ 0 w 195"/>
                  <a:gd name="T33" fmla="*/ 120 h 130"/>
                  <a:gd name="T34" fmla="*/ 0 w 195"/>
                  <a:gd name="T35" fmla="*/ 128 h 130"/>
                  <a:gd name="T36" fmla="*/ 8 w 195"/>
                  <a:gd name="T37" fmla="*/ 129 h 130"/>
                  <a:gd name="T38" fmla="*/ 8 w 195"/>
                  <a:gd name="T39" fmla="*/ 129 h 130"/>
                  <a:gd name="T40" fmla="*/ 10 w 195"/>
                  <a:gd name="T41" fmla="*/ 122 h 130"/>
                  <a:gd name="T42" fmla="*/ 15 w 195"/>
                  <a:gd name="T43" fmla="*/ 115 h 130"/>
                  <a:gd name="T44" fmla="*/ 23 w 195"/>
                  <a:gd name="T45" fmla="*/ 109 h 130"/>
                  <a:gd name="T46" fmla="*/ 34 w 195"/>
                  <a:gd name="T47" fmla="*/ 103 h 130"/>
                  <a:gd name="T48" fmla="*/ 48 w 195"/>
                  <a:gd name="T49" fmla="*/ 98 h 130"/>
                  <a:gd name="T50" fmla="*/ 63 w 195"/>
                  <a:gd name="T51" fmla="*/ 92 h 130"/>
                  <a:gd name="T52" fmla="*/ 80 w 195"/>
                  <a:gd name="T53" fmla="*/ 85 h 130"/>
                  <a:gd name="T54" fmla="*/ 100 w 195"/>
                  <a:gd name="T55" fmla="*/ 78 h 130"/>
                  <a:gd name="T56" fmla="*/ 111 w 195"/>
                  <a:gd name="T57" fmla="*/ 74 h 130"/>
                  <a:gd name="T58" fmla="*/ 135 w 195"/>
                  <a:gd name="T59" fmla="*/ 66 h 130"/>
                  <a:gd name="T60" fmla="*/ 154 w 195"/>
                  <a:gd name="T61" fmla="*/ 57 h 130"/>
                  <a:gd name="T62" fmla="*/ 170 w 195"/>
                  <a:gd name="T63" fmla="*/ 49 h 130"/>
                  <a:gd name="T64" fmla="*/ 180 w 195"/>
                  <a:gd name="T65" fmla="*/ 40 h 130"/>
                  <a:gd name="T66" fmla="*/ 187 w 195"/>
                  <a:gd name="T67" fmla="*/ 31 h 130"/>
                  <a:gd name="T68" fmla="*/ 191 w 195"/>
                  <a:gd name="T69" fmla="*/ 22 h 130"/>
                  <a:gd name="T70" fmla="*/ 193 w 195"/>
                  <a:gd name="T71" fmla="*/ 11 h 130"/>
                  <a:gd name="T72" fmla="*/ 194 w 195"/>
                  <a:gd name="T73" fmla="*/ 0 h 130"/>
                  <a:gd name="T74" fmla="*/ 186 w 195"/>
                  <a:gd name="T7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5" h="130">
                    <a:moveTo>
                      <a:pt x="186" y="0"/>
                    </a:moveTo>
                    <a:lnTo>
                      <a:pt x="184" y="6"/>
                    </a:lnTo>
                    <a:lnTo>
                      <a:pt x="182" y="12"/>
                    </a:lnTo>
                    <a:lnTo>
                      <a:pt x="177" y="18"/>
                    </a:lnTo>
                    <a:lnTo>
                      <a:pt x="169" y="23"/>
                    </a:lnTo>
                    <a:lnTo>
                      <a:pt x="157" y="29"/>
                    </a:lnTo>
                    <a:lnTo>
                      <a:pt x="142" y="35"/>
                    </a:lnTo>
                    <a:lnTo>
                      <a:pt x="123" y="42"/>
                    </a:lnTo>
                    <a:lnTo>
                      <a:pt x="100" y="50"/>
                    </a:lnTo>
                    <a:lnTo>
                      <a:pt x="80" y="57"/>
                    </a:lnTo>
                    <a:lnTo>
                      <a:pt x="56" y="68"/>
                    </a:lnTo>
                    <a:lnTo>
                      <a:pt x="36" y="77"/>
                    </a:lnTo>
                    <a:lnTo>
                      <a:pt x="23" y="87"/>
                    </a:lnTo>
                    <a:lnTo>
                      <a:pt x="13" y="95"/>
                    </a:lnTo>
                    <a:lnTo>
                      <a:pt x="6" y="103"/>
                    </a:lnTo>
                    <a:lnTo>
                      <a:pt x="3" y="112"/>
                    </a:lnTo>
                    <a:lnTo>
                      <a:pt x="0" y="120"/>
                    </a:lnTo>
                    <a:lnTo>
                      <a:pt x="0" y="128"/>
                    </a:lnTo>
                    <a:lnTo>
                      <a:pt x="8" y="129"/>
                    </a:lnTo>
                    <a:lnTo>
                      <a:pt x="8" y="129"/>
                    </a:lnTo>
                    <a:lnTo>
                      <a:pt x="10" y="122"/>
                    </a:lnTo>
                    <a:lnTo>
                      <a:pt x="15" y="115"/>
                    </a:lnTo>
                    <a:lnTo>
                      <a:pt x="23" y="109"/>
                    </a:lnTo>
                    <a:lnTo>
                      <a:pt x="34" y="103"/>
                    </a:lnTo>
                    <a:lnTo>
                      <a:pt x="48" y="98"/>
                    </a:lnTo>
                    <a:lnTo>
                      <a:pt x="63" y="92"/>
                    </a:lnTo>
                    <a:lnTo>
                      <a:pt x="80" y="85"/>
                    </a:lnTo>
                    <a:lnTo>
                      <a:pt x="100" y="78"/>
                    </a:lnTo>
                    <a:lnTo>
                      <a:pt x="111" y="74"/>
                    </a:lnTo>
                    <a:lnTo>
                      <a:pt x="135" y="66"/>
                    </a:lnTo>
                    <a:lnTo>
                      <a:pt x="154" y="57"/>
                    </a:lnTo>
                    <a:lnTo>
                      <a:pt x="170" y="49"/>
                    </a:lnTo>
                    <a:lnTo>
                      <a:pt x="180" y="40"/>
                    </a:lnTo>
                    <a:lnTo>
                      <a:pt x="187" y="31"/>
                    </a:lnTo>
                    <a:lnTo>
                      <a:pt x="191" y="22"/>
                    </a:lnTo>
                    <a:lnTo>
                      <a:pt x="193" y="11"/>
                    </a:lnTo>
                    <a:lnTo>
                      <a:pt x="194" y="0"/>
                    </a:lnTo>
                    <a:lnTo>
                      <a:pt x="186"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16" name="Freeform 60"/>
              <p:cNvSpPr>
                <a:spLocks/>
              </p:cNvSpPr>
              <p:nvPr/>
            </p:nvSpPr>
            <p:spPr bwMode="auto">
              <a:xfrm>
                <a:off x="3206" y="1966"/>
                <a:ext cx="196" cy="130"/>
              </a:xfrm>
              <a:custGeom>
                <a:avLst/>
                <a:gdLst>
                  <a:gd name="T0" fmla="*/ 187 w 196"/>
                  <a:gd name="T1" fmla="*/ 0 h 130"/>
                  <a:gd name="T2" fmla="*/ 185 w 196"/>
                  <a:gd name="T3" fmla="*/ 6 h 130"/>
                  <a:gd name="T4" fmla="*/ 183 w 196"/>
                  <a:gd name="T5" fmla="*/ 12 h 130"/>
                  <a:gd name="T6" fmla="*/ 178 w 196"/>
                  <a:gd name="T7" fmla="*/ 18 h 130"/>
                  <a:gd name="T8" fmla="*/ 170 w 196"/>
                  <a:gd name="T9" fmla="*/ 22 h 130"/>
                  <a:gd name="T10" fmla="*/ 158 w 196"/>
                  <a:gd name="T11" fmla="*/ 28 h 130"/>
                  <a:gd name="T12" fmla="*/ 143 w 196"/>
                  <a:gd name="T13" fmla="*/ 35 h 130"/>
                  <a:gd name="T14" fmla="*/ 124 w 196"/>
                  <a:gd name="T15" fmla="*/ 41 h 130"/>
                  <a:gd name="T16" fmla="*/ 100 w 196"/>
                  <a:gd name="T17" fmla="*/ 50 h 130"/>
                  <a:gd name="T18" fmla="*/ 81 w 196"/>
                  <a:gd name="T19" fmla="*/ 57 h 130"/>
                  <a:gd name="T20" fmla="*/ 57 w 196"/>
                  <a:gd name="T21" fmla="*/ 68 h 130"/>
                  <a:gd name="T22" fmla="*/ 37 w 196"/>
                  <a:gd name="T23" fmla="*/ 77 h 130"/>
                  <a:gd name="T24" fmla="*/ 23 w 196"/>
                  <a:gd name="T25" fmla="*/ 87 h 130"/>
                  <a:gd name="T26" fmla="*/ 12 w 196"/>
                  <a:gd name="T27" fmla="*/ 95 h 130"/>
                  <a:gd name="T28" fmla="*/ 6 w 196"/>
                  <a:gd name="T29" fmla="*/ 103 h 130"/>
                  <a:gd name="T30" fmla="*/ 2 w 196"/>
                  <a:gd name="T31" fmla="*/ 112 h 130"/>
                  <a:gd name="T32" fmla="*/ 0 w 196"/>
                  <a:gd name="T33" fmla="*/ 120 h 130"/>
                  <a:gd name="T34" fmla="*/ 0 w 196"/>
                  <a:gd name="T35" fmla="*/ 128 h 130"/>
                  <a:gd name="T36" fmla="*/ 9 w 196"/>
                  <a:gd name="T37" fmla="*/ 129 h 130"/>
                  <a:gd name="T38" fmla="*/ 9 w 196"/>
                  <a:gd name="T39" fmla="*/ 129 h 130"/>
                  <a:gd name="T40" fmla="*/ 11 w 196"/>
                  <a:gd name="T41" fmla="*/ 122 h 130"/>
                  <a:gd name="T42" fmla="*/ 15 w 196"/>
                  <a:gd name="T43" fmla="*/ 115 h 130"/>
                  <a:gd name="T44" fmla="*/ 24 w 196"/>
                  <a:gd name="T45" fmla="*/ 109 h 130"/>
                  <a:gd name="T46" fmla="*/ 35 w 196"/>
                  <a:gd name="T47" fmla="*/ 103 h 130"/>
                  <a:gd name="T48" fmla="*/ 48 w 196"/>
                  <a:gd name="T49" fmla="*/ 97 h 130"/>
                  <a:gd name="T50" fmla="*/ 62 w 196"/>
                  <a:gd name="T51" fmla="*/ 92 h 130"/>
                  <a:gd name="T52" fmla="*/ 80 w 196"/>
                  <a:gd name="T53" fmla="*/ 85 h 130"/>
                  <a:gd name="T54" fmla="*/ 100 w 196"/>
                  <a:gd name="T55" fmla="*/ 78 h 130"/>
                  <a:gd name="T56" fmla="*/ 111 w 196"/>
                  <a:gd name="T57" fmla="*/ 74 h 130"/>
                  <a:gd name="T58" fmla="*/ 136 w 196"/>
                  <a:gd name="T59" fmla="*/ 66 h 130"/>
                  <a:gd name="T60" fmla="*/ 155 w 196"/>
                  <a:gd name="T61" fmla="*/ 57 h 130"/>
                  <a:gd name="T62" fmla="*/ 170 w 196"/>
                  <a:gd name="T63" fmla="*/ 49 h 130"/>
                  <a:gd name="T64" fmla="*/ 180 w 196"/>
                  <a:gd name="T65" fmla="*/ 39 h 130"/>
                  <a:gd name="T66" fmla="*/ 188 w 196"/>
                  <a:gd name="T67" fmla="*/ 31 h 130"/>
                  <a:gd name="T68" fmla="*/ 192 w 196"/>
                  <a:gd name="T69" fmla="*/ 21 h 130"/>
                  <a:gd name="T70" fmla="*/ 194 w 196"/>
                  <a:gd name="T71" fmla="*/ 11 h 130"/>
                  <a:gd name="T72" fmla="*/ 195 w 196"/>
                  <a:gd name="T73" fmla="*/ 0 h 130"/>
                  <a:gd name="T74" fmla="*/ 187 w 196"/>
                  <a:gd name="T7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6" h="130">
                    <a:moveTo>
                      <a:pt x="187" y="0"/>
                    </a:moveTo>
                    <a:lnTo>
                      <a:pt x="185" y="6"/>
                    </a:lnTo>
                    <a:lnTo>
                      <a:pt x="183" y="12"/>
                    </a:lnTo>
                    <a:lnTo>
                      <a:pt x="178" y="18"/>
                    </a:lnTo>
                    <a:lnTo>
                      <a:pt x="170" y="22"/>
                    </a:lnTo>
                    <a:lnTo>
                      <a:pt x="158" y="28"/>
                    </a:lnTo>
                    <a:lnTo>
                      <a:pt x="143" y="35"/>
                    </a:lnTo>
                    <a:lnTo>
                      <a:pt x="124" y="41"/>
                    </a:lnTo>
                    <a:lnTo>
                      <a:pt x="100" y="50"/>
                    </a:lnTo>
                    <a:lnTo>
                      <a:pt x="81" y="57"/>
                    </a:lnTo>
                    <a:lnTo>
                      <a:pt x="57" y="68"/>
                    </a:lnTo>
                    <a:lnTo>
                      <a:pt x="37" y="77"/>
                    </a:lnTo>
                    <a:lnTo>
                      <a:pt x="23" y="87"/>
                    </a:lnTo>
                    <a:lnTo>
                      <a:pt x="12" y="95"/>
                    </a:lnTo>
                    <a:lnTo>
                      <a:pt x="6" y="103"/>
                    </a:lnTo>
                    <a:lnTo>
                      <a:pt x="2" y="112"/>
                    </a:lnTo>
                    <a:lnTo>
                      <a:pt x="0" y="120"/>
                    </a:lnTo>
                    <a:lnTo>
                      <a:pt x="0" y="128"/>
                    </a:lnTo>
                    <a:lnTo>
                      <a:pt x="9" y="129"/>
                    </a:lnTo>
                    <a:lnTo>
                      <a:pt x="9" y="129"/>
                    </a:lnTo>
                    <a:lnTo>
                      <a:pt x="11" y="122"/>
                    </a:lnTo>
                    <a:lnTo>
                      <a:pt x="15" y="115"/>
                    </a:lnTo>
                    <a:lnTo>
                      <a:pt x="24" y="109"/>
                    </a:lnTo>
                    <a:lnTo>
                      <a:pt x="35" y="103"/>
                    </a:lnTo>
                    <a:lnTo>
                      <a:pt x="48" y="97"/>
                    </a:lnTo>
                    <a:lnTo>
                      <a:pt x="62" y="92"/>
                    </a:lnTo>
                    <a:lnTo>
                      <a:pt x="80" y="85"/>
                    </a:lnTo>
                    <a:lnTo>
                      <a:pt x="100" y="78"/>
                    </a:lnTo>
                    <a:lnTo>
                      <a:pt x="111" y="74"/>
                    </a:lnTo>
                    <a:lnTo>
                      <a:pt x="136" y="66"/>
                    </a:lnTo>
                    <a:lnTo>
                      <a:pt x="155" y="57"/>
                    </a:lnTo>
                    <a:lnTo>
                      <a:pt x="170" y="49"/>
                    </a:lnTo>
                    <a:lnTo>
                      <a:pt x="180" y="39"/>
                    </a:lnTo>
                    <a:lnTo>
                      <a:pt x="188" y="31"/>
                    </a:lnTo>
                    <a:lnTo>
                      <a:pt x="192" y="21"/>
                    </a:lnTo>
                    <a:lnTo>
                      <a:pt x="194" y="11"/>
                    </a:lnTo>
                    <a:lnTo>
                      <a:pt x="195" y="0"/>
                    </a:lnTo>
                    <a:lnTo>
                      <a:pt x="187"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17" name="Freeform 61"/>
              <p:cNvSpPr>
                <a:spLocks/>
              </p:cNvSpPr>
              <p:nvPr/>
            </p:nvSpPr>
            <p:spPr bwMode="auto">
              <a:xfrm>
                <a:off x="3219" y="1851"/>
                <a:ext cx="176" cy="120"/>
              </a:xfrm>
              <a:custGeom>
                <a:avLst/>
                <a:gdLst>
                  <a:gd name="T0" fmla="*/ 103 w 176"/>
                  <a:gd name="T1" fmla="*/ 65 h 120"/>
                  <a:gd name="T2" fmla="*/ 125 w 176"/>
                  <a:gd name="T3" fmla="*/ 56 h 120"/>
                  <a:gd name="T4" fmla="*/ 142 w 176"/>
                  <a:gd name="T5" fmla="*/ 47 h 120"/>
                  <a:gd name="T6" fmla="*/ 155 w 176"/>
                  <a:gd name="T7" fmla="*/ 39 h 120"/>
                  <a:gd name="T8" fmla="*/ 165 w 176"/>
                  <a:gd name="T9" fmla="*/ 32 h 120"/>
                  <a:gd name="T10" fmla="*/ 170 w 176"/>
                  <a:gd name="T11" fmla="*/ 24 h 120"/>
                  <a:gd name="T12" fmla="*/ 174 w 176"/>
                  <a:gd name="T13" fmla="*/ 17 h 120"/>
                  <a:gd name="T14" fmla="*/ 175 w 176"/>
                  <a:gd name="T15" fmla="*/ 9 h 120"/>
                  <a:gd name="T16" fmla="*/ 175 w 176"/>
                  <a:gd name="T17" fmla="*/ 1 h 120"/>
                  <a:gd name="T18" fmla="*/ 167 w 176"/>
                  <a:gd name="T19" fmla="*/ 0 h 120"/>
                  <a:gd name="T20" fmla="*/ 167 w 176"/>
                  <a:gd name="T21" fmla="*/ 1 h 120"/>
                  <a:gd name="T22" fmla="*/ 165 w 176"/>
                  <a:gd name="T23" fmla="*/ 7 h 120"/>
                  <a:gd name="T24" fmla="*/ 161 w 176"/>
                  <a:gd name="T25" fmla="*/ 13 h 120"/>
                  <a:gd name="T26" fmla="*/ 154 w 176"/>
                  <a:gd name="T27" fmla="*/ 18 h 120"/>
                  <a:gd name="T28" fmla="*/ 145 w 176"/>
                  <a:gd name="T29" fmla="*/ 23 h 120"/>
                  <a:gd name="T30" fmla="*/ 133 w 176"/>
                  <a:gd name="T31" fmla="*/ 29 h 120"/>
                  <a:gd name="T32" fmla="*/ 118 w 176"/>
                  <a:gd name="T33" fmla="*/ 34 h 120"/>
                  <a:gd name="T34" fmla="*/ 103 w 176"/>
                  <a:gd name="T35" fmla="*/ 40 h 120"/>
                  <a:gd name="T36" fmla="*/ 85 w 176"/>
                  <a:gd name="T37" fmla="*/ 46 h 120"/>
                  <a:gd name="T38" fmla="*/ 75 w 176"/>
                  <a:gd name="T39" fmla="*/ 49 h 120"/>
                  <a:gd name="T40" fmla="*/ 53 w 176"/>
                  <a:gd name="T41" fmla="*/ 57 h 120"/>
                  <a:gd name="T42" fmla="*/ 36 w 176"/>
                  <a:gd name="T43" fmla="*/ 65 h 120"/>
                  <a:gd name="T44" fmla="*/ 23 w 176"/>
                  <a:gd name="T45" fmla="*/ 73 h 120"/>
                  <a:gd name="T46" fmla="*/ 14 w 176"/>
                  <a:gd name="T47" fmla="*/ 81 h 120"/>
                  <a:gd name="T48" fmla="*/ 6 w 176"/>
                  <a:gd name="T49" fmla="*/ 89 h 120"/>
                  <a:gd name="T50" fmla="*/ 2 w 176"/>
                  <a:gd name="T51" fmla="*/ 97 h 120"/>
                  <a:gd name="T52" fmla="*/ 1 w 176"/>
                  <a:gd name="T53" fmla="*/ 106 h 120"/>
                  <a:gd name="T54" fmla="*/ 0 w 176"/>
                  <a:gd name="T55" fmla="*/ 116 h 120"/>
                  <a:gd name="T56" fmla="*/ 0 w 176"/>
                  <a:gd name="T57" fmla="*/ 118 h 120"/>
                  <a:gd name="T58" fmla="*/ 0 w 176"/>
                  <a:gd name="T59" fmla="*/ 118 h 120"/>
                  <a:gd name="T60" fmla="*/ 0 w 176"/>
                  <a:gd name="T61" fmla="*/ 119 h 120"/>
                  <a:gd name="T62" fmla="*/ 7 w 176"/>
                  <a:gd name="T63" fmla="*/ 118 h 120"/>
                  <a:gd name="T64" fmla="*/ 7 w 176"/>
                  <a:gd name="T65" fmla="*/ 116 h 120"/>
                  <a:gd name="T66" fmla="*/ 8 w 176"/>
                  <a:gd name="T67" fmla="*/ 111 h 120"/>
                  <a:gd name="T68" fmla="*/ 11 w 176"/>
                  <a:gd name="T69" fmla="*/ 106 h 120"/>
                  <a:gd name="T70" fmla="*/ 15 w 176"/>
                  <a:gd name="T71" fmla="*/ 101 h 120"/>
                  <a:gd name="T72" fmla="*/ 23 w 176"/>
                  <a:gd name="T73" fmla="*/ 96 h 120"/>
                  <a:gd name="T74" fmla="*/ 34 w 176"/>
                  <a:gd name="T75" fmla="*/ 92 h 120"/>
                  <a:gd name="T76" fmla="*/ 46 w 176"/>
                  <a:gd name="T77" fmla="*/ 86 h 120"/>
                  <a:gd name="T78" fmla="*/ 64 w 176"/>
                  <a:gd name="T79" fmla="*/ 79 h 120"/>
                  <a:gd name="T80" fmla="*/ 85 w 176"/>
                  <a:gd name="T81" fmla="*/ 72 h 120"/>
                  <a:gd name="T82" fmla="*/ 103 w 176"/>
                  <a:gd name="T83" fmla="*/ 6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18" name="Freeform 62"/>
              <p:cNvSpPr>
                <a:spLocks/>
              </p:cNvSpPr>
              <p:nvPr/>
            </p:nvSpPr>
            <p:spPr bwMode="auto">
              <a:xfrm>
                <a:off x="3219" y="2081"/>
                <a:ext cx="177" cy="119"/>
              </a:xfrm>
              <a:custGeom>
                <a:avLst/>
                <a:gdLst>
                  <a:gd name="T0" fmla="*/ 104 w 177"/>
                  <a:gd name="T1" fmla="*/ 65 h 119"/>
                  <a:gd name="T2" fmla="*/ 126 w 177"/>
                  <a:gd name="T3" fmla="*/ 56 h 119"/>
                  <a:gd name="T4" fmla="*/ 143 w 177"/>
                  <a:gd name="T5" fmla="*/ 47 h 119"/>
                  <a:gd name="T6" fmla="*/ 155 w 177"/>
                  <a:gd name="T7" fmla="*/ 39 h 119"/>
                  <a:gd name="T8" fmla="*/ 165 w 177"/>
                  <a:gd name="T9" fmla="*/ 31 h 119"/>
                  <a:gd name="T10" fmla="*/ 171 w 177"/>
                  <a:gd name="T11" fmla="*/ 23 h 119"/>
                  <a:gd name="T12" fmla="*/ 174 w 177"/>
                  <a:gd name="T13" fmla="*/ 16 h 119"/>
                  <a:gd name="T14" fmla="*/ 176 w 177"/>
                  <a:gd name="T15" fmla="*/ 8 h 119"/>
                  <a:gd name="T16" fmla="*/ 176 w 177"/>
                  <a:gd name="T17" fmla="*/ 0 h 119"/>
                  <a:gd name="T18" fmla="*/ 168 w 177"/>
                  <a:gd name="T19" fmla="*/ 0 h 119"/>
                  <a:gd name="T20" fmla="*/ 166 w 177"/>
                  <a:gd name="T21" fmla="*/ 7 h 119"/>
                  <a:gd name="T22" fmla="*/ 162 w 177"/>
                  <a:gd name="T23" fmla="*/ 13 h 119"/>
                  <a:gd name="T24" fmla="*/ 155 w 177"/>
                  <a:gd name="T25" fmla="*/ 18 h 119"/>
                  <a:gd name="T26" fmla="*/ 145 w 177"/>
                  <a:gd name="T27" fmla="*/ 23 h 119"/>
                  <a:gd name="T28" fmla="*/ 133 w 177"/>
                  <a:gd name="T29" fmla="*/ 29 h 119"/>
                  <a:gd name="T30" fmla="*/ 119 w 177"/>
                  <a:gd name="T31" fmla="*/ 34 h 119"/>
                  <a:gd name="T32" fmla="*/ 103 w 177"/>
                  <a:gd name="T33" fmla="*/ 40 h 119"/>
                  <a:gd name="T34" fmla="*/ 85 w 177"/>
                  <a:gd name="T35" fmla="*/ 45 h 119"/>
                  <a:gd name="T36" fmla="*/ 75 w 177"/>
                  <a:gd name="T37" fmla="*/ 49 h 119"/>
                  <a:gd name="T38" fmla="*/ 54 w 177"/>
                  <a:gd name="T39" fmla="*/ 58 h 119"/>
                  <a:gd name="T40" fmla="*/ 36 w 177"/>
                  <a:gd name="T41" fmla="*/ 65 h 119"/>
                  <a:gd name="T42" fmla="*/ 23 w 177"/>
                  <a:gd name="T43" fmla="*/ 73 h 119"/>
                  <a:gd name="T44" fmla="*/ 14 w 177"/>
                  <a:gd name="T45" fmla="*/ 80 h 119"/>
                  <a:gd name="T46" fmla="*/ 6 w 177"/>
                  <a:gd name="T47" fmla="*/ 89 h 119"/>
                  <a:gd name="T48" fmla="*/ 2 w 177"/>
                  <a:gd name="T49" fmla="*/ 97 h 119"/>
                  <a:gd name="T50" fmla="*/ 1 w 177"/>
                  <a:gd name="T51" fmla="*/ 106 h 119"/>
                  <a:gd name="T52" fmla="*/ 0 w 177"/>
                  <a:gd name="T53" fmla="*/ 116 h 119"/>
                  <a:gd name="T54" fmla="*/ 0 w 177"/>
                  <a:gd name="T55" fmla="*/ 117 h 119"/>
                  <a:gd name="T56" fmla="*/ 0 w 177"/>
                  <a:gd name="T57" fmla="*/ 118 h 119"/>
                  <a:gd name="T58" fmla="*/ 8 w 177"/>
                  <a:gd name="T59" fmla="*/ 117 h 119"/>
                  <a:gd name="T60" fmla="*/ 8 w 177"/>
                  <a:gd name="T61" fmla="*/ 116 h 119"/>
                  <a:gd name="T62" fmla="*/ 9 w 177"/>
                  <a:gd name="T63" fmla="*/ 110 h 119"/>
                  <a:gd name="T64" fmla="*/ 11 w 177"/>
                  <a:gd name="T65" fmla="*/ 105 h 119"/>
                  <a:gd name="T66" fmla="*/ 16 w 177"/>
                  <a:gd name="T67" fmla="*/ 100 h 119"/>
                  <a:gd name="T68" fmla="*/ 24 w 177"/>
                  <a:gd name="T69" fmla="*/ 96 h 119"/>
                  <a:gd name="T70" fmla="*/ 34 w 177"/>
                  <a:gd name="T71" fmla="*/ 91 h 119"/>
                  <a:gd name="T72" fmla="*/ 46 w 177"/>
                  <a:gd name="T73" fmla="*/ 85 h 119"/>
                  <a:gd name="T74" fmla="*/ 64 w 177"/>
                  <a:gd name="T75" fmla="*/ 79 h 119"/>
                  <a:gd name="T76" fmla="*/ 85 w 177"/>
                  <a:gd name="T77" fmla="*/ 71 h 119"/>
                  <a:gd name="T78" fmla="*/ 104 w 177"/>
                  <a:gd name="T79" fmla="*/ 6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19" name="Freeform 63"/>
              <p:cNvSpPr>
                <a:spLocks/>
              </p:cNvSpPr>
              <p:nvPr/>
            </p:nvSpPr>
            <p:spPr bwMode="auto">
              <a:xfrm>
                <a:off x="3786" y="1933"/>
                <a:ext cx="176" cy="118"/>
              </a:xfrm>
              <a:custGeom>
                <a:avLst/>
                <a:gdLst>
                  <a:gd name="T0" fmla="*/ 8 w 176"/>
                  <a:gd name="T1" fmla="*/ 0 h 118"/>
                  <a:gd name="T2" fmla="*/ 9 w 176"/>
                  <a:gd name="T3" fmla="*/ 6 h 118"/>
                  <a:gd name="T4" fmla="*/ 11 w 176"/>
                  <a:gd name="T5" fmla="*/ 11 h 118"/>
                  <a:gd name="T6" fmla="*/ 16 w 176"/>
                  <a:gd name="T7" fmla="*/ 15 h 118"/>
                  <a:gd name="T8" fmla="*/ 24 w 176"/>
                  <a:gd name="T9" fmla="*/ 21 h 118"/>
                  <a:gd name="T10" fmla="*/ 34 w 176"/>
                  <a:gd name="T11" fmla="*/ 26 h 118"/>
                  <a:gd name="T12" fmla="*/ 46 w 176"/>
                  <a:gd name="T13" fmla="*/ 31 h 118"/>
                  <a:gd name="T14" fmla="*/ 64 w 176"/>
                  <a:gd name="T15" fmla="*/ 38 h 118"/>
                  <a:gd name="T16" fmla="*/ 85 w 176"/>
                  <a:gd name="T17" fmla="*/ 45 h 118"/>
                  <a:gd name="T18" fmla="*/ 104 w 176"/>
                  <a:gd name="T19" fmla="*/ 51 h 118"/>
                  <a:gd name="T20" fmla="*/ 125 w 176"/>
                  <a:gd name="T21" fmla="*/ 61 h 118"/>
                  <a:gd name="T22" fmla="*/ 143 w 176"/>
                  <a:gd name="T23" fmla="*/ 70 h 118"/>
                  <a:gd name="T24" fmla="*/ 155 w 176"/>
                  <a:gd name="T25" fmla="*/ 78 h 118"/>
                  <a:gd name="T26" fmla="*/ 165 w 176"/>
                  <a:gd name="T27" fmla="*/ 85 h 118"/>
                  <a:gd name="T28" fmla="*/ 170 w 176"/>
                  <a:gd name="T29" fmla="*/ 93 h 118"/>
                  <a:gd name="T30" fmla="*/ 174 w 176"/>
                  <a:gd name="T31" fmla="*/ 100 h 118"/>
                  <a:gd name="T32" fmla="*/ 175 w 176"/>
                  <a:gd name="T33" fmla="*/ 108 h 118"/>
                  <a:gd name="T34" fmla="*/ 175 w 176"/>
                  <a:gd name="T35" fmla="*/ 116 h 118"/>
                  <a:gd name="T36" fmla="*/ 167 w 176"/>
                  <a:gd name="T37" fmla="*/ 117 h 118"/>
                  <a:gd name="T38" fmla="*/ 167 w 176"/>
                  <a:gd name="T39" fmla="*/ 116 h 118"/>
                  <a:gd name="T40" fmla="*/ 165 w 176"/>
                  <a:gd name="T41" fmla="*/ 110 h 118"/>
                  <a:gd name="T42" fmla="*/ 161 w 176"/>
                  <a:gd name="T43" fmla="*/ 105 h 118"/>
                  <a:gd name="T44" fmla="*/ 154 w 176"/>
                  <a:gd name="T45" fmla="*/ 99 h 118"/>
                  <a:gd name="T46" fmla="*/ 145 w 176"/>
                  <a:gd name="T47" fmla="*/ 94 h 118"/>
                  <a:gd name="T48" fmla="*/ 133 w 176"/>
                  <a:gd name="T49" fmla="*/ 88 h 118"/>
                  <a:gd name="T50" fmla="*/ 118 w 176"/>
                  <a:gd name="T51" fmla="*/ 82 h 118"/>
                  <a:gd name="T52" fmla="*/ 103 w 176"/>
                  <a:gd name="T53" fmla="*/ 77 h 118"/>
                  <a:gd name="T54" fmla="*/ 85 w 176"/>
                  <a:gd name="T55" fmla="*/ 70 h 118"/>
                  <a:gd name="T56" fmla="*/ 75 w 176"/>
                  <a:gd name="T57" fmla="*/ 67 h 118"/>
                  <a:gd name="T58" fmla="*/ 53 w 176"/>
                  <a:gd name="T59" fmla="*/ 60 h 118"/>
                  <a:gd name="T60" fmla="*/ 36 w 176"/>
                  <a:gd name="T61" fmla="*/ 51 h 118"/>
                  <a:gd name="T62" fmla="*/ 23 w 176"/>
                  <a:gd name="T63" fmla="*/ 44 h 118"/>
                  <a:gd name="T64" fmla="*/ 14 w 176"/>
                  <a:gd name="T65" fmla="*/ 36 h 118"/>
                  <a:gd name="T66" fmla="*/ 6 w 176"/>
                  <a:gd name="T67" fmla="*/ 28 h 118"/>
                  <a:gd name="T68" fmla="*/ 2 w 176"/>
                  <a:gd name="T69" fmla="*/ 19 h 118"/>
                  <a:gd name="T70" fmla="*/ 1 w 176"/>
                  <a:gd name="T71" fmla="*/ 10 h 118"/>
                  <a:gd name="T72" fmla="*/ 0 w 176"/>
                  <a:gd name="T73" fmla="*/ 0 h 118"/>
                  <a:gd name="T74" fmla="*/ 8 w 176"/>
                  <a:gd name="T7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20" name="Freeform 64"/>
              <p:cNvSpPr>
                <a:spLocks/>
              </p:cNvSpPr>
              <p:nvPr/>
            </p:nvSpPr>
            <p:spPr bwMode="auto">
              <a:xfrm>
                <a:off x="3786" y="1704"/>
                <a:ext cx="176" cy="117"/>
              </a:xfrm>
              <a:custGeom>
                <a:avLst/>
                <a:gdLst>
                  <a:gd name="T0" fmla="*/ 7 w 176"/>
                  <a:gd name="T1" fmla="*/ 0 h 117"/>
                  <a:gd name="T2" fmla="*/ 8 w 176"/>
                  <a:gd name="T3" fmla="*/ 6 h 117"/>
                  <a:gd name="T4" fmla="*/ 11 w 176"/>
                  <a:gd name="T5" fmla="*/ 11 h 117"/>
                  <a:gd name="T6" fmla="*/ 15 w 176"/>
                  <a:gd name="T7" fmla="*/ 16 h 117"/>
                  <a:gd name="T8" fmla="*/ 23 w 176"/>
                  <a:gd name="T9" fmla="*/ 21 h 117"/>
                  <a:gd name="T10" fmla="*/ 34 w 176"/>
                  <a:gd name="T11" fmla="*/ 26 h 117"/>
                  <a:gd name="T12" fmla="*/ 46 w 176"/>
                  <a:gd name="T13" fmla="*/ 31 h 117"/>
                  <a:gd name="T14" fmla="*/ 64 w 176"/>
                  <a:gd name="T15" fmla="*/ 38 h 117"/>
                  <a:gd name="T16" fmla="*/ 85 w 176"/>
                  <a:gd name="T17" fmla="*/ 45 h 117"/>
                  <a:gd name="T18" fmla="*/ 103 w 176"/>
                  <a:gd name="T19" fmla="*/ 51 h 117"/>
                  <a:gd name="T20" fmla="*/ 125 w 176"/>
                  <a:gd name="T21" fmla="*/ 61 h 117"/>
                  <a:gd name="T22" fmla="*/ 142 w 176"/>
                  <a:gd name="T23" fmla="*/ 69 h 117"/>
                  <a:gd name="T24" fmla="*/ 155 w 176"/>
                  <a:gd name="T25" fmla="*/ 78 h 117"/>
                  <a:gd name="T26" fmla="*/ 165 w 176"/>
                  <a:gd name="T27" fmla="*/ 85 h 117"/>
                  <a:gd name="T28" fmla="*/ 170 w 176"/>
                  <a:gd name="T29" fmla="*/ 92 h 117"/>
                  <a:gd name="T30" fmla="*/ 174 w 176"/>
                  <a:gd name="T31" fmla="*/ 100 h 117"/>
                  <a:gd name="T32" fmla="*/ 175 w 176"/>
                  <a:gd name="T33" fmla="*/ 107 h 117"/>
                  <a:gd name="T34" fmla="*/ 175 w 176"/>
                  <a:gd name="T35" fmla="*/ 115 h 117"/>
                  <a:gd name="T36" fmla="*/ 167 w 176"/>
                  <a:gd name="T37" fmla="*/ 116 h 117"/>
                  <a:gd name="T38" fmla="*/ 167 w 176"/>
                  <a:gd name="T39" fmla="*/ 116 h 117"/>
                  <a:gd name="T40" fmla="*/ 165 w 176"/>
                  <a:gd name="T41" fmla="*/ 109 h 117"/>
                  <a:gd name="T42" fmla="*/ 161 w 176"/>
                  <a:gd name="T43" fmla="*/ 104 h 117"/>
                  <a:gd name="T44" fmla="*/ 154 w 176"/>
                  <a:gd name="T45" fmla="*/ 98 h 117"/>
                  <a:gd name="T46" fmla="*/ 145 w 176"/>
                  <a:gd name="T47" fmla="*/ 93 h 117"/>
                  <a:gd name="T48" fmla="*/ 133 w 176"/>
                  <a:gd name="T49" fmla="*/ 87 h 117"/>
                  <a:gd name="T50" fmla="*/ 118 w 176"/>
                  <a:gd name="T51" fmla="*/ 82 h 117"/>
                  <a:gd name="T52" fmla="*/ 103 w 176"/>
                  <a:gd name="T53" fmla="*/ 76 h 117"/>
                  <a:gd name="T54" fmla="*/ 85 w 176"/>
                  <a:gd name="T55" fmla="*/ 70 h 117"/>
                  <a:gd name="T56" fmla="*/ 75 w 176"/>
                  <a:gd name="T57" fmla="*/ 66 h 117"/>
                  <a:gd name="T58" fmla="*/ 53 w 176"/>
                  <a:gd name="T59" fmla="*/ 59 h 117"/>
                  <a:gd name="T60" fmla="*/ 36 w 176"/>
                  <a:gd name="T61" fmla="*/ 51 h 117"/>
                  <a:gd name="T62" fmla="*/ 23 w 176"/>
                  <a:gd name="T63" fmla="*/ 44 h 117"/>
                  <a:gd name="T64" fmla="*/ 14 w 176"/>
                  <a:gd name="T65" fmla="*/ 36 h 117"/>
                  <a:gd name="T66" fmla="*/ 6 w 176"/>
                  <a:gd name="T67" fmla="*/ 27 h 117"/>
                  <a:gd name="T68" fmla="*/ 2 w 176"/>
                  <a:gd name="T69" fmla="*/ 19 h 117"/>
                  <a:gd name="T70" fmla="*/ 1 w 176"/>
                  <a:gd name="T71" fmla="*/ 10 h 117"/>
                  <a:gd name="T72" fmla="*/ 0 w 176"/>
                  <a:gd name="T73" fmla="*/ 0 h 117"/>
                  <a:gd name="T74" fmla="*/ 7 w 176"/>
                  <a:gd name="T7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21" name="Freeform 65"/>
              <p:cNvSpPr>
                <a:spLocks/>
              </p:cNvSpPr>
              <p:nvPr/>
            </p:nvSpPr>
            <p:spPr bwMode="auto">
              <a:xfrm>
                <a:off x="3773" y="1805"/>
                <a:ext cx="196" cy="132"/>
              </a:xfrm>
              <a:custGeom>
                <a:avLst/>
                <a:gdLst>
                  <a:gd name="T0" fmla="*/ 81 w 196"/>
                  <a:gd name="T1" fmla="*/ 72 h 132"/>
                  <a:gd name="T2" fmla="*/ 57 w 196"/>
                  <a:gd name="T3" fmla="*/ 62 h 132"/>
                  <a:gd name="T4" fmla="*/ 37 w 196"/>
                  <a:gd name="T5" fmla="*/ 52 h 132"/>
                  <a:gd name="T6" fmla="*/ 23 w 196"/>
                  <a:gd name="T7" fmla="*/ 44 h 132"/>
                  <a:gd name="T8" fmla="*/ 12 w 196"/>
                  <a:gd name="T9" fmla="*/ 34 h 132"/>
                  <a:gd name="T10" fmla="*/ 6 w 196"/>
                  <a:gd name="T11" fmla="*/ 26 h 132"/>
                  <a:gd name="T12" fmla="*/ 2 w 196"/>
                  <a:gd name="T13" fmla="*/ 18 h 132"/>
                  <a:gd name="T14" fmla="*/ 0 w 196"/>
                  <a:gd name="T15" fmla="*/ 9 h 132"/>
                  <a:gd name="T16" fmla="*/ 0 w 196"/>
                  <a:gd name="T17" fmla="*/ 1 h 132"/>
                  <a:gd name="T18" fmla="*/ 9 w 196"/>
                  <a:gd name="T19" fmla="*/ 0 h 132"/>
                  <a:gd name="T20" fmla="*/ 9 w 196"/>
                  <a:gd name="T21" fmla="*/ 1 h 132"/>
                  <a:gd name="T22" fmla="*/ 11 w 196"/>
                  <a:gd name="T23" fmla="*/ 7 h 132"/>
                  <a:gd name="T24" fmla="*/ 15 w 196"/>
                  <a:gd name="T25" fmla="*/ 14 h 132"/>
                  <a:gd name="T26" fmla="*/ 24 w 196"/>
                  <a:gd name="T27" fmla="*/ 20 h 132"/>
                  <a:gd name="T28" fmla="*/ 35 w 196"/>
                  <a:gd name="T29" fmla="*/ 26 h 132"/>
                  <a:gd name="T30" fmla="*/ 48 w 196"/>
                  <a:gd name="T31" fmla="*/ 32 h 132"/>
                  <a:gd name="T32" fmla="*/ 64 w 196"/>
                  <a:gd name="T33" fmla="*/ 38 h 132"/>
                  <a:gd name="T34" fmla="*/ 81 w 196"/>
                  <a:gd name="T35" fmla="*/ 44 h 132"/>
                  <a:gd name="T36" fmla="*/ 100 w 196"/>
                  <a:gd name="T37" fmla="*/ 51 h 132"/>
                  <a:gd name="T38" fmla="*/ 112 w 196"/>
                  <a:gd name="T39" fmla="*/ 55 h 132"/>
                  <a:gd name="T40" fmla="*/ 136 w 196"/>
                  <a:gd name="T41" fmla="*/ 64 h 132"/>
                  <a:gd name="T42" fmla="*/ 155 w 196"/>
                  <a:gd name="T43" fmla="*/ 72 h 132"/>
                  <a:gd name="T44" fmla="*/ 171 w 196"/>
                  <a:gd name="T45" fmla="*/ 81 h 132"/>
                  <a:gd name="T46" fmla="*/ 181 w 196"/>
                  <a:gd name="T47" fmla="*/ 89 h 132"/>
                  <a:gd name="T48" fmla="*/ 188 w 196"/>
                  <a:gd name="T49" fmla="*/ 99 h 132"/>
                  <a:gd name="T50" fmla="*/ 192 w 196"/>
                  <a:gd name="T51" fmla="*/ 108 h 132"/>
                  <a:gd name="T52" fmla="*/ 194 w 196"/>
                  <a:gd name="T53" fmla="*/ 118 h 132"/>
                  <a:gd name="T54" fmla="*/ 195 w 196"/>
                  <a:gd name="T55" fmla="*/ 128 h 132"/>
                  <a:gd name="T56" fmla="*/ 195 w 196"/>
                  <a:gd name="T57" fmla="*/ 131 h 132"/>
                  <a:gd name="T58" fmla="*/ 187 w 196"/>
                  <a:gd name="T59" fmla="*/ 131 h 132"/>
                  <a:gd name="T60" fmla="*/ 187 w 196"/>
                  <a:gd name="T61" fmla="*/ 128 h 132"/>
                  <a:gd name="T62" fmla="*/ 185 w 196"/>
                  <a:gd name="T63" fmla="*/ 122 h 132"/>
                  <a:gd name="T64" fmla="*/ 183 w 196"/>
                  <a:gd name="T65" fmla="*/ 117 h 132"/>
                  <a:gd name="T66" fmla="*/ 178 w 196"/>
                  <a:gd name="T67" fmla="*/ 111 h 132"/>
                  <a:gd name="T68" fmla="*/ 170 w 196"/>
                  <a:gd name="T69" fmla="*/ 106 h 132"/>
                  <a:gd name="T70" fmla="*/ 158 w 196"/>
                  <a:gd name="T71" fmla="*/ 101 h 132"/>
                  <a:gd name="T72" fmla="*/ 143 w 196"/>
                  <a:gd name="T73" fmla="*/ 95 h 132"/>
                  <a:gd name="T74" fmla="*/ 124 w 196"/>
                  <a:gd name="T75" fmla="*/ 87 h 132"/>
                  <a:gd name="T76" fmla="*/ 100 w 196"/>
                  <a:gd name="T77" fmla="*/ 79 h 132"/>
                  <a:gd name="T78" fmla="*/ 81 w 196"/>
                  <a:gd name="T79" fmla="*/ 7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132">
                    <a:moveTo>
                      <a:pt x="81" y="72"/>
                    </a:moveTo>
                    <a:lnTo>
                      <a:pt x="57" y="62"/>
                    </a:lnTo>
                    <a:lnTo>
                      <a:pt x="37" y="52"/>
                    </a:lnTo>
                    <a:lnTo>
                      <a:pt x="23" y="44"/>
                    </a:lnTo>
                    <a:lnTo>
                      <a:pt x="12" y="34"/>
                    </a:lnTo>
                    <a:lnTo>
                      <a:pt x="6" y="26"/>
                    </a:lnTo>
                    <a:lnTo>
                      <a:pt x="2" y="18"/>
                    </a:lnTo>
                    <a:lnTo>
                      <a:pt x="0" y="9"/>
                    </a:lnTo>
                    <a:lnTo>
                      <a:pt x="0" y="1"/>
                    </a:lnTo>
                    <a:lnTo>
                      <a:pt x="9" y="0"/>
                    </a:lnTo>
                    <a:lnTo>
                      <a:pt x="9" y="1"/>
                    </a:lnTo>
                    <a:lnTo>
                      <a:pt x="11" y="7"/>
                    </a:lnTo>
                    <a:lnTo>
                      <a:pt x="15" y="14"/>
                    </a:lnTo>
                    <a:lnTo>
                      <a:pt x="24" y="20"/>
                    </a:lnTo>
                    <a:lnTo>
                      <a:pt x="35" y="26"/>
                    </a:lnTo>
                    <a:lnTo>
                      <a:pt x="48" y="32"/>
                    </a:lnTo>
                    <a:lnTo>
                      <a:pt x="64" y="38"/>
                    </a:lnTo>
                    <a:lnTo>
                      <a:pt x="81" y="44"/>
                    </a:lnTo>
                    <a:lnTo>
                      <a:pt x="100" y="51"/>
                    </a:lnTo>
                    <a:lnTo>
                      <a:pt x="112" y="55"/>
                    </a:lnTo>
                    <a:lnTo>
                      <a:pt x="136" y="64"/>
                    </a:lnTo>
                    <a:lnTo>
                      <a:pt x="155" y="72"/>
                    </a:lnTo>
                    <a:lnTo>
                      <a:pt x="171" y="81"/>
                    </a:lnTo>
                    <a:lnTo>
                      <a:pt x="181" y="89"/>
                    </a:lnTo>
                    <a:lnTo>
                      <a:pt x="188" y="99"/>
                    </a:lnTo>
                    <a:lnTo>
                      <a:pt x="192" y="108"/>
                    </a:lnTo>
                    <a:lnTo>
                      <a:pt x="194" y="118"/>
                    </a:lnTo>
                    <a:lnTo>
                      <a:pt x="195" y="128"/>
                    </a:lnTo>
                    <a:lnTo>
                      <a:pt x="195" y="131"/>
                    </a:lnTo>
                    <a:lnTo>
                      <a:pt x="187" y="131"/>
                    </a:lnTo>
                    <a:lnTo>
                      <a:pt x="187" y="128"/>
                    </a:lnTo>
                    <a:lnTo>
                      <a:pt x="185" y="122"/>
                    </a:lnTo>
                    <a:lnTo>
                      <a:pt x="183" y="117"/>
                    </a:lnTo>
                    <a:lnTo>
                      <a:pt x="178" y="111"/>
                    </a:lnTo>
                    <a:lnTo>
                      <a:pt x="170" y="106"/>
                    </a:lnTo>
                    <a:lnTo>
                      <a:pt x="158" y="101"/>
                    </a:lnTo>
                    <a:lnTo>
                      <a:pt x="143" y="95"/>
                    </a:lnTo>
                    <a:lnTo>
                      <a:pt x="124" y="87"/>
                    </a:lnTo>
                    <a:lnTo>
                      <a:pt x="100" y="79"/>
                    </a:lnTo>
                    <a:lnTo>
                      <a:pt x="81" y="72"/>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22" name="Freeform 66"/>
              <p:cNvSpPr>
                <a:spLocks/>
              </p:cNvSpPr>
              <p:nvPr/>
            </p:nvSpPr>
            <p:spPr bwMode="auto">
              <a:xfrm>
                <a:off x="3773" y="2058"/>
                <a:ext cx="196" cy="134"/>
              </a:xfrm>
              <a:custGeom>
                <a:avLst/>
                <a:gdLst>
                  <a:gd name="T0" fmla="*/ 81 w 196"/>
                  <a:gd name="T1" fmla="*/ 73 h 134"/>
                  <a:gd name="T2" fmla="*/ 57 w 196"/>
                  <a:gd name="T3" fmla="*/ 63 h 134"/>
                  <a:gd name="T4" fmla="*/ 37 w 196"/>
                  <a:gd name="T5" fmla="*/ 52 h 134"/>
                  <a:gd name="T6" fmla="*/ 23 w 196"/>
                  <a:gd name="T7" fmla="*/ 44 h 134"/>
                  <a:gd name="T8" fmla="*/ 12 w 196"/>
                  <a:gd name="T9" fmla="*/ 35 h 134"/>
                  <a:gd name="T10" fmla="*/ 6 w 196"/>
                  <a:gd name="T11" fmla="*/ 26 h 134"/>
                  <a:gd name="T12" fmla="*/ 2 w 196"/>
                  <a:gd name="T13" fmla="*/ 17 h 134"/>
                  <a:gd name="T14" fmla="*/ 0 w 196"/>
                  <a:gd name="T15" fmla="*/ 10 h 134"/>
                  <a:gd name="T16" fmla="*/ 0 w 196"/>
                  <a:gd name="T17" fmla="*/ 0 h 134"/>
                  <a:gd name="T18" fmla="*/ 9 w 196"/>
                  <a:gd name="T19" fmla="*/ 0 h 134"/>
                  <a:gd name="T20" fmla="*/ 9 w 196"/>
                  <a:gd name="T21" fmla="*/ 1 h 134"/>
                  <a:gd name="T22" fmla="*/ 11 w 196"/>
                  <a:gd name="T23" fmla="*/ 8 h 134"/>
                  <a:gd name="T24" fmla="*/ 15 w 196"/>
                  <a:gd name="T25" fmla="*/ 15 h 134"/>
                  <a:gd name="T26" fmla="*/ 24 w 196"/>
                  <a:gd name="T27" fmla="*/ 21 h 134"/>
                  <a:gd name="T28" fmla="*/ 35 w 196"/>
                  <a:gd name="T29" fmla="*/ 26 h 134"/>
                  <a:gd name="T30" fmla="*/ 48 w 196"/>
                  <a:gd name="T31" fmla="*/ 33 h 134"/>
                  <a:gd name="T32" fmla="*/ 62 w 196"/>
                  <a:gd name="T33" fmla="*/ 38 h 134"/>
                  <a:gd name="T34" fmla="*/ 80 w 196"/>
                  <a:gd name="T35" fmla="*/ 45 h 134"/>
                  <a:gd name="T36" fmla="*/ 100 w 196"/>
                  <a:gd name="T37" fmla="*/ 51 h 134"/>
                  <a:gd name="T38" fmla="*/ 111 w 196"/>
                  <a:gd name="T39" fmla="*/ 55 h 134"/>
                  <a:gd name="T40" fmla="*/ 136 w 196"/>
                  <a:gd name="T41" fmla="*/ 65 h 134"/>
                  <a:gd name="T42" fmla="*/ 155 w 196"/>
                  <a:gd name="T43" fmla="*/ 73 h 134"/>
                  <a:gd name="T44" fmla="*/ 170 w 196"/>
                  <a:gd name="T45" fmla="*/ 82 h 134"/>
                  <a:gd name="T46" fmla="*/ 180 w 196"/>
                  <a:gd name="T47" fmla="*/ 90 h 134"/>
                  <a:gd name="T48" fmla="*/ 188 w 196"/>
                  <a:gd name="T49" fmla="*/ 100 h 134"/>
                  <a:gd name="T50" fmla="*/ 192 w 196"/>
                  <a:gd name="T51" fmla="*/ 109 h 134"/>
                  <a:gd name="T52" fmla="*/ 194 w 196"/>
                  <a:gd name="T53" fmla="*/ 119 h 134"/>
                  <a:gd name="T54" fmla="*/ 195 w 196"/>
                  <a:gd name="T55" fmla="*/ 130 h 134"/>
                  <a:gd name="T56" fmla="*/ 195 w 196"/>
                  <a:gd name="T57" fmla="*/ 132 h 134"/>
                  <a:gd name="T58" fmla="*/ 195 w 196"/>
                  <a:gd name="T59" fmla="*/ 133 h 134"/>
                  <a:gd name="T60" fmla="*/ 195 w 196"/>
                  <a:gd name="T61" fmla="*/ 133 h 134"/>
                  <a:gd name="T62" fmla="*/ 187 w 196"/>
                  <a:gd name="T63" fmla="*/ 132 h 134"/>
                  <a:gd name="T64" fmla="*/ 187 w 196"/>
                  <a:gd name="T65" fmla="*/ 130 h 134"/>
                  <a:gd name="T66" fmla="*/ 185 w 196"/>
                  <a:gd name="T67" fmla="*/ 124 h 134"/>
                  <a:gd name="T68" fmla="*/ 183 w 196"/>
                  <a:gd name="T69" fmla="*/ 118 h 134"/>
                  <a:gd name="T70" fmla="*/ 178 w 196"/>
                  <a:gd name="T71" fmla="*/ 113 h 134"/>
                  <a:gd name="T72" fmla="*/ 170 w 196"/>
                  <a:gd name="T73" fmla="*/ 107 h 134"/>
                  <a:gd name="T74" fmla="*/ 158 w 196"/>
                  <a:gd name="T75" fmla="*/ 102 h 134"/>
                  <a:gd name="T76" fmla="*/ 143 w 196"/>
                  <a:gd name="T77" fmla="*/ 96 h 134"/>
                  <a:gd name="T78" fmla="*/ 124 w 196"/>
                  <a:gd name="T79" fmla="*/ 88 h 134"/>
                  <a:gd name="T80" fmla="*/ 100 w 196"/>
                  <a:gd name="T81" fmla="*/ 80 h 134"/>
                  <a:gd name="T82" fmla="*/ 81 w 196"/>
                  <a:gd name="T83" fmla="*/ 7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34">
                    <a:moveTo>
                      <a:pt x="81" y="73"/>
                    </a:moveTo>
                    <a:lnTo>
                      <a:pt x="57" y="63"/>
                    </a:lnTo>
                    <a:lnTo>
                      <a:pt x="37" y="52"/>
                    </a:lnTo>
                    <a:lnTo>
                      <a:pt x="23" y="44"/>
                    </a:lnTo>
                    <a:lnTo>
                      <a:pt x="12" y="35"/>
                    </a:lnTo>
                    <a:lnTo>
                      <a:pt x="6" y="26"/>
                    </a:lnTo>
                    <a:lnTo>
                      <a:pt x="2" y="17"/>
                    </a:lnTo>
                    <a:lnTo>
                      <a:pt x="0" y="10"/>
                    </a:lnTo>
                    <a:lnTo>
                      <a:pt x="0" y="0"/>
                    </a:lnTo>
                    <a:lnTo>
                      <a:pt x="9" y="0"/>
                    </a:lnTo>
                    <a:lnTo>
                      <a:pt x="9" y="1"/>
                    </a:lnTo>
                    <a:lnTo>
                      <a:pt x="11" y="8"/>
                    </a:lnTo>
                    <a:lnTo>
                      <a:pt x="15" y="15"/>
                    </a:lnTo>
                    <a:lnTo>
                      <a:pt x="24" y="21"/>
                    </a:lnTo>
                    <a:lnTo>
                      <a:pt x="35" y="26"/>
                    </a:lnTo>
                    <a:lnTo>
                      <a:pt x="48" y="33"/>
                    </a:lnTo>
                    <a:lnTo>
                      <a:pt x="62" y="38"/>
                    </a:lnTo>
                    <a:lnTo>
                      <a:pt x="80" y="45"/>
                    </a:lnTo>
                    <a:lnTo>
                      <a:pt x="100" y="51"/>
                    </a:lnTo>
                    <a:lnTo>
                      <a:pt x="111" y="55"/>
                    </a:lnTo>
                    <a:lnTo>
                      <a:pt x="136" y="65"/>
                    </a:lnTo>
                    <a:lnTo>
                      <a:pt x="155" y="73"/>
                    </a:lnTo>
                    <a:lnTo>
                      <a:pt x="170" y="82"/>
                    </a:lnTo>
                    <a:lnTo>
                      <a:pt x="180" y="90"/>
                    </a:lnTo>
                    <a:lnTo>
                      <a:pt x="188" y="100"/>
                    </a:lnTo>
                    <a:lnTo>
                      <a:pt x="192" y="109"/>
                    </a:lnTo>
                    <a:lnTo>
                      <a:pt x="194" y="119"/>
                    </a:lnTo>
                    <a:lnTo>
                      <a:pt x="195" y="130"/>
                    </a:lnTo>
                    <a:lnTo>
                      <a:pt x="195" y="132"/>
                    </a:lnTo>
                    <a:lnTo>
                      <a:pt x="195" y="133"/>
                    </a:lnTo>
                    <a:lnTo>
                      <a:pt x="195" y="133"/>
                    </a:lnTo>
                    <a:lnTo>
                      <a:pt x="187" y="132"/>
                    </a:lnTo>
                    <a:lnTo>
                      <a:pt x="187" y="130"/>
                    </a:lnTo>
                    <a:lnTo>
                      <a:pt x="185" y="124"/>
                    </a:lnTo>
                    <a:lnTo>
                      <a:pt x="183" y="118"/>
                    </a:lnTo>
                    <a:lnTo>
                      <a:pt x="178" y="113"/>
                    </a:lnTo>
                    <a:lnTo>
                      <a:pt x="170" y="107"/>
                    </a:lnTo>
                    <a:lnTo>
                      <a:pt x="158" y="102"/>
                    </a:lnTo>
                    <a:lnTo>
                      <a:pt x="143" y="96"/>
                    </a:lnTo>
                    <a:lnTo>
                      <a:pt x="124" y="88"/>
                    </a:lnTo>
                    <a:lnTo>
                      <a:pt x="100" y="80"/>
                    </a:lnTo>
                    <a:lnTo>
                      <a:pt x="81" y="73"/>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23" name="Freeform 67"/>
              <p:cNvSpPr>
                <a:spLocks/>
              </p:cNvSpPr>
              <p:nvPr/>
            </p:nvSpPr>
            <p:spPr bwMode="auto">
              <a:xfrm>
                <a:off x="3774" y="1678"/>
                <a:ext cx="195" cy="130"/>
              </a:xfrm>
              <a:custGeom>
                <a:avLst/>
                <a:gdLst>
                  <a:gd name="T0" fmla="*/ 186 w 195"/>
                  <a:gd name="T1" fmla="*/ 0 h 130"/>
                  <a:gd name="T2" fmla="*/ 184 w 195"/>
                  <a:gd name="T3" fmla="*/ 6 h 130"/>
                  <a:gd name="T4" fmla="*/ 182 w 195"/>
                  <a:gd name="T5" fmla="*/ 12 h 130"/>
                  <a:gd name="T6" fmla="*/ 177 w 195"/>
                  <a:gd name="T7" fmla="*/ 18 h 130"/>
                  <a:gd name="T8" fmla="*/ 169 w 195"/>
                  <a:gd name="T9" fmla="*/ 23 h 130"/>
                  <a:gd name="T10" fmla="*/ 157 w 195"/>
                  <a:gd name="T11" fmla="*/ 29 h 130"/>
                  <a:gd name="T12" fmla="*/ 142 w 195"/>
                  <a:gd name="T13" fmla="*/ 35 h 130"/>
                  <a:gd name="T14" fmla="*/ 123 w 195"/>
                  <a:gd name="T15" fmla="*/ 42 h 130"/>
                  <a:gd name="T16" fmla="*/ 100 w 195"/>
                  <a:gd name="T17" fmla="*/ 50 h 130"/>
                  <a:gd name="T18" fmla="*/ 80 w 195"/>
                  <a:gd name="T19" fmla="*/ 57 h 130"/>
                  <a:gd name="T20" fmla="*/ 56 w 195"/>
                  <a:gd name="T21" fmla="*/ 68 h 130"/>
                  <a:gd name="T22" fmla="*/ 36 w 195"/>
                  <a:gd name="T23" fmla="*/ 77 h 130"/>
                  <a:gd name="T24" fmla="*/ 23 w 195"/>
                  <a:gd name="T25" fmla="*/ 87 h 130"/>
                  <a:gd name="T26" fmla="*/ 13 w 195"/>
                  <a:gd name="T27" fmla="*/ 95 h 130"/>
                  <a:gd name="T28" fmla="*/ 6 w 195"/>
                  <a:gd name="T29" fmla="*/ 103 h 130"/>
                  <a:gd name="T30" fmla="*/ 3 w 195"/>
                  <a:gd name="T31" fmla="*/ 112 h 130"/>
                  <a:gd name="T32" fmla="*/ 0 w 195"/>
                  <a:gd name="T33" fmla="*/ 120 h 130"/>
                  <a:gd name="T34" fmla="*/ 0 w 195"/>
                  <a:gd name="T35" fmla="*/ 128 h 130"/>
                  <a:gd name="T36" fmla="*/ 8 w 195"/>
                  <a:gd name="T37" fmla="*/ 129 h 130"/>
                  <a:gd name="T38" fmla="*/ 8 w 195"/>
                  <a:gd name="T39" fmla="*/ 129 h 130"/>
                  <a:gd name="T40" fmla="*/ 10 w 195"/>
                  <a:gd name="T41" fmla="*/ 122 h 130"/>
                  <a:gd name="T42" fmla="*/ 15 w 195"/>
                  <a:gd name="T43" fmla="*/ 115 h 130"/>
                  <a:gd name="T44" fmla="*/ 23 w 195"/>
                  <a:gd name="T45" fmla="*/ 109 h 130"/>
                  <a:gd name="T46" fmla="*/ 34 w 195"/>
                  <a:gd name="T47" fmla="*/ 103 h 130"/>
                  <a:gd name="T48" fmla="*/ 48 w 195"/>
                  <a:gd name="T49" fmla="*/ 98 h 130"/>
                  <a:gd name="T50" fmla="*/ 63 w 195"/>
                  <a:gd name="T51" fmla="*/ 92 h 130"/>
                  <a:gd name="T52" fmla="*/ 80 w 195"/>
                  <a:gd name="T53" fmla="*/ 85 h 130"/>
                  <a:gd name="T54" fmla="*/ 100 w 195"/>
                  <a:gd name="T55" fmla="*/ 78 h 130"/>
                  <a:gd name="T56" fmla="*/ 111 w 195"/>
                  <a:gd name="T57" fmla="*/ 74 h 130"/>
                  <a:gd name="T58" fmla="*/ 135 w 195"/>
                  <a:gd name="T59" fmla="*/ 66 h 130"/>
                  <a:gd name="T60" fmla="*/ 154 w 195"/>
                  <a:gd name="T61" fmla="*/ 57 h 130"/>
                  <a:gd name="T62" fmla="*/ 170 w 195"/>
                  <a:gd name="T63" fmla="*/ 49 h 130"/>
                  <a:gd name="T64" fmla="*/ 180 w 195"/>
                  <a:gd name="T65" fmla="*/ 40 h 130"/>
                  <a:gd name="T66" fmla="*/ 187 w 195"/>
                  <a:gd name="T67" fmla="*/ 31 h 130"/>
                  <a:gd name="T68" fmla="*/ 191 w 195"/>
                  <a:gd name="T69" fmla="*/ 22 h 130"/>
                  <a:gd name="T70" fmla="*/ 193 w 195"/>
                  <a:gd name="T71" fmla="*/ 11 h 130"/>
                  <a:gd name="T72" fmla="*/ 194 w 195"/>
                  <a:gd name="T73" fmla="*/ 0 h 130"/>
                  <a:gd name="T74" fmla="*/ 186 w 195"/>
                  <a:gd name="T7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5" h="130">
                    <a:moveTo>
                      <a:pt x="186" y="0"/>
                    </a:moveTo>
                    <a:lnTo>
                      <a:pt x="184" y="6"/>
                    </a:lnTo>
                    <a:lnTo>
                      <a:pt x="182" y="12"/>
                    </a:lnTo>
                    <a:lnTo>
                      <a:pt x="177" y="18"/>
                    </a:lnTo>
                    <a:lnTo>
                      <a:pt x="169" y="23"/>
                    </a:lnTo>
                    <a:lnTo>
                      <a:pt x="157" y="29"/>
                    </a:lnTo>
                    <a:lnTo>
                      <a:pt x="142" y="35"/>
                    </a:lnTo>
                    <a:lnTo>
                      <a:pt x="123" y="42"/>
                    </a:lnTo>
                    <a:lnTo>
                      <a:pt x="100" y="50"/>
                    </a:lnTo>
                    <a:lnTo>
                      <a:pt x="80" y="57"/>
                    </a:lnTo>
                    <a:lnTo>
                      <a:pt x="56" y="68"/>
                    </a:lnTo>
                    <a:lnTo>
                      <a:pt x="36" y="77"/>
                    </a:lnTo>
                    <a:lnTo>
                      <a:pt x="23" y="87"/>
                    </a:lnTo>
                    <a:lnTo>
                      <a:pt x="13" y="95"/>
                    </a:lnTo>
                    <a:lnTo>
                      <a:pt x="6" y="103"/>
                    </a:lnTo>
                    <a:lnTo>
                      <a:pt x="3" y="112"/>
                    </a:lnTo>
                    <a:lnTo>
                      <a:pt x="0" y="120"/>
                    </a:lnTo>
                    <a:lnTo>
                      <a:pt x="0" y="128"/>
                    </a:lnTo>
                    <a:lnTo>
                      <a:pt x="8" y="129"/>
                    </a:lnTo>
                    <a:lnTo>
                      <a:pt x="8" y="129"/>
                    </a:lnTo>
                    <a:lnTo>
                      <a:pt x="10" y="122"/>
                    </a:lnTo>
                    <a:lnTo>
                      <a:pt x="15" y="115"/>
                    </a:lnTo>
                    <a:lnTo>
                      <a:pt x="23" y="109"/>
                    </a:lnTo>
                    <a:lnTo>
                      <a:pt x="34" y="103"/>
                    </a:lnTo>
                    <a:lnTo>
                      <a:pt x="48" y="98"/>
                    </a:lnTo>
                    <a:lnTo>
                      <a:pt x="63" y="92"/>
                    </a:lnTo>
                    <a:lnTo>
                      <a:pt x="80" y="85"/>
                    </a:lnTo>
                    <a:lnTo>
                      <a:pt x="100" y="78"/>
                    </a:lnTo>
                    <a:lnTo>
                      <a:pt x="111" y="74"/>
                    </a:lnTo>
                    <a:lnTo>
                      <a:pt x="135" y="66"/>
                    </a:lnTo>
                    <a:lnTo>
                      <a:pt x="154" y="57"/>
                    </a:lnTo>
                    <a:lnTo>
                      <a:pt x="170" y="49"/>
                    </a:lnTo>
                    <a:lnTo>
                      <a:pt x="180" y="40"/>
                    </a:lnTo>
                    <a:lnTo>
                      <a:pt x="187" y="31"/>
                    </a:lnTo>
                    <a:lnTo>
                      <a:pt x="191" y="22"/>
                    </a:lnTo>
                    <a:lnTo>
                      <a:pt x="193" y="11"/>
                    </a:lnTo>
                    <a:lnTo>
                      <a:pt x="194" y="0"/>
                    </a:lnTo>
                    <a:lnTo>
                      <a:pt x="186"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24" name="Freeform 68"/>
              <p:cNvSpPr>
                <a:spLocks/>
              </p:cNvSpPr>
              <p:nvPr/>
            </p:nvSpPr>
            <p:spPr bwMode="auto">
              <a:xfrm>
                <a:off x="3773" y="1933"/>
                <a:ext cx="196" cy="130"/>
              </a:xfrm>
              <a:custGeom>
                <a:avLst/>
                <a:gdLst>
                  <a:gd name="T0" fmla="*/ 187 w 196"/>
                  <a:gd name="T1" fmla="*/ 0 h 130"/>
                  <a:gd name="T2" fmla="*/ 185 w 196"/>
                  <a:gd name="T3" fmla="*/ 6 h 130"/>
                  <a:gd name="T4" fmla="*/ 183 w 196"/>
                  <a:gd name="T5" fmla="*/ 12 h 130"/>
                  <a:gd name="T6" fmla="*/ 178 w 196"/>
                  <a:gd name="T7" fmla="*/ 18 h 130"/>
                  <a:gd name="T8" fmla="*/ 170 w 196"/>
                  <a:gd name="T9" fmla="*/ 22 h 130"/>
                  <a:gd name="T10" fmla="*/ 158 w 196"/>
                  <a:gd name="T11" fmla="*/ 28 h 130"/>
                  <a:gd name="T12" fmla="*/ 143 w 196"/>
                  <a:gd name="T13" fmla="*/ 35 h 130"/>
                  <a:gd name="T14" fmla="*/ 124 w 196"/>
                  <a:gd name="T15" fmla="*/ 41 h 130"/>
                  <a:gd name="T16" fmla="*/ 100 w 196"/>
                  <a:gd name="T17" fmla="*/ 50 h 130"/>
                  <a:gd name="T18" fmla="*/ 81 w 196"/>
                  <a:gd name="T19" fmla="*/ 57 h 130"/>
                  <a:gd name="T20" fmla="*/ 57 w 196"/>
                  <a:gd name="T21" fmla="*/ 68 h 130"/>
                  <a:gd name="T22" fmla="*/ 37 w 196"/>
                  <a:gd name="T23" fmla="*/ 77 h 130"/>
                  <a:gd name="T24" fmla="*/ 23 w 196"/>
                  <a:gd name="T25" fmla="*/ 87 h 130"/>
                  <a:gd name="T26" fmla="*/ 12 w 196"/>
                  <a:gd name="T27" fmla="*/ 95 h 130"/>
                  <a:gd name="T28" fmla="*/ 6 w 196"/>
                  <a:gd name="T29" fmla="*/ 103 h 130"/>
                  <a:gd name="T30" fmla="*/ 2 w 196"/>
                  <a:gd name="T31" fmla="*/ 112 h 130"/>
                  <a:gd name="T32" fmla="*/ 0 w 196"/>
                  <a:gd name="T33" fmla="*/ 120 h 130"/>
                  <a:gd name="T34" fmla="*/ 0 w 196"/>
                  <a:gd name="T35" fmla="*/ 128 h 130"/>
                  <a:gd name="T36" fmla="*/ 9 w 196"/>
                  <a:gd name="T37" fmla="*/ 129 h 130"/>
                  <a:gd name="T38" fmla="*/ 9 w 196"/>
                  <a:gd name="T39" fmla="*/ 129 h 130"/>
                  <a:gd name="T40" fmla="*/ 11 w 196"/>
                  <a:gd name="T41" fmla="*/ 122 h 130"/>
                  <a:gd name="T42" fmla="*/ 15 w 196"/>
                  <a:gd name="T43" fmla="*/ 115 h 130"/>
                  <a:gd name="T44" fmla="*/ 24 w 196"/>
                  <a:gd name="T45" fmla="*/ 109 h 130"/>
                  <a:gd name="T46" fmla="*/ 35 w 196"/>
                  <a:gd name="T47" fmla="*/ 103 h 130"/>
                  <a:gd name="T48" fmla="*/ 48 w 196"/>
                  <a:gd name="T49" fmla="*/ 97 h 130"/>
                  <a:gd name="T50" fmla="*/ 62 w 196"/>
                  <a:gd name="T51" fmla="*/ 92 h 130"/>
                  <a:gd name="T52" fmla="*/ 80 w 196"/>
                  <a:gd name="T53" fmla="*/ 85 h 130"/>
                  <a:gd name="T54" fmla="*/ 100 w 196"/>
                  <a:gd name="T55" fmla="*/ 78 h 130"/>
                  <a:gd name="T56" fmla="*/ 111 w 196"/>
                  <a:gd name="T57" fmla="*/ 74 h 130"/>
                  <a:gd name="T58" fmla="*/ 136 w 196"/>
                  <a:gd name="T59" fmla="*/ 66 h 130"/>
                  <a:gd name="T60" fmla="*/ 155 w 196"/>
                  <a:gd name="T61" fmla="*/ 57 h 130"/>
                  <a:gd name="T62" fmla="*/ 170 w 196"/>
                  <a:gd name="T63" fmla="*/ 49 h 130"/>
                  <a:gd name="T64" fmla="*/ 180 w 196"/>
                  <a:gd name="T65" fmla="*/ 39 h 130"/>
                  <a:gd name="T66" fmla="*/ 188 w 196"/>
                  <a:gd name="T67" fmla="*/ 31 h 130"/>
                  <a:gd name="T68" fmla="*/ 192 w 196"/>
                  <a:gd name="T69" fmla="*/ 21 h 130"/>
                  <a:gd name="T70" fmla="*/ 194 w 196"/>
                  <a:gd name="T71" fmla="*/ 11 h 130"/>
                  <a:gd name="T72" fmla="*/ 195 w 196"/>
                  <a:gd name="T73" fmla="*/ 0 h 130"/>
                  <a:gd name="T74" fmla="*/ 187 w 196"/>
                  <a:gd name="T7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6" h="130">
                    <a:moveTo>
                      <a:pt x="187" y="0"/>
                    </a:moveTo>
                    <a:lnTo>
                      <a:pt x="185" y="6"/>
                    </a:lnTo>
                    <a:lnTo>
                      <a:pt x="183" y="12"/>
                    </a:lnTo>
                    <a:lnTo>
                      <a:pt x="178" y="18"/>
                    </a:lnTo>
                    <a:lnTo>
                      <a:pt x="170" y="22"/>
                    </a:lnTo>
                    <a:lnTo>
                      <a:pt x="158" y="28"/>
                    </a:lnTo>
                    <a:lnTo>
                      <a:pt x="143" y="35"/>
                    </a:lnTo>
                    <a:lnTo>
                      <a:pt x="124" y="41"/>
                    </a:lnTo>
                    <a:lnTo>
                      <a:pt x="100" y="50"/>
                    </a:lnTo>
                    <a:lnTo>
                      <a:pt x="81" y="57"/>
                    </a:lnTo>
                    <a:lnTo>
                      <a:pt x="57" y="68"/>
                    </a:lnTo>
                    <a:lnTo>
                      <a:pt x="37" y="77"/>
                    </a:lnTo>
                    <a:lnTo>
                      <a:pt x="23" y="87"/>
                    </a:lnTo>
                    <a:lnTo>
                      <a:pt x="12" y="95"/>
                    </a:lnTo>
                    <a:lnTo>
                      <a:pt x="6" y="103"/>
                    </a:lnTo>
                    <a:lnTo>
                      <a:pt x="2" y="112"/>
                    </a:lnTo>
                    <a:lnTo>
                      <a:pt x="0" y="120"/>
                    </a:lnTo>
                    <a:lnTo>
                      <a:pt x="0" y="128"/>
                    </a:lnTo>
                    <a:lnTo>
                      <a:pt x="9" y="129"/>
                    </a:lnTo>
                    <a:lnTo>
                      <a:pt x="9" y="129"/>
                    </a:lnTo>
                    <a:lnTo>
                      <a:pt x="11" y="122"/>
                    </a:lnTo>
                    <a:lnTo>
                      <a:pt x="15" y="115"/>
                    </a:lnTo>
                    <a:lnTo>
                      <a:pt x="24" y="109"/>
                    </a:lnTo>
                    <a:lnTo>
                      <a:pt x="35" y="103"/>
                    </a:lnTo>
                    <a:lnTo>
                      <a:pt x="48" y="97"/>
                    </a:lnTo>
                    <a:lnTo>
                      <a:pt x="62" y="92"/>
                    </a:lnTo>
                    <a:lnTo>
                      <a:pt x="80" y="85"/>
                    </a:lnTo>
                    <a:lnTo>
                      <a:pt x="100" y="78"/>
                    </a:lnTo>
                    <a:lnTo>
                      <a:pt x="111" y="74"/>
                    </a:lnTo>
                    <a:lnTo>
                      <a:pt x="136" y="66"/>
                    </a:lnTo>
                    <a:lnTo>
                      <a:pt x="155" y="57"/>
                    </a:lnTo>
                    <a:lnTo>
                      <a:pt x="170" y="49"/>
                    </a:lnTo>
                    <a:lnTo>
                      <a:pt x="180" y="39"/>
                    </a:lnTo>
                    <a:lnTo>
                      <a:pt x="188" y="31"/>
                    </a:lnTo>
                    <a:lnTo>
                      <a:pt x="192" y="21"/>
                    </a:lnTo>
                    <a:lnTo>
                      <a:pt x="194" y="11"/>
                    </a:lnTo>
                    <a:lnTo>
                      <a:pt x="195" y="0"/>
                    </a:lnTo>
                    <a:lnTo>
                      <a:pt x="187"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25" name="Freeform 69"/>
              <p:cNvSpPr>
                <a:spLocks/>
              </p:cNvSpPr>
              <p:nvPr/>
            </p:nvSpPr>
            <p:spPr bwMode="auto">
              <a:xfrm>
                <a:off x="3786" y="1818"/>
                <a:ext cx="176" cy="120"/>
              </a:xfrm>
              <a:custGeom>
                <a:avLst/>
                <a:gdLst>
                  <a:gd name="T0" fmla="*/ 103 w 176"/>
                  <a:gd name="T1" fmla="*/ 65 h 120"/>
                  <a:gd name="T2" fmla="*/ 125 w 176"/>
                  <a:gd name="T3" fmla="*/ 56 h 120"/>
                  <a:gd name="T4" fmla="*/ 142 w 176"/>
                  <a:gd name="T5" fmla="*/ 47 h 120"/>
                  <a:gd name="T6" fmla="*/ 155 w 176"/>
                  <a:gd name="T7" fmla="*/ 39 h 120"/>
                  <a:gd name="T8" fmla="*/ 165 w 176"/>
                  <a:gd name="T9" fmla="*/ 32 h 120"/>
                  <a:gd name="T10" fmla="*/ 170 w 176"/>
                  <a:gd name="T11" fmla="*/ 24 h 120"/>
                  <a:gd name="T12" fmla="*/ 174 w 176"/>
                  <a:gd name="T13" fmla="*/ 17 h 120"/>
                  <a:gd name="T14" fmla="*/ 175 w 176"/>
                  <a:gd name="T15" fmla="*/ 9 h 120"/>
                  <a:gd name="T16" fmla="*/ 175 w 176"/>
                  <a:gd name="T17" fmla="*/ 1 h 120"/>
                  <a:gd name="T18" fmla="*/ 167 w 176"/>
                  <a:gd name="T19" fmla="*/ 0 h 120"/>
                  <a:gd name="T20" fmla="*/ 167 w 176"/>
                  <a:gd name="T21" fmla="*/ 1 h 120"/>
                  <a:gd name="T22" fmla="*/ 165 w 176"/>
                  <a:gd name="T23" fmla="*/ 7 h 120"/>
                  <a:gd name="T24" fmla="*/ 161 w 176"/>
                  <a:gd name="T25" fmla="*/ 13 h 120"/>
                  <a:gd name="T26" fmla="*/ 154 w 176"/>
                  <a:gd name="T27" fmla="*/ 18 h 120"/>
                  <a:gd name="T28" fmla="*/ 145 w 176"/>
                  <a:gd name="T29" fmla="*/ 23 h 120"/>
                  <a:gd name="T30" fmla="*/ 133 w 176"/>
                  <a:gd name="T31" fmla="*/ 29 h 120"/>
                  <a:gd name="T32" fmla="*/ 118 w 176"/>
                  <a:gd name="T33" fmla="*/ 34 h 120"/>
                  <a:gd name="T34" fmla="*/ 103 w 176"/>
                  <a:gd name="T35" fmla="*/ 40 h 120"/>
                  <a:gd name="T36" fmla="*/ 85 w 176"/>
                  <a:gd name="T37" fmla="*/ 46 h 120"/>
                  <a:gd name="T38" fmla="*/ 75 w 176"/>
                  <a:gd name="T39" fmla="*/ 49 h 120"/>
                  <a:gd name="T40" fmla="*/ 53 w 176"/>
                  <a:gd name="T41" fmla="*/ 57 h 120"/>
                  <a:gd name="T42" fmla="*/ 36 w 176"/>
                  <a:gd name="T43" fmla="*/ 65 h 120"/>
                  <a:gd name="T44" fmla="*/ 23 w 176"/>
                  <a:gd name="T45" fmla="*/ 73 h 120"/>
                  <a:gd name="T46" fmla="*/ 14 w 176"/>
                  <a:gd name="T47" fmla="*/ 81 h 120"/>
                  <a:gd name="T48" fmla="*/ 6 w 176"/>
                  <a:gd name="T49" fmla="*/ 89 h 120"/>
                  <a:gd name="T50" fmla="*/ 2 w 176"/>
                  <a:gd name="T51" fmla="*/ 97 h 120"/>
                  <a:gd name="T52" fmla="*/ 1 w 176"/>
                  <a:gd name="T53" fmla="*/ 106 h 120"/>
                  <a:gd name="T54" fmla="*/ 0 w 176"/>
                  <a:gd name="T55" fmla="*/ 116 h 120"/>
                  <a:gd name="T56" fmla="*/ 0 w 176"/>
                  <a:gd name="T57" fmla="*/ 118 h 120"/>
                  <a:gd name="T58" fmla="*/ 0 w 176"/>
                  <a:gd name="T59" fmla="*/ 118 h 120"/>
                  <a:gd name="T60" fmla="*/ 0 w 176"/>
                  <a:gd name="T61" fmla="*/ 119 h 120"/>
                  <a:gd name="T62" fmla="*/ 7 w 176"/>
                  <a:gd name="T63" fmla="*/ 118 h 120"/>
                  <a:gd name="T64" fmla="*/ 7 w 176"/>
                  <a:gd name="T65" fmla="*/ 116 h 120"/>
                  <a:gd name="T66" fmla="*/ 8 w 176"/>
                  <a:gd name="T67" fmla="*/ 111 h 120"/>
                  <a:gd name="T68" fmla="*/ 11 w 176"/>
                  <a:gd name="T69" fmla="*/ 106 h 120"/>
                  <a:gd name="T70" fmla="*/ 15 w 176"/>
                  <a:gd name="T71" fmla="*/ 101 h 120"/>
                  <a:gd name="T72" fmla="*/ 23 w 176"/>
                  <a:gd name="T73" fmla="*/ 96 h 120"/>
                  <a:gd name="T74" fmla="*/ 34 w 176"/>
                  <a:gd name="T75" fmla="*/ 92 h 120"/>
                  <a:gd name="T76" fmla="*/ 46 w 176"/>
                  <a:gd name="T77" fmla="*/ 86 h 120"/>
                  <a:gd name="T78" fmla="*/ 64 w 176"/>
                  <a:gd name="T79" fmla="*/ 79 h 120"/>
                  <a:gd name="T80" fmla="*/ 85 w 176"/>
                  <a:gd name="T81" fmla="*/ 72 h 120"/>
                  <a:gd name="T82" fmla="*/ 103 w 176"/>
                  <a:gd name="T83" fmla="*/ 6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26" name="Freeform 70"/>
              <p:cNvSpPr>
                <a:spLocks/>
              </p:cNvSpPr>
              <p:nvPr/>
            </p:nvSpPr>
            <p:spPr bwMode="auto">
              <a:xfrm>
                <a:off x="3786" y="2048"/>
                <a:ext cx="177" cy="119"/>
              </a:xfrm>
              <a:custGeom>
                <a:avLst/>
                <a:gdLst>
                  <a:gd name="T0" fmla="*/ 104 w 177"/>
                  <a:gd name="T1" fmla="*/ 65 h 119"/>
                  <a:gd name="T2" fmla="*/ 126 w 177"/>
                  <a:gd name="T3" fmla="*/ 56 h 119"/>
                  <a:gd name="T4" fmla="*/ 143 w 177"/>
                  <a:gd name="T5" fmla="*/ 47 h 119"/>
                  <a:gd name="T6" fmla="*/ 155 w 177"/>
                  <a:gd name="T7" fmla="*/ 39 h 119"/>
                  <a:gd name="T8" fmla="*/ 165 w 177"/>
                  <a:gd name="T9" fmla="*/ 31 h 119"/>
                  <a:gd name="T10" fmla="*/ 171 w 177"/>
                  <a:gd name="T11" fmla="*/ 23 h 119"/>
                  <a:gd name="T12" fmla="*/ 174 w 177"/>
                  <a:gd name="T13" fmla="*/ 16 h 119"/>
                  <a:gd name="T14" fmla="*/ 176 w 177"/>
                  <a:gd name="T15" fmla="*/ 8 h 119"/>
                  <a:gd name="T16" fmla="*/ 176 w 177"/>
                  <a:gd name="T17" fmla="*/ 0 h 119"/>
                  <a:gd name="T18" fmla="*/ 168 w 177"/>
                  <a:gd name="T19" fmla="*/ 0 h 119"/>
                  <a:gd name="T20" fmla="*/ 166 w 177"/>
                  <a:gd name="T21" fmla="*/ 7 h 119"/>
                  <a:gd name="T22" fmla="*/ 162 w 177"/>
                  <a:gd name="T23" fmla="*/ 13 h 119"/>
                  <a:gd name="T24" fmla="*/ 155 w 177"/>
                  <a:gd name="T25" fmla="*/ 18 h 119"/>
                  <a:gd name="T26" fmla="*/ 145 w 177"/>
                  <a:gd name="T27" fmla="*/ 23 h 119"/>
                  <a:gd name="T28" fmla="*/ 133 w 177"/>
                  <a:gd name="T29" fmla="*/ 29 h 119"/>
                  <a:gd name="T30" fmla="*/ 119 w 177"/>
                  <a:gd name="T31" fmla="*/ 34 h 119"/>
                  <a:gd name="T32" fmla="*/ 103 w 177"/>
                  <a:gd name="T33" fmla="*/ 40 h 119"/>
                  <a:gd name="T34" fmla="*/ 85 w 177"/>
                  <a:gd name="T35" fmla="*/ 45 h 119"/>
                  <a:gd name="T36" fmla="*/ 75 w 177"/>
                  <a:gd name="T37" fmla="*/ 49 h 119"/>
                  <a:gd name="T38" fmla="*/ 54 w 177"/>
                  <a:gd name="T39" fmla="*/ 58 h 119"/>
                  <a:gd name="T40" fmla="*/ 36 w 177"/>
                  <a:gd name="T41" fmla="*/ 65 h 119"/>
                  <a:gd name="T42" fmla="*/ 23 w 177"/>
                  <a:gd name="T43" fmla="*/ 73 h 119"/>
                  <a:gd name="T44" fmla="*/ 14 w 177"/>
                  <a:gd name="T45" fmla="*/ 80 h 119"/>
                  <a:gd name="T46" fmla="*/ 6 w 177"/>
                  <a:gd name="T47" fmla="*/ 89 h 119"/>
                  <a:gd name="T48" fmla="*/ 2 w 177"/>
                  <a:gd name="T49" fmla="*/ 97 h 119"/>
                  <a:gd name="T50" fmla="*/ 1 w 177"/>
                  <a:gd name="T51" fmla="*/ 106 h 119"/>
                  <a:gd name="T52" fmla="*/ 0 w 177"/>
                  <a:gd name="T53" fmla="*/ 116 h 119"/>
                  <a:gd name="T54" fmla="*/ 0 w 177"/>
                  <a:gd name="T55" fmla="*/ 117 h 119"/>
                  <a:gd name="T56" fmla="*/ 0 w 177"/>
                  <a:gd name="T57" fmla="*/ 118 h 119"/>
                  <a:gd name="T58" fmla="*/ 8 w 177"/>
                  <a:gd name="T59" fmla="*/ 117 h 119"/>
                  <a:gd name="T60" fmla="*/ 8 w 177"/>
                  <a:gd name="T61" fmla="*/ 116 h 119"/>
                  <a:gd name="T62" fmla="*/ 9 w 177"/>
                  <a:gd name="T63" fmla="*/ 110 h 119"/>
                  <a:gd name="T64" fmla="*/ 11 w 177"/>
                  <a:gd name="T65" fmla="*/ 105 h 119"/>
                  <a:gd name="T66" fmla="*/ 16 w 177"/>
                  <a:gd name="T67" fmla="*/ 100 h 119"/>
                  <a:gd name="T68" fmla="*/ 24 w 177"/>
                  <a:gd name="T69" fmla="*/ 96 h 119"/>
                  <a:gd name="T70" fmla="*/ 34 w 177"/>
                  <a:gd name="T71" fmla="*/ 91 h 119"/>
                  <a:gd name="T72" fmla="*/ 46 w 177"/>
                  <a:gd name="T73" fmla="*/ 85 h 119"/>
                  <a:gd name="T74" fmla="*/ 64 w 177"/>
                  <a:gd name="T75" fmla="*/ 79 h 119"/>
                  <a:gd name="T76" fmla="*/ 85 w 177"/>
                  <a:gd name="T77" fmla="*/ 71 h 119"/>
                  <a:gd name="T78" fmla="*/ 104 w 177"/>
                  <a:gd name="T79" fmla="*/ 6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9527" name="Group 71"/>
              <p:cNvGrpSpPr>
                <a:grpSpLocks/>
              </p:cNvGrpSpPr>
              <p:nvPr/>
            </p:nvGrpSpPr>
            <p:grpSpPr bwMode="auto">
              <a:xfrm>
                <a:off x="2661" y="2018"/>
                <a:ext cx="191" cy="60"/>
                <a:chOff x="2661" y="2018"/>
                <a:chExt cx="191" cy="60"/>
              </a:xfrm>
            </p:grpSpPr>
            <p:sp>
              <p:nvSpPr>
                <p:cNvPr id="19528" name="Line 72"/>
                <p:cNvSpPr>
                  <a:spLocks noChangeShapeType="1"/>
                </p:cNvSpPr>
                <p:nvPr/>
              </p:nvSpPr>
              <p:spPr bwMode="auto">
                <a:xfrm>
                  <a:off x="2701" y="2050"/>
                  <a:ext cx="151" cy="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9529" name="Group 73"/>
                <p:cNvGrpSpPr>
                  <a:grpSpLocks/>
                </p:cNvGrpSpPr>
                <p:nvPr/>
              </p:nvGrpSpPr>
              <p:grpSpPr bwMode="auto">
                <a:xfrm>
                  <a:off x="2661" y="2018"/>
                  <a:ext cx="59" cy="60"/>
                  <a:chOff x="2661" y="2018"/>
                  <a:chExt cx="59" cy="60"/>
                </a:xfrm>
              </p:grpSpPr>
              <p:sp>
                <p:nvSpPr>
                  <p:cNvPr id="19530" name="Line 74"/>
                  <p:cNvSpPr>
                    <a:spLocks noChangeShapeType="1"/>
                  </p:cNvSpPr>
                  <p:nvPr/>
                </p:nvSpPr>
                <p:spPr bwMode="auto">
                  <a:xfrm>
                    <a:off x="2661" y="2019"/>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31" name="Line 75"/>
                  <p:cNvSpPr>
                    <a:spLocks noChangeShapeType="1"/>
                  </p:cNvSpPr>
                  <p:nvPr/>
                </p:nvSpPr>
                <p:spPr bwMode="auto">
                  <a:xfrm flipV="1">
                    <a:off x="2661" y="2018"/>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grpSp>
            <p:nvGrpSpPr>
              <p:cNvPr id="19532" name="Group 76"/>
              <p:cNvGrpSpPr>
                <a:grpSpLocks/>
              </p:cNvGrpSpPr>
              <p:nvPr/>
            </p:nvGrpSpPr>
            <p:grpSpPr bwMode="auto">
              <a:xfrm>
                <a:off x="3017" y="1810"/>
                <a:ext cx="191" cy="60"/>
                <a:chOff x="3017" y="1810"/>
                <a:chExt cx="191" cy="60"/>
              </a:xfrm>
            </p:grpSpPr>
            <p:sp>
              <p:nvSpPr>
                <p:cNvPr id="19533" name="Line 77"/>
                <p:cNvSpPr>
                  <a:spLocks noChangeShapeType="1"/>
                </p:cNvSpPr>
                <p:nvPr/>
              </p:nvSpPr>
              <p:spPr bwMode="auto">
                <a:xfrm>
                  <a:off x="3057" y="1842"/>
                  <a:ext cx="151" cy="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9534" name="Group 78"/>
                <p:cNvGrpSpPr>
                  <a:grpSpLocks/>
                </p:cNvGrpSpPr>
                <p:nvPr/>
              </p:nvGrpSpPr>
              <p:grpSpPr bwMode="auto">
                <a:xfrm>
                  <a:off x="3017" y="1810"/>
                  <a:ext cx="59" cy="60"/>
                  <a:chOff x="3017" y="1810"/>
                  <a:chExt cx="59" cy="60"/>
                </a:xfrm>
              </p:grpSpPr>
              <p:sp>
                <p:nvSpPr>
                  <p:cNvPr id="19535" name="Line 79"/>
                  <p:cNvSpPr>
                    <a:spLocks noChangeShapeType="1"/>
                  </p:cNvSpPr>
                  <p:nvPr/>
                </p:nvSpPr>
                <p:spPr bwMode="auto">
                  <a:xfrm>
                    <a:off x="3017" y="1811"/>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36" name="Line 80"/>
                  <p:cNvSpPr>
                    <a:spLocks noChangeShapeType="1"/>
                  </p:cNvSpPr>
                  <p:nvPr/>
                </p:nvSpPr>
                <p:spPr bwMode="auto">
                  <a:xfrm flipV="1">
                    <a:off x="3017" y="1810"/>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grpSp>
            <p:nvGrpSpPr>
              <p:cNvPr id="19537" name="Group 81"/>
              <p:cNvGrpSpPr>
                <a:grpSpLocks/>
              </p:cNvGrpSpPr>
              <p:nvPr/>
            </p:nvGrpSpPr>
            <p:grpSpPr bwMode="auto">
              <a:xfrm>
                <a:off x="3289" y="2030"/>
                <a:ext cx="191" cy="60"/>
                <a:chOff x="3289" y="2030"/>
                <a:chExt cx="191" cy="60"/>
              </a:xfrm>
            </p:grpSpPr>
            <p:sp>
              <p:nvSpPr>
                <p:cNvPr id="19538" name="Line 82"/>
                <p:cNvSpPr>
                  <a:spLocks noChangeShapeType="1"/>
                </p:cNvSpPr>
                <p:nvPr/>
              </p:nvSpPr>
              <p:spPr bwMode="auto">
                <a:xfrm>
                  <a:off x="3329" y="2062"/>
                  <a:ext cx="151" cy="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9539" name="Group 83"/>
                <p:cNvGrpSpPr>
                  <a:grpSpLocks/>
                </p:cNvGrpSpPr>
                <p:nvPr/>
              </p:nvGrpSpPr>
              <p:grpSpPr bwMode="auto">
                <a:xfrm>
                  <a:off x="3289" y="2030"/>
                  <a:ext cx="59" cy="60"/>
                  <a:chOff x="3289" y="2030"/>
                  <a:chExt cx="59" cy="60"/>
                </a:xfrm>
              </p:grpSpPr>
              <p:sp>
                <p:nvSpPr>
                  <p:cNvPr id="19540" name="Line 84"/>
                  <p:cNvSpPr>
                    <a:spLocks noChangeShapeType="1"/>
                  </p:cNvSpPr>
                  <p:nvPr/>
                </p:nvSpPr>
                <p:spPr bwMode="auto">
                  <a:xfrm>
                    <a:off x="3289" y="2031"/>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41" name="Line 85"/>
                  <p:cNvSpPr>
                    <a:spLocks noChangeShapeType="1"/>
                  </p:cNvSpPr>
                  <p:nvPr/>
                </p:nvSpPr>
                <p:spPr bwMode="auto">
                  <a:xfrm flipV="1">
                    <a:off x="3289" y="2030"/>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grpSp>
            <p:nvGrpSpPr>
              <p:cNvPr id="19542" name="Group 86"/>
              <p:cNvGrpSpPr>
                <a:grpSpLocks/>
              </p:cNvGrpSpPr>
              <p:nvPr/>
            </p:nvGrpSpPr>
            <p:grpSpPr bwMode="auto">
              <a:xfrm>
                <a:off x="3581" y="1778"/>
                <a:ext cx="191" cy="60"/>
                <a:chOff x="3581" y="1778"/>
                <a:chExt cx="191" cy="60"/>
              </a:xfrm>
            </p:grpSpPr>
            <p:sp>
              <p:nvSpPr>
                <p:cNvPr id="19543" name="Line 87"/>
                <p:cNvSpPr>
                  <a:spLocks noChangeShapeType="1"/>
                </p:cNvSpPr>
                <p:nvPr/>
              </p:nvSpPr>
              <p:spPr bwMode="auto">
                <a:xfrm>
                  <a:off x="3621" y="1810"/>
                  <a:ext cx="151" cy="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9544" name="Group 88"/>
                <p:cNvGrpSpPr>
                  <a:grpSpLocks/>
                </p:cNvGrpSpPr>
                <p:nvPr/>
              </p:nvGrpSpPr>
              <p:grpSpPr bwMode="auto">
                <a:xfrm>
                  <a:off x="3581" y="1778"/>
                  <a:ext cx="59" cy="60"/>
                  <a:chOff x="3581" y="1778"/>
                  <a:chExt cx="59" cy="60"/>
                </a:xfrm>
              </p:grpSpPr>
              <p:sp>
                <p:nvSpPr>
                  <p:cNvPr id="19545" name="Line 89"/>
                  <p:cNvSpPr>
                    <a:spLocks noChangeShapeType="1"/>
                  </p:cNvSpPr>
                  <p:nvPr/>
                </p:nvSpPr>
                <p:spPr bwMode="auto">
                  <a:xfrm>
                    <a:off x="3581" y="1779"/>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46" name="Line 90"/>
                  <p:cNvSpPr>
                    <a:spLocks noChangeShapeType="1"/>
                  </p:cNvSpPr>
                  <p:nvPr/>
                </p:nvSpPr>
                <p:spPr bwMode="auto">
                  <a:xfrm flipV="1">
                    <a:off x="3581" y="1778"/>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grpSp>
        <p:grpSp>
          <p:nvGrpSpPr>
            <p:cNvPr id="19547" name="Group 91"/>
            <p:cNvGrpSpPr>
              <a:grpSpLocks/>
            </p:cNvGrpSpPr>
            <p:nvPr/>
          </p:nvGrpSpPr>
          <p:grpSpPr bwMode="auto">
            <a:xfrm>
              <a:off x="1636" y="2440"/>
              <a:ext cx="472" cy="205"/>
              <a:chOff x="918" y="2263"/>
              <a:chExt cx="531" cy="205"/>
            </a:xfrm>
          </p:grpSpPr>
          <p:grpSp>
            <p:nvGrpSpPr>
              <p:cNvPr id="19548" name="Group 92"/>
              <p:cNvGrpSpPr>
                <a:grpSpLocks/>
              </p:cNvGrpSpPr>
              <p:nvPr/>
            </p:nvGrpSpPr>
            <p:grpSpPr bwMode="auto">
              <a:xfrm>
                <a:off x="918" y="2272"/>
                <a:ext cx="514" cy="196"/>
                <a:chOff x="918" y="2272"/>
                <a:chExt cx="514" cy="196"/>
              </a:xfrm>
            </p:grpSpPr>
            <p:sp>
              <p:nvSpPr>
                <p:cNvPr id="19549" name="Freeform 93"/>
                <p:cNvSpPr>
                  <a:spLocks/>
                </p:cNvSpPr>
                <p:nvPr/>
              </p:nvSpPr>
              <p:spPr bwMode="auto">
                <a:xfrm>
                  <a:off x="1173" y="2272"/>
                  <a:ext cx="132" cy="196"/>
                </a:xfrm>
                <a:custGeom>
                  <a:avLst/>
                  <a:gdLst>
                    <a:gd name="T0" fmla="*/ 59 w 132"/>
                    <a:gd name="T1" fmla="*/ 81 h 196"/>
                    <a:gd name="T2" fmla="*/ 69 w 132"/>
                    <a:gd name="T3" fmla="*/ 57 h 196"/>
                    <a:gd name="T4" fmla="*/ 79 w 132"/>
                    <a:gd name="T5" fmla="*/ 37 h 196"/>
                    <a:gd name="T6" fmla="*/ 87 w 132"/>
                    <a:gd name="T7" fmla="*/ 23 h 196"/>
                    <a:gd name="T8" fmla="*/ 97 w 132"/>
                    <a:gd name="T9" fmla="*/ 12 h 196"/>
                    <a:gd name="T10" fmla="*/ 105 w 132"/>
                    <a:gd name="T11" fmla="*/ 6 h 196"/>
                    <a:gd name="T12" fmla="*/ 113 w 132"/>
                    <a:gd name="T13" fmla="*/ 2 h 196"/>
                    <a:gd name="T14" fmla="*/ 122 w 132"/>
                    <a:gd name="T15" fmla="*/ 0 h 196"/>
                    <a:gd name="T16" fmla="*/ 130 w 132"/>
                    <a:gd name="T17" fmla="*/ 0 h 196"/>
                    <a:gd name="T18" fmla="*/ 131 w 132"/>
                    <a:gd name="T19" fmla="*/ 9 h 196"/>
                    <a:gd name="T20" fmla="*/ 130 w 132"/>
                    <a:gd name="T21" fmla="*/ 9 h 196"/>
                    <a:gd name="T22" fmla="*/ 124 w 132"/>
                    <a:gd name="T23" fmla="*/ 11 h 196"/>
                    <a:gd name="T24" fmla="*/ 117 w 132"/>
                    <a:gd name="T25" fmla="*/ 15 h 196"/>
                    <a:gd name="T26" fmla="*/ 111 w 132"/>
                    <a:gd name="T27" fmla="*/ 24 h 196"/>
                    <a:gd name="T28" fmla="*/ 105 w 132"/>
                    <a:gd name="T29" fmla="*/ 35 h 196"/>
                    <a:gd name="T30" fmla="*/ 99 w 132"/>
                    <a:gd name="T31" fmla="*/ 48 h 196"/>
                    <a:gd name="T32" fmla="*/ 93 w 132"/>
                    <a:gd name="T33" fmla="*/ 64 h 196"/>
                    <a:gd name="T34" fmla="*/ 87 w 132"/>
                    <a:gd name="T35" fmla="*/ 81 h 196"/>
                    <a:gd name="T36" fmla="*/ 80 w 132"/>
                    <a:gd name="T37" fmla="*/ 100 h 196"/>
                    <a:gd name="T38" fmla="*/ 76 w 132"/>
                    <a:gd name="T39" fmla="*/ 112 h 196"/>
                    <a:gd name="T40" fmla="*/ 67 w 132"/>
                    <a:gd name="T41" fmla="*/ 136 h 196"/>
                    <a:gd name="T42" fmla="*/ 59 w 132"/>
                    <a:gd name="T43" fmla="*/ 155 h 196"/>
                    <a:gd name="T44" fmla="*/ 50 w 132"/>
                    <a:gd name="T45" fmla="*/ 171 h 196"/>
                    <a:gd name="T46" fmla="*/ 42 w 132"/>
                    <a:gd name="T47" fmla="*/ 181 h 196"/>
                    <a:gd name="T48" fmla="*/ 32 w 132"/>
                    <a:gd name="T49" fmla="*/ 188 h 196"/>
                    <a:gd name="T50" fmla="*/ 23 w 132"/>
                    <a:gd name="T51" fmla="*/ 192 h 196"/>
                    <a:gd name="T52" fmla="*/ 13 w 132"/>
                    <a:gd name="T53" fmla="*/ 194 h 196"/>
                    <a:gd name="T54" fmla="*/ 3 w 132"/>
                    <a:gd name="T55" fmla="*/ 195 h 196"/>
                    <a:gd name="T56" fmla="*/ 0 w 132"/>
                    <a:gd name="T57" fmla="*/ 195 h 196"/>
                    <a:gd name="T58" fmla="*/ 0 w 132"/>
                    <a:gd name="T59" fmla="*/ 187 h 196"/>
                    <a:gd name="T60" fmla="*/ 3 w 132"/>
                    <a:gd name="T61" fmla="*/ 187 h 196"/>
                    <a:gd name="T62" fmla="*/ 9 w 132"/>
                    <a:gd name="T63" fmla="*/ 185 h 196"/>
                    <a:gd name="T64" fmla="*/ 14 w 132"/>
                    <a:gd name="T65" fmla="*/ 183 h 196"/>
                    <a:gd name="T66" fmla="*/ 20 w 132"/>
                    <a:gd name="T67" fmla="*/ 178 h 196"/>
                    <a:gd name="T68" fmla="*/ 25 w 132"/>
                    <a:gd name="T69" fmla="*/ 170 h 196"/>
                    <a:gd name="T70" fmla="*/ 30 w 132"/>
                    <a:gd name="T71" fmla="*/ 158 h 196"/>
                    <a:gd name="T72" fmla="*/ 36 w 132"/>
                    <a:gd name="T73" fmla="*/ 143 h 196"/>
                    <a:gd name="T74" fmla="*/ 44 w 132"/>
                    <a:gd name="T75" fmla="*/ 124 h 196"/>
                    <a:gd name="T76" fmla="*/ 52 w 132"/>
                    <a:gd name="T77" fmla="*/ 100 h 196"/>
                    <a:gd name="T78" fmla="*/ 59 w 132"/>
                    <a:gd name="T79" fmla="*/ 81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2" h="196">
                      <a:moveTo>
                        <a:pt x="59" y="81"/>
                      </a:moveTo>
                      <a:lnTo>
                        <a:pt x="69" y="57"/>
                      </a:lnTo>
                      <a:lnTo>
                        <a:pt x="79" y="37"/>
                      </a:lnTo>
                      <a:lnTo>
                        <a:pt x="87" y="23"/>
                      </a:lnTo>
                      <a:lnTo>
                        <a:pt x="97" y="12"/>
                      </a:lnTo>
                      <a:lnTo>
                        <a:pt x="105" y="6"/>
                      </a:lnTo>
                      <a:lnTo>
                        <a:pt x="113" y="2"/>
                      </a:lnTo>
                      <a:lnTo>
                        <a:pt x="122" y="0"/>
                      </a:lnTo>
                      <a:lnTo>
                        <a:pt x="130" y="0"/>
                      </a:lnTo>
                      <a:lnTo>
                        <a:pt x="131" y="9"/>
                      </a:lnTo>
                      <a:lnTo>
                        <a:pt x="130" y="9"/>
                      </a:lnTo>
                      <a:lnTo>
                        <a:pt x="124" y="11"/>
                      </a:lnTo>
                      <a:lnTo>
                        <a:pt x="117" y="15"/>
                      </a:lnTo>
                      <a:lnTo>
                        <a:pt x="111" y="24"/>
                      </a:lnTo>
                      <a:lnTo>
                        <a:pt x="105" y="35"/>
                      </a:lnTo>
                      <a:lnTo>
                        <a:pt x="99" y="48"/>
                      </a:lnTo>
                      <a:lnTo>
                        <a:pt x="93" y="64"/>
                      </a:lnTo>
                      <a:lnTo>
                        <a:pt x="87" y="81"/>
                      </a:lnTo>
                      <a:lnTo>
                        <a:pt x="80" y="100"/>
                      </a:lnTo>
                      <a:lnTo>
                        <a:pt x="76" y="112"/>
                      </a:lnTo>
                      <a:lnTo>
                        <a:pt x="67" y="136"/>
                      </a:lnTo>
                      <a:lnTo>
                        <a:pt x="59" y="155"/>
                      </a:lnTo>
                      <a:lnTo>
                        <a:pt x="50" y="171"/>
                      </a:lnTo>
                      <a:lnTo>
                        <a:pt x="42" y="181"/>
                      </a:lnTo>
                      <a:lnTo>
                        <a:pt x="32" y="188"/>
                      </a:lnTo>
                      <a:lnTo>
                        <a:pt x="23" y="192"/>
                      </a:lnTo>
                      <a:lnTo>
                        <a:pt x="13" y="194"/>
                      </a:lnTo>
                      <a:lnTo>
                        <a:pt x="3" y="195"/>
                      </a:lnTo>
                      <a:lnTo>
                        <a:pt x="0" y="195"/>
                      </a:lnTo>
                      <a:lnTo>
                        <a:pt x="0" y="187"/>
                      </a:lnTo>
                      <a:lnTo>
                        <a:pt x="3" y="187"/>
                      </a:lnTo>
                      <a:lnTo>
                        <a:pt x="9" y="185"/>
                      </a:lnTo>
                      <a:lnTo>
                        <a:pt x="14" y="183"/>
                      </a:lnTo>
                      <a:lnTo>
                        <a:pt x="20" y="178"/>
                      </a:lnTo>
                      <a:lnTo>
                        <a:pt x="25" y="170"/>
                      </a:lnTo>
                      <a:lnTo>
                        <a:pt x="30" y="158"/>
                      </a:lnTo>
                      <a:lnTo>
                        <a:pt x="36" y="143"/>
                      </a:lnTo>
                      <a:lnTo>
                        <a:pt x="44" y="124"/>
                      </a:lnTo>
                      <a:lnTo>
                        <a:pt x="52" y="100"/>
                      </a:lnTo>
                      <a:lnTo>
                        <a:pt x="59" y="81"/>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50" name="Freeform 94"/>
                <p:cNvSpPr>
                  <a:spLocks/>
                </p:cNvSpPr>
                <p:nvPr/>
              </p:nvSpPr>
              <p:spPr bwMode="auto">
                <a:xfrm>
                  <a:off x="918" y="2272"/>
                  <a:ext cx="134" cy="196"/>
                </a:xfrm>
                <a:custGeom>
                  <a:avLst/>
                  <a:gdLst>
                    <a:gd name="T0" fmla="*/ 60 w 134"/>
                    <a:gd name="T1" fmla="*/ 81 h 196"/>
                    <a:gd name="T2" fmla="*/ 70 w 134"/>
                    <a:gd name="T3" fmla="*/ 57 h 196"/>
                    <a:gd name="T4" fmla="*/ 81 w 134"/>
                    <a:gd name="T5" fmla="*/ 37 h 196"/>
                    <a:gd name="T6" fmla="*/ 89 w 134"/>
                    <a:gd name="T7" fmla="*/ 23 h 196"/>
                    <a:gd name="T8" fmla="*/ 98 w 134"/>
                    <a:gd name="T9" fmla="*/ 12 h 196"/>
                    <a:gd name="T10" fmla="*/ 107 w 134"/>
                    <a:gd name="T11" fmla="*/ 6 h 196"/>
                    <a:gd name="T12" fmla="*/ 116 w 134"/>
                    <a:gd name="T13" fmla="*/ 2 h 196"/>
                    <a:gd name="T14" fmla="*/ 123 w 134"/>
                    <a:gd name="T15" fmla="*/ 0 h 196"/>
                    <a:gd name="T16" fmla="*/ 133 w 134"/>
                    <a:gd name="T17" fmla="*/ 0 h 196"/>
                    <a:gd name="T18" fmla="*/ 133 w 134"/>
                    <a:gd name="T19" fmla="*/ 9 h 196"/>
                    <a:gd name="T20" fmla="*/ 132 w 134"/>
                    <a:gd name="T21" fmla="*/ 9 h 196"/>
                    <a:gd name="T22" fmla="*/ 125 w 134"/>
                    <a:gd name="T23" fmla="*/ 11 h 196"/>
                    <a:gd name="T24" fmla="*/ 118 w 134"/>
                    <a:gd name="T25" fmla="*/ 15 h 196"/>
                    <a:gd name="T26" fmla="*/ 112 w 134"/>
                    <a:gd name="T27" fmla="*/ 24 h 196"/>
                    <a:gd name="T28" fmla="*/ 107 w 134"/>
                    <a:gd name="T29" fmla="*/ 35 h 196"/>
                    <a:gd name="T30" fmla="*/ 100 w 134"/>
                    <a:gd name="T31" fmla="*/ 48 h 196"/>
                    <a:gd name="T32" fmla="*/ 95 w 134"/>
                    <a:gd name="T33" fmla="*/ 62 h 196"/>
                    <a:gd name="T34" fmla="*/ 88 w 134"/>
                    <a:gd name="T35" fmla="*/ 80 h 196"/>
                    <a:gd name="T36" fmla="*/ 82 w 134"/>
                    <a:gd name="T37" fmla="*/ 100 h 196"/>
                    <a:gd name="T38" fmla="*/ 78 w 134"/>
                    <a:gd name="T39" fmla="*/ 111 h 196"/>
                    <a:gd name="T40" fmla="*/ 68 w 134"/>
                    <a:gd name="T41" fmla="*/ 136 h 196"/>
                    <a:gd name="T42" fmla="*/ 60 w 134"/>
                    <a:gd name="T43" fmla="*/ 155 h 196"/>
                    <a:gd name="T44" fmla="*/ 51 w 134"/>
                    <a:gd name="T45" fmla="*/ 170 h 196"/>
                    <a:gd name="T46" fmla="*/ 43 w 134"/>
                    <a:gd name="T47" fmla="*/ 180 h 196"/>
                    <a:gd name="T48" fmla="*/ 33 w 134"/>
                    <a:gd name="T49" fmla="*/ 188 h 196"/>
                    <a:gd name="T50" fmla="*/ 24 w 134"/>
                    <a:gd name="T51" fmla="*/ 192 h 196"/>
                    <a:gd name="T52" fmla="*/ 14 w 134"/>
                    <a:gd name="T53" fmla="*/ 194 h 196"/>
                    <a:gd name="T54" fmla="*/ 3 w 134"/>
                    <a:gd name="T55" fmla="*/ 195 h 196"/>
                    <a:gd name="T56" fmla="*/ 1 w 134"/>
                    <a:gd name="T57" fmla="*/ 195 h 196"/>
                    <a:gd name="T58" fmla="*/ 0 w 134"/>
                    <a:gd name="T59" fmla="*/ 195 h 196"/>
                    <a:gd name="T60" fmla="*/ 0 w 134"/>
                    <a:gd name="T61" fmla="*/ 195 h 196"/>
                    <a:gd name="T62" fmla="*/ 1 w 134"/>
                    <a:gd name="T63" fmla="*/ 187 h 196"/>
                    <a:gd name="T64" fmla="*/ 3 w 134"/>
                    <a:gd name="T65" fmla="*/ 187 h 196"/>
                    <a:gd name="T66" fmla="*/ 9 w 134"/>
                    <a:gd name="T67" fmla="*/ 185 h 196"/>
                    <a:gd name="T68" fmla="*/ 15 w 134"/>
                    <a:gd name="T69" fmla="*/ 183 h 196"/>
                    <a:gd name="T70" fmla="*/ 20 w 134"/>
                    <a:gd name="T71" fmla="*/ 178 h 196"/>
                    <a:gd name="T72" fmla="*/ 26 w 134"/>
                    <a:gd name="T73" fmla="*/ 170 h 196"/>
                    <a:gd name="T74" fmla="*/ 31 w 134"/>
                    <a:gd name="T75" fmla="*/ 158 h 196"/>
                    <a:gd name="T76" fmla="*/ 37 w 134"/>
                    <a:gd name="T77" fmla="*/ 143 h 196"/>
                    <a:gd name="T78" fmla="*/ 45 w 134"/>
                    <a:gd name="T79" fmla="*/ 124 h 196"/>
                    <a:gd name="T80" fmla="*/ 53 w 134"/>
                    <a:gd name="T81" fmla="*/ 100 h 196"/>
                    <a:gd name="T82" fmla="*/ 60 w 134"/>
                    <a:gd name="T83" fmla="*/ 81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4" h="196">
                      <a:moveTo>
                        <a:pt x="60" y="81"/>
                      </a:moveTo>
                      <a:lnTo>
                        <a:pt x="70" y="57"/>
                      </a:lnTo>
                      <a:lnTo>
                        <a:pt x="81" y="37"/>
                      </a:lnTo>
                      <a:lnTo>
                        <a:pt x="89" y="23"/>
                      </a:lnTo>
                      <a:lnTo>
                        <a:pt x="98" y="12"/>
                      </a:lnTo>
                      <a:lnTo>
                        <a:pt x="107" y="6"/>
                      </a:lnTo>
                      <a:lnTo>
                        <a:pt x="116" y="2"/>
                      </a:lnTo>
                      <a:lnTo>
                        <a:pt x="123" y="0"/>
                      </a:lnTo>
                      <a:lnTo>
                        <a:pt x="133" y="0"/>
                      </a:lnTo>
                      <a:lnTo>
                        <a:pt x="133" y="9"/>
                      </a:lnTo>
                      <a:lnTo>
                        <a:pt x="132" y="9"/>
                      </a:lnTo>
                      <a:lnTo>
                        <a:pt x="125" y="11"/>
                      </a:lnTo>
                      <a:lnTo>
                        <a:pt x="118" y="15"/>
                      </a:lnTo>
                      <a:lnTo>
                        <a:pt x="112" y="24"/>
                      </a:lnTo>
                      <a:lnTo>
                        <a:pt x="107" y="35"/>
                      </a:lnTo>
                      <a:lnTo>
                        <a:pt x="100" y="48"/>
                      </a:lnTo>
                      <a:lnTo>
                        <a:pt x="95" y="62"/>
                      </a:lnTo>
                      <a:lnTo>
                        <a:pt x="88" y="80"/>
                      </a:lnTo>
                      <a:lnTo>
                        <a:pt x="82" y="100"/>
                      </a:lnTo>
                      <a:lnTo>
                        <a:pt x="78" y="111"/>
                      </a:lnTo>
                      <a:lnTo>
                        <a:pt x="68" y="136"/>
                      </a:lnTo>
                      <a:lnTo>
                        <a:pt x="60" y="155"/>
                      </a:lnTo>
                      <a:lnTo>
                        <a:pt x="51" y="170"/>
                      </a:lnTo>
                      <a:lnTo>
                        <a:pt x="43" y="180"/>
                      </a:lnTo>
                      <a:lnTo>
                        <a:pt x="33" y="188"/>
                      </a:lnTo>
                      <a:lnTo>
                        <a:pt x="24" y="192"/>
                      </a:lnTo>
                      <a:lnTo>
                        <a:pt x="14" y="194"/>
                      </a:lnTo>
                      <a:lnTo>
                        <a:pt x="3" y="195"/>
                      </a:lnTo>
                      <a:lnTo>
                        <a:pt x="1" y="195"/>
                      </a:lnTo>
                      <a:lnTo>
                        <a:pt x="0" y="195"/>
                      </a:lnTo>
                      <a:lnTo>
                        <a:pt x="0" y="195"/>
                      </a:lnTo>
                      <a:lnTo>
                        <a:pt x="1" y="187"/>
                      </a:lnTo>
                      <a:lnTo>
                        <a:pt x="3" y="187"/>
                      </a:lnTo>
                      <a:lnTo>
                        <a:pt x="9" y="185"/>
                      </a:lnTo>
                      <a:lnTo>
                        <a:pt x="15" y="183"/>
                      </a:lnTo>
                      <a:lnTo>
                        <a:pt x="20" y="178"/>
                      </a:lnTo>
                      <a:lnTo>
                        <a:pt x="26" y="170"/>
                      </a:lnTo>
                      <a:lnTo>
                        <a:pt x="31" y="158"/>
                      </a:lnTo>
                      <a:lnTo>
                        <a:pt x="37" y="143"/>
                      </a:lnTo>
                      <a:lnTo>
                        <a:pt x="45" y="124"/>
                      </a:lnTo>
                      <a:lnTo>
                        <a:pt x="53" y="100"/>
                      </a:lnTo>
                      <a:lnTo>
                        <a:pt x="60" y="81"/>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51" name="Freeform 95"/>
                <p:cNvSpPr>
                  <a:spLocks/>
                </p:cNvSpPr>
                <p:nvPr/>
              </p:nvSpPr>
              <p:spPr bwMode="auto">
                <a:xfrm>
                  <a:off x="1302" y="2273"/>
                  <a:ext cx="130" cy="195"/>
                </a:xfrm>
                <a:custGeom>
                  <a:avLst/>
                  <a:gdLst>
                    <a:gd name="T0" fmla="*/ 129 w 130"/>
                    <a:gd name="T1" fmla="*/ 186 h 195"/>
                    <a:gd name="T2" fmla="*/ 123 w 130"/>
                    <a:gd name="T3" fmla="*/ 184 h 195"/>
                    <a:gd name="T4" fmla="*/ 117 w 130"/>
                    <a:gd name="T5" fmla="*/ 182 h 195"/>
                    <a:gd name="T6" fmla="*/ 111 w 130"/>
                    <a:gd name="T7" fmla="*/ 177 h 195"/>
                    <a:gd name="T8" fmla="*/ 106 w 130"/>
                    <a:gd name="T9" fmla="*/ 169 h 195"/>
                    <a:gd name="T10" fmla="*/ 100 w 130"/>
                    <a:gd name="T11" fmla="*/ 157 h 195"/>
                    <a:gd name="T12" fmla="*/ 94 w 130"/>
                    <a:gd name="T13" fmla="*/ 142 h 195"/>
                    <a:gd name="T14" fmla="*/ 87 w 130"/>
                    <a:gd name="T15" fmla="*/ 123 h 195"/>
                    <a:gd name="T16" fmla="*/ 79 w 130"/>
                    <a:gd name="T17" fmla="*/ 100 h 195"/>
                    <a:gd name="T18" fmla="*/ 72 w 130"/>
                    <a:gd name="T19" fmla="*/ 80 h 195"/>
                    <a:gd name="T20" fmla="*/ 61 w 130"/>
                    <a:gd name="T21" fmla="*/ 56 h 195"/>
                    <a:gd name="T22" fmla="*/ 52 w 130"/>
                    <a:gd name="T23" fmla="*/ 36 h 195"/>
                    <a:gd name="T24" fmla="*/ 42 w 130"/>
                    <a:gd name="T25" fmla="*/ 23 h 195"/>
                    <a:gd name="T26" fmla="*/ 34 w 130"/>
                    <a:gd name="T27" fmla="*/ 13 h 195"/>
                    <a:gd name="T28" fmla="*/ 26 w 130"/>
                    <a:gd name="T29" fmla="*/ 6 h 195"/>
                    <a:gd name="T30" fmla="*/ 17 w 130"/>
                    <a:gd name="T31" fmla="*/ 3 h 195"/>
                    <a:gd name="T32" fmla="*/ 9 w 130"/>
                    <a:gd name="T33" fmla="*/ 0 h 195"/>
                    <a:gd name="T34" fmla="*/ 1 w 130"/>
                    <a:gd name="T35" fmla="*/ 0 h 195"/>
                    <a:gd name="T36" fmla="*/ 0 w 130"/>
                    <a:gd name="T37" fmla="*/ 8 h 195"/>
                    <a:gd name="T38" fmla="*/ 0 w 130"/>
                    <a:gd name="T39" fmla="*/ 8 h 195"/>
                    <a:gd name="T40" fmla="*/ 7 w 130"/>
                    <a:gd name="T41" fmla="*/ 10 h 195"/>
                    <a:gd name="T42" fmla="*/ 14 w 130"/>
                    <a:gd name="T43" fmla="*/ 15 h 195"/>
                    <a:gd name="T44" fmla="*/ 20 w 130"/>
                    <a:gd name="T45" fmla="*/ 23 h 195"/>
                    <a:gd name="T46" fmla="*/ 26 w 130"/>
                    <a:gd name="T47" fmla="*/ 34 h 195"/>
                    <a:gd name="T48" fmla="*/ 31 w 130"/>
                    <a:gd name="T49" fmla="*/ 48 h 195"/>
                    <a:gd name="T50" fmla="*/ 37 w 130"/>
                    <a:gd name="T51" fmla="*/ 63 h 195"/>
                    <a:gd name="T52" fmla="*/ 44 w 130"/>
                    <a:gd name="T53" fmla="*/ 80 h 195"/>
                    <a:gd name="T54" fmla="*/ 51 w 130"/>
                    <a:gd name="T55" fmla="*/ 100 h 195"/>
                    <a:gd name="T56" fmla="*/ 55 w 130"/>
                    <a:gd name="T57" fmla="*/ 111 h 195"/>
                    <a:gd name="T58" fmla="*/ 63 w 130"/>
                    <a:gd name="T59" fmla="*/ 135 h 195"/>
                    <a:gd name="T60" fmla="*/ 72 w 130"/>
                    <a:gd name="T61" fmla="*/ 154 h 195"/>
                    <a:gd name="T62" fmla="*/ 80 w 130"/>
                    <a:gd name="T63" fmla="*/ 170 h 195"/>
                    <a:gd name="T64" fmla="*/ 89 w 130"/>
                    <a:gd name="T65" fmla="*/ 180 h 195"/>
                    <a:gd name="T66" fmla="*/ 98 w 130"/>
                    <a:gd name="T67" fmla="*/ 187 h 195"/>
                    <a:gd name="T68" fmla="*/ 107 w 130"/>
                    <a:gd name="T69" fmla="*/ 191 h 195"/>
                    <a:gd name="T70" fmla="*/ 118 w 130"/>
                    <a:gd name="T71" fmla="*/ 193 h 195"/>
                    <a:gd name="T72" fmla="*/ 129 w 130"/>
                    <a:gd name="T73" fmla="*/ 194 h 195"/>
                    <a:gd name="T74" fmla="*/ 129 w 130"/>
                    <a:gd name="T75" fmla="*/ 18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95">
                      <a:moveTo>
                        <a:pt x="129" y="186"/>
                      </a:moveTo>
                      <a:lnTo>
                        <a:pt x="123" y="184"/>
                      </a:lnTo>
                      <a:lnTo>
                        <a:pt x="117" y="182"/>
                      </a:lnTo>
                      <a:lnTo>
                        <a:pt x="111" y="177"/>
                      </a:lnTo>
                      <a:lnTo>
                        <a:pt x="106" y="169"/>
                      </a:lnTo>
                      <a:lnTo>
                        <a:pt x="100" y="157"/>
                      </a:lnTo>
                      <a:lnTo>
                        <a:pt x="94" y="142"/>
                      </a:lnTo>
                      <a:lnTo>
                        <a:pt x="87" y="123"/>
                      </a:lnTo>
                      <a:lnTo>
                        <a:pt x="79" y="100"/>
                      </a:lnTo>
                      <a:lnTo>
                        <a:pt x="72" y="80"/>
                      </a:lnTo>
                      <a:lnTo>
                        <a:pt x="61" y="56"/>
                      </a:lnTo>
                      <a:lnTo>
                        <a:pt x="52" y="36"/>
                      </a:lnTo>
                      <a:lnTo>
                        <a:pt x="42" y="23"/>
                      </a:lnTo>
                      <a:lnTo>
                        <a:pt x="34" y="13"/>
                      </a:lnTo>
                      <a:lnTo>
                        <a:pt x="26" y="6"/>
                      </a:lnTo>
                      <a:lnTo>
                        <a:pt x="17" y="3"/>
                      </a:lnTo>
                      <a:lnTo>
                        <a:pt x="9" y="0"/>
                      </a:lnTo>
                      <a:lnTo>
                        <a:pt x="1" y="0"/>
                      </a:lnTo>
                      <a:lnTo>
                        <a:pt x="0" y="8"/>
                      </a:lnTo>
                      <a:lnTo>
                        <a:pt x="0" y="8"/>
                      </a:lnTo>
                      <a:lnTo>
                        <a:pt x="7" y="10"/>
                      </a:lnTo>
                      <a:lnTo>
                        <a:pt x="14" y="15"/>
                      </a:lnTo>
                      <a:lnTo>
                        <a:pt x="20" y="23"/>
                      </a:lnTo>
                      <a:lnTo>
                        <a:pt x="26" y="34"/>
                      </a:lnTo>
                      <a:lnTo>
                        <a:pt x="31" y="48"/>
                      </a:lnTo>
                      <a:lnTo>
                        <a:pt x="37" y="63"/>
                      </a:lnTo>
                      <a:lnTo>
                        <a:pt x="44" y="80"/>
                      </a:lnTo>
                      <a:lnTo>
                        <a:pt x="51" y="100"/>
                      </a:lnTo>
                      <a:lnTo>
                        <a:pt x="55" y="111"/>
                      </a:lnTo>
                      <a:lnTo>
                        <a:pt x="63" y="135"/>
                      </a:lnTo>
                      <a:lnTo>
                        <a:pt x="72" y="154"/>
                      </a:lnTo>
                      <a:lnTo>
                        <a:pt x="80" y="170"/>
                      </a:lnTo>
                      <a:lnTo>
                        <a:pt x="89" y="180"/>
                      </a:lnTo>
                      <a:lnTo>
                        <a:pt x="98" y="187"/>
                      </a:lnTo>
                      <a:lnTo>
                        <a:pt x="107" y="191"/>
                      </a:lnTo>
                      <a:lnTo>
                        <a:pt x="118" y="193"/>
                      </a:lnTo>
                      <a:lnTo>
                        <a:pt x="129" y="194"/>
                      </a:lnTo>
                      <a:lnTo>
                        <a:pt x="129" y="186"/>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52" name="Freeform 96"/>
                <p:cNvSpPr>
                  <a:spLocks/>
                </p:cNvSpPr>
                <p:nvPr/>
              </p:nvSpPr>
              <p:spPr bwMode="auto">
                <a:xfrm>
                  <a:off x="1047" y="2272"/>
                  <a:ext cx="130" cy="196"/>
                </a:xfrm>
                <a:custGeom>
                  <a:avLst/>
                  <a:gdLst>
                    <a:gd name="T0" fmla="*/ 129 w 130"/>
                    <a:gd name="T1" fmla="*/ 187 h 196"/>
                    <a:gd name="T2" fmla="*/ 123 w 130"/>
                    <a:gd name="T3" fmla="*/ 185 h 196"/>
                    <a:gd name="T4" fmla="*/ 117 w 130"/>
                    <a:gd name="T5" fmla="*/ 183 h 196"/>
                    <a:gd name="T6" fmla="*/ 111 w 130"/>
                    <a:gd name="T7" fmla="*/ 178 h 196"/>
                    <a:gd name="T8" fmla="*/ 107 w 130"/>
                    <a:gd name="T9" fmla="*/ 170 h 196"/>
                    <a:gd name="T10" fmla="*/ 101 w 130"/>
                    <a:gd name="T11" fmla="*/ 158 h 196"/>
                    <a:gd name="T12" fmla="*/ 94 w 130"/>
                    <a:gd name="T13" fmla="*/ 143 h 196"/>
                    <a:gd name="T14" fmla="*/ 88 w 130"/>
                    <a:gd name="T15" fmla="*/ 124 h 196"/>
                    <a:gd name="T16" fmla="*/ 79 w 130"/>
                    <a:gd name="T17" fmla="*/ 100 h 196"/>
                    <a:gd name="T18" fmla="*/ 72 w 130"/>
                    <a:gd name="T19" fmla="*/ 81 h 196"/>
                    <a:gd name="T20" fmla="*/ 61 w 130"/>
                    <a:gd name="T21" fmla="*/ 57 h 196"/>
                    <a:gd name="T22" fmla="*/ 52 w 130"/>
                    <a:gd name="T23" fmla="*/ 37 h 196"/>
                    <a:gd name="T24" fmla="*/ 42 w 130"/>
                    <a:gd name="T25" fmla="*/ 23 h 196"/>
                    <a:gd name="T26" fmla="*/ 34 w 130"/>
                    <a:gd name="T27" fmla="*/ 12 h 196"/>
                    <a:gd name="T28" fmla="*/ 26 w 130"/>
                    <a:gd name="T29" fmla="*/ 6 h 196"/>
                    <a:gd name="T30" fmla="*/ 17 w 130"/>
                    <a:gd name="T31" fmla="*/ 2 h 196"/>
                    <a:gd name="T32" fmla="*/ 9 w 130"/>
                    <a:gd name="T33" fmla="*/ 0 h 196"/>
                    <a:gd name="T34" fmla="*/ 1 w 130"/>
                    <a:gd name="T35" fmla="*/ 0 h 196"/>
                    <a:gd name="T36" fmla="*/ 0 w 130"/>
                    <a:gd name="T37" fmla="*/ 9 h 196"/>
                    <a:gd name="T38" fmla="*/ 0 w 130"/>
                    <a:gd name="T39" fmla="*/ 9 h 196"/>
                    <a:gd name="T40" fmla="*/ 7 w 130"/>
                    <a:gd name="T41" fmla="*/ 11 h 196"/>
                    <a:gd name="T42" fmla="*/ 14 w 130"/>
                    <a:gd name="T43" fmla="*/ 15 h 196"/>
                    <a:gd name="T44" fmla="*/ 20 w 130"/>
                    <a:gd name="T45" fmla="*/ 24 h 196"/>
                    <a:gd name="T46" fmla="*/ 26 w 130"/>
                    <a:gd name="T47" fmla="*/ 35 h 196"/>
                    <a:gd name="T48" fmla="*/ 32 w 130"/>
                    <a:gd name="T49" fmla="*/ 48 h 196"/>
                    <a:gd name="T50" fmla="*/ 37 w 130"/>
                    <a:gd name="T51" fmla="*/ 62 h 196"/>
                    <a:gd name="T52" fmla="*/ 44 w 130"/>
                    <a:gd name="T53" fmla="*/ 80 h 196"/>
                    <a:gd name="T54" fmla="*/ 51 w 130"/>
                    <a:gd name="T55" fmla="*/ 100 h 196"/>
                    <a:gd name="T56" fmla="*/ 55 w 130"/>
                    <a:gd name="T57" fmla="*/ 111 h 196"/>
                    <a:gd name="T58" fmla="*/ 63 w 130"/>
                    <a:gd name="T59" fmla="*/ 136 h 196"/>
                    <a:gd name="T60" fmla="*/ 72 w 130"/>
                    <a:gd name="T61" fmla="*/ 155 h 196"/>
                    <a:gd name="T62" fmla="*/ 80 w 130"/>
                    <a:gd name="T63" fmla="*/ 170 h 196"/>
                    <a:gd name="T64" fmla="*/ 90 w 130"/>
                    <a:gd name="T65" fmla="*/ 180 h 196"/>
                    <a:gd name="T66" fmla="*/ 98 w 130"/>
                    <a:gd name="T67" fmla="*/ 188 h 196"/>
                    <a:gd name="T68" fmla="*/ 108 w 130"/>
                    <a:gd name="T69" fmla="*/ 192 h 196"/>
                    <a:gd name="T70" fmla="*/ 118 w 130"/>
                    <a:gd name="T71" fmla="*/ 194 h 196"/>
                    <a:gd name="T72" fmla="*/ 129 w 130"/>
                    <a:gd name="T73" fmla="*/ 195 h 196"/>
                    <a:gd name="T74" fmla="*/ 129 w 130"/>
                    <a:gd name="T75" fmla="*/ 187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96">
                      <a:moveTo>
                        <a:pt x="129" y="187"/>
                      </a:moveTo>
                      <a:lnTo>
                        <a:pt x="123" y="185"/>
                      </a:lnTo>
                      <a:lnTo>
                        <a:pt x="117" y="183"/>
                      </a:lnTo>
                      <a:lnTo>
                        <a:pt x="111" y="178"/>
                      </a:lnTo>
                      <a:lnTo>
                        <a:pt x="107" y="170"/>
                      </a:lnTo>
                      <a:lnTo>
                        <a:pt x="101" y="158"/>
                      </a:lnTo>
                      <a:lnTo>
                        <a:pt x="94" y="143"/>
                      </a:lnTo>
                      <a:lnTo>
                        <a:pt x="88" y="124"/>
                      </a:lnTo>
                      <a:lnTo>
                        <a:pt x="79" y="100"/>
                      </a:lnTo>
                      <a:lnTo>
                        <a:pt x="72" y="81"/>
                      </a:lnTo>
                      <a:lnTo>
                        <a:pt x="61" y="57"/>
                      </a:lnTo>
                      <a:lnTo>
                        <a:pt x="52" y="37"/>
                      </a:lnTo>
                      <a:lnTo>
                        <a:pt x="42" y="23"/>
                      </a:lnTo>
                      <a:lnTo>
                        <a:pt x="34" y="12"/>
                      </a:lnTo>
                      <a:lnTo>
                        <a:pt x="26" y="6"/>
                      </a:lnTo>
                      <a:lnTo>
                        <a:pt x="17" y="2"/>
                      </a:lnTo>
                      <a:lnTo>
                        <a:pt x="9" y="0"/>
                      </a:lnTo>
                      <a:lnTo>
                        <a:pt x="1" y="0"/>
                      </a:lnTo>
                      <a:lnTo>
                        <a:pt x="0" y="9"/>
                      </a:lnTo>
                      <a:lnTo>
                        <a:pt x="0" y="9"/>
                      </a:lnTo>
                      <a:lnTo>
                        <a:pt x="7" y="11"/>
                      </a:lnTo>
                      <a:lnTo>
                        <a:pt x="14" y="15"/>
                      </a:lnTo>
                      <a:lnTo>
                        <a:pt x="20" y="24"/>
                      </a:lnTo>
                      <a:lnTo>
                        <a:pt x="26" y="35"/>
                      </a:lnTo>
                      <a:lnTo>
                        <a:pt x="32" y="48"/>
                      </a:lnTo>
                      <a:lnTo>
                        <a:pt x="37" y="62"/>
                      </a:lnTo>
                      <a:lnTo>
                        <a:pt x="44" y="80"/>
                      </a:lnTo>
                      <a:lnTo>
                        <a:pt x="51" y="100"/>
                      </a:lnTo>
                      <a:lnTo>
                        <a:pt x="55" y="111"/>
                      </a:lnTo>
                      <a:lnTo>
                        <a:pt x="63" y="136"/>
                      </a:lnTo>
                      <a:lnTo>
                        <a:pt x="72" y="155"/>
                      </a:lnTo>
                      <a:lnTo>
                        <a:pt x="80" y="170"/>
                      </a:lnTo>
                      <a:lnTo>
                        <a:pt x="90" y="180"/>
                      </a:lnTo>
                      <a:lnTo>
                        <a:pt x="98" y="188"/>
                      </a:lnTo>
                      <a:lnTo>
                        <a:pt x="108" y="192"/>
                      </a:lnTo>
                      <a:lnTo>
                        <a:pt x="118" y="194"/>
                      </a:lnTo>
                      <a:lnTo>
                        <a:pt x="129" y="195"/>
                      </a:lnTo>
                      <a:lnTo>
                        <a:pt x="129" y="187"/>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19553" name="Group 97"/>
              <p:cNvGrpSpPr>
                <a:grpSpLocks/>
              </p:cNvGrpSpPr>
              <p:nvPr/>
            </p:nvGrpSpPr>
            <p:grpSpPr bwMode="auto">
              <a:xfrm>
                <a:off x="1390" y="2263"/>
                <a:ext cx="59" cy="191"/>
                <a:chOff x="1390" y="2263"/>
                <a:chExt cx="59" cy="191"/>
              </a:xfrm>
            </p:grpSpPr>
            <p:sp>
              <p:nvSpPr>
                <p:cNvPr id="19554" name="Line 98"/>
                <p:cNvSpPr>
                  <a:spLocks noChangeShapeType="1"/>
                </p:cNvSpPr>
                <p:nvPr/>
              </p:nvSpPr>
              <p:spPr bwMode="auto">
                <a:xfrm>
                  <a:off x="1417" y="2303"/>
                  <a:ext cx="0" cy="151"/>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9555" name="Group 99"/>
                <p:cNvGrpSpPr>
                  <a:grpSpLocks/>
                </p:cNvGrpSpPr>
                <p:nvPr/>
              </p:nvGrpSpPr>
              <p:grpSpPr bwMode="auto">
                <a:xfrm>
                  <a:off x="1390" y="2263"/>
                  <a:ext cx="59" cy="60"/>
                  <a:chOff x="1390" y="2263"/>
                  <a:chExt cx="59" cy="60"/>
                </a:xfrm>
              </p:grpSpPr>
              <p:sp>
                <p:nvSpPr>
                  <p:cNvPr id="19556" name="Line 100"/>
                  <p:cNvSpPr>
                    <a:spLocks noChangeShapeType="1"/>
                  </p:cNvSpPr>
                  <p:nvPr/>
                </p:nvSpPr>
                <p:spPr bwMode="auto">
                  <a:xfrm flipH="1">
                    <a:off x="1390" y="2263"/>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57" name="Line 101"/>
                  <p:cNvSpPr>
                    <a:spLocks noChangeShapeType="1"/>
                  </p:cNvSpPr>
                  <p:nvPr/>
                </p:nvSpPr>
                <p:spPr bwMode="auto">
                  <a:xfrm>
                    <a:off x="1390" y="2264"/>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grpSp>
        <p:grpSp>
          <p:nvGrpSpPr>
            <p:cNvPr id="19558" name="Group 102"/>
            <p:cNvGrpSpPr>
              <a:grpSpLocks/>
            </p:cNvGrpSpPr>
            <p:nvPr/>
          </p:nvGrpSpPr>
          <p:grpSpPr bwMode="auto">
            <a:xfrm>
              <a:off x="1947" y="2188"/>
              <a:ext cx="457" cy="201"/>
              <a:chOff x="1278" y="2011"/>
              <a:chExt cx="514" cy="201"/>
            </a:xfrm>
          </p:grpSpPr>
          <p:grpSp>
            <p:nvGrpSpPr>
              <p:cNvPr id="19559" name="Group 103"/>
              <p:cNvGrpSpPr>
                <a:grpSpLocks/>
              </p:cNvGrpSpPr>
              <p:nvPr/>
            </p:nvGrpSpPr>
            <p:grpSpPr bwMode="auto">
              <a:xfrm>
                <a:off x="1278" y="2016"/>
                <a:ext cx="514" cy="196"/>
                <a:chOff x="1278" y="2016"/>
                <a:chExt cx="514" cy="196"/>
              </a:xfrm>
            </p:grpSpPr>
            <p:sp>
              <p:nvSpPr>
                <p:cNvPr id="19560" name="Freeform 104"/>
                <p:cNvSpPr>
                  <a:spLocks/>
                </p:cNvSpPr>
                <p:nvPr/>
              </p:nvSpPr>
              <p:spPr bwMode="auto">
                <a:xfrm>
                  <a:off x="1533" y="2016"/>
                  <a:ext cx="132" cy="196"/>
                </a:xfrm>
                <a:custGeom>
                  <a:avLst/>
                  <a:gdLst>
                    <a:gd name="T0" fmla="*/ 59 w 132"/>
                    <a:gd name="T1" fmla="*/ 81 h 196"/>
                    <a:gd name="T2" fmla="*/ 69 w 132"/>
                    <a:gd name="T3" fmla="*/ 57 h 196"/>
                    <a:gd name="T4" fmla="*/ 79 w 132"/>
                    <a:gd name="T5" fmla="*/ 37 h 196"/>
                    <a:gd name="T6" fmla="*/ 87 w 132"/>
                    <a:gd name="T7" fmla="*/ 23 h 196"/>
                    <a:gd name="T8" fmla="*/ 97 w 132"/>
                    <a:gd name="T9" fmla="*/ 12 h 196"/>
                    <a:gd name="T10" fmla="*/ 105 w 132"/>
                    <a:gd name="T11" fmla="*/ 6 h 196"/>
                    <a:gd name="T12" fmla="*/ 113 w 132"/>
                    <a:gd name="T13" fmla="*/ 2 h 196"/>
                    <a:gd name="T14" fmla="*/ 122 w 132"/>
                    <a:gd name="T15" fmla="*/ 0 h 196"/>
                    <a:gd name="T16" fmla="*/ 130 w 132"/>
                    <a:gd name="T17" fmla="*/ 0 h 196"/>
                    <a:gd name="T18" fmla="*/ 131 w 132"/>
                    <a:gd name="T19" fmla="*/ 9 h 196"/>
                    <a:gd name="T20" fmla="*/ 130 w 132"/>
                    <a:gd name="T21" fmla="*/ 9 h 196"/>
                    <a:gd name="T22" fmla="*/ 124 w 132"/>
                    <a:gd name="T23" fmla="*/ 11 h 196"/>
                    <a:gd name="T24" fmla="*/ 117 w 132"/>
                    <a:gd name="T25" fmla="*/ 15 h 196"/>
                    <a:gd name="T26" fmla="*/ 111 w 132"/>
                    <a:gd name="T27" fmla="*/ 24 h 196"/>
                    <a:gd name="T28" fmla="*/ 105 w 132"/>
                    <a:gd name="T29" fmla="*/ 35 h 196"/>
                    <a:gd name="T30" fmla="*/ 99 w 132"/>
                    <a:gd name="T31" fmla="*/ 48 h 196"/>
                    <a:gd name="T32" fmla="*/ 93 w 132"/>
                    <a:gd name="T33" fmla="*/ 64 h 196"/>
                    <a:gd name="T34" fmla="*/ 87 w 132"/>
                    <a:gd name="T35" fmla="*/ 81 h 196"/>
                    <a:gd name="T36" fmla="*/ 80 w 132"/>
                    <a:gd name="T37" fmla="*/ 100 h 196"/>
                    <a:gd name="T38" fmla="*/ 76 w 132"/>
                    <a:gd name="T39" fmla="*/ 112 h 196"/>
                    <a:gd name="T40" fmla="*/ 67 w 132"/>
                    <a:gd name="T41" fmla="*/ 136 h 196"/>
                    <a:gd name="T42" fmla="*/ 59 w 132"/>
                    <a:gd name="T43" fmla="*/ 155 h 196"/>
                    <a:gd name="T44" fmla="*/ 50 w 132"/>
                    <a:gd name="T45" fmla="*/ 171 h 196"/>
                    <a:gd name="T46" fmla="*/ 42 w 132"/>
                    <a:gd name="T47" fmla="*/ 181 h 196"/>
                    <a:gd name="T48" fmla="*/ 32 w 132"/>
                    <a:gd name="T49" fmla="*/ 188 h 196"/>
                    <a:gd name="T50" fmla="*/ 23 w 132"/>
                    <a:gd name="T51" fmla="*/ 192 h 196"/>
                    <a:gd name="T52" fmla="*/ 13 w 132"/>
                    <a:gd name="T53" fmla="*/ 194 h 196"/>
                    <a:gd name="T54" fmla="*/ 3 w 132"/>
                    <a:gd name="T55" fmla="*/ 195 h 196"/>
                    <a:gd name="T56" fmla="*/ 0 w 132"/>
                    <a:gd name="T57" fmla="*/ 195 h 196"/>
                    <a:gd name="T58" fmla="*/ 0 w 132"/>
                    <a:gd name="T59" fmla="*/ 187 h 196"/>
                    <a:gd name="T60" fmla="*/ 3 w 132"/>
                    <a:gd name="T61" fmla="*/ 187 h 196"/>
                    <a:gd name="T62" fmla="*/ 9 w 132"/>
                    <a:gd name="T63" fmla="*/ 185 h 196"/>
                    <a:gd name="T64" fmla="*/ 14 w 132"/>
                    <a:gd name="T65" fmla="*/ 183 h 196"/>
                    <a:gd name="T66" fmla="*/ 20 w 132"/>
                    <a:gd name="T67" fmla="*/ 178 h 196"/>
                    <a:gd name="T68" fmla="*/ 25 w 132"/>
                    <a:gd name="T69" fmla="*/ 170 h 196"/>
                    <a:gd name="T70" fmla="*/ 30 w 132"/>
                    <a:gd name="T71" fmla="*/ 158 h 196"/>
                    <a:gd name="T72" fmla="*/ 36 w 132"/>
                    <a:gd name="T73" fmla="*/ 143 h 196"/>
                    <a:gd name="T74" fmla="*/ 44 w 132"/>
                    <a:gd name="T75" fmla="*/ 124 h 196"/>
                    <a:gd name="T76" fmla="*/ 52 w 132"/>
                    <a:gd name="T77" fmla="*/ 100 h 196"/>
                    <a:gd name="T78" fmla="*/ 59 w 132"/>
                    <a:gd name="T79" fmla="*/ 81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2" h="196">
                      <a:moveTo>
                        <a:pt x="59" y="81"/>
                      </a:moveTo>
                      <a:lnTo>
                        <a:pt x="69" y="57"/>
                      </a:lnTo>
                      <a:lnTo>
                        <a:pt x="79" y="37"/>
                      </a:lnTo>
                      <a:lnTo>
                        <a:pt x="87" y="23"/>
                      </a:lnTo>
                      <a:lnTo>
                        <a:pt x="97" y="12"/>
                      </a:lnTo>
                      <a:lnTo>
                        <a:pt x="105" y="6"/>
                      </a:lnTo>
                      <a:lnTo>
                        <a:pt x="113" y="2"/>
                      </a:lnTo>
                      <a:lnTo>
                        <a:pt x="122" y="0"/>
                      </a:lnTo>
                      <a:lnTo>
                        <a:pt x="130" y="0"/>
                      </a:lnTo>
                      <a:lnTo>
                        <a:pt x="131" y="9"/>
                      </a:lnTo>
                      <a:lnTo>
                        <a:pt x="130" y="9"/>
                      </a:lnTo>
                      <a:lnTo>
                        <a:pt x="124" y="11"/>
                      </a:lnTo>
                      <a:lnTo>
                        <a:pt x="117" y="15"/>
                      </a:lnTo>
                      <a:lnTo>
                        <a:pt x="111" y="24"/>
                      </a:lnTo>
                      <a:lnTo>
                        <a:pt x="105" y="35"/>
                      </a:lnTo>
                      <a:lnTo>
                        <a:pt x="99" y="48"/>
                      </a:lnTo>
                      <a:lnTo>
                        <a:pt x="93" y="64"/>
                      </a:lnTo>
                      <a:lnTo>
                        <a:pt x="87" y="81"/>
                      </a:lnTo>
                      <a:lnTo>
                        <a:pt x="80" y="100"/>
                      </a:lnTo>
                      <a:lnTo>
                        <a:pt x="76" y="112"/>
                      </a:lnTo>
                      <a:lnTo>
                        <a:pt x="67" y="136"/>
                      </a:lnTo>
                      <a:lnTo>
                        <a:pt x="59" y="155"/>
                      </a:lnTo>
                      <a:lnTo>
                        <a:pt x="50" y="171"/>
                      </a:lnTo>
                      <a:lnTo>
                        <a:pt x="42" y="181"/>
                      </a:lnTo>
                      <a:lnTo>
                        <a:pt x="32" y="188"/>
                      </a:lnTo>
                      <a:lnTo>
                        <a:pt x="23" y="192"/>
                      </a:lnTo>
                      <a:lnTo>
                        <a:pt x="13" y="194"/>
                      </a:lnTo>
                      <a:lnTo>
                        <a:pt x="3" y="195"/>
                      </a:lnTo>
                      <a:lnTo>
                        <a:pt x="0" y="195"/>
                      </a:lnTo>
                      <a:lnTo>
                        <a:pt x="0" y="187"/>
                      </a:lnTo>
                      <a:lnTo>
                        <a:pt x="3" y="187"/>
                      </a:lnTo>
                      <a:lnTo>
                        <a:pt x="9" y="185"/>
                      </a:lnTo>
                      <a:lnTo>
                        <a:pt x="14" y="183"/>
                      </a:lnTo>
                      <a:lnTo>
                        <a:pt x="20" y="178"/>
                      </a:lnTo>
                      <a:lnTo>
                        <a:pt x="25" y="170"/>
                      </a:lnTo>
                      <a:lnTo>
                        <a:pt x="30" y="158"/>
                      </a:lnTo>
                      <a:lnTo>
                        <a:pt x="36" y="143"/>
                      </a:lnTo>
                      <a:lnTo>
                        <a:pt x="44" y="124"/>
                      </a:lnTo>
                      <a:lnTo>
                        <a:pt x="52" y="100"/>
                      </a:lnTo>
                      <a:lnTo>
                        <a:pt x="59" y="81"/>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61" name="Freeform 105"/>
                <p:cNvSpPr>
                  <a:spLocks/>
                </p:cNvSpPr>
                <p:nvPr/>
              </p:nvSpPr>
              <p:spPr bwMode="auto">
                <a:xfrm>
                  <a:off x="1278" y="2016"/>
                  <a:ext cx="134" cy="196"/>
                </a:xfrm>
                <a:custGeom>
                  <a:avLst/>
                  <a:gdLst>
                    <a:gd name="T0" fmla="*/ 60 w 134"/>
                    <a:gd name="T1" fmla="*/ 81 h 196"/>
                    <a:gd name="T2" fmla="*/ 70 w 134"/>
                    <a:gd name="T3" fmla="*/ 57 h 196"/>
                    <a:gd name="T4" fmla="*/ 81 w 134"/>
                    <a:gd name="T5" fmla="*/ 37 h 196"/>
                    <a:gd name="T6" fmla="*/ 89 w 134"/>
                    <a:gd name="T7" fmla="*/ 23 h 196"/>
                    <a:gd name="T8" fmla="*/ 98 w 134"/>
                    <a:gd name="T9" fmla="*/ 12 h 196"/>
                    <a:gd name="T10" fmla="*/ 107 w 134"/>
                    <a:gd name="T11" fmla="*/ 6 h 196"/>
                    <a:gd name="T12" fmla="*/ 116 w 134"/>
                    <a:gd name="T13" fmla="*/ 2 h 196"/>
                    <a:gd name="T14" fmla="*/ 123 w 134"/>
                    <a:gd name="T15" fmla="*/ 0 h 196"/>
                    <a:gd name="T16" fmla="*/ 133 w 134"/>
                    <a:gd name="T17" fmla="*/ 0 h 196"/>
                    <a:gd name="T18" fmla="*/ 133 w 134"/>
                    <a:gd name="T19" fmla="*/ 9 h 196"/>
                    <a:gd name="T20" fmla="*/ 132 w 134"/>
                    <a:gd name="T21" fmla="*/ 9 h 196"/>
                    <a:gd name="T22" fmla="*/ 125 w 134"/>
                    <a:gd name="T23" fmla="*/ 11 h 196"/>
                    <a:gd name="T24" fmla="*/ 118 w 134"/>
                    <a:gd name="T25" fmla="*/ 15 h 196"/>
                    <a:gd name="T26" fmla="*/ 112 w 134"/>
                    <a:gd name="T27" fmla="*/ 24 h 196"/>
                    <a:gd name="T28" fmla="*/ 107 w 134"/>
                    <a:gd name="T29" fmla="*/ 35 h 196"/>
                    <a:gd name="T30" fmla="*/ 100 w 134"/>
                    <a:gd name="T31" fmla="*/ 48 h 196"/>
                    <a:gd name="T32" fmla="*/ 95 w 134"/>
                    <a:gd name="T33" fmla="*/ 62 h 196"/>
                    <a:gd name="T34" fmla="*/ 88 w 134"/>
                    <a:gd name="T35" fmla="*/ 80 h 196"/>
                    <a:gd name="T36" fmla="*/ 82 w 134"/>
                    <a:gd name="T37" fmla="*/ 100 h 196"/>
                    <a:gd name="T38" fmla="*/ 78 w 134"/>
                    <a:gd name="T39" fmla="*/ 111 h 196"/>
                    <a:gd name="T40" fmla="*/ 68 w 134"/>
                    <a:gd name="T41" fmla="*/ 136 h 196"/>
                    <a:gd name="T42" fmla="*/ 60 w 134"/>
                    <a:gd name="T43" fmla="*/ 155 h 196"/>
                    <a:gd name="T44" fmla="*/ 51 w 134"/>
                    <a:gd name="T45" fmla="*/ 170 h 196"/>
                    <a:gd name="T46" fmla="*/ 43 w 134"/>
                    <a:gd name="T47" fmla="*/ 180 h 196"/>
                    <a:gd name="T48" fmla="*/ 33 w 134"/>
                    <a:gd name="T49" fmla="*/ 188 h 196"/>
                    <a:gd name="T50" fmla="*/ 24 w 134"/>
                    <a:gd name="T51" fmla="*/ 192 h 196"/>
                    <a:gd name="T52" fmla="*/ 14 w 134"/>
                    <a:gd name="T53" fmla="*/ 194 h 196"/>
                    <a:gd name="T54" fmla="*/ 3 w 134"/>
                    <a:gd name="T55" fmla="*/ 195 h 196"/>
                    <a:gd name="T56" fmla="*/ 1 w 134"/>
                    <a:gd name="T57" fmla="*/ 195 h 196"/>
                    <a:gd name="T58" fmla="*/ 0 w 134"/>
                    <a:gd name="T59" fmla="*/ 195 h 196"/>
                    <a:gd name="T60" fmla="*/ 0 w 134"/>
                    <a:gd name="T61" fmla="*/ 195 h 196"/>
                    <a:gd name="T62" fmla="*/ 1 w 134"/>
                    <a:gd name="T63" fmla="*/ 187 h 196"/>
                    <a:gd name="T64" fmla="*/ 3 w 134"/>
                    <a:gd name="T65" fmla="*/ 187 h 196"/>
                    <a:gd name="T66" fmla="*/ 9 w 134"/>
                    <a:gd name="T67" fmla="*/ 185 h 196"/>
                    <a:gd name="T68" fmla="*/ 15 w 134"/>
                    <a:gd name="T69" fmla="*/ 183 h 196"/>
                    <a:gd name="T70" fmla="*/ 20 w 134"/>
                    <a:gd name="T71" fmla="*/ 178 h 196"/>
                    <a:gd name="T72" fmla="*/ 26 w 134"/>
                    <a:gd name="T73" fmla="*/ 170 h 196"/>
                    <a:gd name="T74" fmla="*/ 31 w 134"/>
                    <a:gd name="T75" fmla="*/ 158 h 196"/>
                    <a:gd name="T76" fmla="*/ 37 w 134"/>
                    <a:gd name="T77" fmla="*/ 143 h 196"/>
                    <a:gd name="T78" fmla="*/ 45 w 134"/>
                    <a:gd name="T79" fmla="*/ 124 h 196"/>
                    <a:gd name="T80" fmla="*/ 53 w 134"/>
                    <a:gd name="T81" fmla="*/ 100 h 196"/>
                    <a:gd name="T82" fmla="*/ 60 w 134"/>
                    <a:gd name="T83" fmla="*/ 81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4" h="196">
                      <a:moveTo>
                        <a:pt x="60" y="81"/>
                      </a:moveTo>
                      <a:lnTo>
                        <a:pt x="70" y="57"/>
                      </a:lnTo>
                      <a:lnTo>
                        <a:pt x="81" y="37"/>
                      </a:lnTo>
                      <a:lnTo>
                        <a:pt x="89" y="23"/>
                      </a:lnTo>
                      <a:lnTo>
                        <a:pt x="98" y="12"/>
                      </a:lnTo>
                      <a:lnTo>
                        <a:pt x="107" y="6"/>
                      </a:lnTo>
                      <a:lnTo>
                        <a:pt x="116" y="2"/>
                      </a:lnTo>
                      <a:lnTo>
                        <a:pt x="123" y="0"/>
                      </a:lnTo>
                      <a:lnTo>
                        <a:pt x="133" y="0"/>
                      </a:lnTo>
                      <a:lnTo>
                        <a:pt x="133" y="9"/>
                      </a:lnTo>
                      <a:lnTo>
                        <a:pt x="132" y="9"/>
                      </a:lnTo>
                      <a:lnTo>
                        <a:pt x="125" y="11"/>
                      </a:lnTo>
                      <a:lnTo>
                        <a:pt x="118" y="15"/>
                      </a:lnTo>
                      <a:lnTo>
                        <a:pt x="112" y="24"/>
                      </a:lnTo>
                      <a:lnTo>
                        <a:pt x="107" y="35"/>
                      </a:lnTo>
                      <a:lnTo>
                        <a:pt x="100" y="48"/>
                      </a:lnTo>
                      <a:lnTo>
                        <a:pt x="95" y="62"/>
                      </a:lnTo>
                      <a:lnTo>
                        <a:pt x="88" y="80"/>
                      </a:lnTo>
                      <a:lnTo>
                        <a:pt x="82" y="100"/>
                      </a:lnTo>
                      <a:lnTo>
                        <a:pt x="78" y="111"/>
                      </a:lnTo>
                      <a:lnTo>
                        <a:pt x="68" y="136"/>
                      </a:lnTo>
                      <a:lnTo>
                        <a:pt x="60" y="155"/>
                      </a:lnTo>
                      <a:lnTo>
                        <a:pt x="51" y="170"/>
                      </a:lnTo>
                      <a:lnTo>
                        <a:pt x="43" y="180"/>
                      </a:lnTo>
                      <a:lnTo>
                        <a:pt x="33" y="188"/>
                      </a:lnTo>
                      <a:lnTo>
                        <a:pt x="24" y="192"/>
                      </a:lnTo>
                      <a:lnTo>
                        <a:pt x="14" y="194"/>
                      </a:lnTo>
                      <a:lnTo>
                        <a:pt x="3" y="195"/>
                      </a:lnTo>
                      <a:lnTo>
                        <a:pt x="1" y="195"/>
                      </a:lnTo>
                      <a:lnTo>
                        <a:pt x="0" y="195"/>
                      </a:lnTo>
                      <a:lnTo>
                        <a:pt x="0" y="195"/>
                      </a:lnTo>
                      <a:lnTo>
                        <a:pt x="1" y="187"/>
                      </a:lnTo>
                      <a:lnTo>
                        <a:pt x="3" y="187"/>
                      </a:lnTo>
                      <a:lnTo>
                        <a:pt x="9" y="185"/>
                      </a:lnTo>
                      <a:lnTo>
                        <a:pt x="15" y="183"/>
                      </a:lnTo>
                      <a:lnTo>
                        <a:pt x="20" y="178"/>
                      </a:lnTo>
                      <a:lnTo>
                        <a:pt x="26" y="170"/>
                      </a:lnTo>
                      <a:lnTo>
                        <a:pt x="31" y="158"/>
                      </a:lnTo>
                      <a:lnTo>
                        <a:pt x="37" y="143"/>
                      </a:lnTo>
                      <a:lnTo>
                        <a:pt x="45" y="124"/>
                      </a:lnTo>
                      <a:lnTo>
                        <a:pt x="53" y="100"/>
                      </a:lnTo>
                      <a:lnTo>
                        <a:pt x="60" y="81"/>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62" name="Freeform 106"/>
                <p:cNvSpPr>
                  <a:spLocks/>
                </p:cNvSpPr>
                <p:nvPr/>
              </p:nvSpPr>
              <p:spPr bwMode="auto">
                <a:xfrm>
                  <a:off x="1662" y="2017"/>
                  <a:ext cx="130" cy="195"/>
                </a:xfrm>
                <a:custGeom>
                  <a:avLst/>
                  <a:gdLst>
                    <a:gd name="T0" fmla="*/ 129 w 130"/>
                    <a:gd name="T1" fmla="*/ 186 h 195"/>
                    <a:gd name="T2" fmla="*/ 123 w 130"/>
                    <a:gd name="T3" fmla="*/ 184 h 195"/>
                    <a:gd name="T4" fmla="*/ 117 w 130"/>
                    <a:gd name="T5" fmla="*/ 182 h 195"/>
                    <a:gd name="T6" fmla="*/ 111 w 130"/>
                    <a:gd name="T7" fmla="*/ 177 h 195"/>
                    <a:gd name="T8" fmla="*/ 106 w 130"/>
                    <a:gd name="T9" fmla="*/ 169 h 195"/>
                    <a:gd name="T10" fmla="*/ 100 w 130"/>
                    <a:gd name="T11" fmla="*/ 157 h 195"/>
                    <a:gd name="T12" fmla="*/ 94 w 130"/>
                    <a:gd name="T13" fmla="*/ 142 h 195"/>
                    <a:gd name="T14" fmla="*/ 87 w 130"/>
                    <a:gd name="T15" fmla="*/ 123 h 195"/>
                    <a:gd name="T16" fmla="*/ 79 w 130"/>
                    <a:gd name="T17" fmla="*/ 100 h 195"/>
                    <a:gd name="T18" fmla="*/ 72 w 130"/>
                    <a:gd name="T19" fmla="*/ 80 h 195"/>
                    <a:gd name="T20" fmla="*/ 61 w 130"/>
                    <a:gd name="T21" fmla="*/ 56 h 195"/>
                    <a:gd name="T22" fmla="*/ 52 w 130"/>
                    <a:gd name="T23" fmla="*/ 36 h 195"/>
                    <a:gd name="T24" fmla="*/ 42 w 130"/>
                    <a:gd name="T25" fmla="*/ 23 h 195"/>
                    <a:gd name="T26" fmla="*/ 34 w 130"/>
                    <a:gd name="T27" fmla="*/ 13 h 195"/>
                    <a:gd name="T28" fmla="*/ 26 w 130"/>
                    <a:gd name="T29" fmla="*/ 6 h 195"/>
                    <a:gd name="T30" fmla="*/ 17 w 130"/>
                    <a:gd name="T31" fmla="*/ 3 h 195"/>
                    <a:gd name="T32" fmla="*/ 9 w 130"/>
                    <a:gd name="T33" fmla="*/ 0 h 195"/>
                    <a:gd name="T34" fmla="*/ 1 w 130"/>
                    <a:gd name="T35" fmla="*/ 0 h 195"/>
                    <a:gd name="T36" fmla="*/ 0 w 130"/>
                    <a:gd name="T37" fmla="*/ 8 h 195"/>
                    <a:gd name="T38" fmla="*/ 0 w 130"/>
                    <a:gd name="T39" fmla="*/ 8 h 195"/>
                    <a:gd name="T40" fmla="*/ 7 w 130"/>
                    <a:gd name="T41" fmla="*/ 10 h 195"/>
                    <a:gd name="T42" fmla="*/ 14 w 130"/>
                    <a:gd name="T43" fmla="*/ 15 h 195"/>
                    <a:gd name="T44" fmla="*/ 20 w 130"/>
                    <a:gd name="T45" fmla="*/ 23 h 195"/>
                    <a:gd name="T46" fmla="*/ 26 w 130"/>
                    <a:gd name="T47" fmla="*/ 34 h 195"/>
                    <a:gd name="T48" fmla="*/ 31 w 130"/>
                    <a:gd name="T49" fmla="*/ 48 h 195"/>
                    <a:gd name="T50" fmla="*/ 37 w 130"/>
                    <a:gd name="T51" fmla="*/ 63 h 195"/>
                    <a:gd name="T52" fmla="*/ 44 w 130"/>
                    <a:gd name="T53" fmla="*/ 80 h 195"/>
                    <a:gd name="T54" fmla="*/ 51 w 130"/>
                    <a:gd name="T55" fmla="*/ 100 h 195"/>
                    <a:gd name="T56" fmla="*/ 55 w 130"/>
                    <a:gd name="T57" fmla="*/ 111 h 195"/>
                    <a:gd name="T58" fmla="*/ 63 w 130"/>
                    <a:gd name="T59" fmla="*/ 135 h 195"/>
                    <a:gd name="T60" fmla="*/ 72 w 130"/>
                    <a:gd name="T61" fmla="*/ 154 h 195"/>
                    <a:gd name="T62" fmla="*/ 80 w 130"/>
                    <a:gd name="T63" fmla="*/ 170 h 195"/>
                    <a:gd name="T64" fmla="*/ 89 w 130"/>
                    <a:gd name="T65" fmla="*/ 180 h 195"/>
                    <a:gd name="T66" fmla="*/ 98 w 130"/>
                    <a:gd name="T67" fmla="*/ 187 h 195"/>
                    <a:gd name="T68" fmla="*/ 107 w 130"/>
                    <a:gd name="T69" fmla="*/ 191 h 195"/>
                    <a:gd name="T70" fmla="*/ 118 w 130"/>
                    <a:gd name="T71" fmla="*/ 193 h 195"/>
                    <a:gd name="T72" fmla="*/ 129 w 130"/>
                    <a:gd name="T73" fmla="*/ 194 h 195"/>
                    <a:gd name="T74" fmla="*/ 129 w 130"/>
                    <a:gd name="T75" fmla="*/ 18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95">
                      <a:moveTo>
                        <a:pt x="129" y="186"/>
                      </a:moveTo>
                      <a:lnTo>
                        <a:pt x="123" y="184"/>
                      </a:lnTo>
                      <a:lnTo>
                        <a:pt x="117" y="182"/>
                      </a:lnTo>
                      <a:lnTo>
                        <a:pt x="111" y="177"/>
                      </a:lnTo>
                      <a:lnTo>
                        <a:pt x="106" y="169"/>
                      </a:lnTo>
                      <a:lnTo>
                        <a:pt x="100" y="157"/>
                      </a:lnTo>
                      <a:lnTo>
                        <a:pt x="94" y="142"/>
                      </a:lnTo>
                      <a:lnTo>
                        <a:pt x="87" y="123"/>
                      </a:lnTo>
                      <a:lnTo>
                        <a:pt x="79" y="100"/>
                      </a:lnTo>
                      <a:lnTo>
                        <a:pt x="72" y="80"/>
                      </a:lnTo>
                      <a:lnTo>
                        <a:pt x="61" y="56"/>
                      </a:lnTo>
                      <a:lnTo>
                        <a:pt x="52" y="36"/>
                      </a:lnTo>
                      <a:lnTo>
                        <a:pt x="42" y="23"/>
                      </a:lnTo>
                      <a:lnTo>
                        <a:pt x="34" y="13"/>
                      </a:lnTo>
                      <a:lnTo>
                        <a:pt x="26" y="6"/>
                      </a:lnTo>
                      <a:lnTo>
                        <a:pt x="17" y="3"/>
                      </a:lnTo>
                      <a:lnTo>
                        <a:pt x="9" y="0"/>
                      </a:lnTo>
                      <a:lnTo>
                        <a:pt x="1" y="0"/>
                      </a:lnTo>
                      <a:lnTo>
                        <a:pt x="0" y="8"/>
                      </a:lnTo>
                      <a:lnTo>
                        <a:pt x="0" y="8"/>
                      </a:lnTo>
                      <a:lnTo>
                        <a:pt x="7" y="10"/>
                      </a:lnTo>
                      <a:lnTo>
                        <a:pt x="14" y="15"/>
                      </a:lnTo>
                      <a:lnTo>
                        <a:pt x="20" y="23"/>
                      </a:lnTo>
                      <a:lnTo>
                        <a:pt x="26" y="34"/>
                      </a:lnTo>
                      <a:lnTo>
                        <a:pt x="31" y="48"/>
                      </a:lnTo>
                      <a:lnTo>
                        <a:pt x="37" y="63"/>
                      </a:lnTo>
                      <a:lnTo>
                        <a:pt x="44" y="80"/>
                      </a:lnTo>
                      <a:lnTo>
                        <a:pt x="51" y="100"/>
                      </a:lnTo>
                      <a:lnTo>
                        <a:pt x="55" y="111"/>
                      </a:lnTo>
                      <a:lnTo>
                        <a:pt x="63" y="135"/>
                      </a:lnTo>
                      <a:lnTo>
                        <a:pt x="72" y="154"/>
                      </a:lnTo>
                      <a:lnTo>
                        <a:pt x="80" y="170"/>
                      </a:lnTo>
                      <a:lnTo>
                        <a:pt x="89" y="180"/>
                      </a:lnTo>
                      <a:lnTo>
                        <a:pt x="98" y="187"/>
                      </a:lnTo>
                      <a:lnTo>
                        <a:pt x="107" y="191"/>
                      </a:lnTo>
                      <a:lnTo>
                        <a:pt x="118" y="193"/>
                      </a:lnTo>
                      <a:lnTo>
                        <a:pt x="129" y="194"/>
                      </a:lnTo>
                      <a:lnTo>
                        <a:pt x="129" y="186"/>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63" name="Freeform 107"/>
                <p:cNvSpPr>
                  <a:spLocks/>
                </p:cNvSpPr>
                <p:nvPr/>
              </p:nvSpPr>
              <p:spPr bwMode="auto">
                <a:xfrm>
                  <a:off x="1407" y="2016"/>
                  <a:ext cx="130" cy="196"/>
                </a:xfrm>
                <a:custGeom>
                  <a:avLst/>
                  <a:gdLst>
                    <a:gd name="T0" fmla="*/ 129 w 130"/>
                    <a:gd name="T1" fmla="*/ 187 h 196"/>
                    <a:gd name="T2" fmla="*/ 123 w 130"/>
                    <a:gd name="T3" fmla="*/ 185 h 196"/>
                    <a:gd name="T4" fmla="*/ 117 w 130"/>
                    <a:gd name="T5" fmla="*/ 183 h 196"/>
                    <a:gd name="T6" fmla="*/ 111 w 130"/>
                    <a:gd name="T7" fmla="*/ 178 h 196"/>
                    <a:gd name="T8" fmla="*/ 107 w 130"/>
                    <a:gd name="T9" fmla="*/ 170 h 196"/>
                    <a:gd name="T10" fmla="*/ 101 w 130"/>
                    <a:gd name="T11" fmla="*/ 158 h 196"/>
                    <a:gd name="T12" fmla="*/ 94 w 130"/>
                    <a:gd name="T13" fmla="*/ 143 h 196"/>
                    <a:gd name="T14" fmla="*/ 88 w 130"/>
                    <a:gd name="T15" fmla="*/ 124 h 196"/>
                    <a:gd name="T16" fmla="*/ 79 w 130"/>
                    <a:gd name="T17" fmla="*/ 100 h 196"/>
                    <a:gd name="T18" fmla="*/ 72 w 130"/>
                    <a:gd name="T19" fmla="*/ 81 h 196"/>
                    <a:gd name="T20" fmla="*/ 61 w 130"/>
                    <a:gd name="T21" fmla="*/ 57 h 196"/>
                    <a:gd name="T22" fmla="*/ 52 w 130"/>
                    <a:gd name="T23" fmla="*/ 37 h 196"/>
                    <a:gd name="T24" fmla="*/ 42 w 130"/>
                    <a:gd name="T25" fmla="*/ 23 h 196"/>
                    <a:gd name="T26" fmla="*/ 34 w 130"/>
                    <a:gd name="T27" fmla="*/ 12 h 196"/>
                    <a:gd name="T28" fmla="*/ 26 w 130"/>
                    <a:gd name="T29" fmla="*/ 6 h 196"/>
                    <a:gd name="T30" fmla="*/ 17 w 130"/>
                    <a:gd name="T31" fmla="*/ 2 h 196"/>
                    <a:gd name="T32" fmla="*/ 9 w 130"/>
                    <a:gd name="T33" fmla="*/ 0 h 196"/>
                    <a:gd name="T34" fmla="*/ 1 w 130"/>
                    <a:gd name="T35" fmla="*/ 0 h 196"/>
                    <a:gd name="T36" fmla="*/ 0 w 130"/>
                    <a:gd name="T37" fmla="*/ 9 h 196"/>
                    <a:gd name="T38" fmla="*/ 0 w 130"/>
                    <a:gd name="T39" fmla="*/ 9 h 196"/>
                    <a:gd name="T40" fmla="*/ 7 w 130"/>
                    <a:gd name="T41" fmla="*/ 11 h 196"/>
                    <a:gd name="T42" fmla="*/ 14 w 130"/>
                    <a:gd name="T43" fmla="*/ 15 h 196"/>
                    <a:gd name="T44" fmla="*/ 20 w 130"/>
                    <a:gd name="T45" fmla="*/ 24 h 196"/>
                    <a:gd name="T46" fmla="*/ 26 w 130"/>
                    <a:gd name="T47" fmla="*/ 35 h 196"/>
                    <a:gd name="T48" fmla="*/ 32 w 130"/>
                    <a:gd name="T49" fmla="*/ 48 h 196"/>
                    <a:gd name="T50" fmla="*/ 37 w 130"/>
                    <a:gd name="T51" fmla="*/ 62 h 196"/>
                    <a:gd name="T52" fmla="*/ 44 w 130"/>
                    <a:gd name="T53" fmla="*/ 80 h 196"/>
                    <a:gd name="T54" fmla="*/ 51 w 130"/>
                    <a:gd name="T55" fmla="*/ 100 h 196"/>
                    <a:gd name="T56" fmla="*/ 55 w 130"/>
                    <a:gd name="T57" fmla="*/ 111 h 196"/>
                    <a:gd name="T58" fmla="*/ 63 w 130"/>
                    <a:gd name="T59" fmla="*/ 136 h 196"/>
                    <a:gd name="T60" fmla="*/ 72 w 130"/>
                    <a:gd name="T61" fmla="*/ 155 h 196"/>
                    <a:gd name="T62" fmla="*/ 80 w 130"/>
                    <a:gd name="T63" fmla="*/ 170 h 196"/>
                    <a:gd name="T64" fmla="*/ 90 w 130"/>
                    <a:gd name="T65" fmla="*/ 180 h 196"/>
                    <a:gd name="T66" fmla="*/ 98 w 130"/>
                    <a:gd name="T67" fmla="*/ 188 h 196"/>
                    <a:gd name="T68" fmla="*/ 108 w 130"/>
                    <a:gd name="T69" fmla="*/ 192 h 196"/>
                    <a:gd name="T70" fmla="*/ 118 w 130"/>
                    <a:gd name="T71" fmla="*/ 194 h 196"/>
                    <a:gd name="T72" fmla="*/ 129 w 130"/>
                    <a:gd name="T73" fmla="*/ 195 h 196"/>
                    <a:gd name="T74" fmla="*/ 129 w 130"/>
                    <a:gd name="T75" fmla="*/ 187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96">
                      <a:moveTo>
                        <a:pt x="129" y="187"/>
                      </a:moveTo>
                      <a:lnTo>
                        <a:pt x="123" y="185"/>
                      </a:lnTo>
                      <a:lnTo>
                        <a:pt x="117" y="183"/>
                      </a:lnTo>
                      <a:lnTo>
                        <a:pt x="111" y="178"/>
                      </a:lnTo>
                      <a:lnTo>
                        <a:pt x="107" y="170"/>
                      </a:lnTo>
                      <a:lnTo>
                        <a:pt x="101" y="158"/>
                      </a:lnTo>
                      <a:lnTo>
                        <a:pt x="94" y="143"/>
                      </a:lnTo>
                      <a:lnTo>
                        <a:pt x="88" y="124"/>
                      </a:lnTo>
                      <a:lnTo>
                        <a:pt x="79" y="100"/>
                      </a:lnTo>
                      <a:lnTo>
                        <a:pt x="72" y="81"/>
                      </a:lnTo>
                      <a:lnTo>
                        <a:pt x="61" y="57"/>
                      </a:lnTo>
                      <a:lnTo>
                        <a:pt x="52" y="37"/>
                      </a:lnTo>
                      <a:lnTo>
                        <a:pt x="42" y="23"/>
                      </a:lnTo>
                      <a:lnTo>
                        <a:pt x="34" y="12"/>
                      </a:lnTo>
                      <a:lnTo>
                        <a:pt x="26" y="6"/>
                      </a:lnTo>
                      <a:lnTo>
                        <a:pt x="17" y="2"/>
                      </a:lnTo>
                      <a:lnTo>
                        <a:pt x="9" y="0"/>
                      </a:lnTo>
                      <a:lnTo>
                        <a:pt x="1" y="0"/>
                      </a:lnTo>
                      <a:lnTo>
                        <a:pt x="0" y="9"/>
                      </a:lnTo>
                      <a:lnTo>
                        <a:pt x="0" y="9"/>
                      </a:lnTo>
                      <a:lnTo>
                        <a:pt x="7" y="11"/>
                      </a:lnTo>
                      <a:lnTo>
                        <a:pt x="14" y="15"/>
                      </a:lnTo>
                      <a:lnTo>
                        <a:pt x="20" y="24"/>
                      </a:lnTo>
                      <a:lnTo>
                        <a:pt x="26" y="35"/>
                      </a:lnTo>
                      <a:lnTo>
                        <a:pt x="32" y="48"/>
                      </a:lnTo>
                      <a:lnTo>
                        <a:pt x="37" y="62"/>
                      </a:lnTo>
                      <a:lnTo>
                        <a:pt x="44" y="80"/>
                      </a:lnTo>
                      <a:lnTo>
                        <a:pt x="51" y="100"/>
                      </a:lnTo>
                      <a:lnTo>
                        <a:pt x="55" y="111"/>
                      </a:lnTo>
                      <a:lnTo>
                        <a:pt x="63" y="136"/>
                      </a:lnTo>
                      <a:lnTo>
                        <a:pt x="72" y="155"/>
                      </a:lnTo>
                      <a:lnTo>
                        <a:pt x="80" y="170"/>
                      </a:lnTo>
                      <a:lnTo>
                        <a:pt x="90" y="180"/>
                      </a:lnTo>
                      <a:lnTo>
                        <a:pt x="98" y="188"/>
                      </a:lnTo>
                      <a:lnTo>
                        <a:pt x="108" y="192"/>
                      </a:lnTo>
                      <a:lnTo>
                        <a:pt x="118" y="194"/>
                      </a:lnTo>
                      <a:lnTo>
                        <a:pt x="129" y="195"/>
                      </a:lnTo>
                      <a:lnTo>
                        <a:pt x="129" y="187"/>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19564" name="Group 108"/>
              <p:cNvGrpSpPr>
                <a:grpSpLocks/>
              </p:cNvGrpSpPr>
              <p:nvPr/>
            </p:nvGrpSpPr>
            <p:grpSpPr bwMode="auto">
              <a:xfrm>
                <a:off x="1514" y="2011"/>
                <a:ext cx="59" cy="191"/>
                <a:chOff x="1514" y="2011"/>
                <a:chExt cx="59" cy="191"/>
              </a:xfrm>
            </p:grpSpPr>
            <p:sp>
              <p:nvSpPr>
                <p:cNvPr id="19565" name="Line 109"/>
                <p:cNvSpPr>
                  <a:spLocks noChangeShapeType="1"/>
                </p:cNvSpPr>
                <p:nvPr/>
              </p:nvSpPr>
              <p:spPr bwMode="auto">
                <a:xfrm>
                  <a:off x="1541" y="2051"/>
                  <a:ext cx="0" cy="151"/>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9566" name="Group 110"/>
                <p:cNvGrpSpPr>
                  <a:grpSpLocks/>
                </p:cNvGrpSpPr>
                <p:nvPr/>
              </p:nvGrpSpPr>
              <p:grpSpPr bwMode="auto">
                <a:xfrm>
                  <a:off x="1514" y="2011"/>
                  <a:ext cx="59" cy="60"/>
                  <a:chOff x="1514" y="2011"/>
                  <a:chExt cx="59" cy="60"/>
                </a:xfrm>
              </p:grpSpPr>
              <p:sp>
                <p:nvSpPr>
                  <p:cNvPr id="19567" name="Line 111"/>
                  <p:cNvSpPr>
                    <a:spLocks noChangeShapeType="1"/>
                  </p:cNvSpPr>
                  <p:nvPr/>
                </p:nvSpPr>
                <p:spPr bwMode="auto">
                  <a:xfrm flipH="1">
                    <a:off x="1514" y="2011"/>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68" name="Line 112"/>
                  <p:cNvSpPr>
                    <a:spLocks noChangeShapeType="1"/>
                  </p:cNvSpPr>
                  <p:nvPr/>
                </p:nvSpPr>
                <p:spPr bwMode="auto">
                  <a:xfrm>
                    <a:off x="1514" y="2012"/>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grpSp>
        <p:sp>
          <p:nvSpPr>
            <p:cNvPr id="19569" name="Rectangle 113"/>
            <p:cNvSpPr>
              <a:spLocks noChangeArrowheads="1"/>
            </p:cNvSpPr>
            <p:nvPr/>
          </p:nvSpPr>
          <p:spPr bwMode="auto">
            <a:xfrm>
              <a:off x="645" y="2640"/>
              <a:ext cx="194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charset="0"/>
                  <a:ea typeface="+mn-ea"/>
                  <a:cs typeface="+mn-cs"/>
                </a:rPr>
                <a:t>Fragmented cRNA Target</a:t>
              </a:r>
            </a:p>
          </p:txBody>
        </p:sp>
        <p:sp>
          <p:nvSpPr>
            <p:cNvPr id="19570" name="Rectangle 114"/>
            <p:cNvSpPr>
              <a:spLocks noChangeArrowheads="1"/>
            </p:cNvSpPr>
            <p:nvPr/>
          </p:nvSpPr>
          <p:spPr bwMode="auto">
            <a:xfrm>
              <a:off x="3408" y="1776"/>
              <a:ext cx="206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charset="0"/>
                  <a:ea typeface="+mn-ea"/>
                  <a:cs typeface="+mn-cs"/>
                </a:rPr>
                <a:t>RNA:DNA Hybridized Array</a:t>
              </a:r>
            </a:p>
          </p:txBody>
        </p:sp>
        <p:sp>
          <p:nvSpPr>
            <p:cNvPr id="19571" name="Freeform 115"/>
            <p:cNvSpPr>
              <a:spLocks/>
            </p:cNvSpPr>
            <p:nvPr/>
          </p:nvSpPr>
          <p:spPr bwMode="auto">
            <a:xfrm>
              <a:off x="2670" y="1758"/>
              <a:ext cx="640" cy="327"/>
            </a:xfrm>
            <a:custGeom>
              <a:avLst/>
              <a:gdLst>
                <a:gd name="T0" fmla="*/ 0 w 720"/>
                <a:gd name="T1" fmla="*/ 0 h 327"/>
                <a:gd name="T2" fmla="*/ 13 w 720"/>
                <a:gd name="T3" fmla="*/ 3 h 327"/>
                <a:gd name="T4" fmla="*/ 31 w 720"/>
                <a:gd name="T5" fmla="*/ 6 h 327"/>
                <a:gd name="T6" fmla="*/ 81 w 720"/>
                <a:gd name="T7" fmla="*/ 15 h 327"/>
                <a:gd name="T8" fmla="*/ 135 w 720"/>
                <a:gd name="T9" fmla="*/ 24 h 327"/>
                <a:gd name="T10" fmla="*/ 184 w 720"/>
                <a:gd name="T11" fmla="*/ 36 h 327"/>
                <a:gd name="T12" fmla="*/ 233 w 720"/>
                <a:gd name="T13" fmla="*/ 51 h 327"/>
                <a:gd name="T14" fmla="*/ 287 w 720"/>
                <a:gd name="T15" fmla="*/ 67 h 327"/>
                <a:gd name="T16" fmla="*/ 337 w 720"/>
                <a:gd name="T17" fmla="*/ 85 h 327"/>
                <a:gd name="T18" fmla="*/ 386 w 720"/>
                <a:gd name="T19" fmla="*/ 103 h 327"/>
                <a:gd name="T20" fmla="*/ 476 w 720"/>
                <a:gd name="T21" fmla="*/ 149 h 327"/>
                <a:gd name="T22" fmla="*/ 566 w 720"/>
                <a:gd name="T23" fmla="*/ 201 h 327"/>
                <a:gd name="T24" fmla="*/ 607 w 720"/>
                <a:gd name="T25" fmla="*/ 231 h 327"/>
                <a:gd name="T26" fmla="*/ 652 w 720"/>
                <a:gd name="T27" fmla="*/ 268 h 327"/>
                <a:gd name="T28" fmla="*/ 688 w 720"/>
                <a:gd name="T29" fmla="*/ 302 h 327"/>
                <a:gd name="T30" fmla="*/ 706 w 720"/>
                <a:gd name="T31" fmla="*/ 314 h 327"/>
                <a:gd name="T32" fmla="*/ 719 w 720"/>
                <a:gd name="T33" fmla="*/ 326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0" h="327">
                  <a:moveTo>
                    <a:pt x="0" y="0"/>
                  </a:moveTo>
                  <a:lnTo>
                    <a:pt x="13" y="3"/>
                  </a:lnTo>
                  <a:lnTo>
                    <a:pt x="31" y="6"/>
                  </a:lnTo>
                  <a:lnTo>
                    <a:pt x="81" y="15"/>
                  </a:lnTo>
                  <a:lnTo>
                    <a:pt x="135" y="24"/>
                  </a:lnTo>
                  <a:lnTo>
                    <a:pt x="184" y="36"/>
                  </a:lnTo>
                  <a:lnTo>
                    <a:pt x="233" y="51"/>
                  </a:lnTo>
                  <a:lnTo>
                    <a:pt x="287" y="67"/>
                  </a:lnTo>
                  <a:lnTo>
                    <a:pt x="337" y="85"/>
                  </a:lnTo>
                  <a:lnTo>
                    <a:pt x="386" y="103"/>
                  </a:lnTo>
                  <a:lnTo>
                    <a:pt x="476" y="149"/>
                  </a:lnTo>
                  <a:lnTo>
                    <a:pt x="566" y="201"/>
                  </a:lnTo>
                  <a:lnTo>
                    <a:pt x="607" y="231"/>
                  </a:lnTo>
                  <a:lnTo>
                    <a:pt x="652" y="268"/>
                  </a:lnTo>
                  <a:lnTo>
                    <a:pt x="688" y="302"/>
                  </a:lnTo>
                  <a:lnTo>
                    <a:pt x="706" y="314"/>
                  </a:lnTo>
                  <a:lnTo>
                    <a:pt x="719" y="326"/>
                  </a:lnTo>
                </a:path>
              </a:pathLst>
            </a:custGeom>
            <a:noFill/>
            <a:ln w="25400" cap="rnd" cmpd="sng">
              <a:solidFill>
                <a:srgbClr val="FB0505"/>
              </a:solidFill>
              <a:prstDash val="solid"/>
              <a:round/>
              <a:headEnd type="none" w="sm" len="sm"/>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72" name="Freeform 116"/>
            <p:cNvSpPr>
              <a:spLocks/>
            </p:cNvSpPr>
            <p:nvPr/>
          </p:nvSpPr>
          <p:spPr bwMode="auto">
            <a:xfrm>
              <a:off x="2392" y="1950"/>
              <a:ext cx="677" cy="221"/>
            </a:xfrm>
            <a:custGeom>
              <a:avLst/>
              <a:gdLst>
                <a:gd name="T0" fmla="*/ 0 w 761"/>
                <a:gd name="T1" fmla="*/ 220 h 221"/>
                <a:gd name="T2" fmla="*/ 13 w 761"/>
                <a:gd name="T3" fmla="*/ 214 h 221"/>
                <a:gd name="T4" fmla="*/ 29 w 761"/>
                <a:gd name="T5" fmla="*/ 204 h 221"/>
                <a:gd name="T6" fmla="*/ 73 w 761"/>
                <a:gd name="T7" fmla="*/ 179 h 221"/>
                <a:gd name="T8" fmla="*/ 118 w 761"/>
                <a:gd name="T9" fmla="*/ 153 h 221"/>
                <a:gd name="T10" fmla="*/ 167 w 761"/>
                <a:gd name="T11" fmla="*/ 128 h 221"/>
                <a:gd name="T12" fmla="*/ 264 w 761"/>
                <a:gd name="T13" fmla="*/ 83 h 221"/>
                <a:gd name="T14" fmla="*/ 313 w 761"/>
                <a:gd name="T15" fmla="*/ 64 h 221"/>
                <a:gd name="T16" fmla="*/ 362 w 761"/>
                <a:gd name="T17" fmla="*/ 48 h 221"/>
                <a:gd name="T18" fmla="*/ 411 w 761"/>
                <a:gd name="T19" fmla="*/ 32 h 221"/>
                <a:gd name="T20" fmla="*/ 463 w 761"/>
                <a:gd name="T21" fmla="*/ 22 h 221"/>
                <a:gd name="T22" fmla="*/ 561 w 761"/>
                <a:gd name="T23" fmla="*/ 3 h 221"/>
                <a:gd name="T24" fmla="*/ 614 w 761"/>
                <a:gd name="T25" fmla="*/ 0 h 221"/>
                <a:gd name="T26" fmla="*/ 667 w 761"/>
                <a:gd name="T27" fmla="*/ 0 h 221"/>
                <a:gd name="T28" fmla="*/ 719 w 761"/>
                <a:gd name="T29" fmla="*/ 0 h 221"/>
                <a:gd name="T30" fmla="*/ 740 w 761"/>
                <a:gd name="T31" fmla="*/ 0 h 221"/>
                <a:gd name="T32" fmla="*/ 760 w 761"/>
                <a:gd name="T33"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1" h="221">
                  <a:moveTo>
                    <a:pt x="0" y="220"/>
                  </a:moveTo>
                  <a:lnTo>
                    <a:pt x="13" y="214"/>
                  </a:lnTo>
                  <a:lnTo>
                    <a:pt x="29" y="204"/>
                  </a:lnTo>
                  <a:lnTo>
                    <a:pt x="73" y="179"/>
                  </a:lnTo>
                  <a:lnTo>
                    <a:pt x="118" y="153"/>
                  </a:lnTo>
                  <a:lnTo>
                    <a:pt x="167" y="128"/>
                  </a:lnTo>
                  <a:lnTo>
                    <a:pt x="264" y="83"/>
                  </a:lnTo>
                  <a:lnTo>
                    <a:pt x="313" y="64"/>
                  </a:lnTo>
                  <a:lnTo>
                    <a:pt x="362" y="48"/>
                  </a:lnTo>
                  <a:lnTo>
                    <a:pt x="411" y="32"/>
                  </a:lnTo>
                  <a:lnTo>
                    <a:pt x="463" y="22"/>
                  </a:lnTo>
                  <a:lnTo>
                    <a:pt x="561" y="3"/>
                  </a:lnTo>
                  <a:lnTo>
                    <a:pt x="614" y="0"/>
                  </a:lnTo>
                  <a:lnTo>
                    <a:pt x="667" y="0"/>
                  </a:lnTo>
                  <a:lnTo>
                    <a:pt x="719" y="0"/>
                  </a:lnTo>
                  <a:lnTo>
                    <a:pt x="740" y="0"/>
                  </a:lnTo>
                  <a:lnTo>
                    <a:pt x="760" y="0"/>
                  </a:lnTo>
                </a:path>
              </a:pathLst>
            </a:custGeom>
            <a:noFill/>
            <a:ln w="25400" cap="rnd" cmpd="sng">
              <a:solidFill>
                <a:srgbClr val="FB0505"/>
              </a:solidFill>
              <a:prstDash val="solid"/>
              <a:round/>
              <a:headEnd type="none" w="sm" len="sm"/>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9573" name="Group 117"/>
            <p:cNvGrpSpPr>
              <a:grpSpLocks/>
            </p:cNvGrpSpPr>
            <p:nvPr/>
          </p:nvGrpSpPr>
          <p:grpSpPr bwMode="auto">
            <a:xfrm>
              <a:off x="3282" y="2172"/>
              <a:ext cx="162" cy="63"/>
              <a:chOff x="3282" y="2172"/>
              <a:chExt cx="162" cy="63"/>
            </a:xfrm>
          </p:grpSpPr>
          <p:sp>
            <p:nvSpPr>
              <p:cNvPr id="19574" name="Line 118"/>
              <p:cNvSpPr>
                <a:spLocks noChangeShapeType="1"/>
              </p:cNvSpPr>
              <p:nvPr/>
            </p:nvSpPr>
            <p:spPr bwMode="auto">
              <a:xfrm flipH="1" flipV="1">
                <a:off x="3306" y="2208"/>
                <a:ext cx="138" cy="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75" name="Line 119"/>
              <p:cNvSpPr>
                <a:spLocks noChangeShapeType="1"/>
              </p:cNvSpPr>
              <p:nvPr/>
            </p:nvSpPr>
            <p:spPr bwMode="auto">
              <a:xfrm flipH="1">
                <a:off x="3282" y="2172"/>
                <a:ext cx="48" cy="63"/>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76" name="Line 120"/>
              <p:cNvSpPr>
                <a:spLocks noChangeShapeType="1"/>
              </p:cNvSpPr>
              <p:nvPr/>
            </p:nvSpPr>
            <p:spPr bwMode="auto">
              <a:xfrm flipH="1" flipV="1">
                <a:off x="3285" y="2178"/>
                <a:ext cx="42" cy="51"/>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19577" name="Group 121"/>
            <p:cNvGrpSpPr>
              <a:grpSpLocks/>
            </p:cNvGrpSpPr>
            <p:nvPr/>
          </p:nvGrpSpPr>
          <p:grpSpPr bwMode="auto">
            <a:xfrm>
              <a:off x="3786" y="2136"/>
              <a:ext cx="162" cy="63"/>
              <a:chOff x="3282" y="2172"/>
              <a:chExt cx="162" cy="63"/>
            </a:xfrm>
          </p:grpSpPr>
          <p:sp>
            <p:nvSpPr>
              <p:cNvPr id="19578" name="Line 122"/>
              <p:cNvSpPr>
                <a:spLocks noChangeShapeType="1"/>
              </p:cNvSpPr>
              <p:nvPr/>
            </p:nvSpPr>
            <p:spPr bwMode="auto">
              <a:xfrm flipH="1" flipV="1">
                <a:off x="3306" y="2208"/>
                <a:ext cx="138" cy="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79" name="Line 123"/>
              <p:cNvSpPr>
                <a:spLocks noChangeShapeType="1"/>
              </p:cNvSpPr>
              <p:nvPr/>
            </p:nvSpPr>
            <p:spPr bwMode="auto">
              <a:xfrm flipH="1">
                <a:off x="3282" y="2172"/>
                <a:ext cx="48" cy="63"/>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80" name="Line 124"/>
              <p:cNvSpPr>
                <a:spLocks noChangeShapeType="1"/>
              </p:cNvSpPr>
              <p:nvPr/>
            </p:nvSpPr>
            <p:spPr bwMode="auto">
              <a:xfrm flipH="1" flipV="1">
                <a:off x="3285" y="2178"/>
                <a:ext cx="42" cy="51"/>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19581" name="Group 125"/>
            <p:cNvGrpSpPr>
              <a:grpSpLocks/>
            </p:cNvGrpSpPr>
            <p:nvPr/>
          </p:nvGrpSpPr>
          <p:grpSpPr bwMode="auto">
            <a:xfrm>
              <a:off x="3525" y="2388"/>
              <a:ext cx="162" cy="63"/>
              <a:chOff x="3282" y="2172"/>
              <a:chExt cx="162" cy="63"/>
            </a:xfrm>
          </p:grpSpPr>
          <p:sp>
            <p:nvSpPr>
              <p:cNvPr id="19582" name="Line 126"/>
              <p:cNvSpPr>
                <a:spLocks noChangeShapeType="1"/>
              </p:cNvSpPr>
              <p:nvPr/>
            </p:nvSpPr>
            <p:spPr bwMode="auto">
              <a:xfrm flipH="1" flipV="1">
                <a:off x="3306" y="2208"/>
                <a:ext cx="138" cy="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83" name="Line 127"/>
              <p:cNvSpPr>
                <a:spLocks noChangeShapeType="1"/>
              </p:cNvSpPr>
              <p:nvPr/>
            </p:nvSpPr>
            <p:spPr bwMode="auto">
              <a:xfrm flipH="1">
                <a:off x="3282" y="2172"/>
                <a:ext cx="48" cy="63"/>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84" name="Line 128"/>
              <p:cNvSpPr>
                <a:spLocks noChangeShapeType="1"/>
              </p:cNvSpPr>
              <p:nvPr/>
            </p:nvSpPr>
            <p:spPr bwMode="auto">
              <a:xfrm flipH="1" flipV="1">
                <a:off x="3285" y="2178"/>
                <a:ext cx="42" cy="51"/>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19585" name="Group 129"/>
            <p:cNvGrpSpPr>
              <a:grpSpLocks/>
            </p:cNvGrpSpPr>
            <p:nvPr/>
          </p:nvGrpSpPr>
          <p:grpSpPr bwMode="auto">
            <a:xfrm>
              <a:off x="2967" y="2379"/>
              <a:ext cx="162" cy="63"/>
              <a:chOff x="3282" y="2172"/>
              <a:chExt cx="162" cy="63"/>
            </a:xfrm>
          </p:grpSpPr>
          <p:sp>
            <p:nvSpPr>
              <p:cNvPr id="19586" name="Line 130"/>
              <p:cNvSpPr>
                <a:spLocks noChangeShapeType="1"/>
              </p:cNvSpPr>
              <p:nvPr/>
            </p:nvSpPr>
            <p:spPr bwMode="auto">
              <a:xfrm flipH="1" flipV="1">
                <a:off x="3306" y="2208"/>
                <a:ext cx="138" cy="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87" name="Line 131"/>
              <p:cNvSpPr>
                <a:spLocks noChangeShapeType="1"/>
              </p:cNvSpPr>
              <p:nvPr/>
            </p:nvSpPr>
            <p:spPr bwMode="auto">
              <a:xfrm flipH="1">
                <a:off x="3282" y="2172"/>
                <a:ext cx="48" cy="63"/>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88" name="Line 132"/>
              <p:cNvSpPr>
                <a:spLocks noChangeShapeType="1"/>
              </p:cNvSpPr>
              <p:nvPr/>
            </p:nvSpPr>
            <p:spPr bwMode="auto">
              <a:xfrm flipH="1" flipV="1">
                <a:off x="3285" y="2178"/>
                <a:ext cx="42" cy="51"/>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19589" name="Group 133"/>
            <p:cNvGrpSpPr>
              <a:grpSpLocks/>
            </p:cNvGrpSpPr>
            <p:nvPr/>
          </p:nvGrpSpPr>
          <p:grpSpPr bwMode="auto">
            <a:xfrm rot="5387214">
              <a:off x="2004" y="2496"/>
              <a:ext cx="162" cy="63"/>
              <a:chOff x="3282" y="2172"/>
              <a:chExt cx="162" cy="63"/>
            </a:xfrm>
          </p:grpSpPr>
          <p:sp>
            <p:nvSpPr>
              <p:cNvPr id="19590" name="Line 134"/>
              <p:cNvSpPr>
                <a:spLocks noChangeShapeType="1"/>
              </p:cNvSpPr>
              <p:nvPr/>
            </p:nvSpPr>
            <p:spPr bwMode="auto">
              <a:xfrm flipH="1" flipV="1">
                <a:off x="3306" y="2208"/>
                <a:ext cx="138" cy="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91" name="Line 135"/>
              <p:cNvSpPr>
                <a:spLocks noChangeShapeType="1"/>
              </p:cNvSpPr>
              <p:nvPr/>
            </p:nvSpPr>
            <p:spPr bwMode="auto">
              <a:xfrm flipH="1">
                <a:off x="3282" y="2172"/>
                <a:ext cx="48" cy="63"/>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92" name="Line 136"/>
              <p:cNvSpPr>
                <a:spLocks noChangeShapeType="1"/>
              </p:cNvSpPr>
              <p:nvPr/>
            </p:nvSpPr>
            <p:spPr bwMode="auto">
              <a:xfrm flipH="1" flipV="1">
                <a:off x="3285" y="2178"/>
                <a:ext cx="42" cy="51"/>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19593" name="Group 137"/>
            <p:cNvGrpSpPr>
              <a:grpSpLocks/>
            </p:cNvGrpSpPr>
            <p:nvPr/>
          </p:nvGrpSpPr>
          <p:grpSpPr bwMode="auto">
            <a:xfrm rot="5387214">
              <a:off x="2100" y="2244"/>
              <a:ext cx="162" cy="63"/>
              <a:chOff x="3282" y="2172"/>
              <a:chExt cx="162" cy="63"/>
            </a:xfrm>
          </p:grpSpPr>
          <p:sp>
            <p:nvSpPr>
              <p:cNvPr id="19594" name="Line 138"/>
              <p:cNvSpPr>
                <a:spLocks noChangeShapeType="1"/>
              </p:cNvSpPr>
              <p:nvPr/>
            </p:nvSpPr>
            <p:spPr bwMode="auto">
              <a:xfrm flipH="1" flipV="1">
                <a:off x="3306" y="2208"/>
                <a:ext cx="138" cy="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95" name="Line 139"/>
              <p:cNvSpPr>
                <a:spLocks noChangeShapeType="1"/>
              </p:cNvSpPr>
              <p:nvPr/>
            </p:nvSpPr>
            <p:spPr bwMode="auto">
              <a:xfrm flipH="1">
                <a:off x="3282" y="2172"/>
                <a:ext cx="48" cy="63"/>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96" name="Line 140"/>
              <p:cNvSpPr>
                <a:spLocks noChangeShapeType="1"/>
              </p:cNvSpPr>
              <p:nvPr/>
            </p:nvSpPr>
            <p:spPr bwMode="auto">
              <a:xfrm flipH="1" flipV="1">
                <a:off x="3285" y="2178"/>
                <a:ext cx="42" cy="51"/>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sp>
          <p:nvSpPr>
            <p:cNvPr id="19597" name="Rectangle 141"/>
            <p:cNvSpPr>
              <a:spLocks noChangeArrowheads="1"/>
            </p:cNvSpPr>
            <p:nvPr/>
          </p:nvSpPr>
          <p:spPr bwMode="auto">
            <a:xfrm>
              <a:off x="515" y="3696"/>
              <a:ext cx="3690" cy="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squar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D51F01"/>
                  </a:solidFill>
                  <a:effectLst/>
                  <a:uLnTx/>
                  <a:uFillTx/>
                  <a:latin typeface="Arial" charset="0"/>
                  <a:ea typeface="+mn-ea"/>
                  <a:cs typeface="+mn-cs"/>
                </a:rPr>
                <a:t>Streptavidin phycoerythrin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D51F01"/>
                  </a:solidFill>
                  <a:effectLst/>
                  <a:uLnTx/>
                  <a:uFillTx/>
                  <a:latin typeface="Arial" charset="0"/>
                  <a:ea typeface="+mn-ea"/>
                  <a:cs typeface="+mn-cs"/>
                </a:rPr>
                <a:t>[Fluorescent dye] binds biotin on the </a:t>
              </a:r>
              <a:r>
                <a:rPr lang="en-US" altLang="en-US" sz="2000" b="1" dirty="0" err="1">
                  <a:solidFill>
                    <a:srgbClr val="D51F01"/>
                  </a:solidFill>
                </a:rPr>
                <a:t>cRNA</a:t>
              </a:r>
              <a:r>
                <a:rPr lang="en-US" altLang="en-US" sz="2000" b="1" dirty="0">
                  <a:solidFill>
                    <a:srgbClr val="D51F01"/>
                  </a:solidFill>
                </a:rPr>
                <a:t> to provide the “signal” of mRNA abundance</a:t>
              </a:r>
              <a:endParaRPr kumimoji="0" lang="en-US" altLang="en-US" sz="2000" b="1" i="0" u="none" strike="noStrike" kern="1200" cap="none" spc="0" normalizeH="0" baseline="0" noProof="0" dirty="0">
                <a:ln>
                  <a:noFill/>
                </a:ln>
                <a:solidFill>
                  <a:srgbClr val="D51F01"/>
                </a:solidFill>
                <a:effectLst/>
                <a:uLnTx/>
                <a:uFillTx/>
                <a:latin typeface="Arial" charset="0"/>
                <a:ea typeface="+mn-ea"/>
                <a:cs typeface="+mn-cs"/>
              </a:endParaRPr>
            </a:p>
          </p:txBody>
        </p:sp>
        <p:sp>
          <p:nvSpPr>
            <p:cNvPr id="19598" name="Oval 142"/>
            <p:cNvSpPr>
              <a:spLocks noChangeArrowheads="1"/>
            </p:cNvSpPr>
            <p:nvPr/>
          </p:nvSpPr>
          <p:spPr bwMode="auto">
            <a:xfrm>
              <a:off x="3510" y="3239"/>
              <a:ext cx="108" cy="122"/>
            </a:xfrm>
            <a:prstGeom prst="ellipse">
              <a:avLst/>
            </a:prstGeom>
            <a:gradFill rotWithShape="0">
              <a:gsLst>
                <a:gs pos="0">
                  <a:srgbClr val="FF9933"/>
                </a:gs>
                <a:gs pos="100000">
                  <a:srgbClr val="FF33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99" name="Oval 143"/>
            <p:cNvSpPr>
              <a:spLocks noChangeArrowheads="1"/>
            </p:cNvSpPr>
            <p:nvPr/>
          </p:nvSpPr>
          <p:spPr bwMode="auto">
            <a:xfrm>
              <a:off x="3209" y="3407"/>
              <a:ext cx="109" cy="122"/>
            </a:xfrm>
            <a:prstGeom prst="ellipse">
              <a:avLst/>
            </a:prstGeom>
            <a:gradFill rotWithShape="0">
              <a:gsLst>
                <a:gs pos="0">
                  <a:srgbClr val="FF9933"/>
                </a:gs>
                <a:gs pos="100000">
                  <a:srgbClr val="FF33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00" name="Oval 144"/>
            <p:cNvSpPr>
              <a:spLocks noChangeArrowheads="1"/>
            </p:cNvSpPr>
            <p:nvPr/>
          </p:nvSpPr>
          <p:spPr bwMode="auto">
            <a:xfrm>
              <a:off x="3417" y="3396"/>
              <a:ext cx="109" cy="122"/>
            </a:xfrm>
            <a:prstGeom prst="ellipse">
              <a:avLst/>
            </a:prstGeom>
            <a:gradFill rotWithShape="0">
              <a:gsLst>
                <a:gs pos="0">
                  <a:srgbClr val="FF9933"/>
                </a:gs>
                <a:gs pos="100000">
                  <a:srgbClr val="FF33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9601" name="Group 145"/>
            <p:cNvGrpSpPr>
              <a:grpSpLocks/>
            </p:cNvGrpSpPr>
            <p:nvPr/>
          </p:nvGrpSpPr>
          <p:grpSpPr bwMode="auto">
            <a:xfrm>
              <a:off x="4294" y="3245"/>
              <a:ext cx="1466" cy="962"/>
              <a:chOff x="4286" y="2747"/>
              <a:chExt cx="1650" cy="962"/>
            </a:xfrm>
          </p:grpSpPr>
          <p:sp>
            <p:nvSpPr>
              <p:cNvPr id="19602" name="Oval 146"/>
              <p:cNvSpPr>
                <a:spLocks noChangeArrowheads="1"/>
              </p:cNvSpPr>
              <p:nvPr/>
            </p:nvSpPr>
            <p:spPr bwMode="auto">
              <a:xfrm>
                <a:off x="5273" y="2817"/>
                <a:ext cx="122" cy="122"/>
              </a:xfrm>
              <a:prstGeom prst="ellipse">
                <a:avLst/>
              </a:prstGeom>
              <a:gradFill rotWithShape="0">
                <a:gsLst>
                  <a:gs pos="0">
                    <a:srgbClr val="FF9933"/>
                  </a:gs>
                  <a:gs pos="100000">
                    <a:srgbClr val="FF33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03" name="Oval 147"/>
              <p:cNvSpPr>
                <a:spLocks noChangeArrowheads="1"/>
              </p:cNvSpPr>
              <p:nvPr/>
            </p:nvSpPr>
            <p:spPr bwMode="auto">
              <a:xfrm>
                <a:off x="4705" y="2853"/>
                <a:ext cx="122" cy="122"/>
              </a:xfrm>
              <a:prstGeom prst="ellipse">
                <a:avLst/>
              </a:prstGeom>
              <a:gradFill rotWithShape="0">
                <a:gsLst>
                  <a:gs pos="0">
                    <a:srgbClr val="FF9933"/>
                  </a:gs>
                  <a:gs pos="100000">
                    <a:srgbClr val="FF33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04" name="Oval 148"/>
              <p:cNvSpPr>
                <a:spLocks noChangeArrowheads="1"/>
              </p:cNvSpPr>
              <p:nvPr/>
            </p:nvSpPr>
            <p:spPr bwMode="auto">
              <a:xfrm>
                <a:off x="4353" y="3057"/>
                <a:ext cx="122" cy="122"/>
              </a:xfrm>
              <a:prstGeom prst="ellipse">
                <a:avLst/>
              </a:prstGeom>
              <a:gradFill rotWithShape="0">
                <a:gsLst>
                  <a:gs pos="0">
                    <a:srgbClr val="FF9933"/>
                  </a:gs>
                  <a:gs pos="100000">
                    <a:srgbClr val="FF33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9605" name="Group 149"/>
              <p:cNvGrpSpPr>
                <a:grpSpLocks/>
              </p:cNvGrpSpPr>
              <p:nvPr/>
            </p:nvGrpSpPr>
            <p:grpSpPr bwMode="auto">
              <a:xfrm>
                <a:off x="4286" y="3120"/>
                <a:ext cx="1650" cy="589"/>
                <a:chOff x="4286" y="3120"/>
                <a:chExt cx="1650" cy="589"/>
              </a:xfrm>
            </p:grpSpPr>
            <p:sp>
              <p:nvSpPr>
                <p:cNvPr id="19606" name="Rectangle 150"/>
                <p:cNvSpPr>
                  <a:spLocks noChangeArrowheads="1"/>
                </p:cNvSpPr>
                <p:nvPr/>
              </p:nvSpPr>
              <p:spPr bwMode="auto">
                <a:xfrm>
                  <a:off x="4286" y="3612"/>
                  <a:ext cx="1155" cy="96"/>
                </a:xfrm>
                <a:prstGeom prst="rect">
                  <a:avLst/>
                </a:prstGeom>
                <a:solidFill>
                  <a:srgbClr val="7F7F7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07" name="Freeform 151"/>
                <p:cNvSpPr>
                  <a:spLocks/>
                </p:cNvSpPr>
                <p:nvPr/>
              </p:nvSpPr>
              <p:spPr bwMode="auto">
                <a:xfrm>
                  <a:off x="5441" y="3120"/>
                  <a:ext cx="495" cy="589"/>
                </a:xfrm>
                <a:custGeom>
                  <a:avLst/>
                  <a:gdLst>
                    <a:gd name="T0" fmla="*/ 0 w 495"/>
                    <a:gd name="T1" fmla="*/ 492 h 589"/>
                    <a:gd name="T2" fmla="*/ 0 w 495"/>
                    <a:gd name="T3" fmla="*/ 588 h 589"/>
                    <a:gd name="T4" fmla="*/ 494 w 495"/>
                    <a:gd name="T5" fmla="*/ 95 h 589"/>
                    <a:gd name="T6" fmla="*/ 494 w 495"/>
                    <a:gd name="T7" fmla="*/ 0 h 589"/>
                    <a:gd name="T8" fmla="*/ 0 w 495"/>
                    <a:gd name="T9" fmla="*/ 492 h 589"/>
                  </a:gdLst>
                  <a:ahLst/>
                  <a:cxnLst>
                    <a:cxn ang="0">
                      <a:pos x="T0" y="T1"/>
                    </a:cxn>
                    <a:cxn ang="0">
                      <a:pos x="T2" y="T3"/>
                    </a:cxn>
                    <a:cxn ang="0">
                      <a:pos x="T4" y="T5"/>
                    </a:cxn>
                    <a:cxn ang="0">
                      <a:pos x="T6" y="T7"/>
                    </a:cxn>
                    <a:cxn ang="0">
                      <a:pos x="T8" y="T9"/>
                    </a:cxn>
                  </a:cxnLst>
                  <a:rect l="0" t="0" r="r" b="b"/>
                  <a:pathLst>
                    <a:path w="495" h="589">
                      <a:moveTo>
                        <a:pt x="0" y="492"/>
                      </a:moveTo>
                      <a:lnTo>
                        <a:pt x="0" y="588"/>
                      </a:lnTo>
                      <a:lnTo>
                        <a:pt x="494" y="95"/>
                      </a:lnTo>
                      <a:lnTo>
                        <a:pt x="494" y="0"/>
                      </a:lnTo>
                      <a:lnTo>
                        <a:pt x="0" y="492"/>
                      </a:lnTo>
                    </a:path>
                  </a:pathLst>
                </a:custGeom>
                <a:solidFill>
                  <a:srgbClr val="3F3F3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08" name="Freeform 152"/>
                <p:cNvSpPr>
                  <a:spLocks/>
                </p:cNvSpPr>
                <p:nvPr/>
              </p:nvSpPr>
              <p:spPr bwMode="auto">
                <a:xfrm>
                  <a:off x="4286" y="3120"/>
                  <a:ext cx="1650" cy="493"/>
                </a:xfrm>
                <a:custGeom>
                  <a:avLst/>
                  <a:gdLst>
                    <a:gd name="T0" fmla="*/ 0 w 1650"/>
                    <a:gd name="T1" fmla="*/ 492 h 493"/>
                    <a:gd name="T2" fmla="*/ 1154 w 1650"/>
                    <a:gd name="T3" fmla="*/ 492 h 493"/>
                    <a:gd name="T4" fmla="*/ 1649 w 1650"/>
                    <a:gd name="T5" fmla="*/ 0 h 493"/>
                    <a:gd name="T6" fmla="*/ 725 w 1650"/>
                    <a:gd name="T7" fmla="*/ 0 h 493"/>
                    <a:gd name="T8" fmla="*/ 0 w 1650"/>
                    <a:gd name="T9" fmla="*/ 492 h 493"/>
                  </a:gdLst>
                  <a:ahLst/>
                  <a:cxnLst>
                    <a:cxn ang="0">
                      <a:pos x="T0" y="T1"/>
                    </a:cxn>
                    <a:cxn ang="0">
                      <a:pos x="T2" y="T3"/>
                    </a:cxn>
                    <a:cxn ang="0">
                      <a:pos x="T4" y="T5"/>
                    </a:cxn>
                    <a:cxn ang="0">
                      <a:pos x="T6" y="T7"/>
                    </a:cxn>
                    <a:cxn ang="0">
                      <a:pos x="T8" y="T9"/>
                    </a:cxn>
                  </a:cxnLst>
                  <a:rect l="0" t="0" r="r" b="b"/>
                  <a:pathLst>
                    <a:path w="1650" h="493">
                      <a:moveTo>
                        <a:pt x="0" y="492"/>
                      </a:moveTo>
                      <a:lnTo>
                        <a:pt x="1154" y="492"/>
                      </a:lnTo>
                      <a:lnTo>
                        <a:pt x="1649" y="0"/>
                      </a:lnTo>
                      <a:lnTo>
                        <a:pt x="725" y="0"/>
                      </a:lnTo>
                      <a:lnTo>
                        <a:pt x="0" y="492"/>
                      </a:lnTo>
                    </a:path>
                  </a:pathLst>
                </a:custGeom>
                <a:solidFill>
                  <a:srgbClr val="BFBFB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sp>
            <p:nvSpPr>
              <p:cNvPr id="19609" name="Freeform 153"/>
              <p:cNvSpPr>
                <a:spLocks/>
              </p:cNvSpPr>
              <p:nvPr/>
            </p:nvSpPr>
            <p:spPr bwMode="auto">
              <a:xfrm>
                <a:off x="4587" y="3244"/>
                <a:ext cx="176" cy="118"/>
              </a:xfrm>
              <a:custGeom>
                <a:avLst/>
                <a:gdLst>
                  <a:gd name="T0" fmla="*/ 8 w 176"/>
                  <a:gd name="T1" fmla="*/ 0 h 118"/>
                  <a:gd name="T2" fmla="*/ 9 w 176"/>
                  <a:gd name="T3" fmla="*/ 6 h 118"/>
                  <a:gd name="T4" fmla="*/ 11 w 176"/>
                  <a:gd name="T5" fmla="*/ 11 h 118"/>
                  <a:gd name="T6" fmla="*/ 16 w 176"/>
                  <a:gd name="T7" fmla="*/ 15 h 118"/>
                  <a:gd name="T8" fmla="*/ 24 w 176"/>
                  <a:gd name="T9" fmla="*/ 21 h 118"/>
                  <a:gd name="T10" fmla="*/ 34 w 176"/>
                  <a:gd name="T11" fmla="*/ 26 h 118"/>
                  <a:gd name="T12" fmla="*/ 46 w 176"/>
                  <a:gd name="T13" fmla="*/ 31 h 118"/>
                  <a:gd name="T14" fmla="*/ 64 w 176"/>
                  <a:gd name="T15" fmla="*/ 38 h 118"/>
                  <a:gd name="T16" fmla="*/ 85 w 176"/>
                  <a:gd name="T17" fmla="*/ 45 h 118"/>
                  <a:gd name="T18" fmla="*/ 104 w 176"/>
                  <a:gd name="T19" fmla="*/ 51 h 118"/>
                  <a:gd name="T20" fmla="*/ 125 w 176"/>
                  <a:gd name="T21" fmla="*/ 61 h 118"/>
                  <a:gd name="T22" fmla="*/ 143 w 176"/>
                  <a:gd name="T23" fmla="*/ 70 h 118"/>
                  <a:gd name="T24" fmla="*/ 155 w 176"/>
                  <a:gd name="T25" fmla="*/ 78 h 118"/>
                  <a:gd name="T26" fmla="*/ 165 w 176"/>
                  <a:gd name="T27" fmla="*/ 85 h 118"/>
                  <a:gd name="T28" fmla="*/ 170 w 176"/>
                  <a:gd name="T29" fmla="*/ 93 h 118"/>
                  <a:gd name="T30" fmla="*/ 174 w 176"/>
                  <a:gd name="T31" fmla="*/ 100 h 118"/>
                  <a:gd name="T32" fmla="*/ 175 w 176"/>
                  <a:gd name="T33" fmla="*/ 108 h 118"/>
                  <a:gd name="T34" fmla="*/ 175 w 176"/>
                  <a:gd name="T35" fmla="*/ 116 h 118"/>
                  <a:gd name="T36" fmla="*/ 167 w 176"/>
                  <a:gd name="T37" fmla="*/ 117 h 118"/>
                  <a:gd name="T38" fmla="*/ 167 w 176"/>
                  <a:gd name="T39" fmla="*/ 116 h 118"/>
                  <a:gd name="T40" fmla="*/ 165 w 176"/>
                  <a:gd name="T41" fmla="*/ 110 h 118"/>
                  <a:gd name="T42" fmla="*/ 161 w 176"/>
                  <a:gd name="T43" fmla="*/ 105 h 118"/>
                  <a:gd name="T44" fmla="*/ 154 w 176"/>
                  <a:gd name="T45" fmla="*/ 99 h 118"/>
                  <a:gd name="T46" fmla="*/ 145 w 176"/>
                  <a:gd name="T47" fmla="*/ 94 h 118"/>
                  <a:gd name="T48" fmla="*/ 133 w 176"/>
                  <a:gd name="T49" fmla="*/ 88 h 118"/>
                  <a:gd name="T50" fmla="*/ 118 w 176"/>
                  <a:gd name="T51" fmla="*/ 82 h 118"/>
                  <a:gd name="T52" fmla="*/ 103 w 176"/>
                  <a:gd name="T53" fmla="*/ 77 h 118"/>
                  <a:gd name="T54" fmla="*/ 85 w 176"/>
                  <a:gd name="T55" fmla="*/ 70 h 118"/>
                  <a:gd name="T56" fmla="*/ 75 w 176"/>
                  <a:gd name="T57" fmla="*/ 67 h 118"/>
                  <a:gd name="T58" fmla="*/ 53 w 176"/>
                  <a:gd name="T59" fmla="*/ 60 h 118"/>
                  <a:gd name="T60" fmla="*/ 36 w 176"/>
                  <a:gd name="T61" fmla="*/ 51 h 118"/>
                  <a:gd name="T62" fmla="*/ 23 w 176"/>
                  <a:gd name="T63" fmla="*/ 44 h 118"/>
                  <a:gd name="T64" fmla="*/ 14 w 176"/>
                  <a:gd name="T65" fmla="*/ 36 h 118"/>
                  <a:gd name="T66" fmla="*/ 6 w 176"/>
                  <a:gd name="T67" fmla="*/ 28 h 118"/>
                  <a:gd name="T68" fmla="*/ 2 w 176"/>
                  <a:gd name="T69" fmla="*/ 19 h 118"/>
                  <a:gd name="T70" fmla="*/ 1 w 176"/>
                  <a:gd name="T71" fmla="*/ 10 h 118"/>
                  <a:gd name="T72" fmla="*/ 0 w 176"/>
                  <a:gd name="T73" fmla="*/ 0 h 118"/>
                  <a:gd name="T74" fmla="*/ 8 w 176"/>
                  <a:gd name="T7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10" name="Freeform 154"/>
              <p:cNvSpPr>
                <a:spLocks/>
              </p:cNvSpPr>
              <p:nvPr/>
            </p:nvSpPr>
            <p:spPr bwMode="auto">
              <a:xfrm>
                <a:off x="4587" y="3015"/>
                <a:ext cx="176" cy="117"/>
              </a:xfrm>
              <a:custGeom>
                <a:avLst/>
                <a:gdLst>
                  <a:gd name="T0" fmla="*/ 7 w 176"/>
                  <a:gd name="T1" fmla="*/ 0 h 117"/>
                  <a:gd name="T2" fmla="*/ 8 w 176"/>
                  <a:gd name="T3" fmla="*/ 6 h 117"/>
                  <a:gd name="T4" fmla="*/ 11 w 176"/>
                  <a:gd name="T5" fmla="*/ 11 h 117"/>
                  <a:gd name="T6" fmla="*/ 15 w 176"/>
                  <a:gd name="T7" fmla="*/ 16 h 117"/>
                  <a:gd name="T8" fmla="*/ 23 w 176"/>
                  <a:gd name="T9" fmla="*/ 21 h 117"/>
                  <a:gd name="T10" fmla="*/ 34 w 176"/>
                  <a:gd name="T11" fmla="*/ 26 h 117"/>
                  <a:gd name="T12" fmla="*/ 46 w 176"/>
                  <a:gd name="T13" fmla="*/ 31 h 117"/>
                  <a:gd name="T14" fmla="*/ 64 w 176"/>
                  <a:gd name="T15" fmla="*/ 38 h 117"/>
                  <a:gd name="T16" fmla="*/ 85 w 176"/>
                  <a:gd name="T17" fmla="*/ 45 h 117"/>
                  <a:gd name="T18" fmla="*/ 103 w 176"/>
                  <a:gd name="T19" fmla="*/ 51 h 117"/>
                  <a:gd name="T20" fmla="*/ 125 w 176"/>
                  <a:gd name="T21" fmla="*/ 61 h 117"/>
                  <a:gd name="T22" fmla="*/ 142 w 176"/>
                  <a:gd name="T23" fmla="*/ 69 h 117"/>
                  <a:gd name="T24" fmla="*/ 155 w 176"/>
                  <a:gd name="T25" fmla="*/ 78 h 117"/>
                  <a:gd name="T26" fmla="*/ 165 w 176"/>
                  <a:gd name="T27" fmla="*/ 85 h 117"/>
                  <a:gd name="T28" fmla="*/ 170 w 176"/>
                  <a:gd name="T29" fmla="*/ 92 h 117"/>
                  <a:gd name="T30" fmla="*/ 174 w 176"/>
                  <a:gd name="T31" fmla="*/ 100 h 117"/>
                  <a:gd name="T32" fmla="*/ 175 w 176"/>
                  <a:gd name="T33" fmla="*/ 107 h 117"/>
                  <a:gd name="T34" fmla="*/ 175 w 176"/>
                  <a:gd name="T35" fmla="*/ 115 h 117"/>
                  <a:gd name="T36" fmla="*/ 167 w 176"/>
                  <a:gd name="T37" fmla="*/ 116 h 117"/>
                  <a:gd name="T38" fmla="*/ 167 w 176"/>
                  <a:gd name="T39" fmla="*/ 116 h 117"/>
                  <a:gd name="T40" fmla="*/ 165 w 176"/>
                  <a:gd name="T41" fmla="*/ 109 h 117"/>
                  <a:gd name="T42" fmla="*/ 161 w 176"/>
                  <a:gd name="T43" fmla="*/ 104 h 117"/>
                  <a:gd name="T44" fmla="*/ 154 w 176"/>
                  <a:gd name="T45" fmla="*/ 98 h 117"/>
                  <a:gd name="T46" fmla="*/ 145 w 176"/>
                  <a:gd name="T47" fmla="*/ 93 h 117"/>
                  <a:gd name="T48" fmla="*/ 133 w 176"/>
                  <a:gd name="T49" fmla="*/ 87 h 117"/>
                  <a:gd name="T50" fmla="*/ 118 w 176"/>
                  <a:gd name="T51" fmla="*/ 82 h 117"/>
                  <a:gd name="T52" fmla="*/ 103 w 176"/>
                  <a:gd name="T53" fmla="*/ 76 h 117"/>
                  <a:gd name="T54" fmla="*/ 85 w 176"/>
                  <a:gd name="T55" fmla="*/ 70 h 117"/>
                  <a:gd name="T56" fmla="*/ 75 w 176"/>
                  <a:gd name="T57" fmla="*/ 66 h 117"/>
                  <a:gd name="T58" fmla="*/ 53 w 176"/>
                  <a:gd name="T59" fmla="*/ 59 h 117"/>
                  <a:gd name="T60" fmla="*/ 36 w 176"/>
                  <a:gd name="T61" fmla="*/ 51 h 117"/>
                  <a:gd name="T62" fmla="*/ 23 w 176"/>
                  <a:gd name="T63" fmla="*/ 44 h 117"/>
                  <a:gd name="T64" fmla="*/ 14 w 176"/>
                  <a:gd name="T65" fmla="*/ 36 h 117"/>
                  <a:gd name="T66" fmla="*/ 6 w 176"/>
                  <a:gd name="T67" fmla="*/ 27 h 117"/>
                  <a:gd name="T68" fmla="*/ 2 w 176"/>
                  <a:gd name="T69" fmla="*/ 19 h 117"/>
                  <a:gd name="T70" fmla="*/ 1 w 176"/>
                  <a:gd name="T71" fmla="*/ 10 h 117"/>
                  <a:gd name="T72" fmla="*/ 0 w 176"/>
                  <a:gd name="T73" fmla="*/ 0 h 117"/>
                  <a:gd name="T74" fmla="*/ 7 w 176"/>
                  <a:gd name="T7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11" name="Freeform 155"/>
              <p:cNvSpPr>
                <a:spLocks/>
              </p:cNvSpPr>
              <p:nvPr/>
            </p:nvSpPr>
            <p:spPr bwMode="auto">
              <a:xfrm>
                <a:off x="4574" y="3116"/>
                <a:ext cx="196" cy="132"/>
              </a:xfrm>
              <a:custGeom>
                <a:avLst/>
                <a:gdLst>
                  <a:gd name="T0" fmla="*/ 81 w 196"/>
                  <a:gd name="T1" fmla="*/ 72 h 132"/>
                  <a:gd name="T2" fmla="*/ 57 w 196"/>
                  <a:gd name="T3" fmla="*/ 62 h 132"/>
                  <a:gd name="T4" fmla="*/ 37 w 196"/>
                  <a:gd name="T5" fmla="*/ 52 h 132"/>
                  <a:gd name="T6" fmla="*/ 23 w 196"/>
                  <a:gd name="T7" fmla="*/ 44 h 132"/>
                  <a:gd name="T8" fmla="*/ 12 w 196"/>
                  <a:gd name="T9" fmla="*/ 34 h 132"/>
                  <a:gd name="T10" fmla="*/ 6 w 196"/>
                  <a:gd name="T11" fmla="*/ 26 h 132"/>
                  <a:gd name="T12" fmla="*/ 2 w 196"/>
                  <a:gd name="T13" fmla="*/ 18 h 132"/>
                  <a:gd name="T14" fmla="*/ 0 w 196"/>
                  <a:gd name="T15" fmla="*/ 9 h 132"/>
                  <a:gd name="T16" fmla="*/ 0 w 196"/>
                  <a:gd name="T17" fmla="*/ 1 h 132"/>
                  <a:gd name="T18" fmla="*/ 9 w 196"/>
                  <a:gd name="T19" fmla="*/ 0 h 132"/>
                  <a:gd name="T20" fmla="*/ 9 w 196"/>
                  <a:gd name="T21" fmla="*/ 1 h 132"/>
                  <a:gd name="T22" fmla="*/ 11 w 196"/>
                  <a:gd name="T23" fmla="*/ 7 h 132"/>
                  <a:gd name="T24" fmla="*/ 15 w 196"/>
                  <a:gd name="T25" fmla="*/ 14 h 132"/>
                  <a:gd name="T26" fmla="*/ 24 w 196"/>
                  <a:gd name="T27" fmla="*/ 20 h 132"/>
                  <a:gd name="T28" fmla="*/ 35 w 196"/>
                  <a:gd name="T29" fmla="*/ 26 h 132"/>
                  <a:gd name="T30" fmla="*/ 48 w 196"/>
                  <a:gd name="T31" fmla="*/ 32 h 132"/>
                  <a:gd name="T32" fmla="*/ 64 w 196"/>
                  <a:gd name="T33" fmla="*/ 38 h 132"/>
                  <a:gd name="T34" fmla="*/ 81 w 196"/>
                  <a:gd name="T35" fmla="*/ 44 h 132"/>
                  <a:gd name="T36" fmla="*/ 100 w 196"/>
                  <a:gd name="T37" fmla="*/ 51 h 132"/>
                  <a:gd name="T38" fmla="*/ 112 w 196"/>
                  <a:gd name="T39" fmla="*/ 55 h 132"/>
                  <a:gd name="T40" fmla="*/ 136 w 196"/>
                  <a:gd name="T41" fmla="*/ 64 h 132"/>
                  <a:gd name="T42" fmla="*/ 155 w 196"/>
                  <a:gd name="T43" fmla="*/ 72 h 132"/>
                  <a:gd name="T44" fmla="*/ 171 w 196"/>
                  <a:gd name="T45" fmla="*/ 81 h 132"/>
                  <a:gd name="T46" fmla="*/ 181 w 196"/>
                  <a:gd name="T47" fmla="*/ 89 h 132"/>
                  <a:gd name="T48" fmla="*/ 188 w 196"/>
                  <a:gd name="T49" fmla="*/ 99 h 132"/>
                  <a:gd name="T50" fmla="*/ 192 w 196"/>
                  <a:gd name="T51" fmla="*/ 108 h 132"/>
                  <a:gd name="T52" fmla="*/ 194 w 196"/>
                  <a:gd name="T53" fmla="*/ 118 h 132"/>
                  <a:gd name="T54" fmla="*/ 195 w 196"/>
                  <a:gd name="T55" fmla="*/ 128 h 132"/>
                  <a:gd name="T56" fmla="*/ 195 w 196"/>
                  <a:gd name="T57" fmla="*/ 131 h 132"/>
                  <a:gd name="T58" fmla="*/ 187 w 196"/>
                  <a:gd name="T59" fmla="*/ 131 h 132"/>
                  <a:gd name="T60" fmla="*/ 187 w 196"/>
                  <a:gd name="T61" fmla="*/ 128 h 132"/>
                  <a:gd name="T62" fmla="*/ 185 w 196"/>
                  <a:gd name="T63" fmla="*/ 122 h 132"/>
                  <a:gd name="T64" fmla="*/ 183 w 196"/>
                  <a:gd name="T65" fmla="*/ 117 h 132"/>
                  <a:gd name="T66" fmla="*/ 178 w 196"/>
                  <a:gd name="T67" fmla="*/ 111 h 132"/>
                  <a:gd name="T68" fmla="*/ 170 w 196"/>
                  <a:gd name="T69" fmla="*/ 106 h 132"/>
                  <a:gd name="T70" fmla="*/ 158 w 196"/>
                  <a:gd name="T71" fmla="*/ 101 h 132"/>
                  <a:gd name="T72" fmla="*/ 143 w 196"/>
                  <a:gd name="T73" fmla="*/ 95 h 132"/>
                  <a:gd name="T74" fmla="*/ 124 w 196"/>
                  <a:gd name="T75" fmla="*/ 87 h 132"/>
                  <a:gd name="T76" fmla="*/ 100 w 196"/>
                  <a:gd name="T77" fmla="*/ 79 h 132"/>
                  <a:gd name="T78" fmla="*/ 81 w 196"/>
                  <a:gd name="T79" fmla="*/ 7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132">
                    <a:moveTo>
                      <a:pt x="81" y="72"/>
                    </a:moveTo>
                    <a:lnTo>
                      <a:pt x="57" y="62"/>
                    </a:lnTo>
                    <a:lnTo>
                      <a:pt x="37" y="52"/>
                    </a:lnTo>
                    <a:lnTo>
                      <a:pt x="23" y="44"/>
                    </a:lnTo>
                    <a:lnTo>
                      <a:pt x="12" y="34"/>
                    </a:lnTo>
                    <a:lnTo>
                      <a:pt x="6" y="26"/>
                    </a:lnTo>
                    <a:lnTo>
                      <a:pt x="2" y="18"/>
                    </a:lnTo>
                    <a:lnTo>
                      <a:pt x="0" y="9"/>
                    </a:lnTo>
                    <a:lnTo>
                      <a:pt x="0" y="1"/>
                    </a:lnTo>
                    <a:lnTo>
                      <a:pt x="9" y="0"/>
                    </a:lnTo>
                    <a:lnTo>
                      <a:pt x="9" y="1"/>
                    </a:lnTo>
                    <a:lnTo>
                      <a:pt x="11" y="7"/>
                    </a:lnTo>
                    <a:lnTo>
                      <a:pt x="15" y="14"/>
                    </a:lnTo>
                    <a:lnTo>
                      <a:pt x="24" y="20"/>
                    </a:lnTo>
                    <a:lnTo>
                      <a:pt x="35" y="26"/>
                    </a:lnTo>
                    <a:lnTo>
                      <a:pt x="48" y="32"/>
                    </a:lnTo>
                    <a:lnTo>
                      <a:pt x="64" y="38"/>
                    </a:lnTo>
                    <a:lnTo>
                      <a:pt x="81" y="44"/>
                    </a:lnTo>
                    <a:lnTo>
                      <a:pt x="100" y="51"/>
                    </a:lnTo>
                    <a:lnTo>
                      <a:pt x="112" y="55"/>
                    </a:lnTo>
                    <a:lnTo>
                      <a:pt x="136" y="64"/>
                    </a:lnTo>
                    <a:lnTo>
                      <a:pt x="155" y="72"/>
                    </a:lnTo>
                    <a:lnTo>
                      <a:pt x="171" y="81"/>
                    </a:lnTo>
                    <a:lnTo>
                      <a:pt x="181" y="89"/>
                    </a:lnTo>
                    <a:lnTo>
                      <a:pt x="188" y="99"/>
                    </a:lnTo>
                    <a:lnTo>
                      <a:pt x="192" y="108"/>
                    </a:lnTo>
                    <a:lnTo>
                      <a:pt x="194" y="118"/>
                    </a:lnTo>
                    <a:lnTo>
                      <a:pt x="195" y="128"/>
                    </a:lnTo>
                    <a:lnTo>
                      <a:pt x="195" y="131"/>
                    </a:lnTo>
                    <a:lnTo>
                      <a:pt x="187" y="131"/>
                    </a:lnTo>
                    <a:lnTo>
                      <a:pt x="187" y="128"/>
                    </a:lnTo>
                    <a:lnTo>
                      <a:pt x="185" y="122"/>
                    </a:lnTo>
                    <a:lnTo>
                      <a:pt x="183" y="117"/>
                    </a:lnTo>
                    <a:lnTo>
                      <a:pt x="178" y="111"/>
                    </a:lnTo>
                    <a:lnTo>
                      <a:pt x="170" y="106"/>
                    </a:lnTo>
                    <a:lnTo>
                      <a:pt x="158" y="101"/>
                    </a:lnTo>
                    <a:lnTo>
                      <a:pt x="143" y="95"/>
                    </a:lnTo>
                    <a:lnTo>
                      <a:pt x="124" y="87"/>
                    </a:lnTo>
                    <a:lnTo>
                      <a:pt x="100" y="79"/>
                    </a:lnTo>
                    <a:lnTo>
                      <a:pt x="81" y="72"/>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12" name="Freeform 156"/>
              <p:cNvSpPr>
                <a:spLocks/>
              </p:cNvSpPr>
              <p:nvPr/>
            </p:nvSpPr>
            <p:spPr bwMode="auto">
              <a:xfrm>
                <a:off x="4574" y="3369"/>
                <a:ext cx="196" cy="134"/>
              </a:xfrm>
              <a:custGeom>
                <a:avLst/>
                <a:gdLst>
                  <a:gd name="T0" fmla="*/ 81 w 196"/>
                  <a:gd name="T1" fmla="*/ 73 h 134"/>
                  <a:gd name="T2" fmla="*/ 57 w 196"/>
                  <a:gd name="T3" fmla="*/ 63 h 134"/>
                  <a:gd name="T4" fmla="*/ 37 w 196"/>
                  <a:gd name="T5" fmla="*/ 52 h 134"/>
                  <a:gd name="T6" fmla="*/ 23 w 196"/>
                  <a:gd name="T7" fmla="*/ 44 h 134"/>
                  <a:gd name="T8" fmla="*/ 12 w 196"/>
                  <a:gd name="T9" fmla="*/ 35 h 134"/>
                  <a:gd name="T10" fmla="*/ 6 w 196"/>
                  <a:gd name="T11" fmla="*/ 26 h 134"/>
                  <a:gd name="T12" fmla="*/ 2 w 196"/>
                  <a:gd name="T13" fmla="*/ 17 h 134"/>
                  <a:gd name="T14" fmla="*/ 0 w 196"/>
                  <a:gd name="T15" fmla="*/ 10 h 134"/>
                  <a:gd name="T16" fmla="*/ 0 w 196"/>
                  <a:gd name="T17" fmla="*/ 0 h 134"/>
                  <a:gd name="T18" fmla="*/ 9 w 196"/>
                  <a:gd name="T19" fmla="*/ 0 h 134"/>
                  <a:gd name="T20" fmla="*/ 9 w 196"/>
                  <a:gd name="T21" fmla="*/ 1 h 134"/>
                  <a:gd name="T22" fmla="*/ 11 w 196"/>
                  <a:gd name="T23" fmla="*/ 8 h 134"/>
                  <a:gd name="T24" fmla="*/ 15 w 196"/>
                  <a:gd name="T25" fmla="*/ 15 h 134"/>
                  <a:gd name="T26" fmla="*/ 24 w 196"/>
                  <a:gd name="T27" fmla="*/ 21 h 134"/>
                  <a:gd name="T28" fmla="*/ 35 w 196"/>
                  <a:gd name="T29" fmla="*/ 26 h 134"/>
                  <a:gd name="T30" fmla="*/ 48 w 196"/>
                  <a:gd name="T31" fmla="*/ 33 h 134"/>
                  <a:gd name="T32" fmla="*/ 62 w 196"/>
                  <a:gd name="T33" fmla="*/ 38 h 134"/>
                  <a:gd name="T34" fmla="*/ 80 w 196"/>
                  <a:gd name="T35" fmla="*/ 45 h 134"/>
                  <a:gd name="T36" fmla="*/ 100 w 196"/>
                  <a:gd name="T37" fmla="*/ 51 h 134"/>
                  <a:gd name="T38" fmla="*/ 111 w 196"/>
                  <a:gd name="T39" fmla="*/ 55 h 134"/>
                  <a:gd name="T40" fmla="*/ 136 w 196"/>
                  <a:gd name="T41" fmla="*/ 65 h 134"/>
                  <a:gd name="T42" fmla="*/ 155 w 196"/>
                  <a:gd name="T43" fmla="*/ 73 h 134"/>
                  <a:gd name="T44" fmla="*/ 170 w 196"/>
                  <a:gd name="T45" fmla="*/ 82 h 134"/>
                  <a:gd name="T46" fmla="*/ 180 w 196"/>
                  <a:gd name="T47" fmla="*/ 90 h 134"/>
                  <a:gd name="T48" fmla="*/ 188 w 196"/>
                  <a:gd name="T49" fmla="*/ 100 h 134"/>
                  <a:gd name="T50" fmla="*/ 192 w 196"/>
                  <a:gd name="T51" fmla="*/ 109 h 134"/>
                  <a:gd name="T52" fmla="*/ 194 w 196"/>
                  <a:gd name="T53" fmla="*/ 119 h 134"/>
                  <a:gd name="T54" fmla="*/ 195 w 196"/>
                  <a:gd name="T55" fmla="*/ 130 h 134"/>
                  <a:gd name="T56" fmla="*/ 195 w 196"/>
                  <a:gd name="T57" fmla="*/ 132 h 134"/>
                  <a:gd name="T58" fmla="*/ 195 w 196"/>
                  <a:gd name="T59" fmla="*/ 133 h 134"/>
                  <a:gd name="T60" fmla="*/ 195 w 196"/>
                  <a:gd name="T61" fmla="*/ 133 h 134"/>
                  <a:gd name="T62" fmla="*/ 187 w 196"/>
                  <a:gd name="T63" fmla="*/ 132 h 134"/>
                  <a:gd name="T64" fmla="*/ 187 w 196"/>
                  <a:gd name="T65" fmla="*/ 130 h 134"/>
                  <a:gd name="T66" fmla="*/ 185 w 196"/>
                  <a:gd name="T67" fmla="*/ 124 h 134"/>
                  <a:gd name="T68" fmla="*/ 183 w 196"/>
                  <a:gd name="T69" fmla="*/ 118 h 134"/>
                  <a:gd name="T70" fmla="*/ 178 w 196"/>
                  <a:gd name="T71" fmla="*/ 113 h 134"/>
                  <a:gd name="T72" fmla="*/ 170 w 196"/>
                  <a:gd name="T73" fmla="*/ 107 h 134"/>
                  <a:gd name="T74" fmla="*/ 158 w 196"/>
                  <a:gd name="T75" fmla="*/ 102 h 134"/>
                  <a:gd name="T76" fmla="*/ 143 w 196"/>
                  <a:gd name="T77" fmla="*/ 96 h 134"/>
                  <a:gd name="T78" fmla="*/ 124 w 196"/>
                  <a:gd name="T79" fmla="*/ 88 h 134"/>
                  <a:gd name="T80" fmla="*/ 100 w 196"/>
                  <a:gd name="T81" fmla="*/ 80 h 134"/>
                  <a:gd name="T82" fmla="*/ 81 w 196"/>
                  <a:gd name="T83" fmla="*/ 7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34">
                    <a:moveTo>
                      <a:pt x="81" y="73"/>
                    </a:moveTo>
                    <a:lnTo>
                      <a:pt x="57" y="63"/>
                    </a:lnTo>
                    <a:lnTo>
                      <a:pt x="37" y="52"/>
                    </a:lnTo>
                    <a:lnTo>
                      <a:pt x="23" y="44"/>
                    </a:lnTo>
                    <a:lnTo>
                      <a:pt x="12" y="35"/>
                    </a:lnTo>
                    <a:lnTo>
                      <a:pt x="6" y="26"/>
                    </a:lnTo>
                    <a:lnTo>
                      <a:pt x="2" y="17"/>
                    </a:lnTo>
                    <a:lnTo>
                      <a:pt x="0" y="10"/>
                    </a:lnTo>
                    <a:lnTo>
                      <a:pt x="0" y="0"/>
                    </a:lnTo>
                    <a:lnTo>
                      <a:pt x="9" y="0"/>
                    </a:lnTo>
                    <a:lnTo>
                      <a:pt x="9" y="1"/>
                    </a:lnTo>
                    <a:lnTo>
                      <a:pt x="11" y="8"/>
                    </a:lnTo>
                    <a:lnTo>
                      <a:pt x="15" y="15"/>
                    </a:lnTo>
                    <a:lnTo>
                      <a:pt x="24" y="21"/>
                    </a:lnTo>
                    <a:lnTo>
                      <a:pt x="35" y="26"/>
                    </a:lnTo>
                    <a:lnTo>
                      <a:pt x="48" y="33"/>
                    </a:lnTo>
                    <a:lnTo>
                      <a:pt x="62" y="38"/>
                    </a:lnTo>
                    <a:lnTo>
                      <a:pt x="80" y="45"/>
                    </a:lnTo>
                    <a:lnTo>
                      <a:pt x="100" y="51"/>
                    </a:lnTo>
                    <a:lnTo>
                      <a:pt x="111" y="55"/>
                    </a:lnTo>
                    <a:lnTo>
                      <a:pt x="136" y="65"/>
                    </a:lnTo>
                    <a:lnTo>
                      <a:pt x="155" y="73"/>
                    </a:lnTo>
                    <a:lnTo>
                      <a:pt x="170" y="82"/>
                    </a:lnTo>
                    <a:lnTo>
                      <a:pt x="180" y="90"/>
                    </a:lnTo>
                    <a:lnTo>
                      <a:pt x="188" y="100"/>
                    </a:lnTo>
                    <a:lnTo>
                      <a:pt x="192" y="109"/>
                    </a:lnTo>
                    <a:lnTo>
                      <a:pt x="194" y="119"/>
                    </a:lnTo>
                    <a:lnTo>
                      <a:pt x="195" y="130"/>
                    </a:lnTo>
                    <a:lnTo>
                      <a:pt x="195" y="132"/>
                    </a:lnTo>
                    <a:lnTo>
                      <a:pt x="195" y="133"/>
                    </a:lnTo>
                    <a:lnTo>
                      <a:pt x="195" y="133"/>
                    </a:lnTo>
                    <a:lnTo>
                      <a:pt x="187" y="132"/>
                    </a:lnTo>
                    <a:lnTo>
                      <a:pt x="187" y="130"/>
                    </a:lnTo>
                    <a:lnTo>
                      <a:pt x="185" y="124"/>
                    </a:lnTo>
                    <a:lnTo>
                      <a:pt x="183" y="118"/>
                    </a:lnTo>
                    <a:lnTo>
                      <a:pt x="178" y="113"/>
                    </a:lnTo>
                    <a:lnTo>
                      <a:pt x="170" y="107"/>
                    </a:lnTo>
                    <a:lnTo>
                      <a:pt x="158" y="102"/>
                    </a:lnTo>
                    <a:lnTo>
                      <a:pt x="143" y="96"/>
                    </a:lnTo>
                    <a:lnTo>
                      <a:pt x="124" y="88"/>
                    </a:lnTo>
                    <a:lnTo>
                      <a:pt x="100" y="80"/>
                    </a:lnTo>
                    <a:lnTo>
                      <a:pt x="81" y="73"/>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13" name="Freeform 157"/>
              <p:cNvSpPr>
                <a:spLocks/>
              </p:cNvSpPr>
              <p:nvPr/>
            </p:nvSpPr>
            <p:spPr bwMode="auto">
              <a:xfrm>
                <a:off x="4575" y="2989"/>
                <a:ext cx="195" cy="130"/>
              </a:xfrm>
              <a:custGeom>
                <a:avLst/>
                <a:gdLst>
                  <a:gd name="T0" fmla="*/ 186 w 195"/>
                  <a:gd name="T1" fmla="*/ 0 h 130"/>
                  <a:gd name="T2" fmla="*/ 184 w 195"/>
                  <a:gd name="T3" fmla="*/ 6 h 130"/>
                  <a:gd name="T4" fmla="*/ 182 w 195"/>
                  <a:gd name="T5" fmla="*/ 12 h 130"/>
                  <a:gd name="T6" fmla="*/ 177 w 195"/>
                  <a:gd name="T7" fmla="*/ 18 h 130"/>
                  <a:gd name="T8" fmla="*/ 169 w 195"/>
                  <a:gd name="T9" fmla="*/ 23 h 130"/>
                  <a:gd name="T10" fmla="*/ 157 w 195"/>
                  <a:gd name="T11" fmla="*/ 29 h 130"/>
                  <a:gd name="T12" fmla="*/ 142 w 195"/>
                  <a:gd name="T13" fmla="*/ 35 h 130"/>
                  <a:gd name="T14" fmla="*/ 123 w 195"/>
                  <a:gd name="T15" fmla="*/ 42 h 130"/>
                  <a:gd name="T16" fmla="*/ 100 w 195"/>
                  <a:gd name="T17" fmla="*/ 50 h 130"/>
                  <a:gd name="T18" fmla="*/ 80 w 195"/>
                  <a:gd name="T19" fmla="*/ 57 h 130"/>
                  <a:gd name="T20" fmla="*/ 56 w 195"/>
                  <a:gd name="T21" fmla="*/ 68 h 130"/>
                  <a:gd name="T22" fmla="*/ 36 w 195"/>
                  <a:gd name="T23" fmla="*/ 77 h 130"/>
                  <a:gd name="T24" fmla="*/ 23 w 195"/>
                  <a:gd name="T25" fmla="*/ 87 h 130"/>
                  <a:gd name="T26" fmla="*/ 13 w 195"/>
                  <a:gd name="T27" fmla="*/ 95 h 130"/>
                  <a:gd name="T28" fmla="*/ 6 w 195"/>
                  <a:gd name="T29" fmla="*/ 103 h 130"/>
                  <a:gd name="T30" fmla="*/ 3 w 195"/>
                  <a:gd name="T31" fmla="*/ 112 h 130"/>
                  <a:gd name="T32" fmla="*/ 0 w 195"/>
                  <a:gd name="T33" fmla="*/ 120 h 130"/>
                  <a:gd name="T34" fmla="*/ 0 w 195"/>
                  <a:gd name="T35" fmla="*/ 128 h 130"/>
                  <a:gd name="T36" fmla="*/ 8 w 195"/>
                  <a:gd name="T37" fmla="*/ 129 h 130"/>
                  <a:gd name="T38" fmla="*/ 8 w 195"/>
                  <a:gd name="T39" fmla="*/ 129 h 130"/>
                  <a:gd name="T40" fmla="*/ 10 w 195"/>
                  <a:gd name="T41" fmla="*/ 122 h 130"/>
                  <a:gd name="T42" fmla="*/ 15 w 195"/>
                  <a:gd name="T43" fmla="*/ 115 h 130"/>
                  <a:gd name="T44" fmla="*/ 23 w 195"/>
                  <a:gd name="T45" fmla="*/ 109 h 130"/>
                  <a:gd name="T46" fmla="*/ 34 w 195"/>
                  <a:gd name="T47" fmla="*/ 103 h 130"/>
                  <a:gd name="T48" fmla="*/ 48 w 195"/>
                  <a:gd name="T49" fmla="*/ 98 h 130"/>
                  <a:gd name="T50" fmla="*/ 63 w 195"/>
                  <a:gd name="T51" fmla="*/ 92 h 130"/>
                  <a:gd name="T52" fmla="*/ 80 w 195"/>
                  <a:gd name="T53" fmla="*/ 85 h 130"/>
                  <a:gd name="T54" fmla="*/ 100 w 195"/>
                  <a:gd name="T55" fmla="*/ 78 h 130"/>
                  <a:gd name="T56" fmla="*/ 111 w 195"/>
                  <a:gd name="T57" fmla="*/ 74 h 130"/>
                  <a:gd name="T58" fmla="*/ 135 w 195"/>
                  <a:gd name="T59" fmla="*/ 66 h 130"/>
                  <a:gd name="T60" fmla="*/ 154 w 195"/>
                  <a:gd name="T61" fmla="*/ 57 h 130"/>
                  <a:gd name="T62" fmla="*/ 170 w 195"/>
                  <a:gd name="T63" fmla="*/ 49 h 130"/>
                  <a:gd name="T64" fmla="*/ 180 w 195"/>
                  <a:gd name="T65" fmla="*/ 40 h 130"/>
                  <a:gd name="T66" fmla="*/ 187 w 195"/>
                  <a:gd name="T67" fmla="*/ 31 h 130"/>
                  <a:gd name="T68" fmla="*/ 191 w 195"/>
                  <a:gd name="T69" fmla="*/ 22 h 130"/>
                  <a:gd name="T70" fmla="*/ 193 w 195"/>
                  <a:gd name="T71" fmla="*/ 11 h 130"/>
                  <a:gd name="T72" fmla="*/ 194 w 195"/>
                  <a:gd name="T73" fmla="*/ 0 h 130"/>
                  <a:gd name="T74" fmla="*/ 186 w 195"/>
                  <a:gd name="T7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5" h="130">
                    <a:moveTo>
                      <a:pt x="186" y="0"/>
                    </a:moveTo>
                    <a:lnTo>
                      <a:pt x="184" y="6"/>
                    </a:lnTo>
                    <a:lnTo>
                      <a:pt x="182" y="12"/>
                    </a:lnTo>
                    <a:lnTo>
                      <a:pt x="177" y="18"/>
                    </a:lnTo>
                    <a:lnTo>
                      <a:pt x="169" y="23"/>
                    </a:lnTo>
                    <a:lnTo>
                      <a:pt x="157" y="29"/>
                    </a:lnTo>
                    <a:lnTo>
                      <a:pt x="142" y="35"/>
                    </a:lnTo>
                    <a:lnTo>
                      <a:pt x="123" y="42"/>
                    </a:lnTo>
                    <a:lnTo>
                      <a:pt x="100" y="50"/>
                    </a:lnTo>
                    <a:lnTo>
                      <a:pt x="80" y="57"/>
                    </a:lnTo>
                    <a:lnTo>
                      <a:pt x="56" y="68"/>
                    </a:lnTo>
                    <a:lnTo>
                      <a:pt x="36" y="77"/>
                    </a:lnTo>
                    <a:lnTo>
                      <a:pt x="23" y="87"/>
                    </a:lnTo>
                    <a:lnTo>
                      <a:pt x="13" y="95"/>
                    </a:lnTo>
                    <a:lnTo>
                      <a:pt x="6" y="103"/>
                    </a:lnTo>
                    <a:lnTo>
                      <a:pt x="3" y="112"/>
                    </a:lnTo>
                    <a:lnTo>
                      <a:pt x="0" y="120"/>
                    </a:lnTo>
                    <a:lnTo>
                      <a:pt x="0" y="128"/>
                    </a:lnTo>
                    <a:lnTo>
                      <a:pt x="8" y="129"/>
                    </a:lnTo>
                    <a:lnTo>
                      <a:pt x="8" y="129"/>
                    </a:lnTo>
                    <a:lnTo>
                      <a:pt x="10" y="122"/>
                    </a:lnTo>
                    <a:lnTo>
                      <a:pt x="15" y="115"/>
                    </a:lnTo>
                    <a:lnTo>
                      <a:pt x="23" y="109"/>
                    </a:lnTo>
                    <a:lnTo>
                      <a:pt x="34" y="103"/>
                    </a:lnTo>
                    <a:lnTo>
                      <a:pt x="48" y="98"/>
                    </a:lnTo>
                    <a:lnTo>
                      <a:pt x="63" y="92"/>
                    </a:lnTo>
                    <a:lnTo>
                      <a:pt x="80" y="85"/>
                    </a:lnTo>
                    <a:lnTo>
                      <a:pt x="100" y="78"/>
                    </a:lnTo>
                    <a:lnTo>
                      <a:pt x="111" y="74"/>
                    </a:lnTo>
                    <a:lnTo>
                      <a:pt x="135" y="66"/>
                    </a:lnTo>
                    <a:lnTo>
                      <a:pt x="154" y="57"/>
                    </a:lnTo>
                    <a:lnTo>
                      <a:pt x="170" y="49"/>
                    </a:lnTo>
                    <a:lnTo>
                      <a:pt x="180" y="40"/>
                    </a:lnTo>
                    <a:lnTo>
                      <a:pt x="187" y="31"/>
                    </a:lnTo>
                    <a:lnTo>
                      <a:pt x="191" y="22"/>
                    </a:lnTo>
                    <a:lnTo>
                      <a:pt x="193" y="11"/>
                    </a:lnTo>
                    <a:lnTo>
                      <a:pt x="194" y="0"/>
                    </a:lnTo>
                    <a:lnTo>
                      <a:pt x="186"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14" name="Freeform 158"/>
              <p:cNvSpPr>
                <a:spLocks/>
              </p:cNvSpPr>
              <p:nvPr/>
            </p:nvSpPr>
            <p:spPr bwMode="auto">
              <a:xfrm>
                <a:off x="4574" y="3244"/>
                <a:ext cx="196" cy="130"/>
              </a:xfrm>
              <a:custGeom>
                <a:avLst/>
                <a:gdLst>
                  <a:gd name="T0" fmla="*/ 187 w 196"/>
                  <a:gd name="T1" fmla="*/ 0 h 130"/>
                  <a:gd name="T2" fmla="*/ 185 w 196"/>
                  <a:gd name="T3" fmla="*/ 6 h 130"/>
                  <a:gd name="T4" fmla="*/ 183 w 196"/>
                  <a:gd name="T5" fmla="*/ 12 h 130"/>
                  <a:gd name="T6" fmla="*/ 178 w 196"/>
                  <a:gd name="T7" fmla="*/ 18 h 130"/>
                  <a:gd name="T8" fmla="*/ 170 w 196"/>
                  <a:gd name="T9" fmla="*/ 22 h 130"/>
                  <a:gd name="T10" fmla="*/ 158 w 196"/>
                  <a:gd name="T11" fmla="*/ 28 h 130"/>
                  <a:gd name="T12" fmla="*/ 143 w 196"/>
                  <a:gd name="T13" fmla="*/ 35 h 130"/>
                  <a:gd name="T14" fmla="*/ 124 w 196"/>
                  <a:gd name="T15" fmla="*/ 41 h 130"/>
                  <a:gd name="T16" fmla="*/ 100 w 196"/>
                  <a:gd name="T17" fmla="*/ 50 h 130"/>
                  <a:gd name="T18" fmla="*/ 81 w 196"/>
                  <a:gd name="T19" fmla="*/ 57 h 130"/>
                  <a:gd name="T20" fmla="*/ 57 w 196"/>
                  <a:gd name="T21" fmla="*/ 68 h 130"/>
                  <a:gd name="T22" fmla="*/ 37 w 196"/>
                  <a:gd name="T23" fmla="*/ 77 h 130"/>
                  <a:gd name="T24" fmla="*/ 23 w 196"/>
                  <a:gd name="T25" fmla="*/ 87 h 130"/>
                  <a:gd name="T26" fmla="*/ 12 w 196"/>
                  <a:gd name="T27" fmla="*/ 95 h 130"/>
                  <a:gd name="T28" fmla="*/ 6 w 196"/>
                  <a:gd name="T29" fmla="*/ 103 h 130"/>
                  <a:gd name="T30" fmla="*/ 2 w 196"/>
                  <a:gd name="T31" fmla="*/ 112 h 130"/>
                  <a:gd name="T32" fmla="*/ 0 w 196"/>
                  <a:gd name="T33" fmla="*/ 120 h 130"/>
                  <a:gd name="T34" fmla="*/ 0 w 196"/>
                  <a:gd name="T35" fmla="*/ 128 h 130"/>
                  <a:gd name="T36" fmla="*/ 9 w 196"/>
                  <a:gd name="T37" fmla="*/ 129 h 130"/>
                  <a:gd name="T38" fmla="*/ 9 w 196"/>
                  <a:gd name="T39" fmla="*/ 129 h 130"/>
                  <a:gd name="T40" fmla="*/ 11 w 196"/>
                  <a:gd name="T41" fmla="*/ 122 h 130"/>
                  <a:gd name="T42" fmla="*/ 15 w 196"/>
                  <a:gd name="T43" fmla="*/ 115 h 130"/>
                  <a:gd name="T44" fmla="*/ 24 w 196"/>
                  <a:gd name="T45" fmla="*/ 109 h 130"/>
                  <a:gd name="T46" fmla="*/ 35 w 196"/>
                  <a:gd name="T47" fmla="*/ 103 h 130"/>
                  <a:gd name="T48" fmla="*/ 48 w 196"/>
                  <a:gd name="T49" fmla="*/ 97 h 130"/>
                  <a:gd name="T50" fmla="*/ 62 w 196"/>
                  <a:gd name="T51" fmla="*/ 92 h 130"/>
                  <a:gd name="T52" fmla="*/ 80 w 196"/>
                  <a:gd name="T53" fmla="*/ 85 h 130"/>
                  <a:gd name="T54" fmla="*/ 100 w 196"/>
                  <a:gd name="T55" fmla="*/ 78 h 130"/>
                  <a:gd name="T56" fmla="*/ 111 w 196"/>
                  <a:gd name="T57" fmla="*/ 74 h 130"/>
                  <a:gd name="T58" fmla="*/ 136 w 196"/>
                  <a:gd name="T59" fmla="*/ 66 h 130"/>
                  <a:gd name="T60" fmla="*/ 155 w 196"/>
                  <a:gd name="T61" fmla="*/ 57 h 130"/>
                  <a:gd name="T62" fmla="*/ 170 w 196"/>
                  <a:gd name="T63" fmla="*/ 49 h 130"/>
                  <a:gd name="T64" fmla="*/ 180 w 196"/>
                  <a:gd name="T65" fmla="*/ 39 h 130"/>
                  <a:gd name="T66" fmla="*/ 188 w 196"/>
                  <a:gd name="T67" fmla="*/ 31 h 130"/>
                  <a:gd name="T68" fmla="*/ 192 w 196"/>
                  <a:gd name="T69" fmla="*/ 21 h 130"/>
                  <a:gd name="T70" fmla="*/ 194 w 196"/>
                  <a:gd name="T71" fmla="*/ 11 h 130"/>
                  <a:gd name="T72" fmla="*/ 195 w 196"/>
                  <a:gd name="T73" fmla="*/ 0 h 130"/>
                  <a:gd name="T74" fmla="*/ 187 w 196"/>
                  <a:gd name="T7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6" h="130">
                    <a:moveTo>
                      <a:pt x="187" y="0"/>
                    </a:moveTo>
                    <a:lnTo>
                      <a:pt x="185" y="6"/>
                    </a:lnTo>
                    <a:lnTo>
                      <a:pt x="183" y="12"/>
                    </a:lnTo>
                    <a:lnTo>
                      <a:pt x="178" y="18"/>
                    </a:lnTo>
                    <a:lnTo>
                      <a:pt x="170" y="22"/>
                    </a:lnTo>
                    <a:lnTo>
                      <a:pt x="158" y="28"/>
                    </a:lnTo>
                    <a:lnTo>
                      <a:pt x="143" y="35"/>
                    </a:lnTo>
                    <a:lnTo>
                      <a:pt x="124" y="41"/>
                    </a:lnTo>
                    <a:lnTo>
                      <a:pt x="100" y="50"/>
                    </a:lnTo>
                    <a:lnTo>
                      <a:pt x="81" y="57"/>
                    </a:lnTo>
                    <a:lnTo>
                      <a:pt x="57" y="68"/>
                    </a:lnTo>
                    <a:lnTo>
                      <a:pt x="37" y="77"/>
                    </a:lnTo>
                    <a:lnTo>
                      <a:pt x="23" y="87"/>
                    </a:lnTo>
                    <a:lnTo>
                      <a:pt x="12" y="95"/>
                    </a:lnTo>
                    <a:lnTo>
                      <a:pt x="6" y="103"/>
                    </a:lnTo>
                    <a:lnTo>
                      <a:pt x="2" y="112"/>
                    </a:lnTo>
                    <a:lnTo>
                      <a:pt x="0" y="120"/>
                    </a:lnTo>
                    <a:lnTo>
                      <a:pt x="0" y="128"/>
                    </a:lnTo>
                    <a:lnTo>
                      <a:pt x="9" y="129"/>
                    </a:lnTo>
                    <a:lnTo>
                      <a:pt x="9" y="129"/>
                    </a:lnTo>
                    <a:lnTo>
                      <a:pt x="11" y="122"/>
                    </a:lnTo>
                    <a:lnTo>
                      <a:pt x="15" y="115"/>
                    </a:lnTo>
                    <a:lnTo>
                      <a:pt x="24" y="109"/>
                    </a:lnTo>
                    <a:lnTo>
                      <a:pt x="35" y="103"/>
                    </a:lnTo>
                    <a:lnTo>
                      <a:pt x="48" y="97"/>
                    </a:lnTo>
                    <a:lnTo>
                      <a:pt x="62" y="92"/>
                    </a:lnTo>
                    <a:lnTo>
                      <a:pt x="80" y="85"/>
                    </a:lnTo>
                    <a:lnTo>
                      <a:pt x="100" y="78"/>
                    </a:lnTo>
                    <a:lnTo>
                      <a:pt x="111" y="74"/>
                    </a:lnTo>
                    <a:lnTo>
                      <a:pt x="136" y="66"/>
                    </a:lnTo>
                    <a:lnTo>
                      <a:pt x="155" y="57"/>
                    </a:lnTo>
                    <a:lnTo>
                      <a:pt x="170" y="49"/>
                    </a:lnTo>
                    <a:lnTo>
                      <a:pt x="180" y="39"/>
                    </a:lnTo>
                    <a:lnTo>
                      <a:pt x="188" y="31"/>
                    </a:lnTo>
                    <a:lnTo>
                      <a:pt x="192" y="21"/>
                    </a:lnTo>
                    <a:lnTo>
                      <a:pt x="194" y="11"/>
                    </a:lnTo>
                    <a:lnTo>
                      <a:pt x="195" y="0"/>
                    </a:lnTo>
                    <a:lnTo>
                      <a:pt x="187"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15" name="Freeform 159"/>
              <p:cNvSpPr>
                <a:spLocks/>
              </p:cNvSpPr>
              <p:nvPr/>
            </p:nvSpPr>
            <p:spPr bwMode="auto">
              <a:xfrm>
                <a:off x="4587" y="3129"/>
                <a:ext cx="176" cy="120"/>
              </a:xfrm>
              <a:custGeom>
                <a:avLst/>
                <a:gdLst>
                  <a:gd name="T0" fmla="*/ 103 w 176"/>
                  <a:gd name="T1" fmla="*/ 65 h 120"/>
                  <a:gd name="T2" fmla="*/ 125 w 176"/>
                  <a:gd name="T3" fmla="*/ 56 h 120"/>
                  <a:gd name="T4" fmla="*/ 142 w 176"/>
                  <a:gd name="T5" fmla="*/ 47 h 120"/>
                  <a:gd name="T6" fmla="*/ 155 w 176"/>
                  <a:gd name="T7" fmla="*/ 39 h 120"/>
                  <a:gd name="T8" fmla="*/ 165 w 176"/>
                  <a:gd name="T9" fmla="*/ 32 h 120"/>
                  <a:gd name="T10" fmla="*/ 170 w 176"/>
                  <a:gd name="T11" fmla="*/ 24 h 120"/>
                  <a:gd name="T12" fmla="*/ 174 w 176"/>
                  <a:gd name="T13" fmla="*/ 17 h 120"/>
                  <a:gd name="T14" fmla="*/ 175 w 176"/>
                  <a:gd name="T15" fmla="*/ 9 h 120"/>
                  <a:gd name="T16" fmla="*/ 175 w 176"/>
                  <a:gd name="T17" fmla="*/ 1 h 120"/>
                  <a:gd name="T18" fmla="*/ 167 w 176"/>
                  <a:gd name="T19" fmla="*/ 0 h 120"/>
                  <a:gd name="T20" fmla="*/ 167 w 176"/>
                  <a:gd name="T21" fmla="*/ 1 h 120"/>
                  <a:gd name="T22" fmla="*/ 165 w 176"/>
                  <a:gd name="T23" fmla="*/ 7 h 120"/>
                  <a:gd name="T24" fmla="*/ 161 w 176"/>
                  <a:gd name="T25" fmla="*/ 13 h 120"/>
                  <a:gd name="T26" fmla="*/ 154 w 176"/>
                  <a:gd name="T27" fmla="*/ 18 h 120"/>
                  <a:gd name="T28" fmla="*/ 145 w 176"/>
                  <a:gd name="T29" fmla="*/ 23 h 120"/>
                  <a:gd name="T30" fmla="*/ 133 w 176"/>
                  <a:gd name="T31" fmla="*/ 29 h 120"/>
                  <a:gd name="T32" fmla="*/ 118 w 176"/>
                  <a:gd name="T33" fmla="*/ 34 h 120"/>
                  <a:gd name="T34" fmla="*/ 103 w 176"/>
                  <a:gd name="T35" fmla="*/ 40 h 120"/>
                  <a:gd name="T36" fmla="*/ 85 w 176"/>
                  <a:gd name="T37" fmla="*/ 46 h 120"/>
                  <a:gd name="T38" fmla="*/ 75 w 176"/>
                  <a:gd name="T39" fmla="*/ 49 h 120"/>
                  <a:gd name="T40" fmla="*/ 53 w 176"/>
                  <a:gd name="T41" fmla="*/ 57 h 120"/>
                  <a:gd name="T42" fmla="*/ 36 w 176"/>
                  <a:gd name="T43" fmla="*/ 65 h 120"/>
                  <a:gd name="T44" fmla="*/ 23 w 176"/>
                  <a:gd name="T45" fmla="*/ 73 h 120"/>
                  <a:gd name="T46" fmla="*/ 14 w 176"/>
                  <a:gd name="T47" fmla="*/ 81 h 120"/>
                  <a:gd name="T48" fmla="*/ 6 w 176"/>
                  <a:gd name="T49" fmla="*/ 89 h 120"/>
                  <a:gd name="T50" fmla="*/ 2 w 176"/>
                  <a:gd name="T51" fmla="*/ 97 h 120"/>
                  <a:gd name="T52" fmla="*/ 1 w 176"/>
                  <a:gd name="T53" fmla="*/ 106 h 120"/>
                  <a:gd name="T54" fmla="*/ 0 w 176"/>
                  <a:gd name="T55" fmla="*/ 116 h 120"/>
                  <a:gd name="T56" fmla="*/ 0 w 176"/>
                  <a:gd name="T57" fmla="*/ 118 h 120"/>
                  <a:gd name="T58" fmla="*/ 0 w 176"/>
                  <a:gd name="T59" fmla="*/ 118 h 120"/>
                  <a:gd name="T60" fmla="*/ 0 w 176"/>
                  <a:gd name="T61" fmla="*/ 119 h 120"/>
                  <a:gd name="T62" fmla="*/ 7 w 176"/>
                  <a:gd name="T63" fmla="*/ 118 h 120"/>
                  <a:gd name="T64" fmla="*/ 7 w 176"/>
                  <a:gd name="T65" fmla="*/ 116 h 120"/>
                  <a:gd name="T66" fmla="*/ 8 w 176"/>
                  <a:gd name="T67" fmla="*/ 111 h 120"/>
                  <a:gd name="T68" fmla="*/ 11 w 176"/>
                  <a:gd name="T69" fmla="*/ 106 h 120"/>
                  <a:gd name="T70" fmla="*/ 15 w 176"/>
                  <a:gd name="T71" fmla="*/ 101 h 120"/>
                  <a:gd name="T72" fmla="*/ 23 w 176"/>
                  <a:gd name="T73" fmla="*/ 96 h 120"/>
                  <a:gd name="T74" fmla="*/ 34 w 176"/>
                  <a:gd name="T75" fmla="*/ 92 h 120"/>
                  <a:gd name="T76" fmla="*/ 46 w 176"/>
                  <a:gd name="T77" fmla="*/ 86 h 120"/>
                  <a:gd name="T78" fmla="*/ 64 w 176"/>
                  <a:gd name="T79" fmla="*/ 79 h 120"/>
                  <a:gd name="T80" fmla="*/ 85 w 176"/>
                  <a:gd name="T81" fmla="*/ 72 h 120"/>
                  <a:gd name="T82" fmla="*/ 103 w 176"/>
                  <a:gd name="T83" fmla="*/ 6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16" name="Freeform 160"/>
              <p:cNvSpPr>
                <a:spLocks/>
              </p:cNvSpPr>
              <p:nvPr/>
            </p:nvSpPr>
            <p:spPr bwMode="auto">
              <a:xfrm>
                <a:off x="4587" y="3359"/>
                <a:ext cx="177" cy="119"/>
              </a:xfrm>
              <a:custGeom>
                <a:avLst/>
                <a:gdLst>
                  <a:gd name="T0" fmla="*/ 104 w 177"/>
                  <a:gd name="T1" fmla="*/ 65 h 119"/>
                  <a:gd name="T2" fmla="*/ 126 w 177"/>
                  <a:gd name="T3" fmla="*/ 56 h 119"/>
                  <a:gd name="T4" fmla="*/ 143 w 177"/>
                  <a:gd name="T5" fmla="*/ 47 h 119"/>
                  <a:gd name="T6" fmla="*/ 155 w 177"/>
                  <a:gd name="T7" fmla="*/ 39 h 119"/>
                  <a:gd name="T8" fmla="*/ 165 w 177"/>
                  <a:gd name="T9" fmla="*/ 31 h 119"/>
                  <a:gd name="T10" fmla="*/ 171 w 177"/>
                  <a:gd name="T11" fmla="*/ 23 h 119"/>
                  <a:gd name="T12" fmla="*/ 174 w 177"/>
                  <a:gd name="T13" fmla="*/ 16 h 119"/>
                  <a:gd name="T14" fmla="*/ 176 w 177"/>
                  <a:gd name="T15" fmla="*/ 8 h 119"/>
                  <a:gd name="T16" fmla="*/ 176 w 177"/>
                  <a:gd name="T17" fmla="*/ 0 h 119"/>
                  <a:gd name="T18" fmla="*/ 168 w 177"/>
                  <a:gd name="T19" fmla="*/ 0 h 119"/>
                  <a:gd name="T20" fmla="*/ 166 w 177"/>
                  <a:gd name="T21" fmla="*/ 7 h 119"/>
                  <a:gd name="T22" fmla="*/ 162 w 177"/>
                  <a:gd name="T23" fmla="*/ 13 h 119"/>
                  <a:gd name="T24" fmla="*/ 155 w 177"/>
                  <a:gd name="T25" fmla="*/ 18 h 119"/>
                  <a:gd name="T26" fmla="*/ 145 w 177"/>
                  <a:gd name="T27" fmla="*/ 23 h 119"/>
                  <a:gd name="T28" fmla="*/ 133 w 177"/>
                  <a:gd name="T29" fmla="*/ 29 h 119"/>
                  <a:gd name="T30" fmla="*/ 119 w 177"/>
                  <a:gd name="T31" fmla="*/ 34 h 119"/>
                  <a:gd name="T32" fmla="*/ 103 w 177"/>
                  <a:gd name="T33" fmla="*/ 40 h 119"/>
                  <a:gd name="T34" fmla="*/ 85 w 177"/>
                  <a:gd name="T35" fmla="*/ 45 h 119"/>
                  <a:gd name="T36" fmla="*/ 75 w 177"/>
                  <a:gd name="T37" fmla="*/ 49 h 119"/>
                  <a:gd name="T38" fmla="*/ 54 w 177"/>
                  <a:gd name="T39" fmla="*/ 58 h 119"/>
                  <a:gd name="T40" fmla="*/ 36 w 177"/>
                  <a:gd name="T41" fmla="*/ 65 h 119"/>
                  <a:gd name="T42" fmla="*/ 23 w 177"/>
                  <a:gd name="T43" fmla="*/ 73 h 119"/>
                  <a:gd name="T44" fmla="*/ 14 w 177"/>
                  <a:gd name="T45" fmla="*/ 80 h 119"/>
                  <a:gd name="T46" fmla="*/ 6 w 177"/>
                  <a:gd name="T47" fmla="*/ 89 h 119"/>
                  <a:gd name="T48" fmla="*/ 2 w 177"/>
                  <a:gd name="T49" fmla="*/ 97 h 119"/>
                  <a:gd name="T50" fmla="*/ 1 w 177"/>
                  <a:gd name="T51" fmla="*/ 106 h 119"/>
                  <a:gd name="T52" fmla="*/ 0 w 177"/>
                  <a:gd name="T53" fmla="*/ 116 h 119"/>
                  <a:gd name="T54" fmla="*/ 0 w 177"/>
                  <a:gd name="T55" fmla="*/ 117 h 119"/>
                  <a:gd name="T56" fmla="*/ 0 w 177"/>
                  <a:gd name="T57" fmla="*/ 118 h 119"/>
                  <a:gd name="T58" fmla="*/ 8 w 177"/>
                  <a:gd name="T59" fmla="*/ 117 h 119"/>
                  <a:gd name="T60" fmla="*/ 8 w 177"/>
                  <a:gd name="T61" fmla="*/ 116 h 119"/>
                  <a:gd name="T62" fmla="*/ 9 w 177"/>
                  <a:gd name="T63" fmla="*/ 110 h 119"/>
                  <a:gd name="T64" fmla="*/ 11 w 177"/>
                  <a:gd name="T65" fmla="*/ 105 h 119"/>
                  <a:gd name="T66" fmla="*/ 16 w 177"/>
                  <a:gd name="T67" fmla="*/ 100 h 119"/>
                  <a:gd name="T68" fmla="*/ 24 w 177"/>
                  <a:gd name="T69" fmla="*/ 96 h 119"/>
                  <a:gd name="T70" fmla="*/ 34 w 177"/>
                  <a:gd name="T71" fmla="*/ 91 h 119"/>
                  <a:gd name="T72" fmla="*/ 46 w 177"/>
                  <a:gd name="T73" fmla="*/ 85 h 119"/>
                  <a:gd name="T74" fmla="*/ 64 w 177"/>
                  <a:gd name="T75" fmla="*/ 79 h 119"/>
                  <a:gd name="T76" fmla="*/ 85 w 177"/>
                  <a:gd name="T77" fmla="*/ 71 h 119"/>
                  <a:gd name="T78" fmla="*/ 104 w 177"/>
                  <a:gd name="T79" fmla="*/ 6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17" name="Freeform 161"/>
              <p:cNvSpPr>
                <a:spLocks/>
              </p:cNvSpPr>
              <p:nvPr/>
            </p:nvSpPr>
            <p:spPr bwMode="auto">
              <a:xfrm>
                <a:off x="5212" y="3247"/>
                <a:ext cx="176" cy="118"/>
              </a:xfrm>
              <a:custGeom>
                <a:avLst/>
                <a:gdLst>
                  <a:gd name="T0" fmla="*/ 8 w 176"/>
                  <a:gd name="T1" fmla="*/ 0 h 118"/>
                  <a:gd name="T2" fmla="*/ 9 w 176"/>
                  <a:gd name="T3" fmla="*/ 6 h 118"/>
                  <a:gd name="T4" fmla="*/ 11 w 176"/>
                  <a:gd name="T5" fmla="*/ 11 h 118"/>
                  <a:gd name="T6" fmla="*/ 16 w 176"/>
                  <a:gd name="T7" fmla="*/ 15 h 118"/>
                  <a:gd name="T8" fmla="*/ 24 w 176"/>
                  <a:gd name="T9" fmla="*/ 21 h 118"/>
                  <a:gd name="T10" fmla="*/ 34 w 176"/>
                  <a:gd name="T11" fmla="*/ 26 h 118"/>
                  <a:gd name="T12" fmla="*/ 46 w 176"/>
                  <a:gd name="T13" fmla="*/ 31 h 118"/>
                  <a:gd name="T14" fmla="*/ 64 w 176"/>
                  <a:gd name="T15" fmla="*/ 38 h 118"/>
                  <a:gd name="T16" fmla="*/ 85 w 176"/>
                  <a:gd name="T17" fmla="*/ 45 h 118"/>
                  <a:gd name="T18" fmla="*/ 104 w 176"/>
                  <a:gd name="T19" fmla="*/ 51 h 118"/>
                  <a:gd name="T20" fmla="*/ 125 w 176"/>
                  <a:gd name="T21" fmla="*/ 61 h 118"/>
                  <a:gd name="T22" fmla="*/ 143 w 176"/>
                  <a:gd name="T23" fmla="*/ 70 h 118"/>
                  <a:gd name="T24" fmla="*/ 155 w 176"/>
                  <a:gd name="T25" fmla="*/ 78 h 118"/>
                  <a:gd name="T26" fmla="*/ 165 w 176"/>
                  <a:gd name="T27" fmla="*/ 85 h 118"/>
                  <a:gd name="T28" fmla="*/ 170 w 176"/>
                  <a:gd name="T29" fmla="*/ 93 h 118"/>
                  <a:gd name="T30" fmla="*/ 174 w 176"/>
                  <a:gd name="T31" fmla="*/ 100 h 118"/>
                  <a:gd name="T32" fmla="*/ 175 w 176"/>
                  <a:gd name="T33" fmla="*/ 108 h 118"/>
                  <a:gd name="T34" fmla="*/ 175 w 176"/>
                  <a:gd name="T35" fmla="*/ 116 h 118"/>
                  <a:gd name="T36" fmla="*/ 167 w 176"/>
                  <a:gd name="T37" fmla="*/ 117 h 118"/>
                  <a:gd name="T38" fmla="*/ 167 w 176"/>
                  <a:gd name="T39" fmla="*/ 116 h 118"/>
                  <a:gd name="T40" fmla="*/ 165 w 176"/>
                  <a:gd name="T41" fmla="*/ 110 h 118"/>
                  <a:gd name="T42" fmla="*/ 161 w 176"/>
                  <a:gd name="T43" fmla="*/ 105 h 118"/>
                  <a:gd name="T44" fmla="*/ 154 w 176"/>
                  <a:gd name="T45" fmla="*/ 99 h 118"/>
                  <a:gd name="T46" fmla="*/ 145 w 176"/>
                  <a:gd name="T47" fmla="*/ 94 h 118"/>
                  <a:gd name="T48" fmla="*/ 133 w 176"/>
                  <a:gd name="T49" fmla="*/ 88 h 118"/>
                  <a:gd name="T50" fmla="*/ 118 w 176"/>
                  <a:gd name="T51" fmla="*/ 82 h 118"/>
                  <a:gd name="T52" fmla="*/ 103 w 176"/>
                  <a:gd name="T53" fmla="*/ 77 h 118"/>
                  <a:gd name="T54" fmla="*/ 85 w 176"/>
                  <a:gd name="T55" fmla="*/ 70 h 118"/>
                  <a:gd name="T56" fmla="*/ 75 w 176"/>
                  <a:gd name="T57" fmla="*/ 67 h 118"/>
                  <a:gd name="T58" fmla="*/ 53 w 176"/>
                  <a:gd name="T59" fmla="*/ 60 h 118"/>
                  <a:gd name="T60" fmla="*/ 36 w 176"/>
                  <a:gd name="T61" fmla="*/ 51 h 118"/>
                  <a:gd name="T62" fmla="*/ 23 w 176"/>
                  <a:gd name="T63" fmla="*/ 44 h 118"/>
                  <a:gd name="T64" fmla="*/ 14 w 176"/>
                  <a:gd name="T65" fmla="*/ 36 h 118"/>
                  <a:gd name="T66" fmla="*/ 6 w 176"/>
                  <a:gd name="T67" fmla="*/ 28 h 118"/>
                  <a:gd name="T68" fmla="*/ 2 w 176"/>
                  <a:gd name="T69" fmla="*/ 19 h 118"/>
                  <a:gd name="T70" fmla="*/ 1 w 176"/>
                  <a:gd name="T71" fmla="*/ 10 h 118"/>
                  <a:gd name="T72" fmla="*/ 0 w 176"/>
                  <a:gd name="T73" fmla="*/ 0 h 118"/>
                  <a:gd name="T74" fmla="*/ 8 w 176"/>
                  <a:gd name="T7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18" name="Freeform 162"/>
              <p:cNvSpPr>
                <a:spLocks/>
              </p:cNvSpPr>
              <p:nvPr/>
            </p:nvSpPr>
            <p:spPr bwMode="auto">
              <a:xfrm>
                <a:off x="5212" y="3018"/>
                <a:ext cx="176" cy="117"/>
              </a:xfrm>
              <a:custGeom>
                <a:avLst/>
                <a:gdLst>
                  <a:gd name="T0" fmla="*/ 7 w 176"/>
                  <a:gd name="T1" fmla="*/ 0 h 117"/>
                  <a:gd name="T2" fmla="*/ 8 w 176"/>
                  <a:gd name="T3" fmla="*/ 6 h 117"/>
                  <a:gd name="T4" fmla="*/ 11 w 176"/>
                  <a:gd name="T5" fmla="*/ 11 h 117"/>
                  <a:gd name="T6" fmla="*/ 15 w 176"/>
                  <a:gd name="T7" fmla="*/ 16 h 117"/>
                  <a:gd name="T8" fmla="*/ 23 w 176"/>
                  <a:gd name="T9" fmla="*/ 21 h 117"/>
                  <a:gd name="T10" fmla="*/ 34 w 176"/>
                  <a:gd name="T11" fmla="*/ 26 h 117"/>
                  <a:gd name="T12" fmla="*/ 46 w 176"/>
                  <a:gd name="T13" fmla="*/ 31 h 117"/>
                  <a:gd name="T14" fmla="*/ 64 w 176"/>
                  <a:gd name="T15" fmla="*/ 38 h 117"/>
                  <a:gd name="T16" fmla="*/ 85 w 176"/>
                  <a:gd name="T17" fmla="*/ 45 h 117"/>
                  <a:gd name="T18" fmla="*/ 103 w 176"/>
                  <a:gd name="T19" fmla="*/ 51 h 117"/>
                  <a:gd name="T20" fmla="*/ 125 w 176"/>
                  <a:gd name="T21" fmla="*/ 61 h 117"/>
                  <a:gd name="T22" fmla="*/ 142 w 176"/>
                  <a:gd name="T23" fmla="*/ 69 h 117"/>
                  <a:gd name="T24" fmla="*/ 155 w 176"/>
                  <a:gd name="T25" fmla="*/ 78 h 117"/>
                  <a:gd name="T26" fmla="*/ 165 w 176"/>
                  <a:gd name="T27" fmla="*/ 85 h 117"/>
                  <a:gd name="T28" fmla="*/ 170 w 176"/>
                  <a:gd name="T29" fmla="*/ 92 h 117"/>
                  <a:gd name="T30" fmla="*/ 174 w 176"/>
                  <a:gd name="T31" fmla="*/ 100 h 117"/>
                  <a:gd name="T32" fmla="*/ 175 w 176"/>
                  <a:gd name="T33" fmla="*/ 107 h 117"/>
                  <a:gd name="T34" fmla="*/ 175 w 176"/>
                  <a:gd name="T35" fmla="*/ 115 h 117"/>
                  <a:gd name="T36" fmla="*/ 167 w 176"/>
                  <a:gd name="T37" fmla="*/ 116 h 117"/>
                  <a:gd name="T38" fmla="*/ 167 w 176"/>
                  <a:gd name="T39" fmla="*/ 116 h 117"/>
                  <a:gd name="T40" fmla="*/ 165 w 176"/>
                  <a:gd name="T41" fmla="*/ 109 h 117"/>
                  <a:gd name="T42" fmla="*/ 161 w 176"/>
                  <a:gd name="T43" fmla="*/ 104 h 117"/>
                  <a:gd name="T44" fmla="*/ 154 w 176"/>
                  <a:gd name="T45" fmla="*/ 98 h 117"/>
                  <a:gd name="T46" fmla="*/ 145 w 176"/>
                  <a:gd name="T47" fmla="*/ 93 h 117"/>
                  <a:gd name="T48" fmla="*/ 133 w 176"/>
                  <a:gd name="T49" fmla="*/ 87 h 117"/>
                  <a:gd name="T50" fmla="*/ 118 w 176"/>
                  <a:gd name="T51" fmla="*/ 82 h 117"/>
                  <a:gd name="T52" fmla="*/ 103 w 176"/>
                  <a:gd name="T53" fmla="*/ 76 h 117"/>
                  <a:gd name="T54" fmla="*/ 85 w 176"/>
                  <a:gd name="T55" fmla="*/ 70 h 117"/>
                  <a:gd name="T56" fmla="*/ 75 w 176"/>
                  <a:gd name="T57" fmla="*/ 66 h 117"/>
                  <a:gd name="T58" fmla="*/ 53 w 176"/>
                  <a:gd name="T59" fmla="*/ 59 h 117"/>
                  <a:gd name="T60" fmla="*/ 36 w 176"/>
                  <a:gd name="T61" fmla="*/ 51 h 117"/>
                  <a:gd name="T62" fmla="*/ 23 w 176"/>
                  <a:gd name="T63" fmla="*/ 44 h 117"/>
                  <a:gd name="T64" fmla="*/ 14 w 176"/>
                  <a:gd name="T65" fmla="*/ 36 h 117"/>
                  <a:gd name="T66" fmla="*/ 6 w 176"/>
                  <a:gd name="T67" fmla="*/ 27 h 117"/>
                  <a:gd name="T68" fmla="*/ 2 w 176"/>
                  <a:gd name="T69" fmla="*/ 19 h 117"/>
                  <a:gd name="T70" fmla="*/ 1 w 176"/>
                  <a:gd name="T71" fmla="*/ 10 h 117"/>
                  <a:gd name="T72" fmla="*/ 0 w 176"/>
                  <a:gd name="T73" fmla="*/ 0 h 117"/>
                  <a:gd name="T74" fmla="*/ 7 w 176"/>
                  <a:gd name="T7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19" name="Freeform 163"/>
              <p:cNvSpPr>
                <a:spLocks/>
              </p:cNvSpPr>
              <p:nvPr/>
            </p:nvSpPr>
            <p:spPr bwMode="auto">
              <a:xfrm>
                <a:off x="5199" y="3119"/>
                <a:ext cx="196" cy="132"/>
              </a:xfrm>
              <a:custGeom>
                <a:avLst/>
                <a:gdLst>
                  <a:gd name="T0" fmla="*/ 81 w 196"/>
                  <a:gd name="T1" fmla="*/ 72 h 132"/>
                  <a:gd name="T2" fmla="*/ 57 w 196"/>
                  <a:gd name="T3" fmla="*/ 62 h 132"/>
                  <a:gd name="T4" fmla="*/ 37 w 196"/>
                  <a:gd name="T5" fmla="*/ 52 h 132"/>
                  <a:gd name="T6" fmla="*/ 23 w 196"/>
                  <a:gd name="T7" fmla="*/ 44 h 132"/>
                  <a:gd name="T8" fmla="*/ 12 w 196"/>
                  <a:gd name="T9" fmla="*/ 34 h 132"/>
                  <a:gd name="T10" fmla="*/ 6 w 196"/>
                  <a:gd name="T11" fmla="*/ 26 h 132"/>
                  <a:gd name="T12" fmla="*/ 2 w 196"/>
                  <a:gd name="T13" fmla="*/ 18 h 132"/>
                  <a:gd name="T14" fmla="*/ 0 w 196"/>
                  <a:gd name="T15" fmla="*/ 9 h 132"/>
                  <a:gd name="T16" fmla="*/ 0 w 196"/>
                  <a:gd name="T17" fmla="*/ 1 h 132"/>
                  <a:gd name="T18" fmla="*/ 9 w 196"/>
                  <a:gd name="T19" fmla="*/ 0 h 132"/>
                  <a:gd name="T20" fmla="*/ 9 w 196"/>
                  <a:gd name="T21" fmla="*/ 1 h 132"/>
                  <a:gd name="T22" fmla="*/ 11 w 196"/>
                  <a:gd name="T23" fmla="*/ 7 h 132"/>
                  <a:gd name="T24" fmla="*/ 15 w 196"/>
                  <a:gd name="T25" fmla="*/ 14 h 132"/>
                  <a:gd name="T26" fmla="*/ 24 w 196"/>
                  <a:gd name="T27" fmla="*/ 20 h 132"/>
                  <a:gd name="T28" fmla="*/ 35 w 196"/>
                  <a:gd name="T29" fmla="*/ 26 h 132"/>
                  <a:gd name="T30" fmla="*/ 48 w 196"/>
                  <a:gd name="T31" fmla="*/ 32 h 132"/>
                  <a:gd name="T32" fmla="*/ 64 w 196"/>
                  <a:gd name="T33" fmla="*/ 38 h 132"/>
                  <a:gd name="T34" fmla="*/ 81 w 196"/>
                  <a:gd name="T35" fmla="*/ 44 h 132"/>
                  <a:gd name="T36" fmla="*/ 100 w 196"/>
                  <a:gd name="T37" fmla="*/ 51 h 132"/>
                  <a:gd name="T38" fmla="*/ 112 w 196"/>
                  <a:gd name="T39" fmla="*/ 55 h 132"/>
                  <a:gd name="T40" fmla="*/ 136 w 196"/>
                  <a:gd name="T41" fmla="*/ 64 h 132"/>
                  <a:gd name="T42" fmla="*/ 155 w 196"/>
                  <a:gd name="T43" fmla="*/ 72 h 132"/>
                  <a:gd name="T44" fmla="*/ 171 w 196"/>
                  <a:gd name="T45" fmla="*/ 81 h 132"/>
                  <a:gd name="T46" fmla="*/ 181 w 196"/>
                  <a:gd name="T47" fmla="*/ 89 h 132"/>
                  <a:gd name="T48" fmla="*/ 188 w 196"/>
                  <a:gd name="T49" fmla="*/ 99 h 132"/>
                  <a:gd name="T50" fmla="*/ 192 w 196"/>
                  <a:gd name="T51" fmla="*/ 108 h 132"/>
                  <a:gd name="T52" fmla="*/ 194 w 196"/>
                  <a:gd name="T53" fmla="*/ 118 h 132"/>
                  <a:gd name="T54" fmla="*/ 195 w 196"/>
                  <a:gd name="T55" fmla="*/ 128 h 132"/>
                  <a:gd name="T56" fmla="*/ 195 w 196"/>
                  <a:gd name="T57" fmla="*/ 131 h 132"/>
                  <a:gd name="T58" fmla="*/ 187 w 196"/>
                  <a:gd name="T59" fmla="*/ 131 h 132"/>
                  <a:gd name="T60" fmla="*/ 187 w 196"/>
                  <a:gd name="T61" fmla="*/ 128 h 132"/>
                  <a:gd name="T62" fmla="*/ 185 w 196"/>
                  <a:gd name="T63" fmla="*/ 122 h 132"/>
                  <a:gd name="T64" fmla="*/ 183 w 196"/>
                  <a:gd name="T65" fmla="*/ 117 h 132"/>
                  <a:gd name="T66" fmla="*/ 178 w 196"/>
                  <a:gd name="T67" fmla="*/ 111 h 132"/>
                  <a:gd name="T68" fmla="*/ 170 w 196"/>
                  <a:gd name="T69" fmla="*/ 106 h 132"/>
                  <a:gd name="T70" fmla="*/ 158 w 196"/>
                  <a:gd name="T71" fmla="*/ 101 h 132"/>
                  <a:gd name="T72" fmla="*/ 143 w 196"/>
                  <a:gd name="T73" fmla="*/ 95 h 132"/>
                  <a:gd name="T74" fmla="*/ 124 w 196"/>
                  <a:gd name="T75" fmla="*/ 87 h 132"/>
                  <a:gd name="T76" fmla="*/ 100 w 196"/>
                  <a:gd name="T77" fmla="*/ 79 h 132"/>
                  <a:gd name="T78" fmla="*/ 81 w 196"/>
                  <a:gd name="T79" fmla="*/ 7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132">
                    <a:moveTo>
                      <a:pt x="81" y="72"/>
                    </a:moveTo>
                    <a:lnTo>
                      <a:pt x="57" y="62"/>
                    </a:lnTo>
                    <a:lnTo>
                      <a:pt x="37" y="52"/>
                    </a:lnTo>
                    <a:lnTo>
                      <a:pt x="23" y="44"/>
                    </a:lnTo>
                    <a:lnTo>
                      <a:pt x="12" y="34"/>
                    </a:lnTo>
                    <a:lnTo>
                      <a:pt x="6" y="26"/>
                    </a:lnTo>
                    <a:lnTo>
                      <a:pt x="2" y="18"/>
                    </a:lnTo>
                    <a:lnTo>
                      <a:pt x="0" y="9"/>
                    </a:lnTo>
                    <a:lnTo>
                      <a:pt x="0" y="1"/>
                    </a:lnTo>
                    <a:lnTo>
                      <a:pt x="9" y="0"/>
                    </a:lnTo>
                    <a:lnTo>
                      <a:pt x="9" y="1"/>
                    </a:lnTo>
                    <a:lnTo>
                      <a:pt x="11" y="7"/>
                    </a:lnTo>
                    <a:lnTo>
                      <a:pt x="15" y="14"/>
                    </a:lnTo>
                    <a:lnTo>
                      <a:pt x="24" y="20"/>
                    </a:lnTo>
                    <a:lnTo>
                      <a:pt x="35" y="26"/>
                    </a:lnTo>
                    <a:lnTo>
                      <a:pt x="48" y="32"/>
                    </a:lnTo>
                    <a:lnTo>
                      <a:pt x="64" y="38"/>
                    </a:lnTo>
                    <a:lnTo>
                      <a:pt x="81" y="44"/>
                    </a:lnTo>
                    <a:lnTo>
                      <a:pt x="100" y="51"/>
                    </a:lnTo>
                    <a:lnTo>
                      <a:pt x="112" y="55"/>
                    </a:lnTo>
                    <a:lnTo>
                      <a:pt x="136" y="64"/>
                    </a:lnTo>
                    <a:lnTo>
                      <a:pt x="155" y="72"/>
                    </a:lnTo>
                    <a:lnTo>
                      <a:pt x="171" y="81"/>
                    </a:lnTo>
                    <a:lnTo>
                      <a:pt x="181" y="89"/>
                    </a:lnTo>
                    <a:lnTo>
                      <a:pt x="188" y="99"/>
                    </a:lnTo>
                    <a:lnTo>
                      <a:pt x="192" y="108"/>
                    </a:lnTo>
                    <a:lnTo>
                      <a:pt x="194" y="118"/>
                    </a:lnTo>
                    <a:lnTo>
                      <a:pt x="195" y="128"/>
                    </a:lnTo>
                    <a:lnTo>
                      <a:pt x="195" y="131"/>
                    </a:lnTo>
                    <a:lnTo>
                      <a:pt x="187" y="131"/>
                    </a:lnTo>
                    <a:lnTo>
                      <a:pt x="187" y="128"/>
                    </a:lnTo>
                    <a:lnTo>
                      <a:pt x="185" y="122"/>
                    </a:lnTo>
                    <a:lnTo>
                      <a:pt x="183" y="117"/>
                    </a:lnTo>
                    <a:lnTo>
                      <a:pt x="178" y="111"/>
                    </a:lnTo>
                    <a:lnTo>
                      <a:pt x="170" y="106"/>
                    </a:lnTo>
                    <a:lnTo>
                      <a:pt x="158" y="101"/>
                    </a:lnTo>
                    <a:lnTo>
                      <a:pt x="143" y="95"/>
                    </a:lnTo>
                    <a:lnTo>
                      <a:pt x="124" y="87"/>
                    </a:lnTo>
                    <a:lnTo>
                      <a:pt x="100" y="79"/>
                    </a:lnTo>
                    <a:lnTo>
                      <a:pt x="81" y="72"/>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20" name="Freeform 164"/>
              <p:cNvSpPr>
                <a:spLocks/>
              </p:cNvSpPr>
              <p:nvPr/>
            </p:nvSpPr>
            <p:spPr bwMode="auto">
              <a:xfrm>
                <a:off x="5199" y="3372"/>
                <a:ext cx="196" cy="134"/>
              </a:xfrm>
              <a:custGeom>
                <a:avLst/>
                <a:gdLst>
                  <a:gd name="T0" fmla="*/ 81 w 196"/>
                  <a:gd name="T1" fmla="*/ 73 h 134"/>
                  <a:gd name="T2" fmla="*/ 57 w 196"/>
                  <a:gd name="T3" fmla="*/ 63 h 134"/>
                  <a:gd name="T4" fmla="*/ 37 w 196"/>
                  <a:gd name="T5" fmla="*/ 52 h 134"/>
                  <a:gd name="T6" fmla="*/ 23 w 196"/>
                  <a:gd name="T7" fmla="*/ 44 h 134"/>
                  <a:gd name="T8" fmla="*/ 12 w 196"/>
                  <a:gd name="T9" fmla="*/ 35 h 134"/>
                  <a:gd name="T10" fmla="*/ 6 w 196"/>
                  <a:gd name="T11" fmla="*/ 26 h 134"/>
                  <a:gd name="T12" fmla="*/ 2 w 196"/>
                  <a:gd name="T13" fmla="*/ 17 h 134"/>
                  <a:gd name="T14" fmla="*/ 0 w 196"/>
                  <a:gd name="T15" fmla="*/ 10 h 134"/>
                  <a:gd name="T16" fmla="*/ 0 w 196"/>
                  <a:gd name="T17" fmla="*/ 0 h 134"/>
                  <a:gd name="T18" fmla="*/ 9 w 196"/>
                  <a:gd name="T19" fmla="*/ 0 h 134"/>
                  <a:gd name="T20" fmla="*/ 9 w 196"/>
                  <a:gd name="T21" fmla="*/ 1 h 134"/>
                  <a:gd name="T22" fmla="*/ 11 w 196"/>
                  <a:gd name="T23" fmla="*/ 8 h 134"/>
                  <a:gd name="T24" fmla="*/ 15 w 196"/>
                  <a:gd name="T25" fmla="*/ 15 h 134"/>
                  <a:gd name="T26" fmla="*/ 24 w 196"/>
                  <a:gd name="T27" fmla="*/ 21 h 134"/>
                  <a:gd name="T28" fmla="*/ 35 w 196"/>
                  <a:gd name="T29" fmla="*/ 26 h 134"/>
                  <a:gd name="T30" fmla="*/ 48 w 196"/>
                  <a:gd name="T31" fmla="*/ 33 h 134"/>
                  <a:gd name="T32" fmla="*/ 62 w 196"/>
                  <a:gd name="T33" fmla="*/ 38 h 134"/>
                  <a:gd name="T34" fmla="*/ 80 w 196"/>
                  <a:gd name="T35" fmla="*/ 45 h 134"/>
                  <a:gd name="T36" fmla="*/ 100 w 196"/>
                  <a:gd name="T37" fmla="*/ 51 h 134"/>
                  <a:gd name="T38" fmla="*/ 111 w 196"/>
                  <a:gd name="T39" fmla="*/ 55 h 134"/>
                  <a:gd name="T40" fmla="*/ 136 w 196"/>
                  <a:gd name="T41" fmla="*/ 65 h 134"/>
                  <a:gd name="T42" fmla="*/ 155 w 196"/>
                  <a:gd name="T43" fmla="*/ 73 h 134"/>
                  <a:gd name="T44" fmla="*/ 170 w 196"/>
                  <a:gd name="T45" fmla="*/ 82 h 134"/>
                  <a:gd name="T46" fmla="*/ 180 w 196"/>
                  <a:gd name="T47" fmla="*/ 90 h 134"/>
                  <a:gd name="T48" fmla="*/ 188 w 196"/>
                  <a:gd name="T49" fmla="*/ 100 h 134"/>
                  <a:gd name="T50" fmla="*/ 192 w 196"/>
                  <a:gd name="T51" fmla="*/ 109 h 134"/>
                  <a:gd name="T52" fmla="*/ 194 w 196"/>
                  <a:gd name="T53" fmla="*/ 119 h 134"/>
                  <a:gd name="T54" fmla="*/ 195 w 196"/>
                  <a:gd name="T55" fmla="*/ 130 h 134"/>
                  <a:gd name="T56" fmla="*/ 195 w 196"/>
                  <a:gd name="T57" fmla="*/ 132 h 134"/>
                  <a:gd name="T58" fmla="*/ 195 w 196"/>
                  <a:gd name="T59" fmla="*/ 133 h 134"/>
                  <a:gd name="T60" fmla="*/ 195 w 196"/>
                  <a:gd name="T61" fmla="*/ 133 h 134"/>
                  <a:gd name="T62" fmla="*/ 187 w 196"/>
                  <a:gd name="T63" fmla="*/ 132 h 134"/>
                  <a:gd name="T64" fmla="*/ 187 w 196"/>
                  <a:gd name="T65" fmla="*/ 130 h 134"/>
                  <a:gd name="T66" fmla="*/ 185 w 196"/>
                  <a:gd name="T67" fmla="*/ 124 h 134"/>
                  <a:gd name="T68" fmla="*/ 183 w 196"/>
                  <a:gd name="T69" fmla="*/ 118 h 134"/>
                  <a:gd name="T70" fmla="*/ 178 w 196"/>
                  <a:gd name="T71" fmla="*/ 113 h 134"/>
                  <a:gd name="T72" fmla="*/ 170 w 196"/>
                  <a:gd name="T73" fmla="*/ 107 h 134"/>
                  <a:gd name="T74" fmla="*/ 158 w 196"/>
                  <a:gd name="T75" fmla="*/ 102 h 134"/>
                  <a:gd name="T76" fmla="*/ 143 w 196"/>
                  <a:gd name="T77" fmla="*/ 96 h 134"/>
                  <a:gd name="T78" fmla="*/ 124 w 196"/>
                  <a:gd name="T79" fmla="*/ 88 h 134"/>
                  <a:gd name="T80" fmla="*/ 100 w 196"/>
                  <a:gd name="T81" fmla="*/ 80 h 134"/>
                  <a:gd name="T82" fmla="*/ 81 w 196"/>
                  <a:gd name="T83" fmla="*/ 7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34">
                    <a:moveTo>
                      <a:pt x="81" y="73"/>
                    </a:moveTo>
                    <a:lnTo>
                      <a:pt x="57" y="63"/>
                    </a:lnTo>
                    <a:lnTo>
                      <a:pt x="37" y="52"/>
                    </a:lnTo>
                    <a:lnTo>
                      <a:pt x="23" y="44"/>
                    </a:lnTo>
                    <a:lnTo>
                      <a:pt x="12" y="35"/>
                    </a:lnTo>
                    <a:lnTo>
                      <a:pt x="6" y="26"/>
                    </a:lnTo>
                    <a:lnTo>
                      <a:pt x="2" y="17"/>
                    </a:lnTo>
                    <a:lnTo>
                      <a:pt x="0" y="10"/>
                    </a:lnTo>
                    <a:lnTo>
                      <a:pt x="0" y="0"/>
                    </a:lnTo>
                    <a:lnTo>
                      <a:pt x="9" y="0"/>
                    </a:lnTo>
                    <a:lnTo>
                      <a:pt x="9" y="1"/>
                    </a:lnTo>
                    <a:lnTo>
                      <a:pt x="11" y="8"/>
                    </a:lnTo>
                    <a:lnTo>
                      <a:pt x="15" y="15"/>
                    </a:lnTo>
                    <a:lnTo>
                      <a:pt x="24" y="21"/>
                    </a:lnTo>
                    <a:lnTo>
                      <a:pt x="35" y="26"/>
                    </a:lnTo>
                    <a:lnTo>
                      <a:pt x="48" y="33"/>
                    </a:lnTo>
                    <a:lnTo>
                      <a:pt x="62" y="38"/>
                    </a:lnTo>
                    <a:lnTo>
                      <a:pt x="80" y="45"/>
                    </a:lnTo>
                    <a:lnTo>
                      <a:pt x="100" y="51"/>
                    </a:lnTo>
                    <a:lnTo>
                      <a:pt x="111" y="55"/>
                    </a:lnTo>
                    <a:lnTo>
                      <a:pt x="136" y="65"/>
                    </a:lnTo>
                    <a:lnTo>
                      <a:pt x="155" y="73"/>
                    </a:lnTo>
                    <a:lnTo>
                      <a:pt x="170" y="82"/>
                    </a:lnTo>
                    <a:lnTo>
                      <a:pt x="180" y="90"/>
                    </a:lnTo>
                    <a:lnTo>
                      <a:pt x="188" y="100"/>
                    </a:lnTo>
                    <a:lnTo>
                      <a:pt x="192" y="109"/>
                    </a:lnTo>
                    <a:lnTo>
                      <a:pt x="194" y="119"/>
                    </a:lnTo>
                    <a:lnTo>
                      <a:pt x="195" y="130"/>
                    </a:lnTo>
                    <a:lnTo>
                      <a:pt x="195" y="132"/>
                    </a:lnTo>
                    <a:lnTo>
                      <a:pt x="195" y="133"/>
                    </a:lnTo>
                    <a:lnTo>
                      <a:pt x="195" y="133"/>
                    </a:lnTo>
                    <a:lnTo>
                      <a:pt x="187" y="132"/>
                    </a:lnTo>
                    <a:lnTo>
                      <a:pt x="187" y="130"/>
                    </a:lnTo>
                    <a:lnTo>
                      <a:pt x="185" y="124"/>
                    </a:lnTo>
                    <a:lnTo>
                      <a:pt x="183" y="118"/>
                    </a:lnTo>
                    <a:lnTo>
                      <a:pt x="178" y="113"/>
                    </a:lnTo>
                    <a:lnTo>
                      <a:pt x="170" y="107"/>
                    </a:lnTo>
                    <a:lnTo>
                      <a:pt x="158" y="102"/>
                    </a:lnTo>
                    <a:lnTo>
                      <a:pt x="143" y="96"/>
                    </a:lnTo>
                    <a:lnTo>
                      <a:pt x="124" y="88"/>
                    </a:lnTo>
                    <a:lnTo>
                      <a:pt x="100" y="80"/>
                    </a:lnTo>
                    <a:lnTo>
                      <a:pt x="81" y="73"/>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21" name="Freeform 165"/>
              <p:cNvSpPr>
                <a:spLocks/>
              </p:cNvSpPr>
              <p:nvPr/>
            </p:nvSpPr>
            <p:spPr bwMode="auto">
              <a:xfrm>
                <a:off x="5200" y="2992"/>
                <a:ext cx="195" cy="130"/>
              </a:xfrm>
              <a:custGeom>
                <a:avLst/>
                <a:gdLst>
                  <a:gd name="T0" fmla="*/ 186 w 195"/>
                  <a:gd name="T1" fmla="*/ 0 h 130"/>
                  <a:gd name="T2" fmla="*/ 184 w 195"/>
                  <a:gd name="T3" fmla="*/ 6 h 130"/>
                  <a:gd name="T4" fmla="*/ 182 w 195"/>
                  <a:gd name="T5" fmla="*/ 12 h 130"/>
                  <a:gd name="T6" fmla="*/ 177 w 195"/>
                  <a:gd name="T7" fmla="*/ 18 h 130"/>
                  <a:gd name="T8" fmla="*/ 169 w 195"/>
                  <a:gd name="T9" fmla="*/ 23 h 130"/>
                  <a:gd name="T10" fmla="*/ 157 w 195"/>
                  <a:gd name="T11" fmla="*/ 29 h 130"/>
                  <a:gd name="T12" fmla="*/ 142 w 195"/>
                  <a:gd name="T13" fmla="*/ 35 h 130"/>
                  <a:gd name="T14" fmla="*/ 123 w 195"/>
                  <a:gd name="T15" fmla="*/ 42 h 130"/>
                  <a:gd name="T16" fmla="*/ 100 w 195"/>
                  <a:gd name="T17" fmla="*/ 50 h 130"/>
                  <a:gd name="T18" fmla="*/ 80 w 195"/>
                  <a:gd name="T19" fmla="*/ 57 h 130"/>
                  <a:gd name="T20" fmla="*/ 56 w 195"/>
                  <a:gd name="T21" fmla="*/ 68 h 130"/>
                  <a:gd name="T22" fmla="*/ 36 w 195"/>
                  <a:gd name="T23" fmla="*/ 77 h 130"/>
                  <a:gd name="T24" fmla="*/ 23 w 195"/>
                  <a:gd name="T25" fmla="*/ 87 h 130"/>
                  <a:gd name="T26" fmla="*/ 13 w 195"/>
                  <a:gd name="T27" fmla="*/ 95 h 130"/>
                  <a:gd name="T28" fmla="*/ 6 w 195"/>
                  <a:gd name="T29" fmla="*/ 103 h 130"/>
                  <a:gd name="T30" fmla="*/ 3 w 195"/>
                  <a:gd name="T31" fmla="*/ 112 h 130"/>
                  <a:gd name="T32" fmla="*/ 0 w 195"/>
                  <a:gd name="T33" fmla="*/ 120 h 130"/>
                  <a:gd name="T34" fmla="*/ 0 w 195"/>
                  <a:gd name="T35" fmla="*/ 128 h 130"/>
                  <a:gd name="T36" fmla="*/ 8 w 195"/>
                  <a:gd name="T37" fmla="*/ 129 h 130"/>
                  <a:gd name="T38" fmla="*/ 8 w 195"/>
                  <a:gd name="T39" fmla="*/ 129 h 130"/>
                  <a:gd name="T40" fmla="*/ 10 w 195"/>
                  <a:gd name="T41" fmla="*/ 122 h 130"/>
                  <a:gd name="T42" fmla="*/ 15 w 195"/>
                  <a:gd name="T43" fmla="*/ 115 h 130"/>
                  <a:gd name="T44" fmla="*/ 23 w 195"/>
                  <a:gd name="T45" fmla="*/ 109 h 130"/>
                  <a:gd name="T46" fmla="*/ 34 w 195"/>
                  <a:gd name="T47" fmla="*/ 103 h 130"/>
                  <a:gd name="T48" fmla="*/ 48 w 195"/>
                  <a:gd name="T49" fmla="*/ 98 h 130"/>
                  <a:gd name="T50" fmla="*/ 63 w 195"/>
                  <a:gd name="T51" fmla="*/ 92 h 130"/>
                  <a:gd name="T52" fmla="*/ 80 w 195"/>
                  <a:gd name="T53" fmla="*/ 85 h 130"/>
                  <a:gd name="T54" fmla="*/ 100 w 195"/>
                  <a:gd name="T55" fmla="*/ 78 h 130"/>
                  <a:gd name="T56" fmla="*/ 111 w 195"/>
                  <a:gd name="T57" fmla="*/ 74 h 130"/>
                  <a:gd name="T58" fmla="*/ 135 w 195"/>
                  <a:gd name="T59" fmla="*/ 66 h 130"/>
                  <a:gd name="T60" fmla="*/ 154 w 195"/>
                  <a:gd name="T61" fmla="*/ 57 h 130"/>
                  <a:gd name="T62" fmla="*/ 170 w 195"/>
                  <a:gd name="T63" fmla="*/ 49 h 130"/>
                  <a:gd name="T64" fmla="*/ 180 w 195"/>
                  <a:gd name="T65" fmla="*/ 40 h 130"/>
                  <a:gd name="T66" fmla="*/ 187 w 195"/>
                  <a:gd name="T67" fmla="*/ 31 h 130"/>
                  <a:gd name="T68" fmla="*/ 191 w 195"/>
                  <a:gd name="T69" fmla="*/ 22 h 130"/>
                  <a:gd name="T70" fmla="*/ 193 w 195"/>
                  <a:gd name="T71" fmla="*/ 11 h 130"/>
                  <a:gd name="T72" fmla="*/ 194 w 195"/>
                  <a:gd name="T73" fmla="*/ 0 h 130"/>
                  <a:gd name="T74" fmla="*/ 186 w 195"/>
                  <a:gd name="T7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5" h="130">
                    <a:moveTo>
                      <a:pt x="186" y="0"/>
                    </a:moveTo>
                    <a:lnTo>
                      <a:pt x="184" y="6"/>
                    </a:lnTo>
                    <a:lnTo>
                      <a:pt x="182" y="12"/>
                    </a:lnTo>
                    <a:lnTo>
                      <a:pt x="177" y="18"/>
                    </a:lnTo>
                    <a:lnTo>
                      <a:pt x="169" y="23"/>
                    </a:lnTo>
                    <a:lnTo>
                      <a:pt x="157" y="29"/>
                    </a:lnTo>
                    <a:lnTo>
                      <a:pt x="142" y="35"/>
                    </a:lnTo>
                    <a:lnTo>
                      <a:pt x="123" y="42"/>
                    </a:lnTo>
                    <a:lnTo>
                      <a:pt x="100" y="50"/>
                    </a:lnTo>
                    <a:lnTo>
                      <a:pt x="80" y="57"/>
                    </a:lnTo>
                    <a:lnTo>
                      <a:pt x="56" y="68"/>
                    </a:lnTo>
                    <a:lnTo>
                      <a:pt x="36" y="77"/>
                    </a:lnTo>
                    <a:lnTo>
                      <a:pt x="23" y="87"/>
                    </a:lnTo>
                    <a:lnTo>
                      <a:pt x="13" y="95"/>
                    </a:lnTo>
                    <a:lnTo>
                      <a:pt x="6" y="103"/>
                    </a:lnTo>
                    <a:lnTo>
                      <a:pt x="3" y="112"/>
                    </a:lnTo>
                    <a:lnTo>
                      <a:pt x="0" y="120"/>
                    </a:lnTo>
                    <a:lnTo>
                      <a:pt x="0" y="128"/>
                    </a:lnTo>
                    <a:lnTo>
                      <a:pt x="8" y="129"/>
                    </a:lnTo>
                    <a:lnTo>
                      <a:pt x="8" y="129"/>
                    </a:lnTo>
                    <a:lnTo>
                      <a:pt x="10" y="122"/>
                    </a:lnTo>
                    <a:lnTo>
                      <a:pt x="15" y="115"/>
                    </a:lnTo>
                    <a:lnTo>
                      <a:pt x="23" y="109"/>
                    </a:lnTo>
                    <a:lnTo>
                      <a:pt x="34" y="103"/>
                    </a:lnTo>
                    <a:lnTo>
                      <a:pt x="48" y="98"/>
                    </a:lnTo>
                    <a:lnTo>
                      <a:pt x="63" y="92"/>
                    </a:lnTo>
                    <a:lnTo>
                      <a:pt x="80" y="85"/>
                    </a:lnTo>
                    <a:lnTo>
                      <a:pt x="100" y="78"/>
                    </a:lnTo>
                    <a:lnTo>
                      <a:pt x="111" y="74"/>
                    </a:lnTo>
                    <a:lnTo>
                      <a:pt x="135" y="66"/>
                    </a:lnTo>
                    <a:lnTo>
                      <a:pt x="154" y="57"/>
                    </a:lnTo>
                    <a:lnTo>
                      <a:pt x="170" y="49"/>
                    </a:lnTo>
                    <a:lnTo>
                      <a:pt x="180" y="40"/>
                    </a:lnTo>
                    <a:lnTo>
                      <a:pt x="187" y="31"/>
                    </a:lnTo>
                    <a:lnTo>
                      <a:pt x="191" y="22"/>
                    </a:lnTo>
                    <a:lnTo>
                      <a:pt x="193" y="11"/>
                    </a:lnTo>
                    <a:lnTo>
                      <a:pt x="194" y="0"/>
                    </a:lnTo>
                    <a:lnTo>
                      <a:pt x="186"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22" name="Freeform 166"/>
              <p:cNvSpPr>
                <a:spLocks/>
              </p:cNvSpPr>
              <p:nvPr/>
            </p:nvSpPr>
            <p:spPr bwMode="auto">
              <a:xfrm>
                <a:off x="5199" y="3247"/>
                <a:ext cx="196" cy="130"/>
              </a:xfrm>
              <a:custGeom>
                <a:avLst/>
                <a:gdLst>
                  <a:gd name="T0" fmla="*/ 187 w 196"/>
                  <a:gd name="T1" fmla="*/ 0 h 130"/>
                  <a:gd name="T2" fmla="*/ 185 w 196"/>
                  <a:gd name="T3" fmla="*/ 6 h 130"/>
                  <a:gd name="T4" fmla="*/ 183 w 196"/>
                  <a:gd name="T5" fmla="*/ 12 h 130"/>
                  <a:gd name="T6" fmla="*/ 178 w 196"/>
                  <a:gd name="T7" fmla="*/ 18 h 130"/>
                  <a:gd name="T8" fmla="*/ 170 w 196"/>
                  <a:gd name="T9" fmla="*/ 22 h 130"/>
                  <a:gd name="T10" fmla="*/ 158 w 196"/>
                  <a:gd name="T11" fmla="*/ 28 h 130"/>
                  <a:gd name="T12" fmla="*/ 143 w 196"/>
                  <a:gd name="T13" fmla="*/ 35 h 130"/>
                  <a:gd name="T14" fmla="*/ 124 w 196"/>
                  <a:gd name="T15" fmla="*/ 41 h 130"/>
                  <a:gd name="T16" fmla="*/ 100 w 196"/>
                  <a:gd name="T17" fmla="*/ 50 h 130"/>
                  <a:gd name="T18" fmla="*/ 81 w 196"/>
                  <a:gd name="T19" fmla="*/ 57 h 130"/>
                  <a:gd name="T20" fmla="*/ 57 w 196"/>
                  <a:gd name="T21" fmla="*/ 68 h 130"/>
                  <a:gd name="T22" fmla="*/ 37 w 196"/>
                  <a:gd name="T23" fmla="*/ 77 h 130"/>
                  <a:gd name="T24" fmla="*/ 23 w 196"/>
                  <a:gd name="T25" fmla="*/ 87 h 130"/>
                  <a:gd name="T26" fmla="*/ 12 w 196"/>
                  <a:gd name="T27" fmla="*/ 95 h 130"/>
                  <a:gd name="T28" fmla="*/ 6 w 196"/>
                  <a:gd name="T29" fmla="*/ 103 h 130"/>
                  <a:gd name="T30" fmla="*/ 2 w 196"/>
                  <a:gd name="T31" fmla="*/ 112 h 130"/>
                  <a:gd name="T32" fmla="*/ 0 w 196"/>
                  <a:gd name="T33" fmla="*/ 120 h 130"/>
                  <a:gd name="T34" fmla="*/ 0 w 196"/>
                  <a:gd name="T35" fmla="*/ 128 h 130"/>
                  <a:gd name="T36" fmla="*/ 9 w 196"/>
                  <a:gd name="T37" fmla="*/ 129 h 130"/>
                  <a:gd name="T38" fmla="*/ 9 w 196"/>
                  <a:gd name="T39" fmla="*/ 129 h 130"/>
                  <a:gd name="T40" fmla="*/ 11 w 196"/>
                  <a:gd name="T41" fmla="*/ 122 h 130"/>
                  <a:gd name="T42" fmla="*/ 15 w 196"/>
                  <a:gd name="T43" fmla="*/ 115 h 130"/>
                  <a:gd name="T44" fmla="*/ 24 w 196"/>
                  <a:gd name="T45" fmla="*/ 109 h 130"/>
                  <a:gd name="T46" fmla="*/ 35 w 196"/>
                  <a:gd name="T47" fmla="*/ 103 h 130"/>
                  <a:gd name="T48" fmla="*/ 48 w 196"/>
                  <a:gd name="T49" fmla="*/ 97 h 130"/>
                  <a:gd name="T50" fmla="*/ 62 w 196"/>
                  <a:gd name="T51" fmla="*/ 92 h 130"/>
                  <a:gd name="T52" fmla="*/ 80 w 196"/>
                  <a:gd name="T53" fmla="*/ 85 h 130"/>
                  <a:gd name="T54" fmla="*/ 100 w 196"/>
                  <a:gd name="T55" fmla="*/ 78 h 130"/>
                  <a:gd name="T56" fmla="*/ 111 w 196"/>
                  <a:gd name="T57" fmla="*/ 74 h 130"/>
                  <a:gd name="T58" fmla="*/ 136 w 196"/>
                  <a:gd name="T59" fmla="*/ 66 h 130"/>
                  <a:gd name="T60" fmla="*/ 155 w 196"/>
                  <a:gd name="T61" fmla="*/ 57 h 130"/>
                  <a:gd name="T62" fmla="*/ 170 w 196"/>
                  <a:gd name="T63" fmla="*/ 49 h 130"/>
                  <a:gd name="T64" fmla="*/ 180 w 196"/>
                  <a:gd name="T65" fmla="*/ 39 h 130"/>
                  <a:gd name="T66" fmla="*/ 188 w 196"/>
                  <a:gd name="T67" fmla="*/ 31 h 130"/>
                  <a:gd name="T68" fmla="*/ 192 w 196"/>
                  <a:gd name="T69" fmla="*/ 21 h 130"/>
                  <a:gd name="T70" fmla="*/ 194 w 196"/>
                  <a:gd name="T71" fmla="*/ 11 h 130"/>
                  <a:gd name="T72" fmla="*/ 195 w 196"/>
                  <a:gd name="T73" fmla="*/ 0 h 130"/>
                  <a:gd name="T74" fmla="*/ 187 w 196"/>
                  <a:gd name="T7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6" h="130">
                    <a:moveTo>
                      <a:pt x="187" y="0"/>
                    </a:moveTo>
                    <a:lnTo>
                      <a:pt x="185" y="6"/>
                    </a:lnTo>
                    <a:lnTo>
                      <a:pt x="183" y="12"/>
                    </a:lnTo>
                    <a:lnTo>
                      <a:pt x="178" y="18"/>
                    </a:lnTo>
                    <a:lnTo>
                      <a:pt x="170" y="22"/>
                    </a:lnTo>
                    <a:lnTo>
                      <a:pt x="158" y="28"/>
                    </a:lnTo>
                    <a:lnTo>
                      <a:pt x="143" y="35"/>
                    </a:lnTo>
                    <a:lnTo>
                      <a:pt x="124" y="41"/>
                    </a:lnTo>
                    <a:lnTo>
                      <a:pt x="100" y="50"/>
                    </a:lnTo>
                    <a:lnTo>
                      <a:pt x="81" y="57"/>
                    </a:lnTo>
                    <a:lnTo>
                      <a:pt x="57" y="68"/>
                    </a:lnTo>
                    <a:lnTo>
                      <a:pt x="37" y="77"/>
                    </a:lnTo>
                    <a:lnTo>
                      <a:pt x="23" y="87"/>
                    </a:lnTo>
                    <a:lnTo>
                      <a:pt x="12" y="95"/>
                    </a:lnTo>
                    <a:lnTo>
                      <a:pt x="6" y="103"/>
                    </a:lnTo>
                    <a:lnTo>
                      <a:pt x="2" y="112"/>
                    </a:lnTo>
                    <a:lnTo>
                      <a:pt x="0" y="120"/>
                    </a:lnTo>
                    <a:lnTo>
                      <a:pt x="0" y="128"/>
                    </a:lnTo>
                    <a:lnTo>
                      <a:pt x="9" y="129"/>
                    </a:lnTo>
                    <a:lnTo>
                      <a:pt x="9" y="129"/>
                    </a:lnTo>
                    <a:lnTo>
                      <a:pt x="11" y="122"/>
                    </a:lnTo>
                    <a:lnTo>
                      <a:pt x="15" y="115"/>
                    </a:lnTo>
                    <a:lnTo>
                      <a:pt x="24" y="109"/>
                    </a:lnTo>
                    <a:lnTo>
                      <a:pt x="35" y="103"/>
                    </a:lnTo>
                    <a:lnTo>
                      <a:pt x="48" y="97"/>
                    </a:lnTo>
                    <a:lnTo>
                      <a:pt x="62" y="92"/>
                    </a:lnTo>
                    <a:lnTo>
                      <a:pt x="80" y="85"/>
                    </a:lnTo>
                    <a:lnTo>
                      <a:pt x="100" y="78"/>
                    </a:lnTo>
                    <a:lnTo>
                      <a:pt x="111" y="74"/>
                    </a:lnTo>
                    <a:lnTo>
                      <a:pt x="136" y="66"/>
                    </a:lnTo>
                    <a:lnTo>
                      <a:pt x="155" y="57"/>
                    </a:lnTo>
                    <a:lnTo>
                      <a:pt x="170" y="49"/>
                    </a:lnTo>
                    <a:lnTo>
                      <a:pt x="180" y="39"/>
                    </a:lnTo>
                    <a:lnTo>
                      <a:pt x="188" y="31"/>
                    </a:lnTo>
                    <a:lnTo>
                      <a:pt x="192" y="21"/>
                    </a:lnTo>
                    <a:lnTo>
                      <a:pt x="194" y="11"/>
                    </a:lnTo>
                    <a:lnTo>
                      <a:pt x="195" y="0"/>
                    </a:lnTo>
                    <a:lnTo>
                      <a:pt x="187"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23" name="Freeform 167"/>
              <p:cNvSpPr>
                <a:spLocks/>
              </p:cNvSpPr>
              <p:nvPr/>
            </p:nvSpPr>
            <p:spPr bwMode="auto">
              <a:xfrm>
                <a:off x="5212" y="3132"/>
                <a:ext cx="176" cy="120"/>
              </a:xfrm>
              <a:custGeom>
                <a:avLst/>
                <a:gdLst>
                  <a:gd name="T0" fmla="*/ 103 w 176"/>
                  <a:gd name="T1" fmla="*/ 65 h 120"/>
                  <a:gd name="T2" fmla="*/ 125 w 176"/>
                  <a:gd name="T3" fmla="*/ 56 h 120"/>
                  <a:gd name="T4" fmla="*/ 142 w 176"/>
                  <a:gd name="T5" fmla="*/ 47 h 120"/>
                  <a:gd name="T6" fmla="*/ 155 w 176"/>
                  <a:gd name="T7" fmla="*/ 39 h 120"/>
                  <a:gd name="T8" fmla="*/ 165 w 176"/>
                  <a:gd name="T9" fmla="*/ 32 h 120"/>
                  <a:gd name="T10" fmla="*/ 170 w 176"/>
                  <a:gd name="T11" fmla="*/ 24 h 120"/>
                  <a:gd name="T12" fmla="*/ 174 w 176"/>
                  <a:gd name="T13" fmla="*/ 17 h 120"/>
                  <a:gd name="T14" fmla="*/ 175 w 176"/>
                  <a:gd name="T15" fmla="*/ 9 h 120"/>
                  <a:gd name="T16" fmla="*/ 175 w 176"/>
                  <a:gd name="T17" fmla="*/ 1 h 120"/>
                  <a:gd name="T18" fmla="*/ 167 w 176"/>
                  <a:gd name="T19" fmla="*/ 0 h 120"/>
                  <a:gd name="T20" fmla="*/ 167 w 176"/>
                  <a:gd name="T21" fmla="*/ 1 h 120"/>
                  <a:gd name="T22" fmla="*/ 165 w 176"/>
                  <a:gd name="T23" fmla="*/ 7 h 120"/>
                  <a:gd name="T24" fmla="*/ 161 w 176"/>
                  <a:gd name="T25" fmla="*/ 13 h 120"/>
                  <a:gd name="T26" fmla="*/ 154 w 176"/>
                  <a:gd name="T27" fmla="*/ 18 h 120"/>
                  <a:gd name="T28" fmla="*/ 145 w 176"/>
                  <a:gd name="T29" fmla="*/ 23 h 120"/>
                  <a:gd name="T30" fmla="*/ 133 w 176"/>
                  <a:gd name="T31" fmla="*/ 29 h 120"/>
                  <a:gd name="T32" fmla="*/ 118 w 176"/>
                  <a:gd name="T33" fmla="*/ 34 h 120"/>
                  <a:gd name="T34" fmla="*/ 103 w 176"/>
                  <a:gd name="T35" fmla="*/ 40 h 120"/>
                  <a:gd name="T36" fmla="*/ 85 w 176"/>
                  <a:gd name="T37" fmla="*/ 46 h 120"/>
                  <a:gd name="T38" fmla="*/ 75 w 176"/>
                  <a:gd name="T39" fmla="*/ 49 h 120"/>
                  <a:gd name="T40" fmla="*/ 53 w 176"/>
                  <a:gd name="T41" fmla="*/ 57 h 120"/>
                  <a:gd name="T42" fmla="*/ 36 w 176"/>
                  <a:gd name="T43" fmla="*/ 65 h 120"/>
                  <a:gd name="T44" fmla="*/ 23 w 176"/>
                  <a:gd name="T45" fmla="*/ 73 h 120"/>
                  <a:gd name="T46" fmla="*/ 14 w 176"/>
                  <a:gd name="T47" fmla="*/ 81 h 120"/>
                  <a:gd name="T48" fmla="*/ 6 w 176"/>
                  <a:gd name="T49" fmla="*/ 89 h 120"/>
                  <a:gd name="T50" fmla="*/ 2 w 176"/>
                  <a:gd name="T51" fmla="*/ 97 h 120"/>
                  <a:gd name="T52" fmla="*/ 1 w 176"/>
                  <a:gd name="T53" fmla="*/ 106 h 120"/>
                  <a:gd name="T54" fmla="*/ 0 w 176"/>
                  <a:gd name="T55" fmla="*/ 116 h 120"/>
                  <a:gd name="T56" fmla="*/ 0 w 176"/>
                  <a:gd name="T57" fmla="*/ 118 h 120"/>
                  <a:gd name="T58" fmla="*/ 0 w 176"/>
                  <a:gd name="T59" fmla="*/ 118 h 120"/>
                  <a:gd name="T60" fmla="*/ 0 w 176"/>
                  <a:gd name="T61" fmla="*/ 119 h 120"/>
                  <a:gd name="T62" fmla="*/ 7 w 176"/>
                  <a:gd name="T63" fmla="*/ 118 h 120"/>
                  <a:gd name="T64" fmla="*/ 7 w 176"/>
                  <a:gd name="T65" fmla="*/ 116 h 120"/>
                  <a:gd name="T66" fmla="*/ 8 w 176"/>
                  <a:gd name="T67" fmla="*/ 111 h 120"/>
                  <a:gd name="T68" fmla="*/ 11 w 176"/>
                  <a:gd name="T69" fmla="*/ 106 h 120"/>
                  <a:gd name="T70" fmla="*/ 15 w 176"/>
                  <a:gd name="T71" fmla="*/ 101 h 120"/>
                  <a:gd name="T72" fmla="*/ 23 w 176"/>
                  <a:gd name="T73" fmla="*/ 96 h 120"/>
                  <a:gd name="T74" fmla="*/ 34 w 176"/>
                  <a:gd name="T75" fmla="*/ 92 h 120"/>
                  <a:gd name="T76" fmla="*/ 46 w 176"/>
                  <a:gd name="T77" fmla="*/ 86 h 120"/>
                  <a:gd name="T78" fmla="*/ 64 w 176"/>
                  <a:gd name="T79" fmla="*/ 79 h 120"/>
                  <a:gd name="T80" fmla="*/ 85 w 176"/>
                  <a:gd name="T81" fmla="*/ 72 h 120"/>
                  <a:gd name="T82" fmla="*/ 103 w 176"/>
                  <a:gd name="T83" fmla="*/ 6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24" name="Freeform 168"/>
              <p:cNvSpPr>
                <a:spLocks/>
              </p:cNvSpPr>
              <p:nvPr/>
            </p:nvSpPr>
            <p:spPr bwMode="auto">
              <a:xfrm>
                <a:off x="5212" y="3362"/>
                <a:ext cx="177" cy="119"/>
              </a:xfrm>
              <a:custGeom>
                <a:avLst/>
                <a:gdLst>
                  <a:gd name="T0" fmla="*/ 104 w 177"/>
                  <a:gd name="T1" fmla="*/ 65 h 119"/>
                  <a:gd name="T2" fmla="*/ 126 w 177"/>
                  <a:gd name="T3" fmla="*/ 56 h 119"/>
                  <a:gd name="T4" fmla="*/ 143 w 177"/>
                  <a:gd name="T5" fmla="*/ 47 h 119"/>
                  <a:gd name="T6" fmla="*/ 155 w 177"/>
                  <a:gd name="T7" fmla="*/ 39 h 119"/>
                  <a:gd name="T8" fmla="*/ 165 w 177"/>
                  <a:gd name="T9" fmla="*/ 31 h 119"/>
                  <a:gd name="T10" fmla="*/ 171 w 177"/>
                  <a:gd name="T11" fmla="*/ 23 h 119"/>
                  <a:gd name="T12" fmla="*/ 174 w 177"/>
                  <a:gd name="T13" fmla="*/ 16 h 119"/>
                  <a:gd name="T14" fmla="*/ 176 w 177"/>
                  <a:gd name="T15" fmla="*/ 8 h 119"/>
                  <a:gd name="T16" fmla="*/ 176 w 177"/>
                  <a:gd name="T17" fmla="*/ 0 h 119"/>
                  <a:gd name="T18" fmla="*/ 168 w 177"/>
                  <a:gd name="T19" fmla="*/ 0 h 119"/>
                  <a:gd name="T20" fmla="*/ 166 w 177"/>
                  <a:gd name="T21" fmla="*/ 7 h 119"/>
                  <a:gd name="T22" fmla="*/ 162 w 177"/>
                  <a:gd name="T23" fmla="*/ 13 h 119"/>
                  <a:gd name="T24" fmla="*/ 155 w 177"/>
                  <a:gd name="T25" fmla="*/ 18 h 119"/>
                  <a:gd name="T26" fmla="*/ 145 w 177"/>
                  <a:gd name="T27" fmla="*/ 23 h 119"/>
                  <a:gd name="T28" fmla="*/ 133 w 177"/>
                  <a:gd name="T29" fmla="*/ 29 h 119"/>
                  <a:gd name="T30" fmla="*/ 119 w 177"/>
                  <a:gd name="T31" fmla="*/ 34 h 119"/>
                  <a:gd name="T32" fmla="*/ 103 w 177"/>
                  <a:gd name="T33" fmla="*/ 40 h 119"/>
                  <a:gd name="T34" fmla="*/ 85 w 177"/>
                  <a:gd name="T35" fmla="*/ 45 h 119"/>
                  <a:gd name="T36" fmla="*/ 75 w 177"/>
                  <a:gd name="T37" fmla="*/ 49 h 119"/>
                  <a:gd name="T38" fmla="*/ 54 w 177"/>
                  <a:gd name="T39" fmla="*/ 58 h 119"/>
                  <a:gd name="T40" fmla="*/ 36 w 177"/>
                  <a:gd name="T41" fmla="*/ 65 h 119"/>
                  <a:gd name="T42" fmla="*/ 23 w 177"/>
                  <a:gd name="T43" fmla="*/ 73 h 119"/>
                  <a:gd name="T44" fmla="*/ 14 w 177"/>
                  <a:gd name="T45" fmla="*/ 80 h 119"/>
                  <a:gd name="T46" fmla="*/ 6 w 177"/>
                  <a:gd name="T47" fmla="*/ 89 h 119"/>
                  <a:gd name="T48" fmla="*/ 2 w 177"/>
                  <a:gd name="T49" fmla="*/ 97 h 119"/>
                  <a:gd name="T50" fmla="*/ 1 w 177"/>
                  <a:gd name="T51" fmla="*/ 106 h 119"/>
                  <a:gd name="T52" fmla="*/ 0 w 177"/>
                  <a:gd name="T53" fmla="*/ 116 h 119"/>
                  <a:gd name="T54" fmla="*/ 0 w 177"/>
                  <a:gd name="T55" fmla="*/ 117 h 119"/>
                  <a:gd name="T56" fmla="*/ 0 w 177"/>
                  <a:gd name="T57" fmla="*/ 118 h 119"/>
                  <a:gd name="T58" fmla="*/ 8 w 177"/>
                  <a:gd name="T59" fmla="*/ 117 h 119"/>
                  <a:gd name="T60" fmla="*/ 8 w 177"/>
                  <a:gd name="T61" fmla="*/ 116 h 119"/>
                  <a:gd name="T62" fmla="*/ 9 w 177"/>
                  <a:gd name="T63" fmla="*/ 110 h 119"/>
                  <a:gd name="T64" fmla="*/ 11 w 177"/>
                  <a:gd name="T65" fmla="*/ 105 h 119"/>
                  <a:gd name="T66" fmla="*/ 16 w 177"/>
                  <a:gd name="T67" fmla="*/ 100 h 119"/>
                  <a:gd name="T68" fmla="*/ 24 w 177"/>
                  <a:gd name="T69" fmla="*/ 96 h 119"/>
                  <a:gd name="T70" fmla="*/ 34 w 177"/>
                  <a:gd name="T71" fmla="*/ 91 h 119"/>
                  <a:gd name="T72" fmla="*/ 46 w 177"/>
                  <a:gd name="T73" fmla="*/ 85 h 119"/>
                  <a:gd name="T74" fmla="*/ 64 w 177"/>
                  <a:gd name="T75" fmla="*/ 79 h 119"/>
                  <a:gd name="T76" fmla="*/ 85 w 177"/>
                  <a:gd name="T77" fmla="*/ 71 h 119"/>
                  <a:gd name="T78" fmla="*/ 104 w 177"/>
                  <a:gd name="T79" fmla="*/ 6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25" name="Freeform 169"/>
              <p:cNvSpPr>
                <a:spLocks/>
              </p:cNvSpPr>
              <p:nvPr/>
            </p:nvSpPr>
            <p:spPr bwMode="auto">
              <a:xfrm>
                <a:off x="4941" y="3035"/>
                <a:ext cx="176" cy="118"/>
              </a:xfrm>
              <a:custGeom>
                <a:avLst/>
                <a:gdLst>
                  <a:gd name="T0" fmla="*/ 8 w 176"/>
                  <a:gd name="T1" fmla="*/ 0 h 118"/>
                  <a:gd name="T2" fmla="*/ 9 w 176"/>
                  <a:gd name="T3" fmla="*/ 6 h 118"/>
                  <a:gd name="T4" fmla="*/ 11 w 176"/>
                  <a:gd name="T5" fmla="*/ 11 h 118"/>
                  <a:gd name="T6" fmla="*/ 16 w 176"/>
                  <a:gd name="T7" fmla="*/ 15 h 118"/>
                  <a:gd name="T8" fmla="*/ 24 w 176"/>
                  <a:gd name="T9" fmla="*/ 21 h 118"/>
                  <a:gd name="T10" fmla="*/ 34 w 176"/>
                  <a:gd name="T11" fmla="*/ 26 h 118"/>
                  <a:gd name="T12" fmla="*/ 46 w 176"/>
                  <a:gd name="T13" fmla="*/ 31 h 118"/>
                  <a:gd name="T14" fmla="*/ 64 w 176"/>
                  <a:gd name="T15" fmla="*/ 38 h 118"/>
                  <a:gd name="T16" fmla="*/ 85 w 176"/>
                  <a:gd name="T17" fmla="*/ 45 h 118"/>
                  <a:gd name="T18" fmla="*/ 104 w 176"/>
                  <a:gd name="T19" fmla="*/ 51 h 118"/>
                  <a:gd name="T20" fmla="*/ 125 w 176"/>
                  <a:gd name="T21" fmla="*/ 61 h 118"/>
                  <a:gd name="T22" fmla="*/ 143 w 176"/>
                  <a:gd name="T23" fmla="*/ 70 h 118"/>
                  <a:gd name="T24" fmla="*/ 155 w 176"/>
                  <a:gd name="T25" fmla="*/ 78 h 118"/>
                  <a:gd name="T26" fmla="*/ 165 w 176"/>
                  <a:gd name="T27" fmla="*/ 85 h 118"/>
                  <a:gd name="T28" fmla="*/ 170 w 176"/>
                  <a:gd name="T29" fmla="*/ 93 h 118"/>
                  <a:gd name="T30" fmla="*/ 174 w 176"/>
                  <a:gd name="T31" fmla="*/ 100 h 118"/>
                  <a:gd name="T32" fmla="*/ 175 w 176"/>
                  <a:gd name="T33" fmla="*/ 108 h 118"/>
                  <a:gd name="T34" fmla="*/ 175 w 176"/>
                  <a:gd name="T35" fmla="*/ 116 h 118"/>
                  <a:gd name="T36" fmla="*/ 167 w 176"/>
                  <a:gd name="T37" fmla="*/ 117 h 118"/>
                  <a:gd name="T38" fmla="*/ 167 w 176"/>
                  <a:gd name="T39" fmla="*/ 116 h 118"/>
                  <a:gd name="T40" fmla="*/ 165 w 176"/>
                  <a:gd name="T41" fmla="*/ 110 h 118"/>
                  <a:gd name="T42" fmla="*/ 161 w 176"/>
                  <a:gd name="T43" fmla="*/ 105 h 118"/>
                  <a:gd name="T44" fmla="*/ 154 w 176"/>
                  <a:gd name="T45" fmla="*/ 99 h 118"/>
                  <a:gd name="T46" fmla="*/ 145 w 176"/>
                  <a:gd name="T47" fmla="*/ 94 h 118"/>
                  <a:gd name="T48" fmla="*/ 133 w 176"/>
                  <a:gd name="T49" fmla="*/ 88 h 118"/>
                  <a:gd name="T50" fmla="*/ 118 w 176"/>
                  <a:gd name="T51" fmla="*/ 82 h 118"/>
                  <a:gd name="T52" fmla="*/ 103 w 176"/>
                  <a:gd name="T53" fmla="*/ 77 h 118"/>
                  <a:gd name="T54" fmla="*/ 85 w 176"/>
                  <a:gd name="T55" fmla="*/ 70 h 118"/>
                  <a:gd name="T56" fmla="*/ 75 w 176"/>
                  <a:gd name="T57" fmla="*/ 67 h 118"/>
                  <a:gd name="T58" fmla="*/ 53 w 176"/>
                  <a:gd name="T59" fmla="*/ 60 h 118"/>
                  <a:gd name="T60" fmla="*/ 36 w 176"/>
                  <a:gd name="T61" fmla="*/ 51 h 118"/>
                  <a:gd name="T62" fmla="*/ 23 w 176"/>
                  <a:gd name="T63" fmla="*/ 44 h 118"/>
                  <a:gd name="T64" fmla="*/ 14 w 176"/>
                  <a:gd name="T65" fmla="*/ 36 h 118"/>
                  <a:gd name="T66" fmla="*/ 6 w 176"/>
                  <a:gd name="T67" fmla="*/ 28 h 118"/>
                  <a:gd name="T68" fmla="*/ 2 w 176"/>
                  <a:gd name="T69" fmla="*/ 19 h 118"/>
                  <a:gd name="T70" fmla="*/ 1 w 176"/>
                  <a:gd name="T71" fmla="*/ 10 h 118"/>
                  <a:gd name="T72" fmla="*/ 0 w 176"/>
                  <a:gd name="T73" fmla="*/ 0 h 118"/>
                  <a:gd name="T74" fmla="*/ 8 w 176"/>
                  <a:gd name="T7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26" name="Freeform 170"/>
              <p:cNvSpPr>
                <a:spLocks/>
              </p:cNvSpPr>
              <p:nvPr/>
            </p:nvSpPr>
            <p:spPr bwMode="auto">
              <a:xfrm>
                <a:off x="4941" y="2806"/>
                <a:ext cx="176" cy="117"/>
              </a:xfrm>
              <a:custGeom>
                <a:avLst/>
                <a:gdLst>
                  <a:gd name="T0" fmla="*/ 7 w 176"/>
                  <a:gd name="T1" fmla="*/ 0 h 117"/>
                  <a:gd name="T2" fmla="*/ 8 w 176"/>
                  <a:gd name="T3" fmla="*/ 6 h 117"/>
                  <a:gd name="T4" fmla="*/ 11 w 176"/>
                  <a:gd name="T5" fmla="*/ 11 h 117"/>
                  <a:gd name="T6" fmla="*/ 15 w 176"/>
                  <a:gd name="T7" fmla="*/ 16 h 117"/>
                  <a:gd name="T8" fmla="*/ 23 w 176"/>
                  <a:gd name="T9" fmla="*/ 21 h 117"/>
                  <a:gd name="T10" fmla="*/ 34 w 176"/>
                  <a:gd name="T11" fmla="*/ 26 h 117"/>
                  <a:gd name="T12" fmla="*/ 46 w 176"/>
                  <a:gd name="T13" fmla="*/ 31 h 117"/>
                  <a:gd name="T14" fmla="*/ 64 w 176"/>
                  <a:gd name="T15" fmla="*/ 38 h 117"/>
                  <a:gd name="T16" fmla="*/ 85 w 176"/>
                  <a:gd name="T17" fmla="*/ 45 h 117"/>
                  <a:gd name="T18" fmla="*/ 103 w 176"/>
                  <a:gd name="T19" fmla="*/ 51 h 117"/>
                  <a:gd name="T20" fmla="*/ 125 w 176"/>
                  <a:gd name="T21" fmla="*/ 61 h 117"/>
                  <a:gd name="T22" fmla="*/ 142 w 176"/>
                  <a:gd name="T23" fmla="*/ 69 h 117"/>
                  <a:gd name="T24" fmla="*/ 155 w 176"/>
                  <a:gd name="T25" fmla="*/ 78 h 117"/>
                  <a:gd name="T26" fmla="*/ 165 w 176"/>
                  <a:gd name="T27" fmla="*/ 85 h 117"/>
                  <a:gd name="T28" fmla="*/ 170 w 176"/>
                  <a:gd name="T29" fmla="*/ 92 h 117"/>
                  <a:gd name="T30" fmla="*/ 174 w 176"/>
                  <a:gd name="T31" fmla="*/ 100 h 117"/>
                  <a:gd name="T32" fmla="*/ 175 w 176"/>
                  <a:gd name="T33" fmla="*/ 107 h 117"/>
                  <a:gd name="T34" fmla="*/ 175 w 176"/>
                  <a:gd name="T35" fmla="*/ 115 h 117"/>
                  <a:gd name="T36" fmla="*/ 167 w 176"/>
                  <a:gd name="T37" fmla="*/ 116 h 117"/>
                  <a:gd name="T38" fmla="*/ 167 w 176"/>
                  <a:gd name="T39" fmla="*/ 116 h 117"/>
                  <a:gd name="T40" fmla="*/ 165 w 176"/>
                  <a:gd name="T41" fmla="*/ 109 h 117"/>
                  <a:gd name="T42" fmla="*/ 161 w 176"/>
                  <a:gd name="T43" fmla="*/ 104 h 117"/>
                  <a:gd name="T44" fmla="*/ 154 w 176"/>
                  <a:gd name="T45" fmla="*/ 98 h 117"/>
                  <a:gd name="T46" fmla="*/ 145 w 176"/>
                  <a:gd name="T47" fmla="*/ 93 h 117"/>
                  <a:gd name="T48" fmla="*/ 133 w 176"/>
                  <a:gd name="T49" fmla="*/ 87 h 117"/>
                  <a:gd name="T50" fmla="*/ 118 w 176"/>
                  <a:gd name="T51" fmla="*/ 82 h 117"/>
                  <a:gd name="T52" fmla="*/ 103 w 176"/>
                  <a:gd name="T53" fmla="*/ 76 h 117"/>
                  <a:gd name="T54" fmla="*/ 85 w 176"/>
                  <a:gd name="T55" fmla="*/ 70 h 117"/>
                  <a:gd name="T56" fmla="*/ 75 w 176"/>
                  <a:gd name="T57" fmla="*/ 66 h 117"/>
                  <a:gd name="T58" fmla="*/ 53 w 176"/>
                  <a:gd name="T59" fmla="*/ 59 h 117"/>
                  <a:gd name="T60" fmla="*/ 36 w 176"/>
                  <a:gd name="T61" fmla="*/ 51 h 117"/>
                  <a:gd name="T62" fmla="*/ 23 w 176"/>
                  <a:gd name="T63" fmla="*/ 44 h 117"/>
                  <a:gd name="T64" fmla="*/ 14 w 176"/>
                  <a:gd name="T65" fmla="*/ 36 h 117"/>
                  <a:gd name="T66" fmla="*/ 6 w 176"/>
                  <a:gd name="T67" fmla="*/ 27 h 117"/>
                  <a:gd name="T68" fmla="*/ 2 w 176"/>
                  <a:gd name="T69" fmla="*/ 19 h 117"/>
                  <a:gd name="T70" fmla="*/ 1 w 176"/>
                  <a:gd name="T71" fmla="*/ 10 h 117"/>
                  <a:gd name="T72" fmla="*/ 0 w 176"/>
                  <a:gd name="T73" fmla="*/ 0 h 117"/>
                  <a:gd name="T74" fmla="*/ 7 w 176"/>
                  <a:gd name="T7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27" name="Freeform 171"/>
              <p:cNvSpPr>
                <a:spLocks/>
              </p:cNvSpPr>
              <p:nvPr/>
            </p:nvSpPr>
            <p:spPr bwMode="auto">
              <a:xfrm>
                <a:off x="4928" y="2907"/>
                <a:ext cx="196" cy="132"/>
              </a:xfrm>
              <a:custGeom>
                <a:avLst/>
                <a:gdLst>
                  <a:gd name="T0" fmla="*/ 81 w 196"/>
                  <a:gd name="T1" fmla="*/ 72 h 132"/>
                  <a:gd name="T2" fmla="*/ 57 w 196"/>
                  <a:gd name="T3" fmla="*/ 62 h 132"/>
                  <a:gd name="T4" fmla="*/ 37 w 196"/>
                  <a:gd name="T5" fmla="*/ 52 h 132"/>
                  <a:gd name="T6" fmla="*/ 23 w 196"/>
                  <a:gd name="T7" fmla="*/ 44 h 132"/>
                  <a:gd name="T8" fmla="*/ 12 w 196"/>
                  <a:gd name="T9" fmla="*/ 34 h 132"/>
                  <a:gd name="T10" fmla="*/ 6 w 196"/>
                  <a:gd name="T11" fmla="*/ 26 h 132"/>
                  <a:gd name="T12" fmla="*/ 2 w 196"/>
                  <a:gd name="T13" fmla="*/ 18 h 132"/>
                  <a:gd name="T14" fmla="*/ 0 w 196"/>
                  <a:gd name="T15" fmla="*/ 9 h 132"/>
                  <a:gd name="T16" fmla="*/ 0 w 196"/>
                  <a:gd name="T17" fmla="*/ 1 h 132"/>
                  <a:gd name="T18" fmla="*/ 9 w 196"/>
                  <a:gd name="T19" fmla="*/ 0 h 132"/>
                  <a:gd name="T20" fmla="*/ 9 w 196"/>
                  <a:gd name="T21" fmla="*/ 1 h 132"/>
                  <a:gd name="T22" fmla="*/ 11 w 196"/>
                  <a:gd name="T23" fmla="*/ 7 h 132"/>
                  <a:gd name="T24" fmla="*/ 15 w 196"/>
                  <a:gd name="T25" fmla="*/ 14 h 132"/>
                  <a:gd name="T26" fmla="*/ 24 w 196"/>
                  <a:gd name="T27" fmla="*/ 20 h 132"/>
                  <a:gd name="T28" fmla="*/ 35 w 196"/>
                  <a:gd name="T29" fmla="*/ 26 h 132"/>
                  <a:gd name="T30" fmla="*/ 48 w 196"/>
                  <a:gd name="T31" fmla="*/ 32 h 132"/>
                  <a:gd name="T32" fmla="*/ 64 w 196"/>
                  <a:gd name="T33" fmla="*/ 38 h 132"/>
                  <a:gd name="T34" fmla="*/ 81 w 196"/>
                  <a:gd name="T35" fmla="*/ 44 h 132"/>
                  <a:gd name="T36" fmla="*/ 100 w 196"/>
                  <a:gd name="T37" fmla="*/ 51 h 132"/>
                  <a:gd name="T38" fmla="*/ 112 w 196"/>
                  <a:gd name="T39" fmla="*/ 55 h 132"/>
                  <a:gd name="T40" fmla="*/ 136 w 196"/>
                  <a:gd name="T41" fmla="*/ 64 h 132"/>
                  <a:gd name="T42" fmla="*/ 155 w 196"/>
                  <a:gd name="T43" fmla="*/ 72 h 132"/>
                  <a:gd name="T44" fmla="*/ 171 w 196"/>
                  <a:gd name="T45" fmla="*/ 81 h 132"/>
                  <a:gd name="T46" fmla="*/ 181 w 196"/>
                  <a:gd name="T47" fmla="*/ 89 h 132"/>
                  <a:gd name="T48" fmla="*/ 188 w 196"/>
                  <a:gd name="T49" fmla="*/ 99 h 132"/>
                  <a:gd name="T50" fmla="*/ 192 w 196"/>
                  <a:gd name="T51" fmla="*/ 108 h 132"/>
                  <a:gd name="T52" fmla="*/ 194 w 196"/>
                  <a:gd name="T53" fmla="*/ 118 h 132"/>
                  <a:gd name="T54" fmla="*/ 195 w 196"/>
                  <a:gd name="T55" fmla="*/ 128 h 132"/>
                  <a:gd name="T56" fmla="*/ 195 w 196"/>
                  <a:gd name="T57" fmla="*/ 131 h 132"/>
                  <a:gd name="T58" fmla="*/ 187 w 196"/>
                  <a:gd name="T59" fmla="*/ 131 h 132"/>
                  <a:gd name="T60" fmla="*/ 187 w 196"/>
                  <a:gd name="T61" fmla="*/ 128 h 132"/>
                  <a:gd name="T62" fmla="*/ 185 w 196"/>
                  <a:gd name="T63" fmla="*/ 122 h 132"/>
                  <a:gd name="T64" fmla="*/ 183 w 196"/>
                  <a:gd name="T65" fmla="*/ 117 h 132"/>
                  <a:gd name="T66" fmla="*/ 178 w 196"/>
                  <a:gd name="T67" fmla="*/ 111 h 132"/>
                  <a:gd name="T68" fmla="*/ 170 w 196"/>
                  <a:gd name="T69" fmla="*/ 106 h 132"/>
                  <a:gd name="T70" fmla="*/ 158 w 196"/>
                  <a:gd name="T71" fmla="*/ 101 h 132"/>
                  <a:gd name="T72" fmla="*/ 143 w 196"/>
                  <a:gd name="T73" fmla="*/ 95 h 132"/>
                  <a:gd name="T74" fmla="*/ 124 w 196"/>
                  <a:gd name="T75" fmla="*/ 87 h 132"/>
                  <a:gd name="T76" fmla="*/ 100 w 196"/>
                  <a:gd name="T77" fmla="*/ 79 h 132"/>
                  <a:gd name="T78" fmla="*/ 81 w 196"/>
                  <a:gd name="T79" fmla="*/ 7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132">
                    <a:moveTo>
                      <a:pt x="81" y="72"/>
                    </a:moveTo>
                    <a:lnTo>
                      <a:pt x="57" y="62"/>
                    </a:lnTo>
                    <a:lnTo>
                      <a:pt x="37" y="52"/>
                    </a:lnTo>
                    <a:lnTo>
                      <a:pt x="23" y="44"/>
                    </a:lnTo>
                    <a:lnTo>
                      <a:pt x="12" y="34"/>
                    </a:lnTo>
                    <a:lnTo>
                      <a:pt x="6" y="26"/>
                    </a:lnTo>
                    <a:lnTo>
                      <a:pt x="2" y="18"/>
                    </a:lnTo>
                    <a:lnTo>
                      <a:pt x="0" y="9"/>
                    </a:lnTo>
                    <a:lnTo>
                      <a:pt x="0" y="1"/>
                    </a:lnTo>
                    <a:lnTo>
                      <a:pt x="9" y="0"/>
                    </a:lnTo>
                    <a:lnTo>
                      <a:pt x="9" y="1"/>
                    </a:lnTo>
                    <a:lnTo>
                      <a:pt x="11" y="7"/>
                    </a:lnTo>
                    <a:lnTo>
                      <a:pt x="15" y="14"/>
                    </a:lnTo>
                    <a:lnTo>
                      <a:pt x="24" y="20"/>
                    </a:lnTo>
                    <a:lnTo>
                      <a:pt x="35" y="26"/>
                    </a:lnTo>
                    <a:lnTo>
                      <a:pt x="48" y="32"/>
                    </a:lnTo>
                    <a:lnTo>
                      <a:pt x="64" y="38"/>
                    </a:lnTo>
                    <a:lnTo>
                      <a:pt x="81" y="44"/>
                    </a:lnTo>
                    <a:lnTo>
                      <a:pt x="100" y="51"/>
                    </a:lnTo>
                    <a:lnTo>
                      <a:pt x="112" y="55"/>
                    </a:lnTo>
                    <a:lnTo>
                      <a:pt x="136" y="64"/>
                    </a:lnTo>
                    <a:lnTo>
                      <a:pt x="155" y="72"/>
                    </a:lnTo>
                    <a:lnTo>
                      <a:pt x="171" y="81"/>
                    </a:lnTo>
                    <a:lnTo>
                      <a:pt x="181" y="89"/>
                    </a:lnTo>
                    <a:lnTo>
                      <a:pt x="188" y="99"/>
                    </a:lnTo>
                    <a:lnTo>
                      <a:pt x="192" y="108"/>
                    </a:lnTo>
                    <a:lnTo>
                      <a:pt x="194" y="118"/>
                    </a:lnTo>
                    <a:lnTo>
                      <a:pt x="195" y="128"/>
                    </a:lnTo>
                    <a:lnTo>
                      <a:pt x="195" y="131"/>
                    </a:lnTo>
                    <a:lnTo>
                      <a:pt x="187" y="131"/>
                    </a:lnTo>
                    <a:lnTo>
                      <a:pt x="187" y="128"/>
                    </a:lnTo>
                    <a:lnTo>
                      <a:pt x="185" y="122"/>
                    </a:lnTo>
                    <a:lnTo>
                      <a:pt x="183" y="117"/>
                    </a:lnTo>
                    <a:lnTo>
                      <a:pt x="178" y="111"/>
                    </a:lnTo>
                    <a:lnTo>
                      <a:pt x="170" y="106"/>
                    </a:lnTo>
                    <a:lnTo>
                      <a:pt x="158" y="101"/>
                    </a:lnTo>
                    <a:lnTo>
                      <a:pt x="143" y="95"/>
                    </a:lnTo>
                    <a:lnTo>
                      <a:pt x="124" y="87"/>
                    </a:lnTo>
                    <a:lnTo>
                      <a:pt x="100" y="79"/>
                    </a:lnTo>
                    <a:lnTo>
                      <a:pt x="81" y="72"/>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28" name="Freeform 172"/>
              <p:cNvSpPr>
                <a:spLocks/>
              </p:cNvSpPr>
              <p:nvPr/>
            </p:nvSpPr>
            <p:spPr bwMode="auto">
              <a:xfrm>
                <a:off x="4928" y="3160"/>
                <a:ext cx="196" cy="134"/>
              </a:xfrm>
              <a:custGeom>
                <a:avLst/>
                <a:gdLst>
                  <a:gd name="T0" fmla="*/ 81 w 196"/>
                  <a:gd name="T1" fmla="*/ 73 h 134"/>
                  <a:gd name="T2" fmla="*/ 57 w 196"/>
                  <a:gd name="T3" fmla="*/ 63 h 134"/>
                  <a:gd name="T4" fmla="*/ 37 w 196"/>
                  <a:gd name="T5" fmla="*/ 52 h 134"/>
                  <a:gd name="T6" fmla="*/ 23 w 196"/>
                  <a:gd name="T7" fmla="*/ 44 h 134"/>
                  <a:gd name="T8" fmla="*/ 12 w 196"/>
                  <a:gd name="T9" fmla="*/ 35 h 134"/>
                  <a:gd name="T10" fmla="*/ 6 w 196"/>
                  <a:gd name="T11" fmla="*/ 26 h 134"/>
                  <a:gd name="T12" fmla="*/ 2 w 196"/>
                  <a:gd name="T13" fmla="*/ 17 h 134"/>
                  <a:gd name="T14" fmla="*/ 0 w 196"/>
                  <a:gd name="T15" fmla="*/ 10 h 134"/>
                  <a:gd name="T16" fmla="*/ 0 w 196"/>
                  <a:gd name="T17" fmla="*/ 0 h 134"/>
                  <a:gd name="T18" fmla="*/ 9 w 196"/>
                  <a:gd name="T19" fmla="*/ 0 h 134"/>
                  <a:gd name="T20" fmla="*/ 9 w 196"/>
                  <a:gd name="T21" fmla="*/ 1 h 134"/>
                  <a:gd name="T22" fmla="*/ 11 w 196"/>
                  <a:gd name="T23" fmla="*/ 8 h 134"/>
                  <a:gd name="T24" fmla="*/ 15 w 196"/>
                  <a:gd name="T25" fmla="*/ 15 h 134"/>
                  <a:gd name="T26" fmla="*/ 24 w 196"/>
                  <a:gd name="T27" fmla="*/ 21 h 134"/>
                  <a:gd name="T28" fmla="*/ 35 w 196"/>
                  <a:gd name="T29" fmla="*/ 26 h 134"/>
                  <a:gd name="T30" fmla="*/ 48 w 196"/>
                  <a:gd name="T31" fmla="*/ 33 h 134"/>
                  <a:gd name="T32" fmla="*/ 62 w 196"/>
                  <a:gd name="T33" fmla="*/ 38 h 134"/>
                  <a:gd name="T34" fmla="*/ 80 w 196"/>
                  <a:gd name="T35" fmla="*/ 45 h 134"/>
                  <a:gd name="T36" fmla="*/ 100 w 196"/>
                  <a:gd name="T37" fmla="*/ 51 h 134"/>
                  <a:gd name="T38" fmla="*/ 111 w 196"/>
                  <a:gd name="T39" fmla="*/ 55 h 134"/>
                  <a:gd name="T40" fmla="*/ 136 w 196"/>
                  <a:gd name="T41" fmla="*/ 65 h 134"/>
                  <a:gd name="T42" fmla="*/ 155 w 196"/>
                  <a:gd name="T43" fmla="*/ 73 h 134"/>
                  <a:gd name="T44" fmla="*/ 170 w 196"/>
                  <a:gd name="T45" fmla="*/ 82 h 134"/>
                  <a:gd name="T46" fmla="*/ 180 w 196"/>
                  <a:gd name="T47" fmla="*/ 90 h 134"/>
                  <a:gd name="T48" fmla="*/ 188 w 196"/>
                  <a:gd name="T49" fmla="*/ 100 h 134"/>
                  <a:gd name="T50" fmla="*/ 192 w 196"/>
                  <a:gd name="T51" fmla="*/ 109 h 134"/>
                  <a:gd name="T52" fmla="*/ 194 w 196"/>
                  <a:gd name="T53" fmla="*/ 119 h 134"/>
                  <a:gd name="T54" fmla="*/ 195 w 196"/>
                  <a:gd name="T55" fmla="*/ 130 h 134"/>
                  <a:gd name="T56" fmla="*/ 195 w 196"/>
                  <a:gd name="T57" fmla="*/ 132 h 134"/>
                  <a:gd name="T58" fmla="*/ 195 w 196"/>
                  <a:gd name="T59" fmla="*/ 133 h 134"/>
                  <a:gd name="T60" fmla="*/ 195 w 196"/>
                  <a:gd name="T61" fmla="*/ 133 h 134"/>
                  <a:gd name="T62" fmla="*/ 187 w 196"/>
                  <a:gd name="T63" fmla="*/ 132 h 134"/>
                  <a:gd name="T64" fmla="*/ 187 w 196"/>
                  <a:gd name="T65" fmla="*/ 130 h 134"/>
                  <a:gd name="T66" fmla="*/ 185 w 196"/>
                  <a:gd name="T67" fmla="*/ 124 h 134"/>
                  <a:gd name="T68" fmla="*/ 183 w 196"/>
                  <a:gd name="T69" fmla="*/ 118 h 134"/>
                  <a:gd name="T70" fmla="*/ 178 w 196"/>
                  <a:gd name="T71" fmla="*/ 113 h 134"/>
                  <a:gd name="T72" fmla="*/ 170 w 196"/>
                  <a:gd name="T73" fmla="*/ 107 h 134"/>
                  <a:gd name="T74" fmla="*/ 158 w 196"/>
                  <a:gd name="T75" fmla="*/ 102 h 134"/>
                  <a:gd name="T76" fmla="*/ 143 w 196"/>
                  <a:gd name="T77" fmla="*/ 96 h 134"/>
                  <a:gd name="T78" fmla="*/ 124 w 196"/>
                  <a:gd name="T79" fmla="*/ 88 h 134"/>
                  <a:gd name="T80" fmla="*/ 100 w 196"/>
                  <a:gd name="T81" fmla="*/ 80 h 134"/>
                  <a:gd name="T82" fmla="*/ 81 w 196"/>
                  <a:gd name="T83" fmla="*/ 7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34">
                    <a:moveTo>
                      <a:pt x="81" y="73"/>
                    </a:moveTo>
                    <a:lnTo>
                      <a:pt x="57" y="63"/>
                    </a:lnTo>
                    <a:lnTo>
                      <a:pt x="37" y="52"/>
                    </a:lnTo>
                    <a:lnTo>
                      <a:pt x="23" y="44"/>
                    </a:lnTo>
                    <a:lnTo>
                      <a:pt x="12" y="35"/>
                    </a:lnTo>
                    <a:lnTo>
                      <a:pt x="6" y="26"/>
                    </a:lnTo>
                    <a:lnTo>
                      <a:pt x="2" y="17"/>
                    </a:lnTo>
                    <a:lnTo>
                      <a:pt x="0" y="10"/>
                    </a:lnTo>
                    <a:lnTo>
                      <a:pt x="0" y="0"/>
                    </a:lnTo>
                    <a:lnTo>
                      <a:pt x="9" y="0"/>
                    </a:lnTo>
                    <a:lnTo>
                      <a:pt x="9" y="1"/>
                    </a:lnTo>
                    <a:lnTo>
                      <a:pt x="11" y="8"/>
                    </a:lnTo>
                    <a:lnTo>
                      <a:pt x="15" y="15"/>
                    </a:lnTo>
                    <a:lnTo>
                      <a:pt x="24" y="21"/>
                    </a:lnTo>
                    <a:lnTo>
                      <a:pt x="35" y="26"/>
                    </a:lnTo>
                    <a:lnTo>
                      <a:pt x="48" y="33"/>
                    </a:lnTo>
                    <a:lnTo>
                      <a:pt x="62" y="38"/>
                    </a:lnTo>
                    <a:lnTo>
                      <a:pt x="80" y="45"/>
                    </a:lnTo>
                    <a:lnTo>
                      <a:pt x="100" y="51"/>
                    </a:lnTo>
                    <a:lnTo>
                      <a:pt x="111" y="55"/>
                    </a:lnTo>
                    <a:lnTo>
                      <a:pt x="136" y="65"/>
                    </a:lnTo>
                    <a:lnTo>
                      <a:pt x="155" y="73"/>
                    </a:lnTo>
                    <a:lnTo>
                      <a:pt x="170" y="82"/>
                    </a:lnTo>
                    <a:lnTo>
                      <a:pt x="180" y="90"/>
                    </a:lnTo>
                    <a:lnTo>
                      <a:pt x="188" y="100"/>
                    </a:lnTo>
                    <a:lnTo>
                      <a:pt x="192" y="109"/>
                    </a:lnTo>
                    <a:lnTo>
                      <a:pt x="194" y="119"/>
                    </a:lnTo>
                    <a:lnTo>
                      <a:pt x="195" y="130"/>
                    </a:lnTo>
                    <a:lnTo>
                      <a:pt x="195" y="132"/>
                    </a:lnTo>
                    <a:lnTo>
                      <a:pt x="195" y="133"/>
                    </a:lnTo>
                    <a:lnTo>
                      <a:pt x="195" y="133"/>
                    </a:lnTo>
                    <a:lnTo>
                      <a:pt x="187" y="132"/>
                    </a:lnTo>
                    <a:lnTo>
                      <a:pt x="187" y="130"/>
                    </a:lnTo>
                    <a:lnTo>
                      <a:pt x="185" y="124"/>
                    </a:lnTo>
                    <a:lnTo>
                      <a:pt x="183" y="118"/>
                    </a:lnTo>
                    <a:lnTo>
                      <a:pt x="178" y="113"/>
                    </a:lnTo>
                    <a:lnTo>
                      <a:pt x="170" y="107"/>
                    </a:lnTo>
                    <a:lnTo>
                      <a:pt x="158" y="102"/>
                    </a:lnTo>
                    <a:lnTo>
                      <a:pt x="143" y="96"/>
                    </a:lnTo>
                    <a:lnTo>
                      <a:pt x="124" y="88"/>
                    </a:lnTo>
                    <a:lnTo>
                      <a:pt x="100" y="80"/>
                    </a:lnTo>
                    <a:lnTo>
                      <a:pt x="81" y="73"/>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29" name="Freeform 173"/>
              <p:cNvSpPr>
                <a:spLocks/>
              </p:cNvSpPr>
              <p:nvPr/>
            </p:nvSpPr>
            <p:spPr bwMode="auto">
              <a:xfrm>
                <a:off x="4929" y="2780"/>
                <a:ext cx="195" cy="130"/>
              </a:xfrm>
              <a:custGeom>
                <a:avLst/>
                <a:gdLst>
                  <a:gd name="T0" fmla="*/ 186 w 195"/>
                  <a:gd name="T1" fmla="*/ 0 h 130"/>
                  <a:gd name="T2" fmla="*/ 184 w 195"/>
                  <a:gd name="T3" fmla="*/ 6 h 130"/>
                  <a:gd name="T4" fmla="*/ 182 w 195"/>
                  <a:gd name="T5" fmla="*/ 12 h 130"/>
                  <a:gd name="T6" fmla="*/ 177 w 195"/>
                  <a:gd name="T7" fmla="*/ 18 h 130"/>
                  <a:gd name="T8" fmla="*/ 169 w 195"/>
                  <a:gd name="T9" fmla="*/ 23 h 130"/>
                  <a:gd name="T10" fmla="*/ 157 w 195"/>
                  <a:gd name="T11" fmla="*/ 29 h 130"/>
                  <a:gd name="T12" fmla="*/ 142 w 195"/>
                  <a:gd name="T13" fmla="*/ 35 h 130"/>
                  <a:gd name="T14" fmla="*/ 123 w 195"/>
                  <a:gd name="T15" fmla="*/ 42 h 130"/>
                  <a:gd name="T16" fmla="*/ 100 w 195"/>
                  <a:gd name="T17" fmla="*/ 50 h 130"/>
                  <a:gd name="T18" fmla="*/ 80 w 195"/>
                  <a:gd name="T19" fmla="*/ 57 h 130"/>
                  <a:gd name="T20" fmla="*/ 56 w 195"/>
                  <a:gd name="T21" fmla="*/ 68 h 130"/>
                  <a:gd name="T22" fmla="*/ 36 w 195"/>
                  <a:gd name="T23" fmla="*/ 77 h 130"/>
                  <a:gd name="T24" fmla="*/ 23 w 195"/>
                  <a:gd name="T25" fmla="*/ 87 h 130"/>
                  <a:gd name="T26" fmla="*/ 13 w 195"/>
                  <a:gd name="T27" fmla="*/ 95 h 130"/>
                  <a:gd name="T28" fmla="*/ 6 w 195"/>
                  <a:gd name="T29" fmla="*/ 103 h 130"/>
                  <a:gd name="T30" fmla="*/ 3 w 195"/>
                  <a:gd name="T31" fmla="*/ 112 h 130"/>
                  <a:gd name="T32" fmla="*/ 0 w 195"/>
                  <a:gd name="T33" fmla="*/ 120 h 130"/>
                  <a:gd name="T34" fmla="*/ 0 w 195"/>
                  <a:gd name="T35" fmla="*/ 128 h 130"/>
                  <a:gd name="T36" fmla="*/ 8 w 195"/>
                  <a:gd name="T37" fmla="*/ 129 h 130"/>
                  <a:gd name="T38" fmla="*/ 8 w 195"/>
                  <a:gd name="T39" fmla="*/ 129 h 130"/>
                  <a:gd name="T40" fmla="*/ 10 w 195"/>
                  <a:gd name="T41" fmla="*/ 122 h 130"/>
                  <a:gd name="T42" fmla="*/ 15 w 195"/>
                  <a:gd name="T43" fmla="*/ 115 h 130"/>
                  <a:gd name="T44" fmla="*/ 23 w 195"/>
                  <a:gd name="T45" fmla="*/ 109 h 130"/>
                  <a:gd name="T46" fmla="*/ 34 w 195"/>
                  <a:gd name="T47" fmla="*/ 103 h 130"/>
                  <a:gd name="T48" fmla="*/ 48 w 195"/>
                  <a:gd name="T49" fmla="*/ 98 h 130"/>
                  <a:gd name="T50" fmla="*/ 63 w 195"/>
                  <a:gd name="T51" fmla="*/ 92 h 130"/>
                  <a:gd name="T52" fmla="*/ 80 w 195"/>
                  <a:gd name="T53" fmla="*/ 85 h 130"/>
                  <a:gd name="T54" fmla="*/ 100 w 195"/>
                  <a:gd name="T55" fmla="*/ 78 h 130"/>
                  <a:gd name="T56" fmla="*/ 111 w 195"/>
                  <a:gd name="T57" fmla="*/ 74 h 130"/>
                  <a:gd name="T58" fmla="*/ 135 w 195"/>
                  <a:gd name="T59" fmla="*/ 66 h 130"/>
                  <a:gd name="T60" fmla="*/ 154 w 195"/>
                  <a:gd name="T61" fmla="*/ 57 h 130"/>
                  <a:gd name="T62" fmla="*/ 170 w 195"/>
                  <a:gd name="T63" fmla="*/ 49 h 130"/>
                  <a:gd name="T64" fmla="*/ 180 w 195"/>
                  <a:gd name="T65" fmla="*/ 40 h 130"/>
                  <a:gd name="T66" fmla="*/ 187 w 195"/>
                  <a:gd name="T67" fmla="*/ 31 h 130"/>
                  <a:gd name="T68" fmla="*/ 191 w 195"/>
                  <a:gd name="T69" fmla="*/ 22 h 130"/>
                  <a:gd name="T70" fmla="*/ 193 w 195"/>
                  <a:gd name="T71" fmla="*/ 11 h 130"/>
                  <a:gd name="T72" fmla="*/ 194 w 195"/>
                  <a:gd name="T73" fmla="*/ 0 h 130"/>
                  <a:gd name="T74" fmla="*/ 186 w 195"/>
                  <a:gd name="T7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5" h="130">
                    <a:moveTo>
                      <a:pt x="186" y="0"/>
                    </a:moveTo>
                    <a:lnTo>
                      <a:pt x="184" y="6"/>
                    </a:lnTo>
                    <a:lnTo>
                      <a:pt x="182" y="12"/>
                    </a:lnTo>
                    <a:lnTo>
                      <a:pt x="177" y="18"/>
                    </a:lnTo>
                    <a:lnTo>
                      <a:pt x="169" y="23"/>
                    </a:lnTo>
                    <a:lnTo>
                      <a:pt x="157" y="29"/>
                    </a:lnTo>
                    <a:lnTo>
                      <a:pt x="142" y="35"/>
                    </a:lnTo>
                    <a:lnTo>
                      <a:pt x="123" y="42"/>
                    </a:lnTo>
                    <a:lnTo>
                      <a:pt x="100" y="50"/>
                    </a:lnTo>
                    <a:lnTo>
                      <a:pt x="80" y="57"/>
                    </a:lnTo>
                    <a:lnTo>
                      <a:pt x="56" y="68"/>
                    </a:lnTo>
                    <a:lnTo>
                      <a:pt x="36" y="77"/>
                    </a:lnTo>
                    <a:lnTo>
                      <a:pt x="23" y="87"/>
                    </a:lnTo>
                    <a:lnTo>
                      <a:pt x="13" y="95"/>
                    </a:lnTo>
                    <a:lnTo>
                      <a:pt x="6" y="103"/>
                    </a:lnTo>
                    <a:lnTo>
                      <a:pt x="3" y="112"/>
                    </a:lnTo>
                    <a:lnTo>
                      <a:pt x="0" y="120"/>
                    </a:lnTo>
                    <a:lnTo>
                      <a:pt x="0" y="128"/>
                    </a:lnTo>
                    <a:lnTo>
                      <a:pt x="8" y="129"/>
                    </a:lnTo>
                    <a:lnTo>
                      <a:pt x="8" y="129"/>
                    </a:lnTo>
                    <a:lnTo>
                      <a:pt x="10" y="122"/>
                    </a:lnTo>
                    <a:lnTo>
                      <a:pt x="15" y="115"/>
                    </a:lnTo>
                    <a:lnTo>
                      <a:pt x="23" y="109"/>
                    </a:lnTo>
                    <a:lnTo>
                      <a:pt x="34" y="103"/>
                    </a:lnTo>
                    <a:lnTo>
                      <a:pt x="48" y="98"/>
                    </a:lnTo>
                    <a:lnTo>
                      <a:pt x="63" y="92"/>
                    </a:lnTo>
                    <a:lnTo>
                      <a:pt x="80" y="85"/>
                    </a:lnTo>
                    <a:lnTo>
                      <a:pt x="100" y="78"/>
                    </a:lnTo>
                    <a:lnTo>
                      <a:pt x="111" y="74"/>
                    </a:lnTo>
                    <a:lnTo>
                      <a:pt x="135" y="66"/>
                    </a:lnTo>
                    <a:lnTo>
                      <a:pt x="154" y="57"/>
                    </a:lnTo>
                    <a:lnTo>
                      <a:pt x="170" y="49"/>
                    </a:lnTo>
                    <a:lnTo>
                      <a:pt x="180" y="40"/>
                    </a:lnTo>
                    <a:lnTo>
                      <a:pt x="187" y="31"/>
                    </a:lnTo>
                    <a:lnTo>
                      <a:pt x="191" y="22"/>
                    </a:lnTo>
                    <a:lnTo>
                      <a:pt x="193" y="11"/>
                    </a:lnTo>
                    <a:lnTo>
                      <a:pt x="194" y="0"/>
                    </a:lnTo>
                    <a:lnTo>
                      <a:pt x="186"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30" name="Freeform 174"/>
              <p:cNvSpPr>
                <a:spLocks/>
              </p:cNvSpPr>
              <p:nvPr/>
            </p:nvSpPr>
            <p:spPr bwMode="auto">
              <a:xfrm>
                <a:off x="4928" y="3035"/>
                <a:ext cx="196" cy="130"/>
              </a:xfrm>
              <a:custGeom>
                <a:avLst/>
                <a:gdLst>
                  <a:gd name="T0" fmla="*/ 187 w 196"/>
                  <a:gd name="T1" fmla="*/ 0 h 130"/>
                  <a:gd name="T2" fmla="*/ 185 w 196"/>
                  <a:gd name="T3" fmla="*/ 6 h 130"/>
                  <a:gd name="T4" fmla="*/ 183 w 196"/>
                  <a:gd name="T5" fmla="*/ 12 h 130"/>
                  <a:gd name="T6" fmla="*/ 178 w 196"/>
                  <a:gd name="T7" fmla="*/ 18 h 130"/>
                  <a:gd name="T8" fmla="*/ 170 w 196"/>
                  <a:gd name="T9" fmla="*/ 22 h 130"/>
                  <a:gd name="T10" fmla="*/ 158 w 196"/>
                  <a:gd name="T11" fmla="*/ 28 h 130"/>
                  <a:gd name="T12" fmla="*/ 143 w 196"/>
                  <a:gd name="T13" fmla="*/ 35 h 130"/>
                  <a:gd name="T14" fmla="*/ 124 w 196"/>
                  <a:gd name="T15" fmla="*/ 41 h 130"/>
                  <a:gd name="T16" fmla="*/ 100 w 196"/>
                  <a:gd name="T17" fmla="*/ 50 h 130"/>
                  <a:gd name="T18" fmla="*/ 81 w 196"/>
                  <a:gd name="T19" fmla="*/ 57 h 130"/>
                  <a:gd name="T20" fmla="*/ 57 w 196"/>
                  <a:gd name="T21" fmla="*/ 68 h 130"/>
                  <a:gd name="T22" fmla="*/ 37 w 196"/>
                  <a:gd name="T23" fmla="*/ 77 h 130"/>
                  <a:gd name="T24" fmla="*/ 23 w 196"/>
                  <a:gd name="T25" fmla="*/ 87 h 130"/>
                  <a:gd name="T26" fmla="*/ 12 w 196"/>
                  <a:gd name="T27" fmla="*/ 95 h 130"/>
                  <a:gd name="T28" fmla="*/ 6 w 196"/>
                  <a:gd name="T29" fmla="*/ 103 h 130"/>
                  <a:gd name="T30" fmla="*/ 2 w 196"/>
                  <a:gd name="T31" fmla="*/ 112 h 130"/>
                  <a:gd name="T32" fmla="*/ 0 w 196"/>
                  <a:gd name="T33" fmla="*/ 120 h 130"/>
                  <a:gd name="T34" fmla="*/ 0 w 196"/>
                  <a:gd name="T35" fmla="*/ 128 h 130"/>
                  <a:gd name="T36" fmla="*/ 9 w 196"/>
                  <a:gd name="T37" fmla="*/ 129 h 130"/>
                  <a:gd name="T38" fmla="*/ 9 w 196"/>
                  <a:gd name="T39" fmla="*/ 129 h 130"/>
                  <a:gd name="T40" fmla="*/ 11 w 196"/>
                  <a:gd name="T41" fmla="*/ 122 h 130"/>
                  <a:gd name="T42" fmla="*/ 15 w 196"/>
                  <a:gd name="T43" fmla="*/ 115 h 130"/>
                  <a:gd name="T44" fmla="*/ 24 w 196"/>
                  <a:gd name="T45" fmla="*/ 109 h 130"/>
                  <a:gd name="T46" fmla="*/ 35 w 196"/>
                  <a:gd name="T47" fmla="*/ 103 h 130"/>
                  <a:gd name="T48" fmla="*/ 48 w 196"/>
                  <a:gd name="T49" fmla="*/ 97 h 130"/>
                  <a:gd name="T50" fmla="*/ 62 w 196"/>
                  <a:gd name="T51" fmla="*/ 92 h 130"/>
                  <a:gd name="T52" fmla="*/ 80 w 196"/>
                  <a:gd name="T53" fmla="*/ 85 h 130"/>
                  <a:gd name="T54" fmla="*/ 100 w 196"/>
                  <a:gd name="T55" fmla="*/ 78 h 130"/>
                  <a:gd name="T56" fmla="*/ 111 w 196"/>
                  <a:gd name="T57" fmla="*/ 74 h 130"/>
                  <a:gd name="T58" fmla="*/ 136 w 196"/>
                  <a:gd name="T59" fmla="*/ 66 h 130"/>
                  <a:gd name="T60" fmla="*/ 155 w 196"/>
                  <a:gd name="T61" fmla="*/ 57 h 130"/>
                  <a:gd name="T62" fmla="*/ 170 w 196"/>
                  <a:gd name="T63" fmla="*/ 49 h 130"/>
                  <a:gd name="T64" fmla="*/ 180 w 196"/>
                  <a:gd name="T65" fmla="*/ 39 h 130"/>
                  <a:gd name="T66" fmla="*/ 188 w 196"/>
                  <a:gd name="T67" fmla="*/ 31 h 130"/>
                  <a:gd name="T68" fmla="*/ 192 w 196"/>
                  <a:gd name="T69" fmla="*/ 21 h 130"/>
                  <a:gd name="T70" fmla="*/ 194 w 196"/>
                  <a:gd name="T71" fmla="*/ 11 h 130"/>
                  <a:gd name="T72" fmla="*/ 195 w 196"/>
                  <a:gd name="T73" fmla="*/ 0 h 130"/>
                  <a:gd name="T74" fmla="*/ 187 w 196"/>
                  <a:gd name="T7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6" h="130">
                    <a:moveTo>
                      <a:pt x="187" y="0"/>
                    </a:moveTo>
                    <a:lnTo>
                      <a:pt x="185" y="6"/>
                    </a:lnTo>
                    <a:lnTo>
                      <a:pt x="183" y="12"/>
                    </a:lnTo>
                    <a:lnTo>
                      <a:pt x="178" y="18"/>
                    </a:lnTo>
                    <a:lnTo>
                      <a:pt x="170" y="22"/>
                    </a:lnTo>
                    <a:lnTo>
                      <a:pt x="158" y="28"/>
                    </a:lnTo>
                    <a:lnTo>
                      <a:pt x="143" y="35"/>
                    </a:lnTo>
                    <a:lnTo>
                      <a:pt x="124" y="41"/>
                    </a:lnTo>
                    <a:lnTo>
                      <a:pt x="100" y="50"/>
                    </a:lnTo>
                    <a:lnTo>
                      <a:pt x="81" y="57"/>
                    </a:lnTo>
                    <a:lnTo>
                      <a:pt x="57" y="68"/>
                    </a:lnTo>
                    <a:lnTo>
                      <a:pt x="37" y="77"/>
                    </a:lnTo>
                    <a:lnTo>
                      <a:pt x="23" y="87"/>
                    </a:lnTo>
                    <a:lnTo>
                      <a:pt x="12" y="95"/>
                    </a:lnTo>
                    <a:lnTo>
                      <a:pt x="6" y="103"/>
                    </a:lnTo>
                    <a:lnTo>
                      <a:pt x="2" y="112"/>
                    </a:lnTo>
                    <a:lnTo>
                      <a:pt x="0" y="120"/>
                    </a:lnTo>
                    <a:lnTo>
                      <a:pt x="0" y="128"/>
                    </a:lnTo>
                    <a:lnTo>
                      <a:pt x="9" y="129"/>
                    </a:lnTo>
                    <a:lnTo>
                      <a:pt x="9" y="129"/>
                    </a:lnTo>
                    <a:lnTo>
                      <a:pt x="11" y="122"/>
                    </a:lnTo>
                    <a:lnTo>
                      <a:pt x="15" y="115"/>
                    </a:lnTo>
                    <a:lnTo>
                      <a:pt x="24" y="109"/>
                    </a:lnTo>
                    <a:lnTo>
                      <a:pt x="35" y="103"/>
                    </a:lnTo>
                    <a:lnTo>
                      <a:pt x="48" y="97"/>
                    </a:lnTo>
                    <a:lnTo>
                      <a:pt x="62" y="92"/>
                    </a:lnTo>
                    <a:lnTo>
                      <a:pt x="80" y="85"/>
                    </a:lnTo>
                    <a:lnTo>
                      <a:pt x="100" y="78"/>
                    </a:lnTo>
                    <a:lnTo>
                      <a:pt x="111" y="74"/>
                    </a:lnTo>
                    <a:lnTo>
                      <a:pt x="136" y="66"/>
                    </a:lnTo>
                    <a:lnTo>
                      <a:pt x="155" y="57"/>
                    </a:lnTo>
                    <a:lnTo>
                      <a:pt x="170" y="49"/>
                    </a:lnTo>
                    <a:lnTo>
                      <a:pt x="180" y="39"/>
                    </a:lnTo>
                    <a:lnTo>
                      <a:pt x="188" y="31"/>
                    </a:lnTo>
                    <a:lnTo>
                      <a:pt x="192" y="21"/>
                    </a:lnTo>
                    <a:lnTo>
                      <a:pt x="194" y="11"/>
                    </a:lnTo>
                    <a:lnTo>
                      <a:pt x="195" y="0"/>
                    </a:lnTo>
                    <a:lnTo>
                      <a:pt x="187"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31" name="Freeform 175"/>
              <p:cNvSpPr>
                <a:spLocks/>
              </p:cNvSpPr>
              <p:nvPr/>
            </p:nvSpPr>
            <p:spPr bwMode="auto">
              <a:xfrm>
                <a:off x="4941" y="2920"/>
                <a:ext cx="176" cy="120"/>
              </a:xfrm>
              <a:custGeom>
                <a:avLst/>
                <a:gdLst>
                  <a:gd name="T0" fmla="*/ 103 w 176"/>
                  <a:gd name="T1" fmla="*/ 65 h 120"/>
                  <a:gd name="T2" fmla="*/ 125 w 176"/>
                  <a:gd name="T3" fmla="*/ 56 h 120"/>
                  <a:gd name="T4" fmla="*/ 142 w 176"/>
                  <a:gd name="T5" fmla="*/ 47 h 120"/>
                  <a:gd name="T6" fmla="*/ 155 w 176"/>
                  <a:gd name="T7" fmla="*/ 39 h 120"/>
                  <a:gd name="T8" fmla="*/ 165 w 176"/>
                  <a:gd name="T9" fmla="*/ 32 h 120"/>
                  <a:gd name="T10" fmla="*/ 170 w 176"/>
                  <a:gd name="T11" fmla="*/ 24 h 120"/>
                  <a:gd name="T12" fmla="*/ 174 w 176"/>
                  <a:gd name="T13" fmla="*/ 17 h 120"/>
                  <a:gd name="T14" fmla="*/ 175 w 176"/>
                  <a:gd name="T15" fmla="*/ 9 h 120"/>
                  <a:gd name="T16" fmla="*/ 175 w 176"/>
                  <a:gd name="T17" fmla="*/ 1 h 120"/>
                  <a:gd name="T18" fmla="*/ 167 w 176"/>
                  <a:gd name="T19" fmla="*/ 0 h 120"/>
                  <a:gd name="T20" fmla="*/ 167 w 176"/>
                  <a:gd name="T21" fmla="*/ 1 h 120"/>
                  <a:gd name="T22" fmla="*/ 165 w 176"/>
                  <a:gd name="T23" fmla="*/ 7 h 120"/>
                  <a:gd name="T24" fmla="*/ 161 w 176"/>
                  <a:gd name="T25" fmla="*/ 13 h 120"/>
                  <a:gd name="T26" fmla="*/ 154 w 176"/>
                  <a:gd name="T27" fmla="*/ 18 h 120"/>
                  <a:gd name="T28" fmla="*/ 145 w 176"/>
                  <a:gd name="T29" fmla="*/ 23 h 120"/>
                  <a:gd name="T30" fmla="*/ 133 w 176"/>
                  <a:gd name="T31" fmla="*/ 29 h 120"/>
                  <a:gd name="T32" fmla="*/ 118 w 176"/>
                  <a:gd name="T33" fmla="*/ 34 h 120"/>
                  <a:gd name="T34" fmla="*/ 103 w 176"/>
                  <a:gd name="T35" fmla="*/ 40 h 120"/>
                  <a:gd name="T36" fmla="*/ 85 w 176"/>
                  <a:gd name="T37" fmla="*/ 46 h 120"/>
                  <a:gd name="T38" fmla="*/ 75 w 176"/>
                  <a:gd name="T39" fmla="*/ 49 h 120"/>
                  <a:gd name="T40" fmla="*/ 53 w 176"/>
                  <a:gd name="T41" fmla="*/ 57 h 120"/>
                  <a:gd name="T42" fmla="*/ 36 w 176"/>
                  <a:gd name="T43" fmla="*/ 65 h 120"/>
                  <a:gd name="T44" fmla="*/ 23 w 176"/>
                  <a:gd name="T45" fmla="*/ 73 h 120"/>
                  <a:gd name="T46" fmla="*/ 14 w 176"/>
                  <a:gd name="T47" fmla="*/ 81 h 120"/>
                  <a:gd name="T48" fmla="*/ 6 w 176"/>
                  <a:gd name="T49" fmla="*/ 89 h 120"/>
                  <a:gd name="T50" fmla="*/ 2 w 176"/>
                  <a:gd name="T51" fmla="*/ 97 h 120"/>
                  <a:gd name="T52" fmla="*/ 1 w 176"/>
                  <a:gd name="T53" fmla="*/ 106 h 120"/>
                  <a:gd name="T54" fmla="*/ 0 w 176"/>
                  <a:gd name="T55" fmla="*/ 116 h 120"/>
                  <a:gd name="T56" fmla="*/ 0 w 176"/>
                  <a:gd name="T57" fmla="*/ 118 h 120"/>
                  <a:gd name="T58" fmla="*/ 0 w 176"/>
                  <a:gd name="T59" fmla="*/ 118 h 120"/>
                  <a:gd name="T60" fmla="*/ 0 w 176"/>
                  <a:gd name="T61" fmla="*/ 119 h 120"/>
                  <a:gd name="T62" fmla="*/ 7 w 176"/>
                  <a:gd name="T63" fmla="*/ 118 h 120"/>
                  <a:gd name="T64" fmla="*/ 7 w 176"/>
                  <a:gd name="T65" fmla="*/ 116 h 120"/>
                  <a:gd name="T66" fmla="*/ 8 w 176"/>
                  <a:gd name="T67" fmla="*/ 111 h 120"/>
                  <a:gd name="T68" fmla="*/ 11 w 176"/>
                  <a:gd name="T69" fmla="*/ 106 h 120"/>
                  <a:gd name="T70" fmla="*/ 15 w 176"/>
                  <a:gd name="T71" fmla="*/ 101 h 120"/>
                  <a:gd name="T72" fmla="*/ 23 w 176"/>
                  <a:gd name="T73" fmla="*/ 96 h 120"/>
                  <a:gd name="T74" fmla="*/ 34 w 176"/>
                  <a:gd name="T75" fmla="*/ 92 h 120"/>
                  <a:gd name="T76" fmla="*/ 46 w 176"/>
                  <a:gd name="T77" fmla="*/ 86 h 120"/>
                  <a:gd name="T78" fmla="*/ 64 w 176"/>
                  <a:gd name="T79" fmla="*/ 79 h 120"/>
                  <a:gd name="T80" fmla="*/ 85 w 176"/>
                  <a:gd name="T81" fmla="*/ 72 h 120"/>
                  <a:gd name="T82" fmla="*/ 103 w 176"/>
                  <a:gd name="T83" fmla="*/ 6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32" name="Freeform 176"/>
              <p:cNvSpPr>
                <a:spLocks/>
              </p:cNvSpPr>
              <p:nvPr/>
            </p:nvSpPr>
            <p:spPr bwMode="auto">
              <a:xfrm>
                <a:off x="4941" y="3150"/>
                <a:ext cx="177" cy="119"/>
              </a:xfrm>
              <a:custGeom>
                <a:avLst/>
                <a:gdLst>
                  <a:gd name="T0" fmla="*/ 104 w 177"/>
                  <a:gd name="T1" fmla="*/ 65 h 119"/>
                  <a:gd name="T2" fmla="*/ 126 w 177"/>
                  <a:gd name="T3" fmla="*/ 56 h 119"/>
                  <a:gd name="T4" fmla="*/ 143 w 177"/>
                  <a:gd name="T5" fmla="*/ 47 h 119"/>
                  <a:gd name="T6" fmla="*/ 155 w 177"/>
                  <a:gd name="T7" fmla="*/ 39 h 119"/>
                  <a:gd name="T8" fmla="*/ 165 w 177"/>
                  <a:gd name="T9" fmla="*/ 31 h 119"/>
                  <a:gd name="T10" fmla="*/ 171 w 177"/>
                  <a:gd name="T11" fmla="*/ 23 h 119"/>
                  <a:gd name="T12" fmla="*/ 174 w 177"/>
                  <a:gd name="T13" fmla="*/ 16 h 119"/>
                  <a:gd name="T14" fmla="*/ 176 w 177"/>
                  <a:gd name="T15" fmla="*/ 8 h 119"/>
                  <a:gd name="T16" fmla="*/ 176 w 177"/>
                  <a:gd name="T17" fmla="*/ 0 h 119"/>
                  <a:gd name="T18" fmla="*/ 168 w 177"/>
                  <a:gd name="T19" fmla="*/ 0 h 119"/>
                  <a:gd name="T20" fmla="*/ 166 w 177"/>
                  <a:gd name="T21" fmla="*/ 7 h 119"/>
                  <a:gd name="T22" fmla="*/ 162 w 177"/>
                  <a:gd name="T23" fmla="*/ 13 h 119"/>
                  <a:gd name="T24" fmla="*/ 155 w 177"/>
                  <a:gd name="T25" fmla="*/ 18 h 119"/>
                  <a:gd name="T26" fmla="*/ 145 w 177"/>
                  <a:gd name="T27" fmla="*/ 23 h 119"/>
                  <a:gd name="T28" fmla="*/ 133 w 177"/>
                  <a:gd name="T29" fmla="*/ 29 h 119"/>
                  <a:gd name="T30" fmla="*/ 119 w 177"/>
                  <a:gd name="T31" fmla="*/ 34 h 119"/>
                  <a:gd name="T32" fmla="*/ 103 w 177"/>
                  <a:gd name="T33" fmla="*/ 40 h 119"/>
                  <a:gd name="T34" fmla="*/ 85 w 177"/>
                  <a:gd name="T35" fmla="*/ 45 h 119"/>
                  <a:gd name="T36" fmla="*/ 75 w 177"/>
                  <a:gd name="T37" fmla="*/ 49 h 119"/>
                  <a:gd name="T38" fmla="*/ 54 w 177"/>
                  <a:gd name="T39" fmla="*/ 58 h 119"/>
                  <a:gd name="T40" fmla="*/ 36 w 177"/>
                  <a:gd name="T41" fmla="*/ 65 h 119"/>
                  <a:gd name="T42" fmla="*/ 23 w 177"/>
                  <a:gd name="T43" fmla="*/ 73 h 119"/>
                  <a:gd name="T44" fmla="*/ 14 w 177"/>
                  <a:gd name="T45" fmla="*/ 80 h 119"/>
                  <a:gd name="T46" fmla="*/ 6 w 177"/>
                  <a:gd name="T47" fmla="*/ 89 h 119"/>
                  <a:gd name="T48" fmla="*/ 2 w 177"/>
                  <a:gd name="T49" fmla="*/ 97 h 119"/>
                  <a:gd name="T50" fmla="*/ 1 w 177"/>
                  <a:gd name="T51" fmla="*/ 106 h 119"/>
                  <a:gd name="T52" fmla="*/ 0 w 177"/>
                  <a:gd name="T53" fmla="*/ 116 h 119"/>
                  <a:gd name="T54" fmla="*/ 0 w 177"/>
                  <a:gd name="T55" fmla="*/ 117 h 119"/>
                  <a:gd name="T56" fmla="*/ 0 w 177"/>
                  <a:gd name="T57" fmla="*/ 118 h 119"/>
                  <a:gd name="T58" fmla="*/ 8 w 177"/>
                  <a:gd name="T59" fmla="*/ 117 h 119"/>
                  <a:gd name="T60" fmla="*/ 8 w 177"/>
                  <a:gd name="T61" fmla="*/ 116 h 119"/>
                  <a:gd name="T62" fmla="*/ 9 w 177"/>
                  <a:gd name="T63" fmla="*/ 110 h 119"/>
                  <a:gd name="T64" fmla="*/ 11 w 177"/>
                  <a:gd name="T65" fmla="*/ 105 h 119"/>
                  <a:gd name="T66" fmla="*/ 16 w 177"/>
                  <a:gd name="T67" fmla="*/ 100 h 119"/>
                  <a:gd name="T68" fmla="*/ 24 w 177"/>
                  <a:gd name="T69" fmla="*/ 96 h 119"/>
                  <a:gd name="T70" fmla="*/ 34 w 177"/>
                  <a:gd name="T71" fmla="*/ 91 h 119"/>
                  <a:gd name="T72" fmla="*/ 46 w 177"/>
                  <a:gd name="T73" fmla="*/ 85 h 119"/>
                  <a:gd name="T74" fmla="*/ 64 w 177"/>
                  <a:gd name="T75" fmla="*/ 79 h 119"/>
                  <a:gd name="T76" fmla="*/ 85 w 177"/>
                  <a:gd name="T77" fmla="*/ 71 h 119"/>
                  <a:gd name="T78" fmla="*/ 104 w 177"/>
                  <a:gd name="T79" fmla="*/ 6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33" name="Freeform 177"/>
              <p:cNvSpPr>
                <a:spLocks/>
              </p:cNvSpPr>
              <p:nvPr/>
            </p:nvSpPr>
            <p:spPr bwMode="auto">
              <a:xfrm>
                <a:off x="5508" y="3002"/>
                <a:ext cx="176" cy="118"/>
              </a:xfrm>
              <a:custGeom>
                <a:avLst/>
                <a:gdLst>
                  <a:gd name="T0" fmla="*/ 8 w 176"/>
                  <a:gd name="T1" fmla="*/ 0 h 118"/>
                  <a:gd name="T2" fmla="*/ 9 w 176"/>
                  <a:gd name="T3" fmla="*/ 6 h 118"/>
                  <a:gd name="T4" fmla="*/ 11 w 176"/>
                  <a:gd name="T5" fmla="*/ 11 h 118"/>
                  <a:gd name="T6" fmla="*/ 16 w 176"/>
                  <a:gd name="T7" fmla="*/ 15 h 118"/>
                  <a:gd name="T8" fmla="*/ 24 w 176"/>
                  <a:gd name="T9" fmla="*/ 21 h 118"/>
                  <a:gd name="T10" fmla="*/ 34 w 176"/>
                  <a:gd name="T11" fmla="*/ 26 h 118"/>
                  <a:gd name="T12" fmla="*/ 46 w 176"/>
                  <a:gd name="T13" fmla="*/ 31 h 118"/>
                  <a:gd name="T14" fmla="*/ 64 w 176"/>
                  <a:gd name="T15" fmla="*/ 38 h 118"/>
                  <a:gd name="T16" fmla="*/ 85 w 176"/>
                  <a:gd name="T17" fmla="*/ 45 h 118"/>
                  <a:gd name="T18" fmla="*/ 104 w 176"/>
                  <a:gd name="T19" fmla="*/ 51 h 118"/>
                  <a:gd name="T20" fmla="*/ 125 w 176"/>
                  <a:gd name="T21" fmla="*/ 61 h 118"/>
                  <a:gd name="T22" fmla="*/ 143 w 176"/>
                  <a:gd name="T23" fmla="*/ 70 h 118"/>
                  <a:gd name="T24" fmla="*/ 155 w 176"/>
                  <a:gd name="T25" fmla="*/ 78 h 118"/>
                  <a:gd name="T26" fmla="*/ 165 w 176"/>
                  <a:gd name="T27" fmla="*/ 85 h 118"/>
                  <a:gd name="T28" fmla="*/ 170 w 176"/>
                  <a:gd name="T29" fmla="*/ 93 h 118"/>
                  <a:gd name="T30" fmla="*/ 174 w 176"/>
                  <a:gd name="T31" fmla="*/ 100 h 118"/>
                  <a:gd name="T32" fmla="*/ 175 w 176"/>
                  <a:gd name="T33" fmla="*/ 108 h 118"/>
                  <a:gd name="T34" fmla="*/ 175 w 176"/>
                  <a:gd name="T35" fmla="*/ 116 h 118"/>
                  <a:gd name="T36" fmla="*/ 167 w 176"/>
                  <a:gd name="T37" fmla="*/ 117 h 118"/>
                  <a:gd name="T38" fmla="*/ 167 w 176"/>
                  <a:gd name="T39" fmla="*/ 116 h 118"/>
                  <a:gd name="T40" fmla="*/ 165 w 176"/>
                  <a:gd name="T41" fmla="*/ 110 h 118"/>
                  <a:gd name="T42" fmla="*/ 161 w 176"/>
                  <a:gd name="T43" fmla="*/ 105 h 118"/>
                  <a:gd name="T44" fmla="*/ 154 w 176"/>
                  <a:gd name="T45" fmla="*/ 99 h 118"/>
                  <a:gd name="T46" fmla="*/ 145 w 176"/>
                  <a:gd name="T47" fmla="*/ 94 h 118"/>
                  <a:gd name="T48" fmla="*/ 133 w 176"/>
                  <a:gd name="T49" fmla="*/ 88 h 118"/>
                  <a:gd name="T50" fmla="*/ 118 w 176"/>
                  <a:gd name="T51" fmla="*/ 82 h 118"/>
                  <a:gd name="T52" fmla="*/ 103 w 176"/>
                  <a:gd name="T53" fmla="*/ 77 h 118"/>
                  <a:gd name="T54" fmla="*/ 85 w 176"/>
                  <a:gd name="T55" fmla="*/ 70 h 118"/>
                  <a:gd name="T56" fmla="*/ 75 w 176"/>
                  <a:gd name="T57" fmla="*/ 67 h 118"/>
                  <a:gd name="T58" fmla="*/ 53 w 176"/>
                  <a:gd name="T59" fmla="*/ 60 h 118"/>
                  <a:gd name="T60" fmla="*/ 36 w 176"/>
                  <a:gd name="T61" fmla="*/ 51 h 118"/>
                  <a:gd name="T62" fmla="*/ 23 w 176"/>
                  <a:gd name="T63" fmla="*/ 44 h 118"/>
                  <a:gd name="T64" fmla="*/ 14 w 176"/>
                  <a:gd name="T65" fmla="*/ 36 h 118"/>
                  <a:gd name="T66" fmla="*/ 6 w 176"/>
                  <a:gd name="T67" fmla="*/ 28 h 118"/>
                  <a:gd name="T68" fmla="*/ 2 w 176"/>
                  <a:gd name="T69" fmla="*/ 19 h 118"/>
                  <a:gd name="T70" fmla="*/ 1 w 176"/>
                  <a:gd name="T71" fmla="*/ 10 h 118"/>
                  <a:gd name="T72" fmla="*/ 0 w 176"/>
                  <a:gd name="T73" fmla="*/ 0 h 118"/>
                  <a:gd name="T74" fmla="*/ 8 w 176"/>
                  <a:gd name="T7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34" name="Freeform 178"/>
              <p:cNvSpPr>
                <a:spLocks/>
              </p:cNvSpPr>
              <p:nvPr/>
            </p:nvSpPr>
            <p:spPr bwMode="auto">
              <a:xfrm>
                <a:off x="5508" y="2773"/>
                <a:ext cx="176" cy="117"/>
              </a:xfrm>
              <a:custGeom>
                <a:avLst/>
                <a:gdLst>
                  <a:gd name="T0" fmla="*/ 7 w 176"/>
                  <a:gd name="T1" fmla="*/ 0 h 117"/>
                  <a:gd name="T2" fmla="*/ 8 w 176"/>
                  <a:gd name="T3" fmla="*/ 6 h 117"/>
                  <a:gd name="T4" fmla="*/ 11 w 176"/>
                  <a:gd name="T5" fmla="*/ 11 h 117"/>
                  <a:gd name="T6" fmla="*/ 15 w 176"/>
                  <a:gd name="T7" fmla="*/ 16 h 117"/>
                  <a:gd name="T8" fmla="*/ 23 w 176"/>
                  <a:gd name="T9" fmla="*/ 21 h 117"/>
                  <a:gd name="T10" fmla="*/ 34 w 176"/>
                  <a:gd name="T11" fmla="*/ 26 h 117"/>
                  <a:gd name="T12" fmla="*/ 46 w 176"/>
                  <a:gd name="T13" fmla="*/ 31 h 117"/>
                  <a:gd name="T14" fmla="*/ 64 w 176"/>
                  <a:gd name="T15" fmla="*/ 38 h 117"/>
                  <a:gd name="T16" fmla="*/ 85 w 176"/>
                  <a:gd name="T17" fmla="*/ 45 h 117"/>
                  <a:gd name="T18" fmla="*/ 103 w 176"/>
                  <a:gd name="T19" fmla="*/ 51 h 117"/>
                  <a:gd name="T20" fmla="*/ 125 w 176"/>
                  <a:gd name="T21" fmla="*/ 61 h 117"/>
                  <a:gd name="T22" fmla="*/ 142 w 176"/>
                  <a:gd name="T23" fmla="*/ 69 h 117"/>
                  <a:gd name="T24" fmla="*/ 155 w 176"/>
                  <a:gd name="T25" fmla="*/ 78 h 117"/>
                  <a:gd name="T26" fmla="*/ 165 w 176"/>
                  <a:gd name="T27" fmla="*/ 85 h 117"/>
                  <a:gd name="T28" fmla="*/ 170 w 176"/>
                  <a:gd name="T29" fmla="*/ 92 h 117"/>
                  <a:gd name="T30" fmla="*/ 174 w 176"/>
                  <a:gd name="T31" fmla="*/ 100 h 117"/>
                  <a:gd name="T32" fmla="*/ 175 w 176"/>
                  <a:gd name="T33" fmla="*/ 107 h 117"/>
                  <a:gd name="T34" fmla="*/ 175 w 176"/>
                  <a:gd name="T35" fmla="*/ 115 h 117"/>
                  <a:gd name="T36" fmla="*/ 167 w 176"/>
                  <a:gd name="T37" fmla="*/ 116 h 117"/>
                  <a:gd name="T38" fmla="*/ 167 w 176"/>
                  <a:gd name="T39" fmla="*/ 116 h 117"/>
                  <a:gd name="T40" fmla="*/ 165 w 176"/>
                  <a:gd name="T41" fmla="*/ 109 h 117"/>
                  <a:gd name="T42" fmla="*/ 161 w 176"/>
                  <a:gd name="T43" fmla="*/ 104 h 117"/>
                  <a:gd name="T44" fmla="*/ 154 w 176"/>
                  <a:gd name="T45" fmla="*/ 98 h 117"/>
                  <a:gd name="T46" fmla="*/ 145 w 176"/>
                  <a:gd name="T47" fmla="*/ 93 h 117"/>
                  <a:gd name="T48" fmla="*/ 133 w 176"/>
                  <a:gd name="T49" fmla="*/ 87 h 117"/>
                  <a:gd name="T50" fmla="*/ 118 w 176"/>
                  <a:gd name="T51" fmla="*/ 82 h 117"/>
                  <a:gd name="T52" fmla="*/ 103 w 176"/>
                  <a:gd name="T53" fmla="*/ 76 h 117"/>
                  <a:gd name="T54" fmla="*/ 85 w 176"/>
                  <a:gd name="T55" fmla="*/ 70 h 117"/>
                  <a:gd name="T56" fmla="*/ 75 w 176"/>
                  <a:gd name="T57" fmla="*/ 66 h 117"/>
                  <a:gd name="T58" fmla="*/ 53 w 176"/>
                  <a:gd name="T59" fmla="*/ 59 h 117"/>
                  <a:gd name="T60" fmla="*/ 36 w 176"/>
                  <a:gd name="T61" fmla="*/ 51 h 117"/>
                  <a:gd name="T62" fmla="*/ 23 w 176"/>
                  <a:gd name="T63" fmla="*/ 44 h 117"/>
                  <a:gd name="T64" fmla="*/ 14 w 176"/>
                  <a:gd name="T65" fmla="*/ 36 h 117"/>
                  <a:gd name="T66" fmla="*/ 6 w 176"/>
                  <a:gd name="T67" fmla="*/ 27 h 117"/>
                  <a:gd name="T68" fmla="*/ 2 w 176"/>
                  <a:gd name="T69" fmla="*/ 19 h 117"/>
                  <a:gd name="T70" fmla="*/ 1 w 176"/>
                  <a:gd name="T71" fmla="*/ 10 h 117"/>
                  <a:gd name="T72" fmla="*/ 0 w 176"/>
                  <a:gd name="T73" fmla="*/ 0 h 117"/>
                  <a:gd name="T74" fmla="*/ 7 w 176"/>
                  <a:gd name="T7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35" name="Freeform 179"/>
              <p:cNvSpPr>
                <a:spLocks/>
              </p:cNvSpPr>
              <p:nvPr/>
            </p:nvSpPr>
            <p:spPr bwMode="auto">
              <a:xfrm>
                <a:off x="5495" y="2874"/>
                <a:ext cx="196" cy="132"/>
              </a:xfrm>
              <a:custGeom>
                <a:avLst/>
                <a:gdLst>
                  <a:gd name="T0" fmla="*/ 81 w 196"/>
                  <a:gd name="T1" fmla="*/ 72 h 132"/>
                  <a:gd name="T2" fmla="*/ 57 w 196"/>
                  <a:gd name="T3" fmla="*/ 62 h 132"/>
                  <a:gd name="T4" fmla="*/ 37 w 196"/>
                  <a:gd name="T5" fmla="*/ 52 h 132"/>
                  <a:gd name="T6" fmla="*/ 23 w 196"/>
                  <a:gd name="T7" fmla="*/ 44 h 132"/>
                  <a:gd name="T8" fmla="*/ 12 w 196"/>
                  <a:gd name="T9" fmla="*/ 34 h 132"/>
                  <a:gd name="T10" fmla="*/ 6 w 196"/>
                  <a:gd name="T11" fmla="*/ 26 h 132"/>
                  <a:gd name="T12" fmla="*/ 2 w 196"/>
                  <a:gd name="T13" fmla="*/ 18 h 132"/>
                  <a:gd name="T14" fmla="*/ 0 w 196"/>
                  <a:gd name="T15" fmla="*/ 9 h 132"/>
                  <a:gd name="T16" fmla="*/ 0 w 196"/>
                  <a:gd name="T17" fmla="*/ 1 h 132"/>
                  <a:gd name="T18" fmla="*/ 9 w 196"/>
                  <a:gd name="T19" fmla="*/ 0 h 132"/>
                  <a:gd name="T20" fmla="*/ 9 w 196"/>
                  <a:gd name="T21" fmla="*/ 1 h 132"/>
                  <a:gd name="T22" fmla="*/ 11 w 196"/>
                  <a:gd name="T23" fmla="*/ 7 h 132"/>
                  <a:gd name="T24" fmla="*/ 15 w 196"/>
                  <a:gd name="T25" fmla="*/ 14 h 132"/>
                  <a:gd name="T26" fmla="*/ 24 w 196"/>
                  <a:gd name="T27" fmla="*/ 20 h 132"/>
                  <a:gd name="T28" fmla="*/ 35 w 196"/>
                  <a:gd name="T29" fmla="*/ 26 h 132"/>
                  <a:gd name="T30" fmla="*/ 48 w 196"/>
                  <a:gd name="T31" fmla="*/ 32 h 132"/>
                  <a:gd name="T32" fmla="*/ 64 w 196"/>
                  <a:gd name="T33" fmla="*/ 38 h 132"/>
                  <a:gd name="T34" fmla="*/ 81 w 196"/>
                  <a:gd name="T35" fmla="*/ 44 h 132"/>
                  <a:gd name="T36" fmla="*/ 100 w 196"/>
                  <a:gd name="T37" fmla="*/ 51 h 132"/>
                  <a:gd name="T38" fmla="*/ 112 w 196"/>
                  <a:gd name="T39" fmla="*/ 55 h 132"/>
                  <a:gd name="T40" fmla="*/ 136 w 196"/>
                  <a:gd name="T41" fmla="*/ 64 h 132"/>
                  <a:gd name="T42" fmla="*/ 155 w 196"/>
                  <a:gd name="T43" fmla="*/ 72 h 132"/>
                  <a:gd name="T44" fmla="*/ 171 w 196"/>
                  <a:gd name="T45" fmla="*/ 81 h 132"/>
                  <a:gd name="T46" fmla="*/ 181 w 196"/>
                  <a:gd name="T47" fmla="*/ 89 h 132"/>
                  <a:gd name="T48" fmla="*/ 188 w 196"/>
                  <a:gd name="T49" fmla="*/ 99 h 132"/>
                  <a:gd name="T50" fmla="*/ 192 w 196"/>
                  <a:gd name="T51" fmla="*/ 108 h 132"/>
                  <a:gd name="T52" fmla="*/ 194 w 196"/>
                  <a:gd name="T53" fmla="*/ 118 h 132"/>
                  <a:gd name="T54" fmla="*/ 195 w 196"/>
                  <a:gd name="T55" fmla="*/ 128 h 132"/>
                  <a:gd name="T56" fmla="*/ 195 w 196"/>
                  <a:gd name="T57" fmla="*/ 131 h 132"/>
                  <a:gd name="T58" fmla="*/ 187 w 196"/>
                  <a:gd name="T59" fmla="*/ 131 h 132"/>
                  <a:gd name="T60" fmla="*/ 187 w 196"/>
                  <a:gd name="T61" fmla="*/ 128 h 132"/>
                  <a:gd name="T62" fmla="*/ 185 w 196"/>
                  <a:gd name="T63" fmla="*/ 122 h 132"/>
                  <a:gd name="T64" fmla="*/ 183 w 196"/>
                  <a:gd name="T65" fmla="*/ 117 h 132"/>
                  <a:gd name="T66" fmla="*/ 178 w 196"/>
                  <a:gd name="T67" fmla="*/ 111 h 132"/>
                  <a:gd name="T68" fmla="*/ 170 w 196"/>
                  <a:gd name="T69" fmla="*/ 106 h 132"/>
                  <a:gd name="T70" fmla="*/ 158 w 196"/>
                  <a:gd name="T71" fmla="*/ 101 h 132"/>
                  <a:gd name="T72" fmla="*/ 143 w 196"/>
                  <a:gd name="T73" fmla="*/ 95 h 132"/>
                  <a:gd name="T74" fmla="*/ 124 w 196"/>
                  <a:gd name="T75" fmla="*/ 87 h 132"/>
                  <a:gd name="T76" fmla="*/ 100 w 196"/>
                  <a:gd name="T77" fmla="*/ 79 h 132"/>
                  <a:gd name="T78" fmla="*/ 81 w 196"/>
                  <a:gd name="T79" fmla="*/ 7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132">
                    <a:moveTo>
                      <a:pt x="81" y="72"/>
                    </a:moveTo>
                    <a:lnTo>
                      <a:pt x="57" y="62"/>
                    </a:lnTo>
                    <a:lnTo>
                      <a:pt x="37" y="52"/>
                    </a:lnTo>
                    <a:lnTo>
                      <a:pt x="23" y="44"/>
                    </a:lnTo>
                    <a:lnTo>
                      <a:pt x="12" y="34"/>
                    </a:lnTo>
                    <a:lnTo>
                      <a:pt x="6" y="26"/>
                    </a:lnTo>
                    <a:lnTo>
                      <a:pt x="2" y="18"/>
                    </a:lnTo>
                    <a:lnTo>
                      <a:pt x="0" y="9"/>
                    </a:lnTo>
                    <a:lnTo>
                      <a:pt x="0" y="1"/>
                    </a:lnTo>
                    <a:lnTo>
                      <a:pt x="9" y="0"/>
                    </a:lnTo>
                    <a:lnTo>
                      <a:pt x="9" y="1"/>
                    </a:lnTo>
                    <a:lnTo>
                      <a:pt x="11" y="7"/>
                    </a:lnTo>
                    <a:lnTo>
                      <a:pt x="15" y="14"/>
                    </a:lnTo>
                    <a:lnTo>
                      <a:pt x="24" y="20"/>
                    </a:lnTo>
                    <a:lnTo>
                      <a:pt x="35" y="26"/>
                    </a:lnTo>
                    <a:lnTo>
                      <a:pt x="48" y="32"/>
                    </a:lnTo>
                    <a:lnTo>
                      <a:pt x="64" y="38"/>
                    </a:lnTo>
                    <a:lnTo>
                      <a:pt x="81" y="44"/>
                    </a:lnTo>
                    <a:lnTo>
                      <a:pt x="100" y="51"/>
                    </a:lnTo>
                    <a:lnTo>
                      <a:pt x="112" y="55"/>
                    </a:lnTo>
                    <a:lnTo>
                      <a:pt x="136" y="64"/>
                    </a:lnTo>
                    <a:lnTo>
                      <a:pt x="155" y="72"/>
                    </a:lnTo>
                    <a:lnTo>
                      <a:pt x="171" y="81"/>
                    </a:lnTo>
                    <a:lnTo>
                      <a:pt x="181" y="89"/>
                    </a:lnTo>
                    <a:lnTo>
                      <a:pt x="188" y="99"/>
                    </a:lnTo>
                    <a:lnTo>
                      <a:pt x="192" y="108"/>
                    </a:lnTo>
                    <a:lnTo>
                      <a:pt x="194" y="118"/>
                    </a:lnTo>
                    <a:lnTo>
                      <a:pt x="195" y="128"/>
                    </a:lnTo>
                    <a:lnTo>
                      <a:pt x="195" y="131"/>
                    </a:lnTo>
                    <a:lnTo>
                      <a:pt x="187" y="131"/>
                    </a:lnTo>
                    <a:lnTo>
                      <a:pt x="187" y="128"/>
                    </a:lnTo>
                    <a:lnTo>
                      <a:pt x="185" y="122"/>
                    </a:lnTo>
                    <a:lnTo>
                      <a:pt x="183" y="117"/>
                    </a:lnTo>
                    <a:lnTo>
                      <a:pt x="178" y="111"/>
                    </a:lnTo>
                    <a:lnTo>
                      <a:pt x="170" y="106"/>
                    </a:lnTo>
                    <a:lnTo>
                      <a:pt x="158" y="101"/>
                    </a:lnTo>
                    <a:lnTo>
                      <a:pt x="143" y="95"/>
                    </a:lnTo>
                    <a:lnTo>
                      <a:pt x="124" y="87"/>
                    </a:lnTo>
                    <a:lnTo>
                      <a:pt x="100" y="79"/>
                    </a:lnTo>
                    <a:lnTo>
                      <a:pt x="81" y="72"/>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36" name="Freeform 180"/>
              <p:cNvSpPr>
                <a:spLocks/>
              </p:cNvSpPr>
              <p:nvPr/>
            </p:nvSpPr>
            <p:spPr bwMode="auto">
              <a:xfrm>
                <a:off x="5495" y="3127"/>
                <a:ext cx="196" cy="134"/>
              </a:xfrm>
              <a:custGeom>
                <a:avLst/>
                <a:gdLst>
                  <a:gd name="T0" fmla="*/ 81 w 196"/>
                  <a:gd name="T1" fmla="*/ 73 h 134"/>
                  <a:gd name="T2" fmla="*/ 57 w 196"/>
                  <a:gd name="T3" fmla="*/ 63 h 134"/>
                  <a:gd name="T4" fmla="*/ 37 w 196"/>
                  <a:gd name="T5" fmla="*/ 52 h 134"/>
                  <a:gd name="T6" fmla="*/ 23 w 196"/>
                  <a:gd name="T7" fmla="*/ 44 h 134"/>
                  <a:gd name="T8" fmla="*/ 12 w 196"/>
                  <a:gd name="T9" fmla="*/ 35 h 134"/>
                  <a:gd name="T10" fmla="*/ 6 w 196"/>
                  <a:gd name="T11" fmla="*/ 26 h 134"/>
                  <a:gd name="T12" fmla="*/ 2 w 196"/>
                  <a:gd name="T13" fmla="*/ 17 h 134"/>
                  <a:gd name="T14" fmla="*/ 0 w 196"/>
                  <a:gd name="T15" fmla="*/ 10 h 134"/>
                  <a:gd name="T16" fmla="*/ 0 w 196"/>
                  <a:gd name="T17" fmla="*/ 0 h 134"/>
                  <a:gd name="T18" fmla="*/ 9 w 196"/>
                  <a:gd name="T19" fmla="*/ 0 h 134"/>
                  <a:gd name="T20" fmla="*/ 9 w 196"/>
                  <a:gd name="T21" fmla="*/ 1 h 134"/>
                  <a:gd name="T22" fmla="*/ 11 w 196"/>
                  <a:gd name="T23" fmla="*/ 8 h 134"/>
                  <a:gd name="T24" fmla="*/ 15 w 196"/>
                  <a:gd name="T25" fmla="*/ 15 h 134"/>
                  <a:gd name="T26" fmla="*/ 24 w 196"/>
                  <a:gd name="T27" fmla="*/ 21 h 134"/>
                  <a:gd name="T28" fmla="*/ 35 w 196"/>
                  <a:gd name="T29" fmla="*/ 26 h 134"/>
                  <a:gd name="T30" fmla="*/ 48 w 196"/>
                  <a:gd name="T31" fmla="*/ 33 h 134"/>
                  <a:gd name="T32" fmla="*/ 62 w 196"/>
                  <a:gd name="T33" fmla="*/ 38 h 134"/>
                  <a:gd name="T34" fmla="*/ 80 w 196"/>
                  <a:gd name="T35" fmla="*/ 45 h 134"/>
                  <a:gd name="T36" fmla="*/ 100 w 196"/>
                  <a:gd name="T37" fmla="*/ 51 h 134"/>
                  <a:gd name="T38" fmla="*/ 111 w 196"/>
                  <a:gd name="T39" fmla="*/ 55 h 134"/>
                  <a:gd name="T40" fmla="*/ 136 w 196"/>
                  <a:gd name="T41" fmla="*/ 65 h 134"/>
                  <a:gd name="T42" fmla="*/ 155 w 196"/>
                  <a:gd name="T43" fmla="*/ 73 h 134"/>
                  <a:gd name="T44" fmla="*/ 170 w 196"/>
                  <a:gd name="T45" fmla="*/ 82 h 134"/>
                  <a:gd name="T46" fmla="*/ 180 w 196"/>
                  <a:gd name="T47" fmla="*/ 90 h 134"/>
                  <a:gd name="T48" fmla="*/ 188 w 196"/>
                  <a:gd name="T49" fmla="*/ 100 h 134"/>
                  <a:gd name="T50" fmla="*/ 192 w 196"/>
                  <a:gd name="T51" fmla="*/ 109 h 134"/>
                  <a:gd name="T52" fmla="*/ 194 w 196"/>
                  <a:gd name="T53" fmla="*/ 119 h 134"/>
                  <a:gd name="T54" fmla="*/ 195 w 196"/>
                  <a:gd name="T55" fmla="*/ 130 h 134"/>
                  <a:gd name="T56" fmla="*/ 195 w 196"/>
                  <a:gd name="T57" fmla="*/ 132 h 134"/>
                  <a:gd name="T58" fmla="*/ 195 w 196"/>
                  <a:gd name="T59" fmla="*/ 133 h 134"/>
                  <a:gd name="T60" fmla="*/ 195 w 196"/>
                  <a:gd name="T61" fmla="*/ 133 h 134"/>
                  <a:gd name="T62" fmla="*/ 187 w 196"/>
                  <a:gd name="T63" fmla="*/ 132 h 134"/>
                  <a:gd name="T64" fmla="*/ 187 w 196"/>
                  <a:gd name="T65" fmla="*/ 130 h 134"/>
                  <a:gd name="T66" fmla="*/ 185 w 196"/>
                  <a:gd name="T67" fmla="*/ 124 h 134"/>
                  <a:gd name="T68" fmla="*/ 183 w 196"/>
                  <a:gd name="T69" fmla="*/ 118 h 134"/>
                  <a:gd name="T70" fmla="*/ 178 w 196"/>
                  <a:gd name="T71" fmla="*/ 113 h 134"/>
                  <a:gd name="T72" fmla="*/ 170 w 196"/>
                  <a:gd name="T73" fmla="*/ 107 h 134"/>
                  <a:gd name="T74" fmla="*/ 158 w 196"/>
                  <a:gd name="T75" fmla="*/ 102 h 134"/>
                  <a:gd name="T76" fmla="*/ 143 w 196"/>
                  <a:gd name="T77" fmla="*/ 96 h 134"/>
                  <a:gd name="T78" fmla="*/ 124 w 196"/>
                  <a:gd name="T79" fmla="*/ 88 h 134"/>
                  <a:gd name="T80" fmla="*/ 100 w 196"/>
                  <a:gd name="T81" fmla="*/ 80 h 134"/>
                  <a:gd name="T82" fmla="*/ 81 w 196"/>
                  <a:gd name="T83" fmla="*/ 7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34">
                    <a:moveTo>
                      <a:pt x="81" y="73"/>
                    </a:moveTo>
                    <a:lnTo>
                      <a:pt x="57" y="63"/>
                    </a:lnTo>
                    <a:lnTo>
                      <a:pt x="37" y="52"/>
                    </a:lnTo>
                    <a:lnTo>
                      <a:pt x="23" y="44"/>
                    </a:lnTo>
                    <a:lnTo>
                      <a:pt x="12" y="35"/>
                    </a:lnTo>
                    <a:lnTo>
                      <a:pt x="6" y="26"/>
                    </a:lnTo>
                    <a:lnTo>
                      <a:pt x="2" y="17"/>
                    </a:lnTo>
                    <a:lnTo>
                      <a:pt x="0" y="10"/>
                    </a:lnTo>
                    <a:lnTo>
                      <a:pt x="0" y="0"/>
                    </a:lnTo>
                    <a:lnTo>
                      <a:pt x="9" y="0"/>
                    </a:lnTo>
                    <a:lnTo>
                      <a:pt x="9" y="1"/>
                    </a:lnTo>
                    <a:lnTo>
                      <a:pt x="11" y="8"/>
                    </a:lnTo>
                    <a:lnTo>
                      <a:pt x="15" y="15"/>
                    </a:lnTo>
                    <a:lnTo>
                      <a:pt x="24" y="21"/>
                    </a:lnTo>
                    <a:lnTo>
                      <a:pt x="35" y="26"/>
                    </a:lnTo>
                    <a:lnTo>
                      <a:pt x="48" y="33"/>
                    </a:lnTo>
                    <a:lnTo>
                      <a:pt x="62" y="38"/>
                    </a:lnTo>
                    <a:lnTo>
                      <a:pt x="80" y="45"/>
                    </a:lnTo>
                    <a:lnTo>
                      <a:pt x="100" y="51"/>
                    </a:lnTo>
                    <a:lnTo>
                      <a:pt x="111" y="55"/>
                    </a:lnTo>
                    <a:lnTo>
                      <a:pt x="136" y="65"/>
                    </a:lnTo>
                    <a:lnTo>
                      <a:pt x="155" y="73"/>
                    </a:lnTo>
                    <a:lnTo>
                      <a:pt x="170" y="82"/>
                    </a:lnTo>
                    <a:lnTo>
                      <a:pt x="180" y="90"/>
                    </a:lnTo>
                    <a:lnTo>
                      <a:pt x="188" y="100"/>
                    </a:lnTo>
                    <a:lnTo>
                      <a:pt x="192" y="109"/>
                    </a:lnTo>
                    <a:lnTo>
                      <a:pt x="194" y="119"/>
                    </a:lnTo>
                    <a:lnTo>
                      <a:pt x="195" y="130"/>
                    </a:lnTo>
                    <a:lnTo>
                      <a:pt x="195" y="132"/>
                    </a:lnTo>
                    <a:lnTo>
                      <a:pt x="195" y="133"/>
                    </a:lnTo>
                    <a:lnTo>
                      <a:pt x="195" y="133"/>
                    </a:lnTo>
                    <a:lnTo>
                      <a:pt x="187" y="132"/>
                    </a:lnTo>
                    <a:lnTo>
                      <a:pt x="187" y="130"/>
                    </a:lnTo>
                    <a:lnTo>
                      <a:pt x="185" y="124"/>
                    </a:lnTo>
                    <a:lnTo>
                      <a:pt x="183" y="118"/>
                    </a:lnTo>
                    <a:lnTo>
                      <a:pt x="178" y="113"/>
                    </a:lnTo>
                    <a:lnTo>
                      <a:pt x="170" y="107"/>
                    </a:lnTo>
                    <a:lnTo>
                      <a:pt x="158" y="102"/>
                    </a:lnTo>
                    <a:lnTo>
                      <a:pt x="143" y="96"/>
                    </a:lnTo>
                    <a:lnTo>
                      <a:pt x="124" y="88"/>
                    </a:lnTo>
                    <a:lnTo>
                      <a:pt x="100" y="80"/>
                    </a:lnTo>
                    <a:lnTo>
                      <a:pt x="81" y="73"/>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37" name="Freeform 181"/>
              <p:cNvSpPr>
                <a:spLocks/>
              </p:cNvSpPr>
              <p:nvPr/>
            </p:nvSpPr>
            <p:spPr bwMode="auto">
              <a:xfrm>
                <a:off x="5496" y="2747"/>
                <a:ext cx="195" cy="130"/>
              </a:xfrm>
              <a:custGeom>
                <a:avLst/>
                <a:gdLst>
                  <a:gd name="T0" fmla="*/ 186 w 195"/>
                  <a:gd name="T1" fmla="*/ 0 h 130"/>
                  <a:gd name="T2" fmla="*/ 184 w 195"/>
                  <a:gd name="T3" fmla="*/ 6 h 130"/>
                  <a:gd name="T4" fmla="*/ 182 w 195"/>
                  <a:gd name="T5" fmla="*/ 12 h 130"/>
                  <a:gd name="T6" fmla="*/ 177 w 195"/>
                  <a:gd name="T7" fmla="*/ 18 h 130"/>
                  <a:gd name="T8" fmla="*/ 169 w 195"/>
                  <a:gd name="T9" fmla="*/ 23 h 130"/>
                  <a:gd name="T10" fmla="*/ 157 w 195"/>
                  <a:gd name="T11" fmla="*/ 29 h 130"/>
                  <a:gd name="T12" fmla="*/ 142 w 195"/>
                  <a:gd name="T13" fmla="*/ 35 h 130"/>
                  <a:gd name="T14" fmla="*/ 123 w 195"/>
                  <a:gd name="T15" fmla="*/ 42 h 130"/>
                  <a:gd name="T16" fmla="*/ 100 w 195"/>
                  <a:gd name="T17" fmla="*/ 50 h 130"/>
                  <a:gd name="T18" fmla="*/ 80 w 195"/>
                  <a:gd name="T19" fmla="*/ 57 h 130"/>
                  <a:gd name="T20" fmla="*/ 56 w 195"/>
                  <a:gd name="T21" fmla="*/ 68 h 130"/>
                  <a:gd name="T22" fmla="*/ 36 w 195"/>
                  <a:gd name="T23" fmla="*/ 77 h 130"/>
                  <a:gd name="T24" fmla="*/ 23 w 195"/>
                  <a:gd name="T25" fmla="*/ 87 h 130"/>
                  <a:gd name="T26" fmla="*/ 13 w 195"/>
                  <a:gd name="T27" fmla="*/ 95 h 130"/>
                  <a:gd name="T28" fmla="*/ 6 w 195"/>
                  <a:gd name="T29" fmla="*/ 103 h 130"/>
                  <a:gd name="T30" fmla="*/ 3 w 195"/>
                  <a:gd name="T31" fmla="*/ 112 h 130"/>
                  <a:gd name="T32" fmla="*/ 0 w 195"/>
                  <a:gd name="T33" fmla="*/ 120 h 130"/>
                  <a:gd name="T34" fmla="*/ 0 w 195"/>
                  <a:gd name="T35" fmla="*/ 128 h 130"/>
                  <a:gd name="T36" fmla="*/ 8 w 195"/>
                  <a:gd name="T37" fmla="*/ 129 h 130"/>
                  <a:gd name="T38" fmla="*/ 8 w 195"/>
                  <a:gd name="T39" fmla="*/ 129 h 130"/>
                  <a:gd name="T40" fmla="*/ 10 w 195"/>
                  <a:gd name="T41" fmla="*/ 122 h 130"/>
                  <a:gd name="T42" fmla="*/ 15 w 195"/>
                  <a:gd name="T43" fmla="*/ 115 h 130"/>
                  <a:gd name="T44" fmla="*/ 23 w 195"/>
                  <a:gd name="T45" fmla="*/ 109 h 130"/>
                  <a:gd name="T46" fmla="*/ 34 w 195"/>
                  <a:gd name="T47" fmla="*/ 103 h 130"/>
                  <a:gd name="T48" fmla="*/ 48 w 195"/>
                  <a:gd name="T49" fmla="*/ 98 h 130"/>
                  <a:gd name="T50" fmla="*/ 63 w 195"/>
                  <a:gd name="T51" fmla="*/ 92 h 130"/>
                  <a:gd name="T52" fmla="*/ 80 w 195"/>
                  <a:gd name="T53" fmla="*/ 85 h 130"/>
                  <a:gd name="T54" fmla="*/ 100 w 195"/>
                  <a:gd name="T55" fmla="*/ 78 h 130"/>
                  <a:gd name="T56" fmla="*/ 111 w 195"/>
                  <a:gd name="T57" fmla="*/ 74 h 130"/>
                  <a:gd name="T58" fmla="*/ 135 w 195"/>
                  <a:gd name="T59" fmla="*/ 66 h 130"/>
                  <a:gd name="T60" fmla="*/ 154 w 195"/>
                  <a:gd name="T61" fmla="*/ 57 h 130"/>
                  <a:gd name="T62" fmla="*/ 170 w 195"/>
                  <a:gd name="T63" fmla="*/ 49 h 130"/>
                  <a:gd name="T64" fmla="*/ 180 w 195"/>
                  <a:gd name="T65" fmla="*/ 40 h 130"/>
                  <a:gd name="T66" fmla="*/ 187 w 195"/>
                  <a:gd name="T67" fmla="*/ 31 h 130"/>
                  <a:gd name="T68" fmla="*/ 191 w 195"/>
                  <a:gd name="T69" fmla="*/ 22 h 130"/>
                  <a:gd name="T70" fmla="*/ 193 w 195"/>
                  <a:gd name="T71" fmla="*/ 11 h 130"/>
                  <a:gd name="T72" fmla="*/ 194 w 195"/>
                  <a:gd name="T73" fmla="*/ 0 h 130"/>
                  <a:gd name="T74" fmla="*/ 186 w 195"/>
                  <a:gd name="T7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5" h="130">
                    <a:moveTo>
                      <a:pt x="186" y="0"/>
                    </a:moveTo>
                    <a:lnTo>
                      <a:pt x="184" y="6"/>
                    </a:lnTo>
                    <a:lnTo>
                      <a:pt x="182" y="12"/>
                    </a:lnTo>
                    <a:lnTo>
                      <a:pt x="177" y="18"/>
                    </a:lnTo>
                    <a:lnTo>
                      <a:pt x="169" y="23"/>
                    </a:lnTo>
                    <a:lnTo>
                      <a:pt x="157" y="29"/>
                    </a:lnTo>
                    <a:lnTo>
                      <a:pt x="142" y="35"/>
                    </a:lnTo>
                    <a:lnTo>
                      <a:pt x="123" y="42"/>
                    </a:lnTo>
                    <a:lnTo>
                      <a:pt x="100" y="50"/>
                    </a:lnTo>
                    <a:lnTo>
                      <a:pt x="80" y="57"/>
                    </a:lnTo>
                    <a:lnTo>
                      <a:pt x="56" y="68"/>
                    </a:lnTo>
                    <a:lnTo>
                      <a:pt x="36" y="77"/>
                    </a:lnTo>
                    <a:lnTo>
                      <a:pt x="23" y="87"/>
                    </a:lnTo>
                    <a:lnTo>
                      <a:pt x="13" y="95"/>
                    </a:lnTo>
                    <a:lnTo>
                      <a:pt x="6" y="103"/>
                    </a:lnTo>
                    <a:lnTo>
                      <a:pt x="3" y="112"/>
                    </a:lnTo>
                    <a:lnTo>
                      <a:pt x="0" y="120"/>
                    </a:lnTo>
                    <a:lnTo>
                      <a:pt x="0" y="128"/>
                    </a:lnTo>
                    <a:lnTo>
                      <a:pt x="8" y="129"/>
                    </a:lnTo>
                    <a:lnTo>
                      <a:pt x="8" y="129"/>
                    </a:lnTo>
                    <a:lnTo>
                      <a:pt x="10" y="122"/>
                    </a:lnTo>
                    <a:lnTo>
                      <a:pt x="15" y="115"/>
                    </a:lnTo>
                    <a:lnTo>
                      <a:pt x="23" y="109"/>
                    </a:lnTo>
                    <a:lnTo>
                      <a:pt x="34" y="103"/>
                    </a:lnTo>
                    <a:lnTo>
                      <a:pt x="48" y="98"/>
                    </a:lnTo>
                    <a:lnTo>
                      <a:pt x="63" y="92"/>
                    </a:lnTo>
                    <a:lnTo>
                      <a:pt x="80" y="85"/>
                    </a:lnTo>
                    <a:lnTo>
                      <a:pt x="100" y="78"/>
                    </a:lnTo>
                    <a:lnTo>
                      <a:pt x="111" y="74"/>
                    </a:lnTo>
                    <a:lnTo>
                      <a:pt x="135" y="66"/>
                    </a:lnTo>
                    <a:lnTo>
                      <a:pt x="154" y="57"/>
                    </a:lnTo>
                    <a:lnTo>
                      <a:pt x="170" y="49"/>
                    </a:lnTo>
                    <a:lnTo>
                      <a:pt x="180" y="40"/>
                    </a:lnTo>
                    <a:lnTo>
                      <a:pt x="187" y="31"/>
                    </a:lnTo>
                    <a:lnTo>
                      <a:pt x="191" y="22"/>
                    </a:lnTo>
                    <a:lnTo>
                      <a:pt x="193" y="11"/>
                    </a:lnTo>
                    <a:lnTo>
                      <a:pt x="194" y="0"/>
                    </a:lnTo>
                    <a:lnTo>
                      <a:pt x="186"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38" name="Freeform 182"/>
              <p:cNvSpPr>
                <a:spLocks/>
              </p:cNvSpPr>
              <p:nvPr/>
            </p:nvSpPr>
            <p:spPr bwMode="auto">
              <a:xfrm>
                <a:off x="5495" y="3002"/>
                <a:ext cx="196" cy="130"/>
              </a:xfrm>
              <a:custGeom>
                <a:avLst/>
                <a:gdLst>
                  <a:gd name="T0" fmla="*/ 187 w 196"/>
                  <a:gd name="T1" fmla="*/ 0 h 130"/>
                  <a:gd name="T2" fmla="*/ 185 w 196"/>
                  <a:gd name="T3" fmla="*/ 6 h 130"/>
                  <a:gd name="T4" fmla="*/ 183 w 196"/>
                  <a:gd name="T5" fmla="*/ 12 h 130"/>
                  <a:gd name="T6" fmla="*/ 178 w 196"/>
                  <a:gd name="T7" fmla="*/ 18 h 130"/>
                  <a:gd name="T8" fmla="*/ 170 w 196"/>
                  <a:gd name="T9" fmla="*/ 22 h 130"/>
                  <a:gd name="T10" fmla="*/ 158 w 196"/>
                  <a:gd name="T11" fmla="*/ 28 h 130"/>
                  <a:gd name="T12" fmla="*/ 143 w 196"/>
                  <a:gd name="T13" fmla="*/ 35 h 130"/>
                  <a:gd name="T14" fmla="*/ 124 w 196"/>
                  <a:gd name="T15" fmla="*/ 41 h 130"/>
                  <a:gd name="T16" fmla="*/ 100 w 196"/>
                  <a:gd name="T17" fmla="*/ 50 h 130"/>
                  <a:gd name="T18" fmla="*/ 81 w 196"/>
                  <a:gd name="T19" fmla="*/ 57 h 130"/>
                  <a:gd name="T20" fmla="*/ 57 w 196"/>
                  <a:gd name="T21" fmla="*/ 68 h 130"/>
                  <a:gd name="T22" fmla="*/ 37 w 196"/>
                  <a:gd name="T23" fmla="*/ 77 h 130"/>
                  <a:gd name="T24" fmla="*/ 23 w 196"/>
                  <a:gd name="T25" fmla="*/ 87 h 130"/>
                  <a:gd name="T26" fmla="*/ 12 w 196"/>
                  <a:gd name="T27" fmla="*/ 95 h 130"/>
                  <a:gd name="T28" fmla="*/ 6 w 196"/>
                  <a:gd name="T29" fmla="*/ 103 h 130"/>
                  <a:gd name="T30" fmla="*/ 2 w 196"/>
                  <a:gd name="T31" fmla="*/ 112 h 130"/>
                  <a:gd name="T32" fmla="*/ 0 w 196"/>
                  <a:gd name="T33" fmla="*/ 120 h 130"/>
                  <a:gd name="T34" fmla="*/ 0 w 196"/>
                  <a:gd name="T35" fmla="*/ 128 h 130"/>
                  <a:gd name="T36" fmla="*/ 9 w 196"/>
                  <a:gd name="T37" fmla="*/ 129 h 130"/>
                  <a:gd name="T38" fmla="*/ 9 w 196"/>
                  <a:gd name="T39" fmla="*/ 129 h 130"/>
                  <a:gd name="T40" fmla="*/ 11 w 196"/>
                  <a:gd name="T41" fmla="*/ 122 h 130"/>
                  <a:gd name="T42" fmla="*/ 15 w 196"/>
                  <a:gd name="T43" fmla="*/ 115 h 130"/>
                  <a:gd name="T44" fmla="*/ 24 w 196"/>
                  <a:gd name="T45" fmla="*/ 109 h 130"/>
                  <a:gd name="T46" fmla="*/ 35 w 196"/>
                  <a:gd name="T47" fmla="*/ 103 h 130"/>
                  <a:gd name="T48" fmla="*/ 48 w 196"/>
                  <a:gd name="T49" fmla="*/ 97 h 130"/>
                  <a:gd name="T50" fmla="*/ 62 w 196"/>
                  <a:gd name="T51" fmla="*/ 92 h 130"/>
                  <a:gd name="T52" fmla="*/ 80 w 196"/>
                  <a:gd name="T53" fmla="*/ 85 h 130"/>
                  <a:gd name="T54" fmla="*/ 100 w 196"/>
                  <a:gd name="T55" fmla="*/ 78 h 130"/>
                  <a:gd name="T56" fmla="*/ 111 w 196"/>
                  <a:gd name="T57" fmla="*/ 74 h 130"/>
                  <a:gd name="T58" fmla="*/ 136 w 196"/>
                  <a:gd name="T59" fmla="*/ 66 h 130"/>
                  <a:gd name="T60" fmla="*/ 155 w 196"/>
                  <a:gd name="T61" fmla="*/ 57 h 130"/>
                  <a:gd name="T62" fmla="*/ 170 w 196"/>
                  <a:gd name="T63" fmla="*/ 49 h 130"/>
                  <a:gd name="T64" fmla="*/ 180 w 196"/>
                  <a:gd name="T65" fmla="*/ 39 h 130"/>
                  <a:gd name="T66" fmla="*/ 188 w 196"/>
                  <a:gd name="T67" fmla="*/ 31 h 130"/>
                  <a:gd name="T68" fmla="*/ 192 w 196"/>
                  <a:gd name="T69" fmla="*/ 21 h 130"/>
                  <a:gd name="T70" fmla="*/ 194 w 196"/>
                  <a:gd name="T71" fmla="*/ 11 h 130"/>
                  <a:gd name="T72" fmla="*/ 195 w 196"/>
                  <a:gd name="T73" fmla="*/ 0 h 130"/>
                  <a:gd name="T74" fmla="*/ 187 w 196"/>
                  <a:gd name="T7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6" h="130">
                    <a:moveTo>
                      <a:pt x="187" y="0"/>
                    </a:moveTo>
                    <a:lnTo>
                      <a:pt x="185" y="6"/>
                    </a:lnTo>
                    <a:lnTo>
                      <a:pt x="183" y="12"/>
                    </a:lnTo>
                    <a:lnTo>
                      <a:pt x="178" y="18"/>
                    </a:lnTo>
                    <a:lnTo>
                      <a:pt x="170" y="22"/>
                    </a:lnTo>
                    <a:lnTo>
                      <a:pt x="158" y="28"/>
                    </a:lnTo>
                    <a:lnTo>
                      <a:pt x="143" y="35"/>
                    </a:lnTo>
                    <a:lnTo>
                      <a:pt x="124" y="41"/>
                    </a:lnTo>
                    <a:lnTo>
                      <a:pt x="100" y="50"/>
                    </a:lnTo>
                    <a:lnTo>
                      <a:pt x="81" y="57"/>
                    </a:lnTo>
                    <a:lnTo>
                      <a:pt x="57" y="68"/>
                    </a:lnTo>
                    <a:lnTo>
                      <a:pt x="37" y="77"/>
                    </a:lnTo>
                    <a:lnTo>
                      <a:pt x="23" y="87"/>
                    </a:lnTo>
                    <a:lnTo>
                      <a:pt x="12" y="95"/>
                    </a:lnTo>
                    <a:lnTo>
                      <a:pt x="6" y="103"/>
                    </a:lnTo>
                    <a:lnTo>
                      <a:pt x="2" y="112"/>
                    </a:lnTo>
                    <a:lnTo>
                      <a:pt x="0" y="120"/>
                    </a:lnTo>
                    <a:lnTo>
                      <a:pt x="0" y="128"/>
                    </a:lnTo>
                    <a:lnTo>
                      <a:pt x="9" y="129"/>
                    </a:lnTo>
                    <a:lnTo>
                      <a:pt x="9" y="129"/>
                    </a:lnTo>
                    <a:lnTo>
                      <a:pt x="11" y="122"/>
                    </a:lnTo>
                    <a:lnTo>
                      <a:pt x="15" y="115"/>
                    </a:lnTo>
                    <a:lnTo>
                      <a:pt x="24" y="109"/>
                    </a:lnTo>
                    <a:lnTo>
                      <a:pt x="35" y="103"/>
                    </a:lnTo>
                    <a:lnTo>
                      <a:pt x="48" y="97"/>
                    </a:lnTo>
                    <a:lnTo>
                      <a:pt x="62" y="92"/>
                    </a:lnTo>
                    <a:lnTo>
                      <a:pt x="80" y="85"/>
                    </a:lnTo>
                    <a:lnTo>
                      <a:pt x="100" y="78"/>
                    </a:lnTo>
                    <a:lnTo>
                      <a:pt x="111" y="74"/>
                    </a:lnTo>
                    <a:lnTo>
                      <a:pt x="136" y="66"/>
                    </a:lnTo>
                    <a:lnTo>
                      <a:pt x="155" y="57"/>
                    </a:lnTo>
                    <a:lnTo>
                      <a:pt x="170" y="49"/>
                    </a:lnTo>
                    <a:lnTo>
                      <a:pt x="180" y="39"/>
                    </a:lnTo>
                    <a:lnTo>
                      <a:pt x="188" y="31"/>
                    </a:lnTo>
                    <a:lnTo>
                      <a:pt x="192" y="21"/>
                    </a:lnTo>
                    <a:lnTo>
                      <a:pt x="194" y="11"/>
                    </a:lnTo>
                    <a:lnTo>
                      <a:pt x="195" y="0"/>
                    </a:lnTo>
                    <a:lnTo>
                      <a:pt x="187"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39" name="Freeform 183"/>
              <p:cNvSpPr>
                <a:spLocks/>
              </p:cNvSpPr>
              <p:nvPr/>
            </p:nvSpPr>
            <p:spPr bwMode="auto">
              <a:xfrm>
                <a:off x="5508" y="2887"/>
                <a:ext cx="176" cy="120"/>
              </a:xfrm>
              <a:custGeom>
                <a:avLst/>
                <a:gdLst>
                  <a:gd name="T0" fmla="*/ 103 w 176"/>
                  <a:gd name="T1" fmla="*/ 65 h 120"/>
                  <a:gd name="T2" fmla="*/ 125 w 176"/>
                  <a:gd name="T3" fmla="*/ 56 h 120"/>
                  <a:gd name="T4" fmla="*/ 142 w 176"/>
                  <a:gd name="T5" fmla="*/ 47 h 120"/>
                  <a:gd name="T6" fmla="*/ 155 w 176"/>
                  <a:gd name="T7" fmla="*/ 39 h 120"/>
                  <a:gd name="T8" fmla="*/ 165 w 176"/>
                  <a:gd name="T9" fmla="*/ 32 h 120"/>
                  <a:gd name="T10" fmla="*/ 170 w 176"/>
                  <a:gd name="T11" fmla="*/ 24 h 120"/>
                  <a:gd name="T12" fmla="*/ 174 w 176"/>
                  <a:gd name="T13" fmla="*/ 17 h 120"/>
                  <a:gd name="T14" fmla="*/ 175 w 176"/>
                  <a:gd name="T15" fmla="*/ 9 h 120"/>
                  <a:gd name="T16" fmla="*/ 175 w 176"/>
                  <a:gd name="T17" fmla="*/ 1 h 120"/>
                  <a:gd name="T18" fmla="*/ 167 w 176"/>
                  <a:gd name="T19" fmla="*/ 0 h 120"/>
                  <a:gd name="T20" fmla="*/ 167 w 176"/>
                  <a:gd name="T21" fmla="*/ 1 h 120"/>
                  <a:gd name="T22" fmla="*/ 165 w 176"/>
                  <a:gd name="T23" fmla="*/ 7 h 120"/>
                  <a:gd name="T24" fmla="*/ 161 w 176"/>
                  <a:gd name="T25" fmla="*/ 13 h 120"/>
                  <a:gd name="T26" fmla="*/ 154 w 176"/>
                  <a:gd name="T27" fmla="*/ 18 h 120"/>
                  <a:gd name="T28" fmla="*/ 145 w 176"/>
                  <a:gd name="T29" fmla="*/ 23 h 120"/>
                  <a:gd name="T30" fmla="*/ 133 w 176"/>
                  <a:gd name="T31" fmla="*/ 29 h 120"/>
                  <a:gd name="T32" fmla="*/ 118 w 176"/>
                  <a:gd name="T33" fmla="*/ 34 h 120"/>
                  <a:gd name="T34" fmla="*/ 103 w 176"/>
                  <a:gd name="T35" fmla="*/ 40 h 120"/>
                  <a:gd name="T36" fmla="*/ 85 w 176"/>
                  <a:gd name="T37" fmla="*/ 46 h 120"/>
                  <a:gd name="T38" fmla="*/ 75 w 176"/>
                  <a:gd name="T39" fmla="*/ 49 h 120"/>
                  <a:gd name="T40" fmla="*/ 53 w 176"/>
                  <a:gd name="T41" fmla="*/ 57 h 120"/>
                  <a:gd name="T42" fmla="*/ 36 w 176"/>
                  <a:gd name="T43" fmla="*/ 65 h 120"/>
                  <a:gd name="T44" fmla="*/ 23 w 176"/>
                  <a:gd name="T45" fmla="*/ 73 h 120"/>
                  <a:gd name="T46" fmla="*/ 14 w 176"/>
                  <a:gd name="T47" fmla="*/ 81 h 120"/>
                  <a:gd name="T48" fmla="*/ 6 w 176"/>
                  <a:gd name="T49" fmla="*/ 89 h 120"/>
                  <a:gd name="T50" fmla="*/ 2 w 176"/>
                  <a:gd name="T51" fmla="*/ 97 h 120"/>
                  <a:gd name="T52" fmla="*/ 1 w 176"/>
                  <a:gd name="T53" fmla="*/ 106 h 120"/>
                  <a:gd name="T54" fmla="*/ 0 w 176"/>
                  <a:gd name="T55" fmla="*/ 116 h 120"/>
                  <a:gd name="T56" fmla="*/ 0 w 176"/>
                  <a:gd name="T57" fmla="*/ 118 h 120"/>
                  <a:gd name="T58" fmla="*/ 0 w 176"/>
                  <a:gd name="T59" fmla="*/ 118 h 120"/>
                  <a:gd name="T60" fmla="*/ 0 w 176"/>
                  <a:gd name="T61" fmla="*/ 119 h 120"/>
                  <a:gd name="T62" fmla="*/ 7 w 176"/>
                  <a:gd name="T63" fmla="*/ 118 h 120"/>
                  <a:gd name="T64" fmla="*/ 7 w 176"/>
                  <a:gd name="T65" fmla="*/ 116 h 120"/>
                  <a:gd name="T66" fmla="*/ 8 w 176"/>
                  <a:gd name="T67" fmla="*/ 111 h 120"/>
                  <a:gd name="T68" fmla="*/ 11 w 176"/>
                  <a:gd name="T69" fmla="*/ 106 h 120"/>
                  <a:gd name="T70" fmla="*/ 15 w 176"/>
                  <a:gd name="T71" fmla="*/ 101 h 120"/>
                  <a:gd name="T72" fmla="*/ 23 w 176"/>
                  <a:gd name="T73" fmla="*/ 96 h 120"/>
                  <a:gd name="T74" fmla="*/ 34 w 176"/>
                  <a:gd name="T75" fmla="*/ 92 h 120"/>
                  <a:gd name="T76" fmla="*/ 46 w 176"/>
                  <a:gd name="T77" fmla="*/ 86 h 120"/>
                  <a:gd name="T78" fmla="*/ 64 w 176"/>
                  <a:gd name="T79" fmla="*/ 79 h 120"/>
                  <a:gd name="T80" fmla="*/ 85 w 176"/>
                  <a:gd name="T81" fmla="*/ 72 h 120"/>
                  <a:gd name="T82" fmla="*/ 103 w 176"/>
                  <a:gd name="T83" fmla="*/ 6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40" name="Freeform 184"/>
              <p:cNvSpPr>
                <a:spLocks/>
              </p:cNvSpPr>
              <p:nvPr/>
            </p:nvSpPr>
            <p:spPr bwMode="auto">
              <a:xfrm>
                <a:off x="5508" y="3117"/>
                <a:ext cx="177" cy="119"/>
              </a:xfrm>
              <a:custGeom>
                <a:avLst/>
                <a:gdLst>
                  <a:gd name="T0" fmla="*/ 104 w 177"/>
                  <a:gd name="T1" fmla="*/ 65 h 119"/>
                  <a:gd name="T2" fmla="*/ 126 w 177"/>
                  <a:gd name="T3" fmla="*/ 56 h 119"/>
                  <a:gd name="T4" fmla="*/ 143 w 177"/>
                  <a:gd name="T5" fmla="*/ 47 h 119"/>
                  <a:gd name="T6" fmla="*/ 155 w 177"/>
                  <a:gd name="T7" fmla="*/ 39 h 119"/>
                  <a:gd name="T8" fmla="*/ 165 w 177"/>
                  <a:gd name="T9" fmla="*/ 31 h 119"/>
                  <a:gd name="T10" fmla="*/ 171 w 177"/>
                  <a:gd name="T11" fmla="*/ 23 h 119"/>
                  <a:gd name="T12" fmla="*/ 174 w 177"/>
                  <a:gd name="T13" fmla="*/ 16 h 119"/>
                  <a:gd name="T14" fmla="*/ 176 w 177"/>
                  <a:gd name="T15" fmla="*/ 8 h 119"/>
                  <a:gd name="T16" fmla="*/ 176 w 177"/>
                  <a:gd name="T17" fmla="*/ 0 h 119"/>
                  <a:gd name="T18" fmla="*/ 168 w 177"/>
                  <a:gd name="T19" fmla="*/ 0 h 119"/>
                  <a:gd name="T20" fmla="*/ 166 w 177"/>
                  <a:gd name="T21" fmla="*/ 7 h 119"/>
                  <a:gd name="T22" fmla="*/ 162 w 177"/>
                  <a:gd name="T23" fmla="*/ 13 h 119"/>
                  <a:gd name="T24" fmla="*/ 155 w 177"/>
                  <a:gd name="T25" fmla="*/ 18 h 119"/>
                  <a:gd name="T26" fmla="*/ 145 w 177"/>
                  <a:gd name="T27" fmla="*/ 23 h 119"/>
                  <a:gd name="T28" fmla="*/ 133 w 177"/>
                  <a:gd name="T29" fmla="*/ 29 h 119"/>
                  <a:gd name="T30" fmla="*/ 119 w 177"/>
                  <a:gd name="T31" fmla="*/ 34 h 119"/>
                  <a:gd name="T32" fmla="*/ 103 w 177"/>
                  <a:gd name="T33" fmla="*/ 40 h 119"/>
                  <a:gd name="T34" fmla="*/ 85 w 177"/>
                  <a:gd name="T35" fmla="*/ 45 h 119"/>
                  <a:gd name="T36" fmla="*/ 75 w 177"/>
                  <a:gd name="T37" fmla="*/ 49 h 119"/>
                  <a:gd name="T38" fmla="*/ 54 w 177"/>
                  <a:gd name="T39" fmla="*/ 58 h 119"/>
                  <a:gd name="T40" fmla="*/ 36 w 177"/>
                  <a:gd name="T41" fmla="*/ 65 h 119"/>
                  <a:gd name="T42" fmla="*/ 23 w 177"/>
                  <a:gd name="T43" fmla="*/ 73 h 119"/>
                  <a:gd name="T44" fmla="*/ 14 w 177"/>
                  <a:gd name="T45" fmla="*/ 80 h 119"/>
                  <a:gd name="T46" fmla="*/ 6 w 177"/>
                  <a:gd name="T47" fmla="*/ 89 h 119"/>
                  <a:gd name="T48" fmla="*/ 2 w 177"/>
                  <a:gd name="T49" fmla="*/ 97 h 119"/>
                  <a:gd name="T50" fmla="*/ 1 w 177"/>
                  <a:gd name="T51" fmla="*/ 106 h 119"/>
                  <a:gd name="T52" fmla="*/ 0 w 177"/>
                  <a:gd name="T53" fmla="*/ 116 h 119"/>
                  <a:gd name="T54" fmla="*/ 0 w 177"/>
                  <a:gd name="T55" fmla="*/ 117 h 119"/>
                  <a:gd name="T56" fmla="*/ 0 w 177"/>
                  <a:gd name="T57" fmla="*/ 118 h 119"/>
                  <a:gd name="T58" fmla="*/ 8 w 177"/>
                  <a:gd name="T59" fmla="*/ 117 h 119"/>
                  <a:gd name="T60" fmla="*/ 8 w 177"/>
                  <a:gd name="T61" fmla="*/ 116 h 119"/>
                  <a:gd name="T62" fmla="*/ 9 w 177"/>
                  <a:gd name="T63" fmla="*/ 110 h 119"/>
                  <a:gd name="T64" fmla="*/ 11 w 177"/>
                  <a:gd name="T65" fmla="*/ 105 h 119"/>
                  <a:gd name="T66" fmla="*/ 16 w 177"/>
                  <a:gd name="T67" fmla="*/ 100 h 119"/>
                  <a:gd name="T68" fmla="*/ 24 w 177"/>
                  <a:gd name="T69" fmla="*/ 96 h 119"/>
                  <a:gd name="T70" fmla="*/ 34 w 177"/>
                  <a:gd name="T71" fmla="*/ 91 h 119"/>
                  <a:gd name="T72" fmla="*/ 46 w 177"/>
                  <a:gd name="T73" fmla="*/ 85 h 119"/>
                  <a:gd name="T74" fmla="*/ 64 w 177"/>
                  <a:gd name="T75" fmla="*/ 79 h 119"/>
                  <a:gd name="T76" fmla="*/ 85 w 177"/>
                  <a:gd name="T77" fmla="*/ 71 h 119"/>
                  <a:gd name="T78" fmla="*/ 104 w 177"/>
                  <a:gd name="T79" fmla="*/ 6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9641" name="Group 185"/>
              <p:cNvGrpSpPr>
                <a:grpSpLocks/>
              </p:cNvGrpSpPr>
              <p:nvPr/>
            </p:nvGrpSpPr>
            <p:grpSpPr bwMode="auto">
              <a:xfrm>
                <a:off x="4383" y="3087"/>
                <a:ext cx="191" cy="60"/>
                <a:chOff x="4383" y="3087"/>
                <a:chExt cx="191" cy="60"/>
              </a:xfrm>
            </p:grpSpPr>
            <p:sp>
              <p:nvSpPr>
                <p:cNvPr id="19642" name="Line 186"/>
                <p:cNvSpPr>
                  <a:spLocks noChangeShapeType="1"/>
                </p:cNvSpPr>
                <p:nvPr/>
              </p:nvSpPr>
              <p:spPr bwMode="auto">
                <a:xfrm>
                  <a:off x="4423" y="3119"/>
                  <a:ext cx="151" cy="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9643" name="Group 187"/>
                <p:cNvGrpSpPr>
                  <a:grpSpLocks/>
                </p:cNvGrpSpPr>
                <p:nvPr/>
              </p:nvGrpSpPr>
              <p:grpSpPr bwMode="auto">
                <a:xfrm>
                  <a:off x="4383" y="3087"/>
                  <a:ext cx="59" cy="60"/>
                  <a:chOff x="4383" y="3087"/>
                  <a:chExt cx="59" cy="60"/>
                </a:xfrm>
              </p:grpSpPr>
              <p:sp>
                <p:nvSpPr>
                  <p:cNvPr id="19644" name="Line 188"/>
                  <p:cNvSpPr>
                    <a:spLocks noChangeShapeType="1"/>
                  </p:cNvSpPr>
                  <p:nvPr/>
                </p:nvSpPr>
                <p:spPr bwMode="auto">
                  <a:xfrm>
                    <a:off x="4383" y="3088"/>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45" name="Line 189"/>
                  <p:cNvSpPr>
                    <a:spLocks noChangeShapeType="1"/>
                  </p:cNvSpPr>
                  <p:nvPr/>
                </p:nvSpPr>
                <p:spPr bwMode="auto">
                  <a:xfrm flipV="1">
                    <a:off x="4383" y="3087"/>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grpSp>
            <p:nvGrpSpPr>
              <p:cNvPr id="19646" name="Group 190"/>
              <p:cNvGrpSpPr>
                <a:grpSpLocks/>
              </p:cNvGrpSpPr>
              <p:nvPr/>
            </p:nvGrpSpPr>
            <p:grpSpPr bwMode="auto">
              <a:xfrm>
                <a:off x="4739" y="2879"/>
                <a:ext cx="191" cy="60"/>
                <a:chOff x="4739" y="2879"/>
                <a:chExt cx="191" cy="60"/>
              </a:xfrm>
            </p:grpSpPr>
            <p:sp>
              <p:nvSpPr>
                <p:cNvPr id="19647" name="Line 191"/>
                <p:cNvSpPr>
                  <a:spLocks noChangeShapeType="1"/>
                </p:cNvSpPr>
                <p:nvPr/>
              </p:nvSpPr>
              <p:spPr bwMode="auto">
                <a:xfrm>
                  <a:off x="4779" y="2911"/>
                  <a:ext cx="151" cy="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9648" name="Group 192"/>
                <p:cNvGrpSpPr>
                  <a:grpSpLocks/>
                </p:cNvGrpSpPr>
                <p:nvPr/>
              </p:nvGrpSpPr>
              <p:grpSpPr bwMode="auto">
                <a:xfrm>
                  <a:off x="4739" y="2879"/>
                  <a:ext cx="59" cy="60"/>
                  <a:chOff x="4739" y="2879"/>
                  <a:chExt cx="59" cy="60"/>
                </a:xfrm>
              </p:grpSpPr>
              <p:sp>
                <p:nvSpPr>
                  <p:cNvPr id="19649" name="Line 193"/>
                  <p:cNvSpPr>
                    <a:spLocks noChangeShapeType="1"/>
                  </p:cNvSpPr>
                  <p:nvPr/>
                </p:nvSpPr>
                <p:spPr bwMode="auto">
                  <a:xfrm>
                    <a:off x="4739" y="2880"/>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50" name="Line 194"/>
                  <p:cNvSpPr>
                    <a:spLocks noChangeShapeType="1"/>
                  </p:cNvSpPr>
                  <p:nvPr/>
                </p:nvSpPr>
                <p:spPr bwMode="auto">
                  <a:xfrm flipV="1">
                    <a:off x="4739" y="2879"/>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grpSp>
            <p:nvGrpSpPr>
              <p:cNvPr id="19651" name="Group 195"/>
              <p:cNvGrpSpPr>
                <a:grpSpLocks/>
              </p:cNvGrpSpPr>
              <p:nvPr/>
            </p:nvGrpSpPr>
            <p:grpSpPr bwMode="auto">
              <a:xfrm>
                <a:off x="5303" y="2847"/>
                <a:ext cx="191" cy="60"/>
                <a:chOff x="5303" y="2847"/>
                <a:chExt cx="191" cy="60"/>
              </a:xfrm>
            </p:grpSpPr>
            <p:sp>
              <p:nvSpPr>
                <p:cNvPr id="19652" name="Line 196"/>
                <p:cNvSpPr>
                  <a:spLocks noChangeShapeType="1"/>
                </p:cNvSpPr>
                <p:nvPr/>
              </p:nvSpPr>
              <p:spPr bwMode="auto">
                <a:xfrm>
                  <a:off x="5343" y="2879"/>
                  <a:ext cx="151" cy="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9653" name="Group 197"/>
                <p:cNvGrpSpPr>
                  <a:grpSpLocks/>
                </p:cNvGrpSpPr>
                <p:nvPr/>
              </p:nvGrpSpPr>
              <p:grpSpPr bwMode="auto">
                <a:xfrm>
                  <a:off x="5303" y="2847"/>
                  <a:ext cx="59" cy="60"/>
                  <a:chOff x="5303" y="2847"/>
                  <a:chExt cx="59" cy="60"/>
                </a:xfrm>
              </p:grpSpPr>
              <p:sp>
                <p:nvSpPr>
                  <p:cNvPr id="19654" name="Line 198"/>
                  <p:cNvSpPr>
                    <a:spLocks noChangeShapeType="1"/>
                  </p:cNvSpPr>
                  <p:nvPr/>
                </p:nvSpPr>
                <p:spPr bwMode="auto">
                  <a:xfrm>
                    <a:off x="5303" y="2848"/>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55" name="Line 199"/>
                  <p:cNvSpPr>
                    <a:spLocks noChangeShapeType="1"/>
                  </p:cNvSpPr>
                  <p:nvPr/>
                </p:nvSpPr>
                <p:spPr bwMode="auto">
                  <a:xfrm flipV="1">
                    <a:off x="5303" y="2847"/>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sp>
            <p:nvSpPr>
              <p:cNvPr id="19656" name="Oval 200"/>
              <p:cNvSpPr>
                <a:spLocks noChangeArrowheads="1"/>
              </p:cNvSpPr>
              <p:nvPr/>
            </p:nvSpPr>
            <p:spPr bwMode="auto">
              <a:xfrm>
                <a:off x="4978" y="3068"/>
                <a:ext cx="122" cy="122"/>
              </a:xfrm>
              <a:prstGeom prst="ellipse">
                <a:avLst/>
              </a:prstGeom>
              <a:gradFill rotWithShape="0">
                <a:gsLst>
                  <a:gs pos="0">
                    <a:srgbClr val="FF9933"/>
                  </a:gs>
                  <a:gs pos="100000">
                    <a:srgbClr val="FF33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9657" name="Group 201"/>
              <p:cNvGrpSpPr>
                <a:grpSpLocks/>
              </p:cNvGrpSpPr>
              <p:nvPr/>
            </p:nvGrpSpPr>
            <p:grpSpPr bwMode="auto">
              <a:xfrm>
                <a:off x="5011" y="3099"/>
                <a:ext cx="191" cy="60"/>
                <a:chOff x="5011" y="3099"/>
                <a:chExt cx="191" cy="60"/>
              </a:xfrm>
            </p:grpSpPr>
            <p:sp>
              <p:nvSpPr>
                <p:cNvPr id="19658" name="Line 202"/>
                <p:cNvSpPr>
                  <a:spLocks noChangeShapeType="1"/>
                </p:cNvSpPr>
                <p:nvPr/>
              </p:nvSpPr>
              <p:spPr bwMode="auto">
                <a:xfrm>
                  <a:off x="5051" y="3131"/>
                  <a:ext cx="151" cy="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9659" name="Group 203"/>
                <p:cNvGrpSpPr>
                  <a:grpSpLocks/>
                </p:cNvGrpSpPr>
                <p:nvPr/>
              </p:nvGrpSpPr>
              <p:grpSpPr bwMode="auto">
                <a:xfrm>
                  <a:off x="5011" y="3099"/>
                  <a:ext cx="59" cy="60"/>
                  <a:chOff x="5011" y="3099"/>
                  <a:chExt cx="59" cy="60"/>
                </a:xfrm>
              </p:grpSpPr>
              <p:sp>
                <p:nvSpPr>
                  <p:cNvPr id="19660" name="Line 204"/>
                  <p:cNvSpPr>
                    <a:spLocks noChangeShapeType="1"/>
                  </p:cNvSpPr>
                  <p:nvPr/>
                </p:nvSpPr>
                <p:spPr bwMode="auto">
                  <a:xfrm>
                    <a:off x="5011" y="3100"/>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61" name="Line 205"/>
                  <p:cNvSpPr>
                    <a:spLocks noChangeShapeType="1"/>
                  </p:cNvSpPr>
                  <p:nvPr/>
                </p:nvSpPr>
                <p:spPr bwMode="auto">
                  <a:xfrm flipV="1">
                    <a:off x="5011" y="3099"/>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grpSp>
        <p:sp>
          <p:nvSpPr>
            <p:cNvPr id="19662" name="Freeform 206"/>
            <p:cNvSpPr>
              <a:spLocks/>
            </p:cNvSpPr>
            <p:nvPr/>
          </p:nvSpPr>
          <p:spPr bwMode="auto">
            <a:xfrm>
              <a:off x="4037" y="2880"/>
              <a:ext cx="575" cy="460"/>
            </a:xfrm>
            <a:custGeom>
              <a:avLst/>
              <a:gdLst>
                <a:gd name="T0" fmla="*/ 0 w 647"/>
                <a:gd name="T1" fmla="*/ 0 h 460"/>
                <a:gd name="T2" fmla="*/ 29 w 647"/>
                <a:gd name="T3" fmla="*/ 14 h 460"/>
                <a:gd name="T4" fmla="*/ 74 w 647"/>
                <a:gd name="T5" fmla="*/ 32 h 460"/>
                <a:gd name="T6" fmla="*/ 178 w 647"/>
                <a:gd name="T7" fmla="*/ 73 h 460"/>
                <a:gd name="T8" fmla="*/ 275 w 647"/>
                <a:gd name="T9" fmla="*/ 123 h 460"/>
                <a:gd name="T10" fmla="*/ 364 w 647"/>
                <a:gd name="T11" fmla="*/ 177 h 460"/>
                <a:gd name="T12" fmla="*/ 445 w 647"/>
                <a:gd name="T13" fmla="*/ 241 h 460"/>
                <a:gd name="T14" fmla="*/ 520 w 647"/>
                <a:gd name="T15" fmla="*/ 304 h 460"/>
                <a:gd name="T16" fmla="*/ 557 w 647"/>
                <a:gd name="T17" fmla="*/ 345 h 460"/>
                <a:gd name="T18" fmla="*/ 587 w 647"/>
                <a:gd name="T19" fmla="*/ 386 h 460"/>
                <a:gd name="T20" fmla="*/ 624 w 647"/>
                <a:gd name="T21" fmla="*/ 427 h 460"/>
                <a:gd name="T22" fmla="*/ 646 w 647"/>
                <a:gd name="T23" fmla="*/ 459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7" h="460">
                  <a:moveTo>
                    <a:pt x="0" y="0"/>
                  </a:moveTo>
                  <a:lnTo>
                    <a:pt x="29" y="14"/>
                  </a:lnTo>
                  <a:lnTo>
                    <a:pt x="74" y="32"/>
                  </a:lnTo>
                  <a:lnTo>
                    <a:pt x="178" y="73"/>
                  </a:lnTo>
                  <a:lnTo>
                    <a:pt x="275" y="123"/>
                  </a:lnTo>
                  <a:lnTo>
                    <a:pt x="364" y="177"/>
                  </a:lnTo>
                  <a:lnTo>
                    <a:pt x="445" y="241"/>
                  </a:lnTo>
                  <a:lnTo>
                    <a:pt x="520" y="304"/>
                  </a:lnTo>
                  <a:lnTo>
                    <a:pt x="557" y="345"/>
                  </a:lnTo>
                  <a:lnTo>
                    <a:pt x="587" y="386"/>
                  </a:lnTo>
                  <a:lnTo>
                    <a:pt x="624" y="427"/>
                  </a:lnTo>
                  <a:lnTo>
                    <a:pt x="646" y="459"/>
                  </a:lnTo>
                </a:path>
              </a:pathLst>
            </a:custGeom>
            <a:noFill/>
            <a:ln w="25400" cap="rnd" cmpd="sng">
              <a:solidFill>
                <a:srgbClr val="FB0505"/>
              </a:solidFill>
              <a:prstDash val="solid"/>
              <a:round/>
              <a:headEnd type="none" w="sm" len="sm"/>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63" name="Freeform 207"/>
            <p:cNvSpPr>
              <a:spLocks/>
            </p:cNvSpPr>
            <p:nvPr/>
          </p:nvSpPr>
          <p:spPr bwMode="auto">
            <a:xfrm>
              <a:off x="3696" y="3129"/>
              <a:ext cx="694" cy="157"/>
            </a:xfrm>
            <a:custGeom>
              <a:avLst/>
              <a:gdLst>
                <a:gd name="T0" fmla="*/ 0 w 781"/>
                <a:gd name="T1" fmla="*/ 156 h 157"/>
                <a:gd name="T2" fmla="*/ 28 w 781"/>
                <a:gd name="T3" fmla="*/ 143 h 157"/>
                <a:gd name="T4" fmla="*/ 77 w 781"/>
                <a:gd name="T5" fmla="*/ 120 h 157"/>
                <a:gd name="T6" fmla="*/ 126 w 781"/>
                <a:gd name="T7" fmla="*/ 98 h 157"/>
                <a:gd name="T8" fmla="*/ 176 w 781"/>
                <a:gd name="T9" fmla="*/ 80 h 157"/>
                <a:gd name="T10" fmla="*/ 274 w 781"/>
                <a:gd name="T11" fmla="*/ 49 h 157"/>
                <a:gd name="T12" fmla="*/ 379 w 781"/>
                <a:gd name="T13" fmla="*/ 22 h 157"/>
                <a:gd name="T14" fmla="*/ 485 w 781"/>
                <a:gd name="T15" fmla="*/ 4 h 157"/>
                <a:gd name="T16" fmla="*/ 583 w 781"/>
                <a:gd name="T17" fmla="*/ 0 h 157"/>
                <a:gd name="T18" fmla="*/ 632 w 781"/>
                <a:gd name="T19" fmla="*/ 4 h 157"/>
                <a:gd name="T20" fmla="*/ 689 w 781"/>
                <a:gd name="T21" fmla="*/ 9 h 157"/>
                <a:gd name="T22" fmla="*/ 738 w 781"/>
                <a:gd name="T23" fmla="*/ 13 h 157"/>
                <a:gd name="T24" fmla="*/ 780 w 781"/>
                <a:gd name="T25" fmla="*/ 13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1" h="157">
                  <a:moveTo>
                    <a:pt x="0" y="156"/>
                  </a:moveTo>
                  <a:lnTo>
                    <a:pt x="28" y="143"/>
                  </a:lnTo>
                  <a:lnTo>
                    <a:pt x="77" y="120"/>
                  </a:lnTo>
                  <a:lnTo>
                    <a:pt x="126" y="98"/>
                  </a:lnTo>
                  <a:lnTo>
                    <a:pt x="176" y="80"/>
                  </a:lnTo>
                  <a:lnTo>
                    <a:pt x="274" y="49"/>
                  </a:lnTo>
                  <a:lnTo>
                    <a:pt x="379" y="22"/>
                  </a:lnTo>
                  <a:lnTo>
                    <a:pt x="485" y="4"/>
                  </a:lnTo>
                  <a:lnTo>
                    <a:pt x="583" y="0"/>
                  </a:lnTo>
                  <a:lnTo>
                    <a:pt x="632" y="4"/>
                  </a:lnTo>
                  <a:lnTo>
                    <a:pt x="689" y="9"/>
                  </a:lnTo>
                  <a:lnTo>
                    <a:pt x="738" y="13"/>
                  </a:lnTo>
                  <a:lnTo>
                    <a:pt x="780" y="13"/>
                  </a:lnTo>
                </a:path>
              </a:pathLst>
            </a:custGeom>
            <a:noFill/>
            <a:ln w="25400" cap="rnd" cmpd="sng">
              <a:solidFill>
                <a:srgbClr val="FB0505"/>
              </a:solidFill>
              <a:prstDash val="solid"/>
              <a:round/>
              <a:headEnd type="none" w="sm" len="sm"/>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9664" name="Group 208"/>
            <p:cNvGrpSpPr>
              <a:grpSpLocks/>
            </p:cNvGrpSpPr>
            <p:nvPr/>
          </p:nvGrpSpPr>
          <p:grpSpPr bwMode="auto">
            <a:xfrm>
              <a:off x="4379" y="3588"/>
              <a:ext cx="162" cy="63"/>
              <a:chOff x="3282" y="2172"/>
              <a:chExt cx="162" cy="63"/>
            </a:xfrm>
          </p:grpSpPr>
          <p:sp>
            <p:nvSpPr>
              <p:cNvPr id="19665" name="Line 209"/>
              <p:cNvSpPr>
                <a:spLocks noChangeShapeType="1"/>
              </p:cNvSpPr>
              <p:nvPr/>
            </p:nvSpPr>
            <p:spPr bwMode="auto">
              <a:xfrm flipH="1" flipV="1">
                <a:off x="3306" y="2208"/>
                <a:ext cx="138" cy="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66" name="Line 210"/>
              <p:cNvSpPr>
                <a:spLocks noChangeShapeType="1"/>
              </p:cNvSpPr>
              <p:nvPr/>
            </p:nvSpPr>
            <p:spPr bwMode="auto">
              <a:xfrm flipH="1">
                <a:off x="3282" y="2172"/>
                <a:ext cx="48" cy="63"/>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67" name="Line 211"/>
              <p:cNvSpPr>
                <a:spLocks noChangeShapeType="1"/>
              </p:cNvSpPr>
              <p:nvPr/>
            </p:nvSpPr>
            <p:spPr bwMode="auto">
              <a:xfrm flipH="1" flipV="1">
                <a:off x="3285" y="2178"/>
                <a:ext cx="42" cy="51"/>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19668" name="Group 212"/>
            <p:cNvGrpSpPr>
              <a:grpSpLocks/>
            </p:cNvGrpSpPr>
            <p:nvPr/>
          </p:nvGrpSpPr>
          <p:grpSpPr bwMode="auto">
            <a:xfrm>
              <a:off x="4697" y="3378"/>
              <a:ext cx="162" cy="63"/>
              <a:chOff x="3282" y="2172"/>
              <a:chExt cx="162" cy="63"/>
            </a:xfrm>
          </p:grpSpPr>
          <p:sp>
            <p:nvSpPr>
              <p:cNvPr id="19669" name="Line 213"/>
              <p:cNvSpPr>
                <a:spLocks noChangeShapeType="1"/>
              </p:cNvSpPr>
              <p:nvPr/>
            </p:nvSpPr>
            <p:spPr bwMode="auto">
              <a:xfrm flipH="1" flipV="1">
                <a:off x="3306" y="2208"/>
                <a:ext cx="138" cy="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70" name="Line 214"/>
              <p:cNvSpPr>
                <a:spLocks noChangeShapeType="1"/>
              </p:cNvSpPr>
              <p:nvPr/>
            </p:nvSpPr>
            <p:spPr bwMode="auto">
              <a:xfrm flipH="1">
                <a:off x="3282" y="2172"/>
                <a:ext cx="48" cy="63"/>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71" name="Line 215"/>
              <p:cNvSpPr>
                <a:spLocks noChangeShapeType="1"/>
              </p:cNvSpPr>
              <p:nvPr/>
            </p:nvSpPr>
            <p:spPr bwMode="auto">
              <a:xfrm flipH="1" flipV="1">
                <a:off x="3285" y="2178"/>
                <a:ext cx="42" cy="51"/>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19672" name="Group 216"/>
            <p:cNvGrpSpPr>
              <a:grpSpLocks/>
            </p:cNvGrpSpPr>
            <p:nvPr/>
          </p:nvGrpSpPr>
          <p:grpSpPr bwMode="auto">
            <a:xfrm>
              <a:off x="5198" y="3345"/>
              <a:ext cx="162" cy="63"/>
              <a:chOff x="3282" y="2172"/>
              <a:chExt cx="162" cy="63"/>
            </a:xfrm>
          </p:grpSpPr>
          <p:sp>
            <p:nvSpPr>
              <p:cNvPr id="19673" name="Line 217"/>
              <p:cNvSpPr>
                <a:spLocks noChangeShapeType="1"/>
              </p:cNvSpPr>
              <p:nvPr/>
            </p:nvSpPr>
            <p:spPr bwMode="auto">
              <a:xfrm flipH="1" flipV="1">
                <a:off x="3306" y="2208"/>
                <a:ext cx="138" cy="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74" name="Line 218"/>
              <p:cNvSpPr>
                <a:spLocks noChangeShapeType="1"/>
              </p:cNvSpPr>
              <p:nvPr/>
            </p:nvSpPr>
            <p:spPr bwMode="auto">
              <a:xfrm flipH="1">
                <a:off x="3282" y="2172"/>
                <a:ext cx="48" cy="63"/>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75" name="Line 219"/>
              <p:cNvSpPr>
                <a:spLocks noChangeShapeType="1"/>
              </p:cNvSpPr>
              <p:nvPr/>
            </p:nvSpPr>
            <p:spPr bwMode="auto">
              <a:xfrm flipH="1" flipV="1">
                <a:off x="3285" y="2178"/>
                <a:ext cx="42" cy="51"/>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19676" name="Group 220"/>
            <p:cNvGrpSpPr>
              <a:grpSpLocks/>
            </p:cNvGrpSpPr>
            <p:nvPr/>
          </p:nvGrpSpPr>
          <p:grpSpPr bwMode="auto">
            <a:xfrm>
              <a:off x="4943" y="3594"/>
              <a:ext cx="162" cy="63"/>
              <a:chOff x="3282" y="2172"/>
              <a:chExt cx="162" cy="63"/>
            </a:xfrm>
          </p:grpSpPr>
          <p:sp>
            <p:nvSpPr>
              <p:cNvPr id="19677" name="Line 221"/>
              <p:cNvSpPr>
                <a:spLocks noChangeShapeType="1"/>
              </p:cNvSpPr>
              <p:nvPr/>
            </p:nvSpPr>
            <p:spPr bwMode="auto">
              <a:xfrm flipH="1" flipV="1">
                <a:off x="3306" y="2208"/>
                <a:ext cx="138" cy="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78" name="Line 222"/>
              <p:cNvSpPr>
                <a:spLocks noChangeShapeType="1"/>
              </p:cNvSpPr>
              <p:nvPr/>
            </p:nvSpPr>
            <p:spPr bwMode="auto">
              <a:xfrm flipH="1">
                <a:off x="3282" y="2172"/>
                <a:ext cx="48" cy="63"/>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79" name="Line 223"/>
              <p:cNvSpPr>
                <a:spLocks noChangeShapeType="1"/>
              </p:cNvSpPr>
              <p:nvPr/>
            </p:nvSpPr>
            <p:spPr bwMode="auto">
              <a:xfrm flipH="1" flipV="1">
                <a:off x="3285" y="2178"/>
                <a:ext cx="42" cy="51"/>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sp>
          <p:nvSpPr>
            <p:cNvPr id="19680" name="Freeform 224"/>
            <p:cNvSpPr>
              <a:spLocks/>
            </p:cNvSpPr>
            <p:nvPr/>
          </p:nvSpPr>
          <p:spPr bwMode="auto">
            <a:xfrm>
              <a:off x="2640" y="3504"/>
              <a:ext cx="528" cy="192"/>
            </a:xfrm>
            <a:custGeom>
              <a:avLst/>
              <a:gdLst>
                <a:gd name="T0" fmla="*/ 0 w 781"/>
                <a:gd name="T1" fmla="*/ 156 h 157"/>
                <a:gd name="T2" fmla="*/ 28 w 781"/>
                <a:gd name="T3" fmla="*/ 143 h 157"/>
                <a:gd name="T4" fmla="*/ 77 w 781"/>
                <a:gd name="T5" fmla="*/ 120 h 157"/>
                <a:gd name="T6" fmla="*/ 126 w 781"/>
                <a:gd name="T7" fmla="*/ 98 h 157"/>
                <a:gd name="T8" fmla="*/ 176 w 781"/>
                <a:gd name="T9" fmla="*/ 80 h 157"/>
                <a:gd name="T10" fmla="*/ 274 w 781"/>
                <a:gd name="T11" fmla="*/ 49 h 157"/>
                <a:gd name="T12" fmla="*/ 379 w 781"/>
                <a:gd name="T13" fmla="*/ 22 h 157"/>
                <a:gd name="T14" fmla="*/ 485 w 781"/>
                <a:gd name="T15" fmla="*/ 4 h 157"/>
                <a:gd name="T16" fmla="*/ 583 w 781"/>
                <a:gd name="T17" fmla="*/ 0 h 157"/>
                <a:gd name="T18" fmla="*/ 632 w 781"/>
                <a:gd name="T19" fmla="*/ 4 h 157"/>
                <a:gd name="T20" fmla="*/ 689 w 781"/>
                <a:gd name="T21" fmla="*/ 9 h 157"/>
                <a:gd name="T22" fmla="*/ 738 w 781"/>
                <a:gd name="T23" fmla="*/ 13 h 157"/>
                <a:gd name="T24" fmla="*/ 780 w 781"/>
                <a:gd name="T25" fmla="*/ 13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1" h="157">
                  <a:moveTo>
                    <a:pt x="0" y="156"/>
                  </a:moveTo>
                  <a:lnTo>
                    <a:pt x="28" y="143"/>
                  </a:lnTo>
                  <a:lnTo>
                    <a:pt x="77" y="120"/>
                  </a:lnTo>
                  <a:lnTo>
                    <a:pt x="126" y="98"/>
                  </a:lnTo>
                  <a:lnTo>
                    <a:pt x="176" y="80"/>
                  </a:lnTo>
                  <a:lnTo>
                    <a:pt x="274" y="49"/>
                  </a:lnTo>
                  <a:lnTo>
                    <a:pt x="379" y="22"/>
                  </a:lnTo>
                  <a:lnTo>
                    <a:pt x="485" y="4"/>
                  </a:lnTo>
                  <a:lnTo>
                    <a:pt x="583" y="0"/>
                  </a:lnTo>
                  <a:lnTo>
                    <a:pt x="632" y="4"/>
                  </a:lnTo>
                  <a:lnTo>
                    <a:pt x="689" y="9"/>
                  </a:lnTo>
                  <a:lnTo>
                    <a:pt x="738" y="13"/>
                  </a:lnTo>
                  <a:lnTo>
                    <a:pt x="780" y="13"/>
                  </a:lnTo>
                </a:path>
              </a:pathLst>
            </a:custGeom>
            <a:noFill/>
            <a:ln w="25400" cap="rnd" cmpd="sng">
              <a:solidFill>
                <a:srgbClr val="FFFF99"/>
              </a:solidFill>
              <a:prstDash val="solid"/>
              <a:round/>
              <a:headEnd type="none" w="sm" len="sm"/>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spTree>
    <p:extLst>
      <p:ext uri="{BB962C8B-B14F-4D97-AF65-F5344CB8AC3E}">
        <p14:creationId xmlns:p14="http://schemas.microsoft.com/office/powerpoint/2010/main" val="1975433980"/>
      </p:ext>
    </p:extLst>
  </p:cSld>
  <p:clrMapOvr>
    <a:masterClrMapping/>
  </p:clrMapOvr>
  <p:transition spd="slow">
    <p:random/>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582341"/>
            <a:ext cx="8229600" cy="397031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Each slide is hybridized with biotin-substituted </a:t>
            </a:r>
            <a:r>
              <a:rPr kumimoji="0" lang="en-US" sz="1800" b="1" i="0" u="none" strike="noStrike" kern="1200" cap="none" spc="0" normalizeH="0" baseline="0" noProof="0" dirty="0" err="1">
                <a:ln>
                  <a:noFill/>
                </a:ln>
                <a:solidFill>
                  <a:prstClr val="black"/>
                </a:solidFill>
                <a:effectLst/>
                <a:uLnTx/>
                <a:uFillTx/>
                <a:latin typeface="Arial" charset="0"/>
                <a:ea typeface="+mn-ea"/>
                <a:cs typeface="+mn-cs"/>
              </a:rPr>
              <a:t>cRNA</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 prepared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from only one of the two sources (e.g., healthy or cancerous tissue).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The hybridization signals are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measured independently on the two slides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with a fluorescently labeled streptavidin molecule (which binds biotin) and then the data are normalized to overall signal levels and compared to determine the </a:t>
            </a:r>
            <a:r>
              <a:rPr kumimoji="0" lang="en-US" sz="1800" b="1" i="0" u="sng" strike="noStrike" kern="1200" cap="none" spc="0" normalizeH="0" baseline="0" noProof="0" dirty="0">
                <a:ln>
                  <a:noFill/>
                </a:ln>
                <a:solidFill>
                  <a:prstClr val="black"/>
                </a:solidFill>
                <a:effectLst/>
                <a:uLnTx/>
                <a:uFillTx/>
                <a:latin typeface="Arial" charset="0"/>
                <a:ea typeface="+mn-ea"/>
                <a:cs typeface="+mn-cs"/>
              </a:rPr>
              <a:t>relative differences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in individual spot intensity (which transcripts increase, which decrease, which stay the same).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The </a:t>
            </a:r>
            <a:r>
              <a:rPr kumimoji="0" lang="en-US" sz="1800" b="1" i="0" u="none" strike="noStrike" kern="1200" cap="none" spc="0" normalizeH="0" baseline="0" noProof="0" dirty="0" err="1">
                <a:ln>
                  <a:noFill/>
                </a:ln>
                <a:solidFill>
                  <a:prstClr val="black"/>
                </a:solidFill>
                <a:effectLst/>
                <a:uLnTx/>
                <a:uFillTx/>
                <a:latin typeface="Arial" charset="0"/>
                <a:ea typeface="+mn-ea"/>
                <a:cs typeface="+mn-cs"/>
              </a:rPr>
              <a:t>Affymetrix</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GeneChip</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arrays are also good for single nucleotide polymorphism SNP genotyping.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6244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hMSEBIQEBAQFBQQEBYWFRcUEhMSEBQVExgWFRQWFBQXJyYeFxkjGRUSHy8hIycqLCwsFR4xNTEqNigrLCoBCQoKDgwOGQ8PGjUlHRwwLiwpKTUsLywsKSosKS0sLSwtKSowLTAsLCwsLCkqNSkuLSkpKSksLS0tNSw0KTQ1LP/AABEIAMkA+wMBIgACEQEDEQH/xAAcAAEAAQUBAQAAAAAAAAAAAAAABQEDBAYHAgj/xABLEAACAQIDAgcLCgUCBQUBAAABAhEAAwQSIQUxBhMiMkFU0QcWM1FhcXSBk5SyFCM0QlJykaG0wRU1YpKxJMJzgqKz8ENFU2NkJv/EABsBAQACAwEBAAAAAAAAAAAAAAABAgMEBQYH/8QANhEBAAEDAgEICAQHAAAAAAAAAAECAxEEIUEFEhMxUXGBwSIjJDJhobHwBoKR4TVyksLR0uL/2gAMAwEAAhEDEQA/AOpbA2Hh3wth3w9lmayhJa2hYkqCSSRqaz+97DdWw/sk7K88G/oeG9Ht/CKzjeHloMPvew3VsP7JOyne9hurYf2SdlZnHDy1TjxQYne9hurYf2SdlO97DdWw/sk7Ky+PFOPFBid72G6th/ZJ2U73sN1bD+yTsrM44eWnHDy0GH3vYbq2H9knZTvew3VsP7JOys8Gq0Ef3vYbq2H9knZTvew3VsP7JOypClBH972G6th/ZJ2U73sN1bD+yTsqQpQR/e9hurYf2SdlO97DdWw/sk7KkKUEf3vYbq2H9knZTvew3VsP7JOypClBH972G6th/ZJ2U73sN1bD+yTsqQpQR/e9hurYf2SdlU738L1bD+yTsqRNafjdjXcabmIwm0YtXgAhR8QUGSEYA2rqLGZGaQA2YkFisqQn+9/C9Ww/sk7KfwDC9Ww/sk7K1TbPBxrOS5f2o62zfDsLpvsrMtw39FDwIt28uWCgCs2WQIv2eA98JFraDLmdGzLx2oHGkmRc1Oa6GA5nzaypk0Gyd7+F6th/ZJ2VXvew3VsP7JOyo/g4yWrl3CnGcfez5yrXHe4nItBwM5YgZuVlHN40aCddgoI48HsN1bD+yTsrE4HKBh3A0C43GqB0ALi74UDxAAAAeSpw1CcEfAXfT8d+sxFBN0pSgUpSgjeDf0PDej2/hFZL7z56xuDf0PDej2/hFav3S9uXrKWcPhyFfG3Gt55hlHIEKegkuBm6AD5xAxeFfDK494bP2by77kq9xYi3HOCtuDDpbcvn3L/BTE21Gfae0mbJLlGAtA6yAWYeLp8YqQ4I7LweAtugxGHa8s8e/GJmBWSViZRVg6HxEnyZ+18Rh76qGxtpEDHm3bYY3ECkHNMcjMjZY3lZ00NohSZng1t9hXhqdp7TCyRmNxBbMT9fNH1TVxODWIYlBtXaSOUJXjGGUkbpymY8v76VLWbdnj+NOLwjG8oOTklGDAC49tS5EuFAJg7unWc/AbSwyDTFYZlOitxiG4TGe5meYYknNAAid1TiCJa1wX4Y3bV3+H7T5N9TCXG3XQeaGbcSehvrbjrv3oGtX4U7Lwe0bWQYixxqAcW63EYqXEqGAOqMNY9YqB4CcNnF87NxhJu22ZEuc7MbeYMjnpIymG6QNddTWYWiXT03DzV6rzbOg81eqJKUpQKUpQKUqFxfDLCW2KG+GZTBW0ly+ykdDC0GynyGKCapWibY4dNx+HbBrde2q3ePS5ZuWc8m1kCPcAhwONI6OgxMjcNmbTt4i0t202ZWnoIYEaMrKdVYHQg6g0RlkXLyrzmUT4yB/mrN3aCBSQ6GATGcaxWTXi6kgjxgj8dKJaBw57oLYY/JxbDC9aYF0YqVkAcgnpGYmY8VatsXupDC2zasYSELlgrXXfLIAIUsSYkTqTqx8wt91G5mv2QQDks5ZjfohMeskeqtLyDxD8K5N+/XTcmIl6vRcnWLunprqp3nv7W/8IOHLYy0tq9h7eVWLDKwOpR7ZkXFZTybjdEgwQRFXMX3aHwtpM2FVlEIIdmfRdJLb9F31oHGXPtH8TWLjySoFzlCenXXXx+usNvUXedHOq2fNaNZe6TFVWYbThe7slu895cPf5ZY8Wbo4gM+XO4TfmOUbyQJaAJNdq4Kbd+WYOxi8mTj7ebLvjUj9q+XeKt/ZX+0V9JdzYD+FYOBA4n/AHNXSs3OdPF1rN+Lk4iGzGoTgj4C76fjv1mIqbNQnBHwF30/HfrMRW02U3SlKBSlKCN4N/Q8N6Pb+EVpPdR+k7M9LPx2K3bg39Dw3o9v4RWld1D6Tsz0s/HYoSxcXwEupicdda9hR8se81tXNzdcV1GcBd0uJiemlngveAtziMI4sM7oGa6GliklbirKCLYGgMQYgEBOj4jNlbJGaDlndPRPkmKhcPexggcXIM8q4UL/AFd4tkDQ5tOnx+O2GKqvDUTwOfK+W/hQ1wnM3zhJVlyi0VywywNSRLZiDuBPjHcB2Z5TEYYiNS7Xc2pYGJDFSUMFw2bWd4ltxN7GNzreQAr4PIXMqftkjLmiekDx768ticYuX5sMSSBoIPJzCYYRqCuaQPJuphHSfCWt7I4FXLeIvPx9lxcewV0KvFlApzKqhVkDQDStJwLRt9j/APtv/Feru1lCFAZsx8cAT6hXB8J/PW9Mv/FdqJhkh3zCGbaHxqP8VeqxgfBJ9wf4q/ULFKUoFKUNBqW1rzYq5cthiuHtMbbBSVN+4ulwMRrxSmVyjnMrToIbBxGHsWFUO9q2NyKWVAY6EXp9Qq7sLFj5PbnecxPnZ2Zj+JJqX4IWFNlsRlHGXr17O8cshLtxEWfsqqqANwjz1fqhr4muqUBh2w7kqlxCQpYjVYVYzNyo0EiT0TUnwS2e3GviklLNxIVYg3yIy32U80BRlX6zAydAgEttXg8mIu2bl1mK2VcG3pxdzO1phxnjUG0py7id8jSpQComcslNGJyrSlYL2nd2IbRTAEsBzUaeSRO876qyOXd1rAl8XbKFfBmddx5P7RWj/wAJf+n8a3vuoXuKxFpTDEozdOksNJMk+OfLHRWl/wAV/p/OvO6uq501WIadz8RcoaWrobUU82nqzG/1Rh2xb/q/trB2tjluIFWdGnUR0GvJ2c/21/tPbVu7gCBy2BE9AgzWeii3TMTE7u3V+H9NZp6auKoxvM5jHyR/F+T8zX0NwX2+cHsPAXBYuXsyBMtveCc5BJ1gaf8AmgPBPkyeI/jXZHtIdhbMVwuXNrJbOAEvklArLOmhkxlJ6Yro2KszLVrp0sR6irM+PnEOrK0ifGOnfUNwR8Bd9Px36zEVMWoyiN0aeKofgj4C76fjv1mIraYk3SlKBSlKCN4N/Q8N6Pb+EVpXdP8ApOzPSz8dit14N/Q8N6Pb+EVpXdP+k7M9LPx2KIlv1+crZSA0GJ3AxpPrisC22KA5QsE+dh/iKweH2NuWdn4i7ZuNbuIEysvOE3EBj1Ej11yjB8JdpXbbXUxuJKoSGOnJKwW6NYDKSRukVaUOzOcSVECyGkzBJEZeTEjfm3+QVX/UR/6c5WmIiZGWJ8k/lNcUPC3aHXsSR5EuEfiEqzc4dY0f+4358WVlJ/uUVA7+kwJiYExunpjyVwXB/wA9b0y9/m7XWe57tC5f2dZu3nZ3Y3JZtSctxwPyAHqrk2D/AJ63pl//ADdpJDveB8En3B/ir9WMD4JPuD/FX6hYpSlAoaUoOMYLboVAuYcksN46Haui8ALmbZ9lvtNeP43rhqRbg5hSSThMMSTJJsWySTvJ0rNsYdUUIiqqruVQFUeYDQVMyrFOJXKUpULFWMPzrn3x8CVfqxh+dc++PgSg5J3YnHyu1rutH/IP7itCzit27r/01fuf7bdaJFcPUx62XnNXEdPU9Vi49SVEeP8AY1l1YxZ0HnrDRPpQ+s8rbcn3O5HcWfFXZrVm2+w9nW7uJt2OSWl7Ruq2Rbs7txXMH/5D0TXH81dZxhnYWzlhADJzXPkwtiEu8km+6AEyd28Ag6E11NLOapfN9HOapdP2XYdLFtLlw3XVAGciC5A5xA6TUfwR8Bd9Px36zEVMWuaPN/5uqH4I+Au+n479ZiK3nSTdKUoFKUoI3g39Dw3o9v4RWk90/wCk7M9LPx2K3bg39Dw3o9v4RWk91D6Tsz0s/HYoSnO6V/K8V5rf/dt1wTB7UuW7d1EIhXLEZRJS5Fu4A/OWYtc0iu990v8AleK81v8A7tuvnXD3gt3lGFYsrfdeVJ9Uz6qspDKuXMwLhVuKOdmGW+n3nSCw/qMjxgHSmGxOoyX71vUaOzFf70/daweMa2/OyujEaHcRof3FZNlVusMmVXkSo5ja/wDp+I/0/h9moHaeDO2sNhdjpicW5+bLFyjMXIa8UUrlIzc5d271VzHB8LrH8SOIn5rj7jBuLAu5WL5TO8nlLvnpresv/wDLgGPD2+cuZR/rkGq9Pmrk2ExJvYqC5+cN1itubYcqjMiW1+qXhVG/Vhod1bmmtUV5mvqj448pRMzwdzwHdPwTKqricTIUCDZQjd5v3qZw/DK2wlb4P3rBB/JxXBMVsF1H0yxle45U8tmhbq2Asjk864pO4jXfGnu7sZwRxl8OTbsn/TqgW2twMONckBWQG2oJBHKfzBtiqxp592Jjxz5Ne5F+fcqiPy5/uh3s8NEG9kb+5f2aq2OHNpjGQ+ph/uivncbPuG6qLiLGV3hbr7lVjeHKVtwHye50fWBnURTZeA4+23+qUXA91UIt2+KcWuIhi5hhPGn6pJgeWudc0tyZ9C5Eflz5wrTTqYn0q4/p/wCpfTlrb9phMkefL+xNYWL4b4W3zmb1LNfO9rgzfdoFyyEHTkaQzB+QwIzK6hAxVjyc4B31YsYLIcJx+IsBcSC2YW8+UdAMKRmJKr5CCDpJOGnRamJ9K7GP5J/2dC3XRHv0zPjjyl9EYPuh4S4YVn9aRU3htp23Eqw9ZAr5ou7IlQeOSQlwhhatiRYYW80aShzZixE/NnccyrGlSlixfYPN5jAa1bVGCzJV4OkiNdTqQB07UaWuOurPgtcuWp9ymY75z5Q+tKVQVWtdjKsWOdc++PgSr9WMPzrn3x8CUHGO65cjGDTobp8luI8WkVo3HeSt67r1qMWh+0rnd4iq/wC2tEjyVxdRjpJef1UR00r9WcUkgeer1WcQdB561qet9V5Y/h93u82NxPlrrt22BsLAsSDlQgKXt2w7EPAFx0fK2hA3DlEk6CuST5fzrrlzDl9ibNVQpJaJbjwoBS+DmayCQpBKmRBBI0JFdLSZ50vmuhzz5z2Om4a4GRWUgqVBBUgqQRpBGhHmqJ4I+Au+n479ZiKktn4NLNlLVtQqW0AUCYAHn1/Go3gj4C76fjv1mIrouqm6UpQKUpQRvBv6HhvR7fwitK7p4/1OzPSz8dit14N/Q8N6Pb+EVpfdN+k7M9LPx2aDZuGeybmJwV7D2cue5ly5jlXk3EYyfMprlC9yLaCzle2oJJjjljXf0V3E1FY/F235M2myZywfNIKSpIA3/XFWVcmvdy/aDOYe2GCrm+dUaxEjTWcpPnmrZ7kO0GILNbbKZAN5Yn8K6bdCHiyvENklD4XKoJzJ5d4I85/DJ2firdonlWgpEnKt0Gd4Os6ZZ/KoGpbZ2Pfw2wuKvEF1vWc6znGuMtFCrdOmWQd/kMzxHFYp2Wzb5QYW2RlygEy2ZVeRDLxg5u4BQAJmvo/ulfy27O7jsNPvVia+a2wylXJy2VAEKIbOV5IgkmZ1nWJIO6SOhpKcxUxV7YeMsiWayRcGQtmQshV9CBMqMoAldMpivPIckM6gWk5Gh+dKlecCN5WdTA0ANe7+JUshAGsDi9XUwCIJMkmeSD5RBgCsnGNxis3Nt2wSqMGQkMyrnRdxLB5iYHFsa2sY2nj/AIRndYIM3MzBCS1zi7iszRKOFJKmS0gaxzDO/W7s/KFUZxbcMGtMDBzZc2rtCqoUkGCZbLoZJFq2udVTjArhuTmlcp+tJUHfydTEZDMaT4LFUHJGZeUZuqyksrZWVOhgpWCCdR6qmacxv9PNGeDKFhss3UuPdJZQCpORgc+YhuaeT/bmrEt4+4OLcHKbKkIygC4NWuBt8nUtJPQatX7lwiGkHNJkEmFneI0IgjXojoq/C6vlyiJ1CgTyOYJkypkAbs2h0mqzns2TEc3fi84TZ+diysBFlnc3kOU8kyVgEGTmy+aeirllMtmQgDOYLZxyghzAgHSCNJUnm+XXxaGa9mZVi4W1LMQgcE5nMSQoJY6bgTVzE4w3WJOdjAImFAMAuSd0cjRfKddNZinG8/Q3mX2AKrVBVa4jYeLtrNvLCPExX/FWcIkG4Nef0kk8xOk1k1Ysc6598fAlByDunEm/aJMk22Pi3sDWmAVuHdHacRbHiQgfgh/yTWo5a89q59dU8vrJ9oqYZrC2oeSPvfsazKwdrnkD737GrWvfh9f5U30NzuR2eu6bLxt1Ni7NFhr1timY3LaNcKhS0gqAUM5vrgjQmCRpwbPXbEw4ubD2Xbayt0OrQCCxDhLpWFDBiSM2oBiCfIetZjEy+eaeMTLquCRxaQXHDuEAZguQMY1bLJyz4qi+CPgLvp+O/WYipi0IUDxCofgj4C76fjv1mIrZbibpSlApSlBG8G/oeG9Ht/CK0butu6PgbqIX4q+7QASJU2mAJG6cpreeDf0PDej2/hFZGIweb60UHOLndhJBB2feEgiReAInpHI31iN3VDp/pcWCJ1+UJuMaEG3HQPzroL8HCTPGfke2vPe0f/k/I9tSjDn13uoFhBw2L8hN5CAREGAgmCAau3O6iQSvyXFnKx1F9PNpFvUefx1vne0f/k/I9tWLHB/lOnGc0gjQ8158v2g49VQYc64Td0b5TgzhThLycZcsA3HuAxlv231AUfZj11yh7pBQSJtNmRkGVAM0llzRIzFY0+r5K7/3Q9icXs665ectzD6QesWR464CcCQ4J0a1OdMvMQLJAkjORypAjnCJnTpaOrFMz3MN3GYy94XAlLdzlcpgkAKRo4ysQWiGXMFkwNWg7pyLr22ZCVtKAjK6Zne2LmUJmKmCp0OgZgW3aV52amVAxNtyyFTbLsqKWZgguDSeUFIhxHJkQDNLi21Ks4CC7aXkWxys0KbZac41Op1BIO4TFbmKYjfj9/eWLM5WL2zkRcxZ8rsBKlWyy29oPK0W7oD0LrrXrE4CWFvNlXKptSmUOlwqAxOYwSpViBmgyOiKSRcuQV5M2gwHJJktImIUFRrGgbdrVi6jIRbuSSjkCJyLlBBCwJkH1Sp31fGfD9FoyvZs3F3CLpdlALM2c511BCiOQbY1BB5vOE6WrRLMEUuczZXlVBzNvIBPOgEASObV47GPGOSwQSVVlko5YHMFn6oUsdSJA8Z0w1X5tnaDBKAgxcl+UCwIMjQ6iOdvqszFXVBEx2sy5h2NvLkgYZWDuv8AWw5Lt5DcC7jqI3a0GzbpsW74tOU8GCWWBczNc0Aj6p3GZk+QC3i7JVOU1p9CYBi4p0GYx07yBMRJidav/JgCLQW1xiJmYEtbKOXKlEOhdhNsxrzSRpMzvHV9/fijL64FVqi1WvPtsqxY51z74+BKv1g2Lea5elmEXFGhgeDtmg5R3SLMX7RkHNbnzStuK1HKa3HujoRftab7Kx5eRbH7GtR9Vec1c+uqeT10+0VIomo7bbQi/f8A2NSBqM294Ndfr/sazWY9OH2LlHfR19yJ40V3bDpm2BssZkUEjlPatXlXk3oOW4R/06+PSTXAdPtfnXd8DZLbG2QNGt8U5deWSTygpGRS0cpgdQIaCDOnYojDwdunEuu2+aPNUPwR8Bd9Px36zEVMW+aPNUPwR8Bd9Px36zEVlZk3SlKBSlKCN4N/Q8N6Pb+EVJVG8G/oeG9Ht/CKkqBSlKBWJiuTct3OgnI3meMp/uCj/nNZdWcXYzoy7pGh8R6D6jB9VBrfdO/ll7/iYf8ALEWa+a8Li2tk23dmDBc0EkxcVUKkkELAgGFO6N1fR/dCu59k3G5uZ8PPTlPyiyGnzGfwr5usq2acw+cAYlYZlW20mQIymUB6DrNdbQRmmrHX+zXvY4htJxbLAzNlIYhlZWOXMpWSCkN0ANMa6EH1hdqm3Ya3ltk5s+bi0ZgQVEHMDC79FjUAnxF/EG4zRs5W7nV9RdkurKF1OvJTXUiYmAKXMIRJItql5bjrGQKCFW5kzMJBylRkBnUDfv2pxVw/VThEVLOzcZbVpcPnBbK0lhLjKGZekgmYnXQHSriYcuoS2DmQlVZWg5iMzz4xGYCI1Pnq1ilZHuSgXjMzrKDKQSSuTPOkaCDPlMVlYPAKzm1x6Ry3BkLbLLbmSYlVLQJ8h89VjfMJmcRzmLfQNajMMyA5gS8gAIqrLGJBB0Xy+IAZzpkzvycloBRz7qhrnJCsZgMEDsN0ZeggVH2l0zEJkuXGhBmMGN/JOaFkRJIPK3wau7QyKOLQsVDhkkLOW4sMXZSRPJWAPtHcdKyRG2cK8YPkbXUi1BXOCSTygWG951KrOQvzQSDpm1yLu05YM4dme2q6xOonNmOvSIj7M7zWMqqxVXhFggEsxQRMANqcqhp03kdM1kWMI62kdnCLbYQZ5aM+VrYAH2pzSNYtt4hVac0x6XAqxmH10tVqi1WvPtwrEwfPv/8AFX/t26y6x7A5dzysPhUfsKDlvdMHz2Hjf8nE/l+0VpuWtx7ojTeteSyB/wBKH961ILXmdZPr6nj9fPtNXf5NfJqK4RH5tfv/ALGpItUXwg1tr9/9jW5Yj1kPsutnOlqj4NezV9P8CODVjG7D2emIUkJZJEHKwzcYjCfEVZh+B3gGvmLi/KK+su5T/JsD/wAD/c1dl4uaZjrbWFgQOgVC8EfAXfT8d+sxFTZqE4I+Au+n479ZiKlCbpSlApSlBG8G/oeG9Ht/CKkqjeDf0PDej2/hFSVApSlApSlBpfdDbJgMUuml3D3VkArDYi1mBB3jOpJH9dfOT3SXJFvlFlUqxLF2k5spG6ZywOiOkzX0l3UcIX2e5UEnPZUgAsSr37MwBqYKofUa+djsZ8jFbN5ijKLgNu6GgHIrDOOVJM5SD5RE10dHVimWG51w8YXBgMZ1DLllSYJKkNMSSQSrxzWVW6CKt4q5mgDlm4WYTbHJW4qQF6ZBtsunJEaHU1U7McBQ1jFAHlKpt3QqhiSQCfGAgkb5M7qvrsy8SARdS2SpOa24AyjKc+USzAHUCT5K387Zlj4sS9iuUGzELdQAhSAu4ZZI3nQZo1Bnx1mFxxQW6pYG1bFtraSPrhbbMN51djlMkqyncQPOHw95Ltu6tu6ZWLhCHPDeEVZGmhMHcZIk1l/w9g+bi7z3GfUsl0qocCGYFROTxzzvIATXfjw7+xEonC5mKhmtsFV0WTyUN1WUFcsliDDSJggTvqtyySUDBXy2uUys2YKoKRBjVSoHlydI35GO2deJCsl4qAwDKt0qHJJJiNNZJjTUxOlWzgXjK9i5yVEBbFwEkBQo3CJliSN5HmqsbVb9Wy26uPRVT5pm4rUrn6TylJygkEtkYSsr0TINY11bZYOBAa6xKqR82pIyLOnjIOgHrkDMbA33AzpdcZ1g5DAZhqhVwJgBpO6QNdZqo2YxugBb4UFApeywyxAPGASYE6ETu3dFWzmckbPrgVWqLVa4LZKxrVwB7kkDlDeR9kVk15a2DvAPqoOT90kIMSkEAZT0iNyDT8K1EMv2l/EV0LulbXOHvWVTC4a5mTU3LFu4Vlmky0aaCuf3eHNwLPyPZgOunyO2RoSN/qriajT0V3Zmavl+7BX+Gb2qnp6a8RVvjHY1Y3Naj9sjMgH9Xn6DWyYvutYpTAw+zd/VE7am9kd0a+8E2Nnifs4VB+9bMWot4ry9ByhyxTZtzbrp+bk/yU+I/ga+re5WsbGwI/8Ao/3NWqYThRcYAmxhSToAMOu87pOsDy9FdB4L4w3cHYusqoblpWKqIVSdSAOgCtmzd58y8zp+UberqmmiMYSpqE4I+Au+n479ZiKmzUJwR8Bd9Px36zEVst1N0pSgUpSgjeDZ/wBHhvR7fwipKoS3wURQFXEY1VUQAMVdCgDcAJ3CvXewvWcd71d7aCZpUN3sL1nHe9Xe2newvWcd71d7aCZpUN3sL1nHe9Xe2newvWcd71d7aCZqlQ/ewvWcd71d7ad7C9Zx3vV3toJilQ/ewvWcd71d7ad7C9Zx3vV3toJilQ/ewvWcd71d7ad7C9Zx3vV3toJilQ/ewvWcd71d7ad7C9Zx3vV3toJilQ/ewvWcd71d7ad7C9Zx3vV3toJmlQ3ewvWcd71d7ad7C9Zx3vV3toJmlQ3ewvWcd71d7ad7C9Zx3vV3toJcoDvANU4tfEPwFRPewvWcd71d7ad7C9Zx3vV3toJbi18Q/AVXix4h+FRHewvWcd71d7ad7C9Zx3vV3toJfix4h+FVAqH72F6zjvervbTvYXrOO96u9tDCYNQvBHwF30/HfrL9eu9hes473q721m7L2YmHt8VbzEZ3eXYu5a67XHJY6klmY+ugzKUpQKUpQKUpQKUpQKUpQKUpQKUpQKUpQKUpQKUpQKUpQKUpQKUpQKUpQKUpQKUpQKUpQKUpQKUpQKUpQKUpQKUpQKUpQKUpQKUpQKUpQKUpQKUpQKUpQKUpQKUpQKUpQKUpQKUpQKUpQKUpQKUpQKUpQKUpQKUpQKUpQKUpQKUpQKUpQKUpQKUpQKUpQKUpQKUpQKUpQf/Z"/>
          <p:cNvSpPr>
            <a:spLocks noChangeAspect="1" noChangeArrowheads="1"/>
          </p:cNvSpPr>
          <p:nvPr/>
        </p:nvSpPr>
        <p:spPr bwMode="auto">
          <a:xfrm>
            <a:off x="63500" y="-3841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4100" name="Picture 4" descr="http://www.utoledo.edu/med/depts/bioinfo/images/Affymetrix_GeneChip_imag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040" y="228600"/>
            <a:ext cx="4648200" cy="42672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genome.ws.utk.edu/affy/images/partek_genomics_suite.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2209800"/>
            <a:ext cx="4038600" cy="4191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017240" y="1285678"/>
            <a:ext cx="397436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GOAL</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Define sets of transcripts that increase, decrease or stay the same.</a:t>
            </a:r>
          </a:p>
        </p:txBody>
      </p:sp>
      <p:sp>
        <p:nvSpPr>
          <p:cNvPr id="4" name="TextBox 3"/>
          <p:cNvSpPr txBox="1"/>
          <p:nvPr/>
        </p:nvSpPr>
        <p:spPr>
          <a:xfrm>
            <a:off x="152400" y="4646474"/>
            <a:ext cx="4432300" cy="175432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Cluster genes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that act in a similar manner &amp; seek evidence for correlative function based on bioinformatics (similarities in encoded products structure, function, associations) to define novel pathways</a:t>
            </a:r>
          </a:p>
        </p:txBody>
      </p:sp>
      <p:sp>
        <p:nvSpPr>
          <p:cNvPr id="5" name="TextBox 4"/>
          <p:cNvSpPr txBox="1"/>
          <p:nvPr/>
        </p:nvSpPr>
        <p:spPr>
          <a:xfrm>
            <a:off x="5017240" y="228600"/>
            <a:ext cx="3974360" cy="101566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Bioinformatics: Downstream computational analysis for both types of arrays</a:t>
            </a:r>
          </a:p>
        </p:txBody>
      </p:sp>
    </p:spTree>
    <p:extLst>
      <p:ext uri="{BB962C8B-B14F-4D97-AF65-F5344CB8AC3E}">
        <p14:creationId xmlns:p14="http://schemas.microsoft.com/office/powerpoint/2010/main" val="239418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533400"/>
            <a:ext cx="8077200" cy="517064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mn-cs"/>
              </a:rPr>
              <a:t>Variations on the standard microarray experiment are commonly used to:</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mn-ea"/>
                <a:cs typeface="+mn-cs"/>
              </a:rPr>
              <a:t>1) detect single nucleotide polymorphisms (</a:t>
            </a:r>
            <a:r>
              <a:rPr kumimoji="0" lang="en-US" sz="2400" b="1" i="0" u="none" strike="noStrike" kern="1200" cap="none" spc="0" normalizeH="0" baseline="0" noProof="0" dirty="0">
                <a:ln>
                  <a:noFill/>
                </a:ln>
                <a:solidFill>
                  <a:prstClr val="black"/>
                </a:solidFill>
                <a:effectLst/>
                <a:uLnTx/>
                <a:uFillTx/>
                <a:latin typeface="Arial" charset="0"/>
                <a:ea typeface="+mn-ea"/>
                <a:cs typeface="+mn-cs"/>
              </a:rPr>
              <a:t>SNPs</a:t>
            </a:r>
            <a:r>
              <a:rPr kumimoji="0" lang="en-US" sz="2400" b="0" i="0" u="none" strike="noStrike" kern="1200" cap="none" spc="0" normalizeH="0" baseline="0" noProof="0" dirty="0">
                <a:ln>
                  <a:noFill/>
                </a:ln>
                <a:solidFill>
                  <a:prstClr val="black"/>
                </a:solidFill>
                <a:effectLst/>
                <a:uLnTx/>
                <a:uFillTx/>
                <a:latin typeface="Arial" charset="0"/>
                <a:ea typeface="+mn-ea"/>
                <a:cs typeface="+mn-cs"/>
              </a:rPr>
              <a:t>) associated with genetic disorders in infants and adults (clinical application)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mn-ea"/>
                <a:cs typeface="+mn-cs"/>
              </a:rPr>
              <a:t>2) the frequency of alternative pre-mRNA splicing(or alternative 5’ or 3’ end) </a:t>
            </a:r>
            <a:r>
              <a:rPr kumimoji="0" lang="en-US" sz="2400" b="1" i="0" u="none" strike="noStrike" kern="1200" cap="none" spc="0" normalizeH="0" baseline="0" noProof="0" dirty="0">
                <a:ln>
                  <a:noFill/>
                </a:ln>
                <a:solidFill>
                  <a:prstClr val="black"/>
                </a:solidFill>
                <a:effectLst/>
                <a:uLnTx/>
                <a:uFillTx/>
                <a:latin typeface="Arial" charset="0"/>
                <a:ea typeface="+mn-ea"/>
                <a:cs typeface="+mn-cs"/>
              </a:rPr>
              <a:t>isoforms in a mRNA population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mn-ea"/>
                <a:cs typeface="+mn-cs"/>
              </a:rPr>
              <a:t>3) Detection of viral or bacterial </a:t>
            </a:r>
            <a:r>
              <a:rPr kumimoji="0" lang="en-US" sz="2400" b="1" i="0" u="none" strike="noStrike" kern="1200" cap="none" spc="0" normalizeH="0" baseline="0" noProof="0" dirty="0">
                <a:ln>
                  <a:noFill/>
                </a:ln>
                <a:solidFill>
                  <a:prstClr val="black"/>
                </a:solidFill>
                <a:effectLst/>
                <a:uLnTx/>
                <a:uFillTx/>
                <a:latin typeface="Arial" charset="0"/>
                <a:ea typeface="+mn-ea"/>
                <a:cs typeface="+mn-cs"/>
              </a:rPr>
              <a:t>pathogens</a:t>
            </a:r>
            <a:r>
              <a:rPr kumimoji="0" lang="en-US" sz="2400" b="0" i="0" u="none" strike="noStrike" kern="1200" cap="none" spc="0" normalizeH="0" baseline="0" noProof="0" dirty="0">
                <a:ln>
                  <a:noFill/>
                </a:ln>
                <a:solidFill>
                  <a:prstClr val="black"/>
                </a:solidFill>
                <a:effectLst/>
                <a:uLnTx/>
                <a:uFillTx/>
                <a:latin typeface="Arial" charset="0"/>
                <a:ea typeface="+mn-ea"/>
                <a:cs typeface="+mn-cs"/>
              </a:rPr>
              <a:t> (or any nucleic</a:t>
            </a:r>
            <a:r>
              <a:rPr kumimoji="0" lang="en-US" sz="2400" b="0" i="0" u="none" strike="noStrike" kern="1200" cap="none" spc="0" normalizeH="0" noProof="0" dirty="0">
                <a:ln>
                  <a:noFill/>
                </a:ln>
                <a:solidFill>
                  <a:prstClr val="black"/>
                </a:solidFill>
                <a:effectLst/>
                <a:uLnTx/>
                <a:uFillTx/>
                <a:latin typeface="Arial" charset="0"/>
                <a:ea typeface="+mn-ea"/>
                <a:cs typeface="+mn-cs"/>
              </a:rPr>
              <a:t> acid containing </a:t>
            </a:r>
            <a:r>
              <a:rPr kumimoji="0" lang="en-US" sz="2400" b="0" i="0" u="none" strike="noStrike" kern="1200" cap="none" spc="0" normalizeH="0" baseline="0" noProof="0" dirty="0">
                <a:ln>
                  <a:noFill/>
                </a:ln>
                <a:solidFill>
                  <a:prstClr val="black"/>
                </a:solidFill>
                <a:effectLst/>
                <a:uLnTx/>
                <a:uFillTx/>
                <a:latin typeface="Arial" charset="0"/>
                <a:ea typeface="+mn-ea"/>
                <a:cs typeface="+mn-cs"/>
              </a:rPr>
              <a:t>environmental</a:t>
            </a:r>
            <a:r>
              <a:rPr kumimoji="0" lang="en-US" sz="2400" b="0" i="0" u="none" strike="noStrike" kern="1200" cap="none" spc="0" normalizeH="0" noProof="0" dirty="0">
                <a:ln>
                  <a:noFill/>
                </a:ln>
                <a:solidFill>
                  <a:prstClr val="black"/>
                </a:solidFill>
                <a:effectLst/>
                <a:uLnTx/>
                <a:uFillTx/>
                <a:latin typeface="Arial" charset="0"/>
                <a:ea typeface="+mn-ea"/>
                <a:cs typeface="+mn-cs"/>
              </a:rPr>
              <a:t> feature) </a:t>
            </a:r>
            <a:r>
              <a:rPr kumimoji="0" lang="en-US" sz="2400" b="0" i="0" u="none" strike="noStrike" kern="1200" cap="none" spc="0" normalizeH="0" baseline="0" noProof="0" dirty="0">
                <a:ln>
                  <a:noFill/>
                </a:ln>
                <a:solidFill>
                  <a:prstClr val="black"/>
                </a:solidFill>
                <a:effectLst/>
                <a:uLnTx/>
                <a:uFillTx/>
                <a:latin typeface="Arial" charset="0"/>
                <a:ea typeface="+mn-ea"/>
                <a:cs typeface="+mn-cs"/>
              </a:rPr>
              <a:t>in biological samples (blood, water, etc.)</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0312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762000" y="990600"/>
            <a:ext cx="7772400" cy="708025"/>
          </a:xfrm>
        </p:spPr>
        <p:txBody>
          <a:bodyPr>
            <a:normAutofit/>
          </a:bodyPr>
          <a:lstStyle/>
          <a:p>
            <a:r>
              <a:rPr lang="en-US" sz="1600" dirty="0">
                <a:solidFill>
                  <a:schemeClr val="tx1"/>
                </a:solidFill>
                <a:hlinkClick r:id="rId2"/>
              </a:rPr>
              <a:t> http://www.youtube.com/watch?v=85h3vYt3KYg&amp;feature=player_embedded</a:t>
            </a:r>
            <a:endParaRPr lang="en-US" dirty="0"/>
          </a:p>
        </p:txBody>
      </p:sp>
      <p:sp>
        <p:nvSpPr>
          <p:cNvPr id="4" name="TextBox 3"/>
          <p:cNvSpPr txBox="1"/>
          <p:nvPr/>
        </p:nvSpPr>
        <p:spPr>
          <a:xfrm>
            <a:off x="304800" y="533400"/>
            <a:ext cx="8382000" cy="646331"/>
          </a:xfrm>
          <a:prstGeom prst="rect">
            <a:avLst/>
          </a:prstGeom>
          <a:noFill/>
        </p:spPr>
        <p:txBody>
          <a:bodyPr wrap="square" rtlCol="0">
            <a:spAutoFit/>
          </a:bodyPr>
          <a:lstStyle/>
          <a:p>
            <a:r>
              <a:rPr lang="en-US" b="1" dirty="0" err="1"/>
              <a:t>Nanostring</a:t>
            </a:r>
            <a:r>
              <a:rPr lang="en-US" b="1" dirty="0"/>
              <a:t> Technology – a second technology to measure RNA abundance</a:t>
            </a:r>
          </a:p>
          <a:p>
            <a:endParaRPr lang="en-US" b="1" dirty="0"/>
          </a:p>
        </p:txBody>
      </p:sp>
      <p:sp>
        <p:nvSpPr>
          <p:cNvPr id="5" name="TextBox 4"/>
          <p:cNvSpPr txBox="1"/>
          <p:nvPr/>
        </p:nvSpPr>
        <p:spPr>
          <a:xfrm>
            <a:off x="457200" y="1828800"/>
            <a:ext cx="8610600" cy="369332"/>
          </a:xfrm>
          <a:prstGeom prst="rect">
            <a:avLst/>
          </a:prstGeom>
          <a:noFill/>
        </p:spPr>
        <p:txBody>
          <a:bodyPr wrap="square" rtlCol="0">
            <a:spAutoFit/>
          </a:bodyPr>
          <a:lstStyle/>
          <a:p>
            <a:r>
              <a:rPr lang="en-US" b="1" dirty="0"/>
              <a:t>NOTE: Review of </a:t>
            </a:r>
            <a:r>
              <a:rPr lang="en-US" b="1" dirty="0" err="1"/>
              <a:t>Nanostring</a:t>
            </a:r>
            <a:r>
              <a:rPr lang="en-US" b="1" dirty="0"/>
              <a:t> Technology on the class web site.</a:t>
            </a:r>
          </a:p>
        </p:txBody>
      </p:sp>
    </p:spTree>
    <p:extLst>
      <p:ext uri="{BB962C8B-B14F-4D97-AF65-F5344CB8AC3E}">
        <p14:creationId xmlns:p14="http://schemas.microsoft.com/office/powerpoint/2010/main" val="426193284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
            <a:ext cx="8686800"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705048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889844"/>
            <a:ext cx="7848600" cy="4801314"/>
          </a:xfrm>
          <a:prstGeom prst="rect">
            <a:avLst/>
          </a:prstGeom>
        </p:spPr>
        <p:txBody>
          <a:bodyPr wrap="square">
            <a:spAutoFit/>
          </a:bodyPr>
          <a:lstStyle/>
          <a:p>
            <a:r>
              <a:rPr lang="en-US" b="1" dirty="0" err="1"/>
              <a:t>Nanostring</a:t>
            </a:r>
            <a:r>
              <a:rPr lang="en-US" b="1" dirty="0"/>
              <a:t> Technology</a:t>
            </a:r>
          </a:p>
          <a:p>
            <a:r>
              <a:rPr lang="en-US" b="1" dirty="0"/>
              <a:t>Advantages:</a:t>
            </a:r>
          </a:p>
          <a:p>
            <a:r>
              <a:rPr lang="en-US" b="1" dirty="0"/>
              <a:t>-  Multiplex </a:t>
            </a:r>
            <a:r>
              <a:rPr lang="en-US" dirty="0"/>
              <a:t>up to 800 different mRNA targets</a:t>
            </a:r>
          </a:p>
          <a:p>
            <a:r>
              <a:rPr lang="en-US" b="1" dirty="0"/>
              <a:t>- High sensitivity </a:t>
            </a:r>
            <a:r>
              <a:rPr lang="en-US" dirty="0"/>
              <a:t>- a detection limit between 0.1 </a:t>
            </a:r>
            <a:r>
              <a:rPr lang="en-US" dirty="0" err="1"/>
              <a:t>fM</a:t>
            </a:r>
            <a:r>
              <a:rPr lang="en-US" dirty="0"/>
              <a:t> and 0.5 </a:t>
            </a:r>
            <a:r>
              <a:rPr lang="en-US" dirty="0" err="1"/>
              <a:t>fM</a:t>
            </a:r>
            <a:r>
              <a:rPr lang="en-US" dirty="0"/>
              <a:t>,</a:t>
            </a:r>
          </a:p>
          <a:p>
            <a:pPr marL="0" indent="0">
              <a:buNone/>
            </a:pPr>
            <a:r>
              <a:rPr lang="en-US" dirty="0"/>
              <a:t>and a linear dynamic range of over 500-fold </a:t>
            </a:r>
          </a:p>
          <a:p>
            <a:r>
              <a:rPr lang="en-US" b="1" dirty="0"/>
              <a:t>-  No nucleic acid amplification required</a:t>
            </a:r>
          </a:p>
          <a:p>
            <a:r>
              <a:rPr lang="en-US" b="1" dirty="0"/>
              <a:t>- Minimal sample requirement </a:t>
            </a:r>
            <a:r>
              <a:rPr lang="en-US" dirty="0"/>
              <a:t>(100 ng of RNA or entire experiment only ~ 10 cells worth can detect ~1 mRNA copy per cell)</a:t>
            </a:r>
          </a:p>
          <a:p>
            <a:r>
              <a:rPr lang="en-US" dirty="0"/>
              <a:t>- </a:t>
            </a:r>
            <a:r>
              <a:rPr lang="en-US" b="1" u="sng" dirty="0"/>
              <a:t>Direct use </a:t>
            </a:r>
            <a:r>
              <a:rPr lang="en-US" b="1" dirty="0"/>
              <a:t>of multiple sample types </a:t>
            </a:r>
            <a:r>
              <a:rPr lang="en-US" dirty="0"/>
              <a:t>including total RNA, cell lysate, and whole-blood lysate</a:t>
            </a:r>
          </a:p>
          <a:p>
            <a:endParaRPr lang="en-US" b="1" dirty="0"/>
          </a:p>
          <a:p>
            <a:r>
              <a:rPr lang="en-US" b="1" dirty="0"/>
              <a:t>Disadvantages – cost &amp; limits on the number of genes that can be assayed simultaneously</a:t>
            </a:r>
          </a:p>
          <a:p>
            <a:endParaRPr lang="en-US" b="1" dirty="0"/>
          </a:p>
          <a:p>
            <a:r>
              <a:rPr lang="en-US" b="1" dirty="0"/>
              <a:t>How would you choose which probes to make?  </a:t>
            </a:r>
            <a:r>
              <a:rPr lang="en-US" dirty="0"/>
              <a:t>What criteria would you consider important for the 1) genes to be identified and 2) the sequence characteristics of the probes purchased?</a:t>
            </a:r>
          </a:p>
        </p:txBody>
      </p:sp>
    </p:spTree>
    <p:extLst>
      <p:ext uri="{BB962C8B-B14F-4D97-AF65-F5344CB8AC3E}">
        <p14:creationId xmlns:p14="http://schemas.microsoft.com/office/powerpoint/2010/main" val="331485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304800"/>
            <a:ext cx="8991600" cy="5940088"/>
          </a:xfrm>
          <a:prstGeom prst="rect">
            <a:avLst/>
          </a:prstGeom>
          <a:noFill/>
        </p:spPr>
        <p:txBody>
          <a:bodyPr wrap="square" rtlCol="0">
            <a:spAutoFit/>
          </a:bodyPr>
          <a:lstStyle/>
          <a:p>
            <a:r>
              <a:rPr lang="en-US" sz="2000" b="1" dirty="0" smtClean="0"/>
              <a:t>Last week - trip </a:t>
            </a:r>
            <a:r>
              <a:rPr lang="en-US" sz="2000" b="1" dirty="0"/>
              <a:t>to the UK DNA Microarray Core </a:t>
            </a:r>
            <a:r>
              <a:rPr lang="en-US" sz="2000" b="1" dirty="0" smtClean="0"/>
              <a:t>Facility</a:t>
            </a:r>
            <a:endParaRPr lang="en-US" sz="2000" dirty="0"/>
          </a:p>
          <a:p>
            <a:endParaRPr lang="en-US" sz="2000" dirty="0" smtClean="0"/>
          </a:p>
          <a:p>
            <a:r>
              <a:rPr lang="en-US" sz="2000" dirty="0" smtClean="0"/>
              <a:t>Overview of </a:t>
            </a:r>
            <a:r>
              <a:rPr lang="en-US" sz="2000" dirty="0" err="1" smtClean="0"/>
              <a:t>Affeymetrix</a:t>
            </a:r>
            <a:r>
              <a:rPr lang="en-US" sz="2000" dirty="0" smtClean="0"/>
              <a:t> DNA array and </a:t>
            </a:r>
            <a:r>
              <a:rPr lang="en-US" sz="2000" dirty="0" err="1" smtClean="0"/>
              <a:t>Nanostring</a:t>
            </a:r>
            <a:r>
              <a:rPr lang="en-US" sz="2000" dirty="0" smtClean="0"/>
              <a:t> machinery and applications</a:t>
            </a:r>
            <a:endParaRPr lang="en-US" sz="2000" dirty="0"/>
          </a:p>
          <a:p>
            <a:endParaRPr lang="en-US" sz="2000" i="1" dirty="0"/>
          </a:p>
          <a:p>
            <a:endParaRPr lang="en-US" sz="2000" i="1" dirty="0" smtClean="0"/>
          </a:p>
          <a:p>
            <a:r>
              <a:rPr lang="en-US" sz="2000" b="1" dirty="0" smtClean="0"/>
              <a:t>Next </a:t>
            </a:r>
            <a:r>
              <a:rPr lang="en-US" sz="2000" b="1" dirty="0"/>
              <a:t>week - trip to the UK </a:t>
            </a:r>
            <a:r>
              <a:rPr lang="en-US" sz="2000" b="1" dirty="0" smtClean="0"/>
              <a:t>Next Generation DNA Sequencing </a:t>
            </a:r>
            <a:r>
              <a:rPr lang="en-US" sz="2000" b="1" dirty="0"/>
              <a:t>Core Facility</a:t>
            </a:r>
            <a:endParaRPr lang="en-US" sz="2000" dirty="0"/>
          </a:p>
          <a:p>
            <a:endParaRPr lang="en-US" sz="2000" i="1" dirty="0"/>
          </a:p>
          <a:p>
            <a:endParaRPr lang="en-US" sz="2000" i="1" dirty="0"/>
          </a:p>
          <a:p>
            <a:endParaRPr lang="en-US" sz="2000" i="1" dirty="0"/>
          </a:p>
          <a:p>
            <a:endParaRPr lang="en-US" sz="2000" i="1" dirty="0"/>
          </a:p>
          <a:p>
            <a:endParaRPr lang="en-US" sz="2000" i="1" dirty="0"/>
          </a:p>
          <a:p>
            <a:endParaRPr lang="en-US" sz="2000" i="1" dirty="0"/>
          </a:p>
          <a:p>
            <a:endParaRPr lang="en-US" sz="2000" i="1" dirty="0"/>
          </a:p>
          <a:p>
            <a:endParaRPr lang="en-US" sz="2000" i="1" dirty="0"/>
          </a:p>
          <a:p>
            <a:endParaRPr lang="en-US" sz="2000" i="1" dirty="0"/>
          </a:p>
          <a:p>
            <a:endParaRPr lang="en-US" sz="2000" i="1" dirty="0"/>
          </a:p>
          <a:p>
            <a:endParaRPr lang="en-US" sz="2000" i="1" dirty="0"/>
          </a:p>
        </p:txBody>
      </p:sp>
    </p:spTree>
    <p:extLst>
      <p:ext uri="{BB962C8B-B14F-4D97-AF65-F5344CB8AC3E}">
        <p14:creationId xmlns:p14="http://schemas.microsoft.com/office/powerpoint/2010/main" val="403621239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8066" y="381000"/>
            <a:ext cx="8382000" cy="6186309"/>
          </a:xfrm>
          <a:prstGeom prst="rect">
            <a:avLst/>
          </a:prstGeom>
        </p:spPr>
        <p:txBody>
          <a:bodyPr wrap="square">
            <a:spAutoFit/>
          </a:bodyPr>
          <a:lstStyle/>
          <a:p>
            <a:r>
              <a:rPr lang="en-US" b="1" dirty="0"/>
              <a:t>Micro-RNAs</a:t>
            </a:r>
            <a:r>
              <a:rPr lang="en-US" b="1" dirty="0">
                <a:solidFill>
                  <a:srgbClr val="FF0000"/>
                </a:solidFill>
              </a:rPr>
              <a:t> (miRNAs), </a:t>
            </a:r>
            <a:r>
              <a:rPr lang="en-US" b="1" dirty="0"/>
              <a:t>piwi interacting RNAs </a:t>
            </a:r>
            <a:r>
              <a:rPr lang="en-US" b="1" dirty="0">
                <a:solidFill>
                  <a:srgbClr val="FF0000"/>
                </a:solidFill>
              </a:rPr>
              <a:t>(</a:t>
            </a:r>
            <a:r>
              <a:rPr lang="en-US" b="1" dirty="0" err="1">
                <a:solidFill>
                  <a:srgbClr val="FF0000"/>
                </a:solidFill>
              </a:rPr>
              <a:t>piRNAs</a:t>
            </a:r>
            <a:r>
              <a:rPr lang="en-US" b="1" dirty="0">
                <a:solidFill>
                  <a:srgbClr val="FF0000"/>
                </a:solidFill>
              </a:rPr>
              <a:t>) </a:t>
            </a:r>
            <a:r>
              <a:rPr lang="en-US" b="1" dirty="0"/>
              <a:t>and</a:t>
            </a:r>
            <a:r>
              <a:rPr lang="en-US" b="1" dirty="0">
                <a:solidFill>
                  <a:srgbClr val="FF0000"/>
                </a:solidFill>
              </a:rPr>
              <a:t> </a:t>
            </a:r>
            <a:r>
              <a:rPr lang="en-US" b="1" dirty="0"/>
              <a:t>small interfering RNAs </a:t>
            </a:r>
            <a:r>
              <a:rPr lang="en-US" b="1" dirty="0">
                <a:solidFill>
                  <a:srgbClr val="FF0000"/>
                </a:solidFill>
              </a:rPr>
              <a:t>(siRNAs).</a:t>
            </a:r>
          </a:p>
          <a:p>
            <a:endParaRPr lang="en-US" b="1" dirty="0">
              <a:solidFill>
                <a:srgbClr val="FF0000"/>
              </a:solidFill>
            </a:endParaRPr>
          </a:p>
          <a:p>
            <a:r>
              <a:rPr lang="en-US" b="1" dirty="0"/>
              <a:t>Natural products as well as experimentally constructed resources that most often </a:t>
            </a:r>
            <a:r>
              <a:rPr lang="en-US" b="1" u="sng" dirty="0"/>
              <a:t>reduce gene expression </a:t>
            </a:r>
            <a:r>
              <a:rPr lang="en-US" b="1" dirty="0"/>
              <a:t>at the level of :</a:t>
            </a:r>
          </a:p>
          <a:p>
            <a:endParaRPr lang="en-US" b="1" dirty="0"/>
          </a:p>
          <a:p>
            <a:pPr marL="342900" indent="-342900">
              <a:buAutoNum type="arabicParenR"/>
            </a:pPr>
            <a:r>
              <a:rPr lang="en-US" b="1" u="sng" dirty="0"/>
              <a:t>transcription</a:t>
            </a:r>
            <a:r>
              <a:rPr lang="en-US" b="1" dirty="0"/>
              <a:t>, 2) </a:t>
            </a:r>
            <a:r>
              <a:rPr lang="en-US" b="1" u="sng" dirty="0"/>
              <a:t>translation</a:t>
            </a:r>
            <a:r>
              <a:rPr lang="en-US" b="1" dirty="0"/>
              <a:t> and 3) </a:t>
            </a:r>
            <a:r>
              <a:rPr lang="en-US" b="1" u="sng" dirty="0"/>
              <a:t>RNA decay</a:t>
            </a:r>
            <a:r>
              <a:rPr lang="en-US" b="1" dirty="0"/>
              <a:t>.</a:t>
            </a:r>
          </a:p>
          <a:p>
            <a:pPr marL="342900" indent="-342900">
              <a:buAutoNum type="arabicParenR"/>
            </a:pPr>
            <a:endParaRPr lang="en-US" b="1" dirty="0"/>
          </a:p>
          <a:p>
            <a:endParaRPr lang="en-US" b="1" dirty="0"/>
          </a:p>
          <a:p>
            <a:r>
              <a:rPr lang="en-US" b="1" dirty="0"/>
              <a:t>Origins: </a:t>
            </a:r>
            <a:r>
              <a:rPr lang="en-US" dirty="0"/>
              <a:t>likely arose as a defense mechanism to protect against viruses.  Has been co-opted by evolution, however, as a developmental or tissue-specific means to modulate gene expression.</a:t>
            </a:r>
          </a:p>
          <a:p>
            <a:endParaRPr lang="en-US" dirty="0"/>
          </a:p>
          <a:p>
            <a:r>
              <a:rPr lang="en-US" b="1" dirty="0"/>
              <a:t>Many human genes </a:t>
            </a:r>
            <a:r>
              <a:rPr lang="en-US" dirty="0"/>
              <a:t>are targets of multiple miRNAs, mostly in the 3’ UTR; when bound, gene expression is reduced.  miRNAs are especially critical in maintaining the stem cell state as well as regulating organ specific gene expression (</a:t>
            </a:r>
            <a:r>
              <a:rPr lang="en-US" dirty="0" err="1"/>
              <a:t>piRNA</a:t>
            </a:r>
            <a:r>
              <a:rPr lang="en-US" dirty="0"/>
              <a:t> in gametes).  siRNAs are most often expressed in plants both from endogenous genes and by invading viruses.</a:t>
            </a:r>
          </a:p>
          <a:p>
            <a:endParaRPr lang="en-US" dirty="0"/>
          </a:p>
          <a:p>
            <a:r>
              <a:rPr lang="en-US" b="1" dirty="0"/>
              <a:t>miRNA and siRNAs can be produced by investigators </a:t>
            </a:r>
            <a:r>
              <a:rPr lang="en-US" dirty="0"/>
              <a:t>(often expressed from lentivirus vectors – though other means used as well) to specifically “silence” a gene in order to determine what that gene contributes to life.  </a:t>
            </a:r>
            <a:endParaRPr lang="en-US" b="1" dirty="0"/>
          </a:p>
        </p:txBody>
      </p:sp>
    </p:spTree>
    <p:extLst>
      <p:ext uri="{BB962C8B-B14F-4D97-AF65-F5344CB8AC3E}">
        <p14:creationId xmlns:p14="http://schemas.microsoft.com/office/powerpoint/2010/main" val="129611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05-doublehelix.jpg"/>
          <p:cNvPicPr>
            <a:picLocks noChangeAspect="1"/>
          </p:cNvPicPr>
          <p:nvPr/>
        </p:nvPicPr>
        <p:blipFill>
          <a:blip r:embed="rId2" cstate="print">
            <a:lum bright="10000" contrast="30000"/>
          </a:blip>
          <a:stretch>
            <a:fillRect/>
          </a:stretch>
        </p:blipFill>
        <p:spPr>
          <a:xfrm>
            <a:off x="508000" y="3429000"/>
            <a:ext cx="5130800" cy="3048000"/>
          </a:xfrm>
          <a:prstGeom prst="rect">
            <a:avLst/>
          </a:prstGeom>
        </p:spPr>
      </p:pic>
      <p:pic>
        <p:nvPicPr>
          <p:cNvPr id="3" name="Picture 2" descr="dna_rna1.gif"/>
          <p:cNvPicPr>
            <a:picLocks noChangeAspect="1"/>
          </p:cNvPicPr>
          <p:nvPr/>
        </p:nvPicPr>
        <p:blipFill>
          <a:blip r:embed="rId3" cstate="print"/>
          <a:stretch>
            <a:fillRect/>
          </a:stretch>
        </p:blipFill>
        <p:spPr>
          <a:xfrm>
            <a:off x="2133600" y="0"/>
            <a:ext cx="5334000" cy="3886200"/>
          </a:xfrm>
          <a:prstGeom prst="rect">
            <a:avLst/>
          </a:prstGeom>
        </p:spPr>
      </p:pic>
      <p:pic>
        <p:nvPicPr>
          <p:cNvPr id="97282" name="Picture 2" descr="dna structure 1 dna structure ">
            <a:hlinkClick r:id="rId4"/>
          </p:cNvPr>
          <p:cNvPicPr>
            <a:picLocks noChangeAspect="1" noChangeArrowheads="1"/>
          </p:cNvPicPr>
          <p:nvPr/>
        </p:nvPicPr>
        <p:blipFill>
          <a:blip r:embed="rId5" cstate="print"/>
          <a:srcRect/>
          <a:stretch>
            <a:fillRect/>
          </a:stretch>
        </p:blipFill>
        <p:spPr bwMode="auto">
          <a:xfrm>
            <a:off x="4343400" y="3571874"/>
            <a:ext cx="4219575" cy="2905126"/>
          </a:xfrm>
          <a:prstGeom prst="rect">
            <a:avLst/>
          </a:prstGeom>
          <a:noFill/>
        </p:spPr>
      </p:pic>
      <p:sp>
        <p:nvSpPr>
          <p:cNvPr id="4" name="TextBox 3"/>
          <p:cNvSpPr txBox="1"/>
          <p:nvPr/>
        </p:nvSpPr>
        <p:spPr>
          <a:xfrm>
            <a:off x="475449" y="228600"/>
            <a:ext cx="1600200" cy="3046988"/>
          </a:xfrm>
          <a:prstGeom prst="rect">
            <a:avLst/>
          </a:prstGeom>
          <a:noFill/>
        </p:spPr>
        <p:txBody>
          <a:bodyPr wrap="square" rtlCol="0">
            <a:spAutoFit/>
          </a:bodyPr>
          <a:lstStyle/>
          <a:p>
            <a:r>
              <a:rPr lang="en-US" sz="1600" b="1" dirty="0"/>
              <a:t>A and B forms </a:t>
            </a:r>
            <a:r>
              <a:rPr lang="en-US" sz="1600" dirty="0"/>
              <a:t>of DNA are right-handed helices, with the A form having a deeper and narrower major grove. </a:t>
            </a:r>
            <a:r>
              <a:rPr lang="en-US" sz="1600" b="1" dirty="0"/>
              <a:t>Z-DNA</a:t>
            </a:r>
            <a:r>
              <a:rPr lang="en-US" sz="1600" dirty="0"/>
              <a:t> is a left-handed helix (still W/C base pairing).</a:t>
            </a:r>
          </a:p>
        </p:txBody>
      </p:sp>
      <p:sp>
        <p:nvSpPr>
          <p:cNvPr id="5" name="TextBox 4"/>
          <p:cNvSpPr txBox="1"/>
          <p:nvPr/>
        </p:nvSpPr>
        <p:spPr>
          <a:xfrm>
            <a:off x="7391400" y="50274"/>
            <a:ext cx="1600200" cy="3293209"/>
          </a:xfrm>
          <a:prstGeom prst="rect">
            <a:avLst/>
          </a:prstGeom>
          <a:noFill/>
        </p:spPr>
        <p:txBody>
          <a:bodyPr wrap="square" rtlCol="0">
            <a:spAutoFit/>
          </a:bodyPr>
          <a:lstStyle/>
          <a:p>
            <a:r>
              <a:rPr lang="en-US" sz="1600" dirty="0"/>
              <a:t>DNA double helices are most often B-form; </a:t>
            </a:r>
            <a:r>
              <a:rPr lang="en-US" sz="1600" i="1" dirty="0"/>
              <a:t>RNA and RNA/DNA  helices A-form</a:t>
            </a:r>
            <a:r>
              <a:rPr lang="en-US" sz="1600" dirty="0"/>
              <a:t>; Z-form occurs in certain promoter regions with alternating </a:t>
            </a:r>
            <a:r>
              <a:rPr lang="en-US" sz="1600" dirty="0" err="1"/>
              <a:t>Pu</a:t>
            </a:r>
            <a:r>
              <a:rPr lang="en-US" sz="1600" dirty="0"/>
              <a:t> and </a:t>
            </a:r>
            <a:r>
              <a:rPr lang="en-US" sz="1600" dirty="0" err="1"/>
              <a:t>Py</a:t>
            </a:r>
            <a:r>
              <a:rPr lang="en-US" sz="1600" dirty="0"/>
              <a:t> nucleotides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728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28852"/>
            <a:ext cx="8801100" cy="6676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256571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2400"/>
            <a:ext cx="7620000" cy="651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1376" y="629483"/>
            <a:ext cx="1645024" cy="4539704"/>
          </a:xfrm>
          <a:prstGeom prst="rect">
            <a:avLst/>
          </a:prstGeom>
          <a:noFill/>
        </p:spPr>
        <p:txBody>
          <a:bodyPr wrap="square" rtlCol="0">
            <a:spAutoFit/>
          </a:bodyPr>
          <a:lstStyle/>
          <a:p>
            <a:r>
              <a:rPr lang="en-US" sz="1700" b="1" dirty="0"/>
              <a:t>Micro-RNAs</a:t>
            </a:r>
            <a:r>
              <a:rPr lang="en-US" sz="1700" b="1" dirty="0">
                <a:solidFill>
                  <a:srgbClr val="FF0000"/>
                </a:solidFill>
              </a:rPr>
              <a:t> (miRNAs) </a:t>
            </a:r>
            <a:r>
              <a:rPr lang="en-US" sz="1700" b="1" dirty="0"/>
              <a:t>and</a:t>
            </a:r>
            <a:r>
              <a:rPr lang="en-US" sz="1700" b="1" dirty="0">
                <a:solidFill>
                  <a:srgbClr val="FF0000"/>
                </a:solidFill>
              </a:rPr>
              <a:t> </a:t>
            </a:r>
            <a:r>
              <a:rPr lang="en-US" sz="1700" b="1" dirty="0"/>
              <a:t>small interfering RNAs </a:t>
            </a:r>
            <a:r>
              <a:rPr lang="en-US" sz="1700" b="1" dirty="0">
                <a:solidFill>
                  <a:srgbClr val="FF0000"/>
                </a:solidFill>
              </a:rPr>
              <a:t>(siRNAs).</a:t>
            </a:r>
          </a:p>
          <a:p>
            <a:endParaRPr lang="en-US" sz="1700" b="1" dirty="0"/>
          </a:p>
          <a:p>
            <a:endParaRPr lang="en-US" sz="1700" b="1" dirty="0"/>
          </a:p>
          <a:p>
            <a:r>
              <a:rPr lang="en-US" sz="1700" b="1" dirty="0"/>
              <a:t>Small </a:t>
            </a:r>
            <a:r>
              <a:rPr lang="en-US" sz="1700" b="1" dirty="0" err="1"/>
              <a:t>dsRNAs</a:t>
            </a:r>
            <a:r>
              <a:rPr lang="en-US" sz="1700" b="1" dirty="0"/>
              <a:t> – origins from viruses, endogenous genes (miRNAs), or chemical synthesis.</a:t>
            </a:r>
          </a:p>
        </p:txBody>
      </p:sp>
      <p:sp>
        <p:nvSpPr>
          <p:cNvPr id="3" name="TextBox 2"/>
          <p:cNvSpPr txBox="1"/>
          <p:nvPr/>
        </p:nvSpPr>
        <p:spPr>
          <a:xfrm>
            <a:off x="2286000" y="5334000"/>
            <a:ext cx="1143000" cy="369332"/>
          </a:xfrm>
          <a:prstGeom prst="rect">
            <a:avLst/>
          </a:prstGeom>
          <a:noFill/>
        </p:spPr>
        <p:txBody>
          <a:bodyPr wrap="square" rtlCol="0">
            <a:spAutoFit/>
          </a:bodyPr>
          <a:lstStyle/>
          <a:p>
            <a:r>
              <a:rPr lang="en-US" dirty="0"/>
              <a:t>H3K9me</a:t>
            </a:r>
          </a:p>
        </p:txBody>
      </p:sp>
    </p:spTree>
    <p:extLst>
      <p:ext uri="{BB962C8B-B14F-4D97-AF65-F5344CB8AC3E}">
        <p14:creationId xmlns:p14="http://schemas.microsoft.com/office/powerpoint/2010/main" val="143539324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rnai_revised_500x280.wmv">
            <a:hlinkClick r:id="" action="ppaction://media"/>
          </p:cNvPr>
          <p:cNvPicPr>
            <a:picLocks noRot="1" noChangeAspect="1" noChangeArrowheads="1"/>
          </p:cNvPicPr>
          <p:nvPr>
            <a:videoFile r:link="rId1"/>
          </p:nvPr>
        </p:nvPicPr>
        <p:blipFill>
          <a:blip r:embed="rId3" cstate="print"/>
          <a:srcRect/>
          <a:stretch>
            <a:fillRect/>
          </a:stretch>
        </p:blipFill>
        <p:spPr bwMode="auto">
          <a:xfrm>
            <a:off x="152400" y="304800"/>
            <a:ext cx="8763000" cy="6400800"/>
          </a:xfrm>
          <a:prstGeom prst="rect">
            <a:avLst/>
          </a:prstGeom>
          <a:noFill/>
          <a:ln w="9525">
            <a:noFill/>
            <a:miter lim="800000"/>
            <a:headEnd/>
            <a:tailEnd/>
          </a:ln>
        </p:spPr>
      </p:pic>
      <p:sp>
        <p:nvSpPr>
          <p:cNvPr id="57347" name="Text Box 3"/>
          <p:cNvSpPr txBox="1">
            <a:spLocks noChangeArrowheads="1"/>
          </p:cNvSpPr>
          <p:nvPr/>
        </p:nvSpPr>
        <p:spPr bwMode="auto">
          <a:xfrm>
            <a:off x="152400" y="228600"/>
            <a:ext cx="4953000" cy="1061829"/>
          </a:xfrm>
          <a:prstGeom prst="rect">
            <a:avLst/>
          </a:prstGeom>
          <a:noFill/>
          <a:ln w="9525">
            <a:noFill/>
            <a:miter lim="800000"/>
            <a:headEnd/>
            <a:tailEnd/>
          </a:ln>
        </p:spPr>
        <p:txBody>
          <a:bodyPr wrap="square">
            <a:spAutoFit/>
          </a:bodyPr>
          <a:lstStyle/>
          <a:p>
            <a:pPr>
              <a:spcBef>
                <a:spcPct val="50000"/>
              </a:spcBef>
            </a:pPr>
            <a:r>
              <a:rPr lang="en-US" dirty="0">
                <a:solidFill>
                  <a:schemeClr val="bg1"/>
                </a:solidFill>
                <a:highlight>
                  <a:srgbClr val="FFFF00"/>
                </a:highlight>
                <a:hlinkClick r:id="rId4"/>
              </a:rPr>
              <a:t>http://www.nature.com/focus/rnai/animations/animation/animation.htm</a:t>
            </a:r>
            <a:endParaRPr lang="en-US" dirty="0">
              <a:solidFill>
                <a:schemeClr val="bg1"/>
              </a:solidFill>
              <a:highlight>
                <a:srgbClr val="FFFF00"/>
              </a:highlight>
            </a:endParaRPr>
          </a:p>
          <a:p>
            <a:pPr>
              <a:spcBef>
                <a:spcPct val="50000"/>
              </a:spcBef>
            </a:pPr>
            <a:endParaRPr lang="en-US" dirty="0"/>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2288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2882"/>
                                        </p:tgtEl>
                                      </p:cBhvr>
                                    </p:cmd>
                                  </p:childTnLst>
                                </p:cTn>
                              </p:par>
                            </p:childTnLst>
                          </p:cTn>
                        </p:par>
                      </p:childTnLst>
                    </p:cTn>
                  </p:par>
                </p:childTnLst>
              </p:cTn>
              <p:nextCondLst>
                <p:cond evt="onClick" delay="0">
                  <p:tgtEl>
                    <p:spTgt spid="122882"/>
                  </p:tgtEl>
                </p:cond>
              </p:nextCondLst>
            </p:seq>
            <p:video>
              <p:cMediaNode>
                <p:cTn id="7" fill="hold" display="0">
                  <p:stCondLst>
                    <p:cond delay="indefinite"/>
                  </p:stCondLst>
                  <p:endCondLst>
                    <p:cond evt="onNext" delay="0">
                      <p:tgtEl>
                        <p:sldTgt/>
                      </p:tgtEl>
                    </p:cond>
                    <p:cond evt="onPrev" delay="0">
                      <p:tgtEl>
                        <p:sldTgt/>
                      </p:tgtEl>
                    </p:cond>
                  </p:endCondLst>
                </p:cTn>
                <p:tgtEl>
                  <p:spTgt spid="122882"/>
                </p:tgtEl>
              </p:cMediaNode>
            </p:video>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4"/>
          <p:cNvSpPr txBox="1">
            <a:spLocks noChangeArrowheads="1"/>
          </p:cNvSpPr>
          <p:nvPr/>
        </p:nvSpPr>
        <p:spPr bwMode="auto">
          <a:xfrm>
            <a:off x="685800" y="5334000"/>
            <a:ext cx="7848600" cy="182562"/>
          </a:xfrm>
          <a:prstGeom prst="rect">
            <a:avLst/>
          </a:prstGeom>
          <a:noFill/>
          <a:ln w="9525">
            <a:noFill/>
            <a:miter lim="800000"/>
            <a:headEnd/>
            <a:tailEnd/>
          </a:ln>
        </p:spPr>
        <p:txBody>
          <a:bodyPr lIns="0" tIns="0" rIns="0" bIns="0">
            <a:spAutoFit/>
          </a:bodyPr>
          <a:lstStyle/>
          <a:p>
            <a:pPr algn="ctr" defTabSz="828675">
              <a:tabLst>
                <a:tab pos="657225" algn="l"/>
                <a:tab pos="1312863" algn="l"/>
                <a:tab pos="1970088" algn="l"/>
                <a:tab pos="2627313" algn="l"/>
                <a:tab pos="3282950" algn="l"/>
                <a:tab pos="3940175" algn="l"/>
                <a:tab pos="4595813" algn="l"/>
                <a:tab pos="5253038" algn="l"/>
                <a:tab pos="5910263" algn="l"/>
              </a:tabLst>
            </a:pPr>
            <a:r>
              <a:rPr lang="en-GB" sz="1200" dirty="0" err="1"/>
              <a:t>Rana</a:t>
            </a:r>
            <a:r>
              <a:rPr lang="en-GB" sz="1200" dirty="0"/>
              <a:t> </a:t>
            </a:r>
            <a:r>
              <a:rPr lang="en-GB" sz="1200" i="1" dirty="0"/>
              <a:t>Nature Reviews Molecular Cell Biology</a:t>
            </a:r>
            <a:r>
              <a:rPr lang="en-GB" sz="1200" dirty="0"/>
              <a:t> </a:t>
            </a:r>
            <a:r>
              <a:rPr lang="en-GB" sz="1200" b="1" dirty="0"/>
              <a:t>8</a:t>
            </a:r>
            <a:r>
              <a:rPr lang="en-GB" sz="1200" dirty="0"/>
              <a:t>, 23</a:t>
            </a:r>
            <a:r>
              <a:rPr lang="en-GB" sz="1200" dirty="0">
                <a:cs typeface="Arial" charset="0"/>
              </a:rPr>
              <a:t>–</a:t>
            </a:r>
            <a:r>
              <a:rPr lang="en-GB" sz="1200" dirty="0"/>
              <a:t>36 (January 2007) | doi:10.1038/nrm2085</a:t>
            </a:r>
          </a:p>
        </p:txBody>
      </p:sp>
      <p:pic>
        <p:nvPicPr>
          <p:cNvPr id="55299" name="Picture 5" descr="NRM-logo-poster-L"/>
          <p:cNvPicPr>
            <a:picLocks noChangeAspect="1" noChangeArrowheads="1"/>
          </p:cNvPicPr>
          <p:nvPr/>
        </p:nvPicPr>
        <p:blipFill>
          <a:blip r:embed="rId2" cstate="print"/>
          <a:srcRect/>
          <a:stretch>
            <a:fillRect/>
          </a:stretch>
        </p:blipFill>
        <p:spPr bwMode="auto">
          <a:xfrm>
            <a:off x="533400" y="5962650"/>
            <a:ext cx="1905000" cy="361950"/>
          </a:xfrm>
          <a:prstGeom prst="rect">
            <a:avLst/>
          </a:prstGeom>
          <a:noFill/>
          <a:ln w="9525">
            <a:noFill/>
            <a:miter lim="800000"/>
            <a:headEnd/>
            <a:tailEnd/>
          </a:ln>
        </p:spPr>
      </p:pic>
      <p:pic>
        <p:nvPicPr>
          <p:cNvPr id="55300" name="Picture 6" descr="nrm2085-f1"/>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Lst>
          </a:blip>
          <a:srcRect/>
          <a:stretch>
            <a:fillRect/>
          </a:stretch>
        </p:blipFill>
        <p:spPr bwMode="auto">
          <a:xfrm>
            <a:off x="2743200" y="304800"/>
            <a:ext cx="4687888" cy="4791075"/>
          </a:xfrm>
          <a:prstGeom prst="rect">
            <a:avLst/>
          </a:prstGeom>
          <a:noFill/>
          <a:ln w="9525">
            <a:noFill/>
            <a:miter lim="800000"/>
            <a:headEnd/>
            <a:tailEnd/>
          </a:ln>
        </p:spPr>
      </p:pic>
      <p:sp>
        <p:nvSpPr>
          <p:cNvPr id="55301" name="Text Box 7"/>
          <p:cNvSpPr txBox="1">
            <a:spLocks noChangeArrowheads="1"/>
          </p:cNvSpPr>
          <p:nvPr/>
        </p:nvSpPr>
        <p:spPr bwMode="auto">
          <a:xfrm>
            <a:off x="533400" y="3048000"/>
            <a:ext cx="2743200" cy="366713"/>
          </a:xfrm>
          <a:prstGeom prst="rect">
            <a:avLst/>
          </a:prstGeom>
          <a:noFill/>
          <a:ln w="9525">
            <a:noFill/>
            <a:miter lim="800000"/>
            <a:headEnd/>
            <a:tailEnd/>
          </a:ln>
        </p:spPr>
        <p:txBody>
          <a:bodyPr>
            <a:spAutoFit/>
          </a:bodyPr>
          <a:lstStyle/>
          <a:p>
            <a:pPr>
              <a:spcBef>
                <a:spcPct val="50000"/>
              </a:spcBef>
            </a:pPr>
            <a:endParaRPr lang="en-US"/>
          </a:p>
        </p:txBody>
      </p:sp>
      <p:sp>
        <p:nvSpPr>
          <p:cNvPr id="55302" name="Text Box 8"/>
          <p:cNvSpPr txBox="1">
            <a:spLocks noChangeArrowheads="1"/>
          </p:cNvSpPr>
          <p:nvPr/>
        </p:nvSpPr>
        <p:spPr bwMode="auto">
          <a:xfrm>
            <a:off x="266700" y="304800"/>
            <a:ext cx="1828800" cy="4801314"/>
          </a:xfrm>
          <a:prstGeom prst="rect">
            <a:avLst/>
          </a:prstGeom>
          <a:noFill/>
          <a:ln w="9525">
            <a:noFill/>
            <a:miter lim="800000"/>
            <a:headEnd/>
            <a:tailEnd/>
          </a:ln>
        </p:spPr>
        <p:txBody>
          <a:bodyPr>
            <a:spAutoFit/>
          </a:bodyPr>
          <a:lstStyle/>
          <a:p>
            <a:r>
              <a:rPr lang="en-US" b="1" dirty="0"/>
              <a:t>RNAi &amp; </a:t>
            </a:r>
            <a:r>
              <a:rPr lang="en-US" b="1" i="1" dirty="0"/>
              <a:t>C. elegans</a:t>
            </a:r>
          </a:p>
          <a:p>
            <a:r>
              <a:rPr lang="en-US" dirty="0">
                <a:solidFill>
                  <a:srgbClr val="A50021"/>
                </a:solidFill>
              </a:rPr>
              <a:t>Read</a:t>
            </a:r>
            <a:r>
              <a:rPr lang="en-US" dirty="0"/>
              <a:t> BOX 15.3 on Gene Silencing in the </a:t>
            </a:r>
            <a:r>
              <a:rPr lang="en-US" b="1" dirty="0">
                <a:solidFill>
                  <a:srgbClr val="FF0000"/>
                </a:solidFill>
              </a:rPr>
              <a:t>textbook</a:t>
            </a:r>
            <a:r>
              <a:rPr lang="en-US" dirty="0"/>
              <a:t> (</a:t>
            </a:r>
            <a:r>
              <a:rPr lang="en-US" dirty="0">
                <a:solidFill>
                  <a:srgbClr val="A50021"/>
                </a:solidFill>
              </a:rPr>
              <a:t>p315-320</a:t>
            </a:r>
            <a:r>
              <a:rPr lang="en-US" dirty="0"/>
              <a:t>).</a:t>
            </a:r>
          </a:p>
          <a:p>
            <a:r>
              <a:rPr lang="en-US" i="1" dirty="0"/>
              <a:t>C. elegans</a:t>
            </a:r>
            <a:r>
              <a:rPr lang="en-US" dirty="0"/>
              <a:t> knockdown libraries and library screens (</a:t>
            </a:r>
            <a:r>
              <a:rPr lang="en-US" dirty="0">
                <a:solidFill>
                  <a:srgbClr val="A50021"/>
                </a:solidFill>
              </a:rPr>
              <a:t>p404-406</a:t>
            </a:r>
            <a:r>
              <a:rPr lang="en-US" dirty="0"/>
              <a:t>).</a:t>
            </a:r>
          </a:p>
          <a:p>
            <a:endParaRPr lang="en-US" dirty="0"/>
          </a:p>
          <a:p>
            <a:r>
              <a:rPr lang="en-US" b="1" u="sng" dirty="0">
                <a:solidFill>
                  <a:srgbClr val="FF0000"/>
                </a:solidFill>
              </a:rPr>
              <a:t>NOTE: Ago2</a:t>
            </a:r>
            <a:r>
              <a:rPr lang="en-US" dirty="0">
                <a:solidFill>
                  <a:srgbClr val="FF0000"/>
                </a:solidFill>
              </a:rPr>
              <a:t>-endonuclease mediated RNA cleavage </a:t>
            </a:r>
            <a:endParaRPr lang="en-US" dirty="0"/>
          </a:p>
        </p:txBody>
      </p:sp>
      <p:sp>
        <p:nvSpPr>
          <p:cNvPr id="2" name="TextBox 1"/>
          <p:cNvSpPr txBox="1"/>
          <p:nvPr/>
        </p:nvSpPr>
        <p:spPr>
          <a:xfrm>
            <a:off x="2895600" y="5791200"/>
            <a:ext cx="5486400" cy="646331"/>
          </a:xfrm>
          <a:prstGeom prst="rect">
            <a:avLst/>
          </a:prstGeom>
          <a:noFill/>
        </p:spPr>
        <p:txBody>
          <a:bodyPr wrap="square" rtlCol="0">
            <a:spAutoFit/>
          </a:bodyPr>
          <a:lstStyle/>
          <a:p>
            <a:r>
              <a:rPr lang="en-US" dirty="0"/>
              <a:t>Cleaved mRNA targets subsequently degraded by other endogenous exonucleases.</a:t>
            </a: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4"/>
          <p:cNvSpPr txBox="1">
            <a:spLocks noChangeArrowheads="1"/>
          </p:cNvSpPr>
          <p:nvPr/>
        </p:nvSpPr>
        <p:spPr bwMode="auto">
          <a:xfrm>
            <a:off x="685800" y="5875338"/>
            <a:ext cx="7848600" cy="182562"/>
          </a:xfrm>
          <a:prstGeom prst="rect">
            <a:avLst/>
          </a:prstGeom>
          <a:noFill/>
          <a:ln w="9525">
            <a:noFill/>
            <a:miter lim="800000"/>
            <a:headEnd/>
            <a:tailEnd/>
          </a:ln>
        </p:spPr>
        <p:txBody>
          <a:bodyPr lIns="0" tIns="0" rIns="0" bIns="0">
            <a:spAutoFit/>
          </a:bodyPr>
          <a:lstStyle/>
          <a:p>
            <a:pPr algn="ctr" defTabSz="828675">
              <a:tabLst>
                <a:tab pos="657225" algn="l"/>
                <a:tab pos="1312863" algn="l"/>
                <a:tab pos="1970088" algn="l"/>
                <a:tab pos="2627313" algn="l"/>
                <a:tab pos="3282950" algn="l"/>
                <a:tab pos="3940175" algn="l"/>
                <a:tab pos="4595813" algn="l"/>
                <a:tab pos="5253038" algn="l"/>
                <a:tab pos="5910263" algn="l"/>
              </a:tabLst>
            </a:pPr>
            <a:r>
              <a:rPr lang="en-GB" sz="1200"/>
              <a:t>Rana </a:t>
            </a:r>
            <a:r>
              <a:rPr lang="en-GB" sz="1200" i="1"/>
              <a:t>Nature Reviews Molecular Cell Biology</a:t>
            </a:r>
            <a:r>
              <a:rPr lang="en-GB" sz="1200"/>
              <a:t> </a:t>
            </a:r>
            <a:r>
              <a:rPr lang="en-GB" sz="1200" b="1"/>
              <a:t>8</a:t>
            </a:r>
            <a:r>
              <a:rPr lang="en-GB" sz="1200"/>
              <a:t>, 23</a:t>
            </a:r>
            <a:r>
              <a:rPr lang="en-GB" sz="1200">
                <a:cs typeface="Arial" charset="0"/>
              </a:rPr>
              <a:t>–</a:t>
            </a:r>
            <a:r>
              <a:rPr lang="en-GB" sz="1200"/>
              <a:t>36 (January 2007) | doi:10.1038/nrm2085</a:t>
            </a:r>
          </a:p>
        </p:txBody>
      </p:sp>
      <p:pic>
        <p:nvPicPr>
          <p:cNvPr id="56323" name="Picture 5" descr="NRM-logo-poster-L"/>
          <p:cNvPicPr>
            <a:picLocks noChangeAspect="1" noChangeArrowheads="1"/>
          </p:cNvPicPr>
          <p:nvPr/>
        </p:nvPicPr>
        <p:blipFill>
          <a:blip r:embed="rId2" cstate="print"/>
          <a:srcRect/>
          <a:stretch>
            <a:fillRect/>
          </a:stretch>
        </p:blipFill>
        <p:spPr bwMode="auto">
          <a:xfrm>
            <a:off x="6629400" y="6248400"/>
            <a:ext cx="1905000" cy="361950"/>
          </a:xfrm>
          <a:prstGeom prst="rect">
            <a:avLst/>
          </a:prstGeom>
          <a:noFill/>
          <a:ln w="9525">
            <a:noFill/>
            <a:miter lim="800000"/>
            <a:headEnd/>
            <a:tailEnd/>
          </a:ln>
        </p:spPr>
      </p:pic>
      <p:pic>
        <p:nvPicPr>
          <p:cNvPr id="56324" name="Picture 6" descr="nrm2085-f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Lst>
          </a:blip>
          <a:srcRect/>
          <a:stretch>
            <a:fillRect/>
          </a:stretch>
        </p:blipFill>
        <p:spPr bwMode="auto">
          <a:xfrm>
            <a:off x="2590800" y="609600"/>
            <a:ext cx="4038600" cy="5189538"/>
          </a:xfrm>
          <a:prstGeom prst="rect">
            <a:avLst/>
          </a:prstGeom>
          <a:noFill/>
          <a:ln w="9525">
            <a:noFill/>
            <a:miter lim="800000"/>
            <a:headEnd/>
            <a:tailEnd/>
          </a:ln>
        </p:spPr>
      </p:pic>
      <p:sp>
        <p:nvSpPr>
          <p:cNvPr id="2" name="TextBox 1"/>
          <p:cNvSpPr txBox="1"/>
          <p:nvPr/>
        </p:nvSpPr>
        <p:spPr>
          <a:xfrm>
            <a:off x="228600" y="228600"/>
            <a:ext cx="1676400" cy="5355312"/>
          </a:xfrm>
          <a:prstGeom prst="rect">
            <a:avLst/>
          </a:prstGeom>
          <a:noFill/>
        </p:spPr>
        <p:txBody>
          <a:bodyPr wrap="square" rtlCol="0">
            <a:spAutoFit/>
          </a:bodyPr>
          <a:lstStyle/>
          <a:p>
            <a:r>
              <a:rPr lang="en-US" b="1" dirty="0"/>
              <a:t>miRNA pathway</a:t>
            </a:r>
          </a:p>
          <a:p>
            <a:endParaRPr lang="en-US" dirty="0"/>
          </a:p>
          <a:p>
            <a:endParaRPr lang="en-US" dirty="0"/>
          </a:p>
          <a:p>
            <a:r>
              <a:rPr lang="en-US" dirty="0"/>
              <a:t>Similar to the siRNA response but involves a </a:t>
            </a:r>
            <a:r>
              <a:rPr lang="en-US" u="sng" dirty="0"/>
              <a:t>second</a:t>
            </a:r>
            <a:r>
              <a:rPr lang="en-US" dirty="0"/>
              <a:t> RNA processing activity (</a:t>
            </a:r>
            <a:r>
              <a:rPr lang="en-US" b="1" dirty="0">
                <a:solidFill>
                  <a:srgbClr val="FF0000"/>
                </a:solidFill>
              </a:rPr>
              <a:t>Drosha</a:t>
            </a:r>
            <a:r>
              <a:rPr lang="en-US" dirty="0"/>
              <a:t>) and another </a:t>
            </a:r>
            <a:r>
              <a:rPr lang="en-US" dirty="0" err="1"/>
              <a:t>Argonaute</a:t>
            </a:r>
            <a:r>
              <a:rPr lang="en-US" dirty="0"/>
              <a:t>, </a:t>
            </a:r>
            <a:r>
              <a:rPr lang="en-US" b="1" dirty="0">
                <a:solidFill>
                  <a:srgbClr val="FF0000"/>
                </a:solidFill>
              </a:rPr>
              <a:t>AGO1</a:t>
            </a:r>
            <a:r>
              <a:rPr lang="en-US" dirty="0"/>
              <a:t>, that lacks mRNA target endonuclease activity</a:t>
            </a: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NA dep RNA pol.jpg"/>
          <p:cNvPicPr>
            <a:picLocks noChangeAspect="1"/>
          </p:cNvPicPr>
          <p:nvPr/>
        </p:nvPicPr>
        <p:blipFill>
          <a:blip r:embed="rId2" cstate="print"/>
          <a:stretch>
            <a:fillRect/>
          </a:stretch>
        </p:blipFill>
        <p:spPr>
          <a:xfrm>
            <a:off x="1828800" y="152400"/>
            <a:ext cx="5638800" cy="3743325"/>
          </a:xfrm>
          <a:prstGeom prst="rect">
            <a:avLst/>
          </a:prstGeom>
        </p:spPr>
      </p:pic>
      <p:sp>
        <p:nvSpPr>
          <p:cNvPr id="3" name="TextBox 2"/>
          <p:cNvSpPr txBox="1"/>
          <p:nvPr/>
        </p:nvSpPr>
        <p:spPr>
          <a:xfrm>
            <a:off x="228600" y="4114800"/>
            <a:ext cx="8686800" cy="2585323"/>
          </a:xfrm>
          <a:prstGeom prst="rect">
            <a:avLst/>
          </a:prstGeom>
          <a:noFill/>
        </p:spPr>
        <p:txBody>
          <a:bodyPr wrap="square" rtlCol="0">
            <a:spAutoFit/>
          </a:bodyPr>
          <a:lstStyle/>
          <a:p>
            <a:r>
              <a:rPr lang="en-US" dirty="0"/>
              <a:t>Found in cytoplasmic RNA viruses of plants, animals and fungi.  Not used much for in vitro applications but </a:t>
            </a:r>
            <a:r>
              <a:rPr lang="en-US" b="1" dirty="0">
                <a:solidFill>
                  <a:srgbClr val="FF0000"/>
                </a:solidFill>
              </a:rPr>
              <a:t>this naturally occurring activity is </a:t>
            </a:r>
            <a:r>
              <a:rPr lang="en-US" b="1" u="sng" dirty="0">
                <a:solidFill>
                  <a:srgbClr val="FF0000"/>
                </a:solidFill>
              </a:rPr>
              <a:t>very useful for amplifying the RNAi response</a:t>
            </a:r>
            <a:r>
              <a:rPr lang="en-US" b="1" dirty="0">
                <a:solidFill>
                  <a:srgbClr val="FF0000"/>
                </a:solidFill>
              </a:rPr>
              <a:t> </a:t>
            </a:r>
            <a:r>
              <a:rPr lang="en-US" b="1" dirty="0" smtClean="0">
                <a:solidFill>
                  <a:srgbClr val="FF0000"/>
                </a:solidFill>
              </a:rPr>
              <a:t>in the nematode worm, </a:t>
            </a:r>
            <a:r>
              <a:rPr lang="en-US" b="1" i="1" dirty="0"/>
              <a:t>C. elegans </a:t>
            </a:r>
            <a:r>
              <a:rPr lang="en-US" dirty="0"/>
              <a:t>by producing additional RNAs that allow the ingested dsRNA to be continually made in the animals cells ….</a:t>
            </a:r>
          </a:p>
          <a:p>
            <a:endParaRPr lang="en-US" dirty="0"/>
          </a:p>
          <a:p>
            <a:r>
              <a:rPr lang="en-US" dirty="0"/>
              <a:t>– this includes passing on the RNAi response to the egg of female animals that ingest the dsRNA!  In this </a:t>
            </a:r>
            <a:r>
              <a:rPr lang="en-US" dirty="0" smtClean="0"/>
              <a:t>way, in C. elegans </a:t>
            </a:r>
            <a:r>
              <a:rPr lang="en-US" dirty="0"/>
              <a:t>the </a:t>
            </a:r>
            <a:r>
              <a:rPr lang="en-US" u="sng" dirty="0"/>
              <a:t>RNAi effect passes through </a:t>
            </a:r>
            <a:r>
              <a:rPr lang="en-US" u="sng" dirty="0" smtClean="0"/>
              <a:t>generations</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685800"/>
            <a:ext cx="8686800" cy="5170646"/>
          </a:xfrm>
          <a:prstGeom prst="rect">
            <a:avLst/>
          </a:prstGeom>
        </p:spPr>
        <p:txBody>
          <a:bodyPr wrap="square">
            <a:spAutoFit/>
          </a:bodyPr>
          <a:lstStyle/>
          <a:p>
            <a:r>
              <a:rPr lang="en-US" sz="2800" b="1" dirty="0"/>
              <a:t>Next Friday – </a:t>
            </a:r>
            <a:r>
              <a:rPr lang="en-US" sz="2800" dirty="0"/>
              <a:t>Visit to the UK DNA Sequencing Core Facility – Jenny Webb </a:t>
            </a:r>
            <a:r>
              <a:rPr lang="en-US" sz="2800" dirty="0" smtClean="0"/>
              <a:t>(sequencing) and </a:t>
            </a:r>
            <a:r>
              <a:rPr lang="en-US" sz="2800" dirty="0"/>
              <a:t>Jolanta  Jaromczyk </a:t>
            </a:r>
            <a:r>
              <a:rPr lang="en-US" sz="2800" dirty="0" smtClean="0"/>
              <a:t>(informatics)</a:t>
            </a:r>
            <a:endParaRPr lang="en-US" sz="2800" dirty="0"/>
          </a:p>
          <a:p>
            <a:endParaRPr lang="en-US" dirty="0"/>
          </a:p>
          <a:p>
            <a:endParaRPr lang="en-US" b="1" dirty="0"/>
          </a:p>
          <a:p>
            <a:r>
              <a:rPr lang="en-US" sz="2400" b="1" dirty="0"/>
              <a:t>DNA sequencing platforms at UK</a:t>
            </a:r>
          </a:p>
          <a:p>
            <a:r>
              <a:rPr lang="en-US" sz="2400" b="1" dirty="0"/>
              <a:t>	</a:t>
            </a:r>
            <a:r>
              <a:rPr lang="en-US" sz="2400" dirty="0"/>
              <a:t>Sanger sequencing &amp; capillary electrophoresis</a:t>
            </a:r>
          </a:p>
          <a:p>
            <a:r>
              <a:rPr lang="en-US" sz="2400" dirty="0"/>
              <a:t>	454 –pyrosequencing</a:t>
            </a:r>
          </a:p>
          <a:p>
            <a:r>
              <a:rPr lang="en-US" sz="2400" dirty="0"/>
              <a:t>	Ion Torrent sequencing</a:t>
            </a:r>
          </a:p>
          <a:p>
            <a:r>
              <a:rPr lang="en-US" sz="2400" dirty="0"/>
              <a:t>	</a:t>
            </a:r>
            <a:r>
              <a:rPr lang="en-US" sz="2400" dirty="0" err="1"/>
              <a:t>MiSeq</a:t>
            </a:r>
            <a:r>
              <a:rPr lang="en-US" sz="2400" dirty="0"/>
              <a:t> &amp; </a:t>
            </a:r>
            <a:r>
              <a:rPr lang="en-US" sz="2400" dirty="0" err="1"/>
              <a:t>HiSeq</a:t>
            </a:r>
            <a:r>
              <a:rPr lang="en-US" sz="2400" dirty="0"/>
              <a:t> (Illumina-based technology) sequencing</a:t>
            </a:r>
          </a:p>
          <a:p>
            <a:endParaRPr lang="en-US" dirty="0"/>
          </a:p>
          <a:p>
            <a:endParaRPr lang="en-US" b="1" dirty="0"/>
          </a:p>
          <a:p>
            <a:endParaRPr lang="en-US" b="1" dirty="0"/>
          </a:p>
          <a:p>
            <a:endParaRPr lang="en-US" b="1" dirty="0"/>
          </a:p>
          <a:p>
            <a:endParaRPr lang="en-US" b="1" dirty="0"/>
          </a:p>
        </p:txBody>
      </p:sp>
    </p:spTree>
    <p:extLst>
      <p:ext uri="{BB962C8B-B14F-4D97-AF65-F5344CB8AC3E}">
        <p14:creationId xmlns:p14="http://schemas.microsoft.com/office/powerpoint/2010/main" val="383195522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8072" y="447392"/>
            <a:ext cx="7783669" cy="830997"/>
          </a:xfrm>
          <a:prstGeom prst="rect">
            <a:avLst/>
          </a:prstGeom>
          <a:noFill/>
        </p:spPr>
        <p:txBody>
          <a:bodyPr wrap="none" rtlCol="0">
            <a:spAutoFit/>
          </a:bodyPr>
          <a:lstStyle/>
          <a:p>
            <a:r>
              <a:rPr lang="en-US" sz="1600" dirty="0" err="1"/>
              <a:t>Dideoxy</a:t>
            </a:r>
            <a:r>
              <a:rPr lang="en-US" sz="1600" dirty="0"/>
              <a:t>(nucleotide triphosphate) DNA Sequencing – “Sanger” Sequencing, </a:t>
            </a:r>
          </a:p>
          <a:p>
            <a:r>
              <a:rPr lang="en-US" sz="1600" dirty="0">
                <a:hlinkClick r:id="rId2" action="ppaction://hlinkfile"/>
              </a:rPr>
              <a:t>1980 Nobel Prize in Chemistry</a:t>
            </a:r>
            <a:r>
              <a:rPr lang="en-US" sz="1600" dirty="0"/>
              <a:t> Paul Berg, Walter Gilbert, Frederick Sanger; </a:t>
            </a:r>
          </a:p>
          <a:p>
            <a:r>
              <a:rPr lang="en-US" sz="1600" dirty="0">
                <a:hlinkClick r:id="rId3" action="ppaction://hlinkfile"/>
              </a:rPr>
              <a:t>1958 Nobel Prize in Chemistry</a:t>
            </a:r>
            <a:r>
              <a:rPr lang="en-US" sz="1600" dirty="0"/>
              <a:t>, Frederick Sanger (protein sequencing methodology)</a:t>
            </a:r>
          </a:p>
        </p:txBody>
      </p:sp>
      <p:pic>
        <p:nvPicPr>
          <p:cNvPr id="1026" name="Picture 2" descr="http://t0.gstatic.com/images?q=tbn:ANd9GcS-X8TktJn2uDbSSj7SSyMc7yDYgHJEBBwZLQQXYKCZt84kB5APKXTapY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868" y="1564089"/>
            <a:ext cx="2438400" cy="18764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91000" y="1219200"/>
            <a:ext cx="4838700" cy="5509200"/>
          </a:xfrm>
          <a:prstGeom prst="rect">
            <a:avLst/>
          </a:prstGeom>
          <a:noFill/>
        </p:spPr>
        <p:txBody>
          <a:bodyPr wrap="square" rtlCol="0">
            <a:spAutoFit/>
          </a:bodyPr>
          <a:lstStyle/>
          <a:p>
            <a:endParaRPr lang="en-US" sz="1600" b="1" dirty="0" smtClean="0"/>
          </a:p>
          <a:p>
            <a:r>
              <a:rPr lang="en-US" sz="1600" b="1" dirty="0" smtClean="0"/>
              <a:t>Basic </a:t>
            </a:r>
            <a:r>
              <a:rPr lang="en-US" sz="1600" b="1" dirty="0"/>
              <a:t>principle </a:t>
            </a:r>
            <a:r>
              <a:rPr lang="en-US" sz="1600" dirty="0"/>
              <a:t>– simple enzyme-based template driven DNA </a:t>
            </a:r>
            <a:r>
              <a:rPr lang="en-US" sz="1600" dirty="0" smtClean="0"/>
              <a:t>polymerization with the </a:t>
            </a:r>
            <a:r>
              <a:rPr lang="en-US" sz="1600" dirty="0"/>
              <a:t>normal four dNTPs plus one (2’, 3’ ribose) </a:t>
            </a:r>
            <a:r>
              <a:rPr lang="en-US" sz="1600" u="sng" dirty="0" err="1"/>
              <a:t>dideox</a:t>
            </a:r>
            <a:r>
              <a:rPr lang="en-US" sz="1600" dirty="0" err="1"/>
              <a:t>ynucleotide</a:t>
            </a:r>
            <a:r>
              <a:rPr lang="en-US" sz="1600" dirty="0"/>
              <a:t> triphosphate.  </a:t>
            </a:r>
            <a:endParaRPr lang="en-US" sz="1600" dirty="0" smtClean="0"/>
          </a:p>
          <a:p>
            <a:endParaRPr lang="en-US" sz="1600" dirty="0"/>
          </a:p>
          <a:p>
            <a:r>
              <a:rPr lang="en-US" sz="1600" dirty="0"/>
              <a:t>When </a:t>
            </a:r>
            <a:r>
              <a:rPr lang="en-US" sz="1600" dirty="0" err="1"/>
              <a:t>ddNTP</a:t>
            </a:r>
            <a:r>
              <a:rPr lang="en-US" sz="1600" dirty="0"/>
              <a:t> is incorporated, DNA synthesis stops.  </a:t>
            </a:r>
          </a:p>
          <a:p>
            <a:endParaRPr lang="en-US" sz="1600" dirty="0" smtClean="0"/>
          </a:p>
          <a:p>
            <a:r>
              <a:rPr lang="en-US" sz="1600" dirty="0" smtClean="0"/>
              <a:t>This is done in 4 separate reactions with a radioactive dNTP</a:t>
            </a:r>
            <a:endParaRPr lang="en-US" sz="1600" dirty="0"/>
          </a:p>
          <a:p>
            <a:r>
              <a:rPr lang="en-US" sz="1600" dirty="0" smtClean="0"/>
              <a:t>(</a:t>
            </a:r>
            <a:r>
              <a:rPr lang="en-US" sz="1600" dirty="0" err="1" smtClean="0"/>
              <a:t>e.g.,tube</a:t>
            </a:r>
            <a:r>
              <a:rPr lang="en-US" sz="1600" dirty="0" smtClean="0"/>
              <a:t> 1 = dATP, </a:t>
            </a:r>
            <a:r>
              <a:rPr lang="en-US" sz="1600" dirty="0" err="1" smtClean="0"/>
              <a:t>ddATP</a:t>
            </a:r>
            <a:r>
              <a:rPr lang="en-US" sz="1600" dirty="0" smtClean="0"/>
              <a:t>. dCTP, dGTP, dTTP*</a:t>
            </a:r>
          </a:p>
          <a:p>
            <a:r>
              <a:rPr lang="en-US" sz="1600" dirty="0" smtClean="0"/>
              <a:t>Tube 2 = dATP, dCTP, </a:t>
            </a:r>
            <a:r>
              <a:rPr lang="en-US" sz="1600" dirty="0" err="1" smtClean="0"/>
              <a:t>ddCTP</a:t>
            </a:r>
            <a:r>
              <a:rPr lang="en-US" sz="1600" dirty="0" smtClean="0"/>
              <a:t>, dGTP, dTTP*)</a:t>
            </a:r>
          </a:p>
          <a:p>
            <a:endParaRPr lang="en-US" sz="1600" dirty="0"/>
          </a:p>
          <a:p>
            <a:r>
              <a:rPr lang="en-US" sz="1600" dirty="0"/>
              <a:t>or </a:t>
            </a:r>
            <a:r>
              <a:rPr lang="en-US" sz="1600" dirty="0" smtClean="0"/>
              <a:t>(much more commonly) with </a:t>
            </a:r>
            <a:r>
              <a:rPr lang="en-US" sz="1600" dirty="0"/>
              <a:t>the </a:t>
            </a:r>
            <a:r>
              <a:rPr lang="en-US" sz="1600" dirty="0" err="1"/>
              <a:t>ddNTP</a:t>
            </a:r>
            <a:r>
              <a:rPr lang="en-US" sz="1600" dirty="0"/>
              <a:t> contains a </a:t>
            </a:r>
            <a:r>
              <a:rPr lang="en-US" sz="1600" dirty="0" smtClean="0"/>
              <a:t>different florescent dye attached.  </a:t>
            </a:r>
          </a:p>
          <a:p>
            <a:endParaRPr lang="en-US" sz="1600" dirty="0"/>
          </a:p>
          <a:p>
            <a:r>
              <a:rPr lang="en-US" sz="1600" dirty="0" smtClean="0"/>
              <a:t>(</a:t>
            </a:r>
            <a:r>
              <a:rPr lang="en-US" sz="1600" dirty="0" err="1"/>
              <a:t>e.g.,tube</a:t>
            </a:r>
            <a:r>
              <a:rPr lang="en-US" sz="1600" dirty="0"/>
              <a:t> 1 = dATP, </a:t>
            </a:r>
            <a:r>
              <a:rPr lang="en-US" sz="1600" dirty="0" err="1">
                <a:solidFill>
                  <a:srgbClr val="FF0000"/>
                </a:solidFill>
              </a:rPr>
              <a:t>ddATP</a:t>
            </a:r>
            <a:r>
              <a:rPr lang="en-US" sz="1600" dirty="0">
                <a:solidFill>
                  <a:srgbClr val="FF0000"/>
                </a:solidFill>
              </a:rPr>
              <a:t>. </a:t>
            </a:r>
            <a:r>
              <a:rPr lang="en-US" sz="1600" dirty="0"/>
              <a:t>dCTP, dGTP, </a:t>
            </a:r>
            <a:r>
              <a:rPr lang="en-US" sz="1600" dirty="0" smtClean="0"/>
              <a:t>dTTP</a:t>
            </a:r>
            <a:endParaRPr lang="en-US" sz="1600" dirty="0"/>
          </a:p>
          <a:p>
            <a:r>
              <a:rPr lang="en-US" sz="1600" dirty="0"/>
              <a:t>Tube 2 = dATP, dCTP, </a:t>
            </a:r>
            <a:r>
              <a:rPr lang="en-US" sz="1600" dirty="0" err="1">
                <a:solidFill>
                  <a:srgbClr val="00B050"/>
                </a:solidFill>
              </a:rPr>
              <a:t>ddCTP</a:t>
            </a:r>
            <a:r>
              <a:rPr lang="en-US" sz="1600" dirty="0"/>
              <a:t>, dGTP, </a:t>
            </a:r>
            <a:r>
              <a:rPr lang="en-US" sz="1600" dirty="0" smtClean="0"/>
              <a:t>dTTP)</a:t>
            </a:r>
            <a:endParaRPr lang="en-US" sz="1600" dirty="0"/>
          </a:p>
          <a:p>
            <a:endParaRPr lang="en-US" sz="1600" dirty="0"/>
          </a:p>
          <a:p>
            <a:endParaRPr lang="en-US" sz="1600" dirty="0"/>
          </a:p>
          <a:p>
            <a:endParaRPr lang="en-US" sz="1600" dirty="0" smtClean="0"/>
          </a:p>
          <a:p>
            <a:endParaRPr lang="en-US" sz="1600" dirty="0"/>
          </a:p>
        </p:txBody>
      </p:sp>
      <p:pic>
        <p:nvPicPr>
          <p:cNvPr id="5" name="Picture 4" descr="http://hshgp.genome.washington.edu/teacher_resources/Image40.gif"/>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6200" y="4267199"/>
            <a:ext cx="3581400" cy="2057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48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t2.gstatic.com/images?q=tbn:ANd9GcQxMuxzxHV10BKw_GPNZH7eyGbW-8GL7GJbfalZzT8w6u-qjID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880740"/>
            <a:ext cx="1485900" cy="29198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4800" y="425360"/>
            <a:ext cx="8724900" cy="1200329"/>
          </a:xfrm>
          <a:prstGeom prst="rect">
            <a:avLst/>
          </a:prstGeom>
          <a:noFill/>
        </p:spPr>
        <p:txBody>
          <a:bodyPr wrap="square" rtlCol="0">
            <a:spAutoFit/>
          </a:bodyPr>
          <a:lstStyle/>
          <a:p>
            <a:r>
              <a:rPr lang="en-US" sz="2400" dirty="0" smtClean="0"/>
              <a:t>The DNA lengths are then separated by slab </a:t>
            </a:r>
            <a:r>
              <a:rPr lang="en-US" sz="2400" dirty="0"/>
              <a:t>gel electrophoresis and autoradiography (with a radiolabeled dNTP) </a:t>
            </a:r>
            <a:r>
              <a:rPr lang="en-US" sz="2400" dirty="0" smtClean="0"/>
              <a:t>or, </a:t>
            </a:r>
            <a:endParaRPr lang="en-US" sz="2400" b="1" dirty="0"/>
          </a:p>
        </p:txBody>
      </p:sp>
      <p:pic>
        <p:nvPicPr>
          <p:cNvPr id="1032" name="Picture 8" descr="http://contig.files.wordpress.com/2011/01/dna_sequencing_interferogram2.jpg?w=500&amp;h=3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605814"/>
            <a:ext cx="5143500" cy="30320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52600" y="2036154"/>
            <a:ext cx="6934200" cy="1569660"/>
          </a:xfrm>
          <a:prstGeom prst="rect">
            <a:avLst/>
          </a:prstGeom>
          <a:noFill/>
        </p:spPr>
        <p:txBody>
          <a:bodyPr wrap="square" rtlCol="0">
            <a:spAutoFit/>
          </a:bodyPr>
          <a:lstStyle/>
          <a:p>
            <a:r>
              <a:rPr lang="en-US" sz="2400" dirty="0" smtClean="0"/>
              <a:t>more commonly, </a:t>
            </a:r>
            <a:r>
              <a:rPr lang="en-US" sz="2400" dirty="0" smtClean="0">
                <a:solidFill>
                  <a:srgbClr val="FF0000"/>
                </a:solidFill>
              </a:rPr>
              <a:t>capillary electrophoresis </a:t>
            </a:r>
            <a:r>
              <a:rPr lang="en-US" sz="2400" dirty="0" smtClean="0"/>
              <a:t>and detection of florescence from four differently colored </a:t>
            </a:r>
            <a:r>
              <a:rPr lang="en-US" sz="2400" dirty="0" err="1" smtClean="0"/>
              <a:t>ddNTPs</a:t>
            </a:r>
            <a:r>
              <a:rPr lang="en-US" sz="2400" dirty="0" smtClean="0"/>
              <a:t>.  The order of colors eluted from the capillary tube reflects the DNA sequence</a:t>
            </a:r>
            <a:r>
              <a:rPr lang="en-US" dirty="0" smtClean="0"/>
              <a:t>.</a:t>
            </a:r>
            <a:endParaRPr lang="en-US" dirty="0"/>
          </a:p>
        </p:txBody>
      </p:sp>
      <p:sp>
        <p:nvSpPr>
          <p:cNvPr id="6" name="TextBox 5"/>
          <p:cNvSpPr txBox="1"/>
          <p:nvPr/>
        </p:nvSpPr>
        <p:spPr>
          <a:xfrm>
            <a:off x="0" y="5175474"/>
            <a:ext cx="3886200" cy="1200329"/>
          </a:xfrm>
          <a:prstGeom prst="rect">
            <a:avLst/>
          </a:prstGeom>
          <a:noFill/>
        </p:spPr>
        <p:txBody>
          <a:bodyPr wrap="square" rtlCol="0">
            <a:spAutoFit/>
          </a:bodyPr>
          <a:lstStyle/>
          <a:p>
            <a:r>
              <a:rPr lang="en-US" dirty="0" smtClean="0"/>
              <a:t>Sanger sequencing gives very </a:t>
            </a:r>
            <a:r>
              <a:rPr lang="en-US" u="sng" dirty="0"/>
              <a:t>high fidelity </a:t>
            </a:r>
            <a:r>
              <a:rPr lang="en-US" u="sng" dirty="0" smtClean="0"/>
              <a:t>and long </a:t>
            </a:r>
            <a:r>
              <a:rPr lang="en-US" u="sng" dirty="0"/>
              <a:t>DNA sequence reads </a:t>
            </a:r>
            <a:r>
              <a:rPr lang="en-US" dirty="0"/>
              <a:t>but hard to scale up for </a:t>
            </a:r>
            <a:r>
              <a:rPr lang="en-US" dirty="0" smtClean="0"/>
              <a:t>genomic sequencing </a:t>
            </a:r>
            <a:r>
              <a:rPr lang="en-US" dirty="0"/>
              <a:t>projects</a:t>
            </a:r>
            <a:r>
              <a:rPr lang="en-US" dirty="0" smtClean="0"/>
              <a:t>.</a:t>
            </a:r>
            <a:endParaRPr lang="en-US" dirty="0"/>
          </a:p>
        </p:txBody>
      </p:sp>
    </p:spTree>
    <p:extLst>
      <p:ext uri="{BB962C8B-B14F-4D97-AF65-F5344CB8AC3E}">
        <p14:creationId xmlns:p14="http://schemas.microsoft.com/office/powerpoint/2010/main" val="316002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54 sequencer.jpg"/>
          <p:cNvPicPr>
            <a:picLocks noChangeAspect="1"/>
          </p:cNvPicPr>
          <p:nvPr/>
        </p:nvPicPr>
        <p:blipFill>
          <a:blip r:embed="rId2" cstate="print">
            <a:lum contrast="10000"/>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33400" y="1667808"/>
            <a:ext cx="3981069" cy="3391281"/>
          </a:xfrm>
          <a:prstGeom prst="rect">
            <a:avLst/>
          </a:prstGeom>
        </p:spPr>
      </p:pic>
      <p:pic>
        <p:nvPicPr>
          <p:cNvPr id="3" name="Picture 2" descr="454 loading.jpg"/>
          <p:cNvPicPr>
            <a:picLocks noChangeAspect="1"/>
          </p:cNvPicPr>
          <p:nvPr/>
        </p:nvPicPr>
        <p:blipFill>
          <a:blip r:embed="rId4" cstate="print"/>
          <a:stretch>
            <a:fillRect/>
          </a:stretch>
        </p:blipFill>
        <p:spPr>
          <a:xfrm>
            <a:off x="5562600" y="762000"/>
            <a:ext cx="2571750" cy="1781175"/>
          </a:xfrm>
          <a:prstGeom prst="rect">
            <a:avLst/>
          </a:prstGeom>
        </p:spPr>
      </p:pic>
      <p:pic>
        <p:nvPicPr>
          <p:cNvPr id="4" name="Picture 3" descr="454 wells.jpg"/>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5334000" y="3505200"/>
            <a:ext cx="3581400" cy="2862262"/>
          </a:xfrm>
          <a:prstGeom prst="rect">
            <a:avLst/>
          </a:prstGeom>
        </p:spPr>
      </p:pic>
      <p:sp>
        <p:nvSpPr>
          <p:cNvPr id="5" name="TextBox 4"/>
          <p:cNvSpPr txBox="1"/>
          <p:nvPr/>
        </p:nvSpPr>
        <p:spPr>
          <a:xfrm>
            <a:off x="385895" y="5410200"/>
            <a:ext cx="3886200" cy="1077218"/>
          </a:xfrm>
          <a:prstGeom prst="rect">
            <a:avLst/>
          </a:prstGeom>
          <a:noFill/>
        </p:spPr>
        <p:txBody>
          <a:bodyPr wrap="square" rtlCol="0">
            <a:spAutoFit/>
          </a:bodyPr>
          <a:lstStyle/>
          <a:p>
            <a:r>
              <a:rPr lang="en-US" sz="3200" dirty="0"/>
              <a:t>Roche 454 </a:t>
            </a:r>
            <a:r>
              <a:rPr lang="en-US" sz="3200" dirty="0" err="1"/>
              <a:t>pyrosequencing</a:t>
            </a:r>
            <a:endParaRPr lang="en-US" sz="3200" dirty="0"/>
          </a:p>
        </p:txBody>
      </p:sp>
      <p:sp>
        <p:nvSpPr>
          <p:cNvPr id="6" name="TextBox 5"/>
          <p:cNvSpPr txBox="1"/>
          <p:nvPr/>
        </p:nvSpPr>
        <p:spPr>
          <a:xfrm>
            <a:off x="533400" y="404384"/>
            <a:ext cx="4953000" cy="923330"/>
          </a:xfrm>
          <a:prstGeom prst="rect">
            <a:avLst/>
          </a:prstGeom>
          <a:noFill/>
        </p:spPr>
        <p:txBody>
          <a:bodyPr wrap="square" rtlCol="0">
            <a:spAutoFit/>
          </a:bodyPr>
          <a:lstStyle/>
          <a:p>
            <a:r>
              <a:rPr lang="en-US" dirty="0"/>
              <a:t>Several “next generation” sequencing </a:t>
            </a:r>
            <a:r>
              <a:rPr lang="en-US" dirty="0" smtClean="0"/>
              <a:t>platforms have been developed that provide much higher throughout</a:t>
            </a:r>
            <a:endParaRPr lang="en-US" dirty="0"/>
          </a:p>
        </p:txBody>
      </p:sp>
    </p:spTree>
    <p:extLst>
      <p:ext uri="{BB962C8B-B14F-4D97-AF65-F5344CB8AC3E}">
        <p14:creationId xmlns:p14="http://schemas.microsoft.com/office/powerpoint/2010/main" val="204270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533400"/>
            <a:ext cx="4267200" cy="6463308"/>
          </a:xfrm>
          <a:prstGeom prst="rect">
            <a:avLst/>
          </a:prstGeom>
        </p:spPr>
        <p:txBody>
          <a:bodyPr wrap="square">
            <a:spAutoFit/>
          </a:bodyPr>
          <a:lstStyle/>
          <a:p>
            <a:r>
              <a:rPr lang="en-US" b="1" dirty="0"/>
              <a:t>The reducing (-OH) end </a:t>
            </a:r>
            <a:r>
              <a:rPr lang="en-US" dirty="0"/>
              <a:t>of the ribose/deoxyribose, the </a:t>
            </a:r>
            <a:r>
              <a:rPr lang="en-US" dirty="0">
                <a:highlight>
                  <a:srgbClr val="FFFF00"/>
                </a:highlight>
              </a:rPr>
              <a:t>3’ end</a:t>
            </a:r>
            <a:r>
              <a:rPr lang="en-US" dirty="0"/>
              <a:t> of the sugar is the “business end”– New NTPs/dNTPs are added here during synthesis with the 3’OH acting as the nucleophile that attacks the </a:t>
            </a:r>
            <a:r>
              <a:rPr lang="en-US" dirty="0">
                <a:highlight>
                  <a:srgbClr val="FFFF00"/>
                </a:highlight>
              </a:rPr>
              <a:t>alpha (i.e., base proximal) phosphate</a:t>
            </a:r>
            <a:r>
              <a:rPr lang="en-US" dirty="0"/>
              <a:t> of the NTP resulting in phosphodiester bond formation and </a:t>
            </a:r>
            <a:r>
              <a:rPr lang="en-US" dirty="0" err="1">
                <a:highlight>
                  <a:srgbClr val="FFFF00"/>
                </a:highlight>
              </a:rPr>
              <a:t>ppi</a:t>
            </a:r>
            <a:r>
              <a:rPr lang="en-US" dirty="0">
                <a:highlight>
                  <a:srgbClr val="FFFF00"/>
                </a:highlight>
              </a:rPr>
              <a:t> (pyrophosphate)</a:t>
            </a:r>
            <a:r>
              <a:rPr lang="en-US" dirty="0"/>
              <a:t> release.</a:t>
            </a:r>
          </a:p>
          <a:p>
            <a:endParaRPr lang="en-US" dirty="0"/>
          </a:p>
          <a:p>
            <a:endParaRPr lang="en-US" dirty="0"/>
          </a:p>
          <a:p>
            <a:r>
              <a:rPr lang="en-US" b="1" dirty="0"/>
              <a:t>Is this DNA or RNA? </a:t>
            </a:r>
          </a:p>
          <a:p>
            <a:endParaRPr lang="en-US" b="1" dirty="0"/>
          </a:p>
          <a:p>
            <a:r>
              <a:rPr lang="en-US" dirty="0"/>
              <a:t>The nitrogenous bases of DNA </a:t>
            </a:r>
            <a:r>
              <a:rPr lang="en-US" b="1" dirty="0"/>
              <a:t>base pair </a:t>
            </a:r>
            <a:r>
              <a:rPr lang="en-US" dirty="0"/>
              <a:t>between DNA strands and “</a:t>
            </a:r>
            <a:r>
              <a:rPr lang="en-US" b="1" dirty="0"/>
              <a:t>stack</a:t>
            </a:r>
            <a:r>
              <a:rPr lang="en-US" dirty="0"/>
              <a:t>” within a DNA strand to provide structural stability to the DNA helix, </a:t>
            </a:r>
          </a:p>
          <a:p>
            <a:endParaRPr lang="en-US" dirty="0"/>
          </a:p>
          <a:p>
            <a:r>
              <a:rPr lang="en-US" dirty="0"/>
              <a:t>but how do proteins recognize nucleic acids?</a:t>
            </a:r>
          </a:p>
          <a:p>
            <a:endParaRPr lang="en-US" b="1" dirty="0"/>
          </a:p>
          <a:p>
            <a:endParaRPr lang="en-US" b="1"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52400"/>
            <a:ext cx="36766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16-05-doublehelix.jpg">
            <a:extLst>
              <a:ext uri="{FF2B5EF4-FFF2-40B4-BE49-F238E27FC236}">
                <a16:creationId xmlns:a16="http://schemas.microsoft.com/office/drawing/2014/main" id="{D2DCA3EB-B22D-460F-B77E-14BB01DCF05C}"/>
              </a:ext>
            </a:extLst>
          </p:cNvPr>
          <p:cNvPicPr>
            <a:picLocks noChangeAspect="1"/>
          </p:cNvPicPr>
          <p:nvPr/>
        </p:nvPicPr>
        <p:blipFill>
          <a:blip r:embed="rId3" cstate="print">
            <a:lum bright="10000" contrast="30000"/>
          </a:blip>
          <a:stretch>
            <a:fillRect/>
          </a:stretch>
        </p:blipFill>
        <p:spPr>
          <a:xfrm>
            <a:off x="4495800" y="4724400"/>
            <a:ext cx="3835400" cy="1995309"/>
          </a:xfrm>
          <a:prstGeom prst="rect">
            <a:avLst/>
          </a:prstGeom>
        </p:spPr>
      </p:pic>
    </p:spTree>
    <p:extLst>
      <p:ext uri="{BB962C8B-B14F-4D97-AF65-F5344CB8AC3E}">
        <p14:creationId xmlns:p14="http://schemas.microsoft.com/office/powerpoint/2010/main" val="37990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54 sequencing description.gif"/>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81000" y="609600"/>
            <a:ext cx="4419600" cy="4572000"/>
          </a:xfrm>
          <a:prstGeom prst="rect">
            <a:avLst/>
          </a:prstGeom>
        </p:spPr>
      </p:pic>
      <p:sp>
        <p:nvSpPr>
          <p:cNvPr id="3" name="TextBox 2"/>
          <p:cNvSpPr txBox="1"/>
          <p:nvPr/>
        </p:nvSpPr>
        <p:spPr>
          <a:xfrm>
            <a:off x="4876800" y="228600"/>
            <a:ext cx="4038600" cy="6340197"/>
          </a:xfrm>
          <a:prstGeom prst="rect">
            <a:avLst/>
          </a:prstGeom>
          <a:noFill/>
        </p:spPr>
        <p:txBody>
          <a:bodyPr wrap="square" rtlCol="0">
            <a:spAutoFit/>
          </a:bodyPr>
          <a:lstStyle/>
          <a:p>
            <a:r>
              <a:rPr lang="en-US" sz="1400" dirty="0"/>
              <a:t>(</a:t>
            </a:r>
            <a:r>
              <a:rPr lang="en-US" sz="1400" b="1" dirty="0"/>
              <a:t>a</a:t>
            </a:r>
            <a:r>
              <a:rPr lang="en-US" sz="1400" dirty="0"/>
              <a:t>) </a:t>
            </a:r>
            <a:r>
              <a:rPr lang="en-US" sz="1400" b="1" dirty="0"/>
              <a:t>Genomic DNA </a:t>
            </a:r>
            <a:r>
              <a:rPr lang="en-US" sz="1400" dirty="0"/>
              <a:t>is isolated, fragmented, </a:t>
            </a:r>
            <a:r>
              <a:rPr lang="en-US" sz="1400" b="1" dirty="0"/>
              <a:t>ligated to synthetic DNA adapters </a:t>
            </a:r>
            <a:r>
              <a:rPr lang="en-US" sz="1400" dirty="0"/>
              <a:t>and separated into single strands. (</a:t>
            </a:r>
            <a:r>
              <a:rPr lang="en-US" sz="1400" b="1" dirty="0"/>
              <a:t>b</a:t>
            </a:r>
            <a:r>
              <a:rPr lang="en-US" sz="1400" dirty="0"/>
              <a:t>) Fragments are </a:t>
            </a:r>
            <a:r>
              <a:rPr lang="en-US" sz="1400" b="1" dirty="0"/>
              <a:t>bound to beads </a:t>
            </a:r>
            <a:r>
              <a:rPr lang="en-US" sz="1400" dirty="0"/>
              <a:t>under conditions that favor </a:t>
            </a:r>
            <a:r>
              <a:rPr lang="en-US" sz="1400" u="sng" dirty="0"/>
              <a:t>one </a:t>
            </a:r>
            <a:r>
              <a:rPr lang="en-US" sz="1400" u="sng" dirty="0" smtClean="0"/>
              <a:t>ssDNA fragment </a:t>
            </a:r>
            <a:r>
              <a:rPr lang="en-US" sz="1400" u="sng" dirty="0"/>
              <a:t>per bead</a:t>
            </a:r>
            <a:r>
              <a:rPr lang="en-US" sz="1400" dirty="0"/>
              <a:t>, the beads are isolated and compartmentalized in the droplets of a PCR-reaction-mixture-in-oil emulsion and </a:t>
            </a:r>
            <a:r>
              <a:rPr lang="en-US" sz="1400" b="1" dirty="0"/>
              <a:t>PCR amplification </a:t>
            </a:r>
            <a:r>
              <a:rPr lang="en-US" sz="1400" dirty="0"/>
              <a:t>occurs within each droplet, resulting in beads each carrying ten million copies of a unique DNA template. (</a:t>
            </a:r>
            <a:r>
              <a:rPr lang="en-US" sz="1400" b="1" dirty="0"/>
              <a:t>c</a:t>
            </a:r>
            <a:r>
              <a:rPr lang="en-US" sz="1400" dirty="0"/>
              <a:t>) The emulsion is broken, the DNA strands are denatured, and beads carrying single-stranded DNA templates are enriched (not shown) and </a:t>
            </a:r>
            <a:r>
              <a:rPr lang="en-US" sz="1400" b="1" dirty="0"/>
              <a:t>deposited into wells of a fiber-optic slide</a:t>
            </a:r>
            <a:r>
              <a:rPr lang="en-US" sz="1400" dirty="0"/>
              <a:t>. (</a:t>
            </a:r>
            <a:r>
              <a:rPr lang="en-US" sz="1400" b="1" dirty="0"/>
              <a:t>d</a:t>
            </a:r>
            <a:r>
              <a:rPr lang="en-US" sz="1400" dirty="0"/>
              <a:t>) Smaller beads carrying immobilized enzymes required for a solid phase </a:t>
            </a:r>
            <a:r>
              <a:rPr lang="en-US" sz="1400" b="1" dirty="0"/>
              <a:t>pyrophosphate sequencing reaction </a:t>
            </a:r>
            <a:r>
              <a:rPr lang="en-US" sz="1400" dirty="0"/>
              <a:t>are deposited into each well. (</a:t>
            </a:r>
            <a:r>
              <a:rPr lang="en-US" sz="1400" b="1" dirty="0"/>
              <a:t>e</a:t>
            </a:r>
            <a:r>
              <a:rPr lang="en-US" sz="1400" dirty="0"/>
              <a:t>) Scanning electron micrograph of a portion of a fiber-optic slide, showing fiber-optic cladding and wells before bead deposition. (</a:t>
            </a:r>
            <a:r>
              <a:rPr lang="en-US" sz="1400" b="1" dirty="0"/>
              <a:t>f</a:t>
            </a:r>
            <a:r>
              <a:rPr lang="en-US" sz="1400" dirty="0"/>
              <a:t>) The 454 sequencing instrument consists of the following major subsystems: a fluidic assembly (object </a:t>
            </a:r>
            <a:r>
              <a:rPr lang="en-US" sz="1400" dirty="0" err="1"/>
              <a:t>i</a:t>
            </a:r>
            <a:r>
              <a:rPr lang="en-US" sz="1400" dirty="0"/>
              <a:t>), a flow cell that includes the well-containing fiber-optic slide (object ii), a CCD camera-based imaging assembly with its own fiber-optic bundle used to image the fiber-optic slide (part of object iii), and a computer that provides the necessary user interface and instrument control (part of object iii).</a:t>
            </a:r>
          </a:p>
        </p:txBody>
      </p:sp>
      <p:sp>
        <p:nvSpPr>
          <p:cNvPr id="7" name="TextBox 6"/>
          <p:cNvSpPr txBox="1"/>
          <p:nvPr/>
        </p:nvSpPr>
        <p:spPr>
          <a:xfrm>
            <a:off x="228600" y="5105400"/>
            <a:ext cx="3886200" cy="646331"/>
          </a:xfrm>
          <a:prstGeom prst="rect">
            <a:avLst/>
          </a:prstGeom>
          <a:noFill/>
        </p:spPr>
        <p:txBody>
          <a:bodyPr wrap="square" rtlCol="0">
            <a:spAutoFit/>
          </a:bodyPr>
          <a:lstStyle/>
          <a:p>
            <a:r>
              <a:rPr lang="en-US" sz="1200" i="1" dirty="0"/>
              <a:t>Nature Biotechnology</a:t>
            </a:r>
            <a:r>
              <a:rPr lang="en-US" sz="1200" dirty="0"/>
              <a:t> </a:t>
            </a:r>
            <a:r>
              <a:rPr lang="en-US" sz="1200" b="1" dirty="0"/>
              <a:t>26</a:t>
            </a:r>
            <a:r>
              <a:rPr lang="en-US" sz="1200" dirty="0"/>
              <a:t>, 1117 - 1124 (2008) </a:t>
            </a:r>
          </a:p>
          <a:p>
            <a:r>
              <a:rPr lang="en-US" sz="1200" b="1" dirty="0"/>
              <a:t>The development and impact of 454 sequencing</a:t>
            </a:r>
          </a:p>
          <a:p>
            <a:r>
              <a:rPr lang="en-US" sz="1200" dirty="0"/>
              <a:t>Jonathan M Rothberg</a:t>
            </a:r>
            <a:r>
              <a:rPr lang="en-US" sz="1200" baseline="30000" dirty="0"/>
              <a:t>1</a:t>
            </a:r>
            <a:r>
              <a:rPr lang="en-US" sz="1200" dirty="0"/>
              <a:t> &amp; John H </a:t>
            </a:r>
            <a:r>
              <a:rPr lang="en-US" sz="1200" dirty="0" err="1"/>
              <a:t>Leamon</a:t>
            </a:r>
            <a:endParaRPr lang="en-US" dirty="0"/>
          </a:p>
        </p:txBody>
      </p:sp>
    </p:spTree>
    <p:extLst>
      <p:ext uri="{BB962C8B-B14F-4D97-AF65-F5344CB8AC3E}">
        <p14:creationId xmlns:p14="http://schemas.microsoft.com/office/powerpoint/2010/main" val="4188532711"/>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yroseq.gif"/>
          <p:cNvPicPr>
            <a:picLocks noChangeAspect="1"/>
          </p:cNvPicPr>
          <p:nvPr/>
        </p:nvPicPr>
        <p:blipFill>
          <a:blip r:embed="rId2" cstate="print"/>
          <a:stretch>
            <a:fillRect/>
          </a:stretch>
        </p:blipFill>
        <p:spPr>
          <a:xfrm>
            <a:off x="533400" y="609600"/>
            <a:ext cx="3848100" cy="3905250"/>
          </a:xfrm>
          <a:prstGeom prst="rect">
            <a:avLst/>
          </a:prstGeom>
        </p:spPr>
      </p:pic>
      <p:sp>
        <p:nvSpPr>
          <p:cNvPr id="5" name="TextBox 4"/>
          <p:cNvSpPr txBox="1"/>
          <p:nvPr/>
        </p:nvSpPr>
        <p:spPr>
          <a:xfrm>
            <a:off x="609600" y="5638800"/>
            <a:ext cx="2667000"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Arial" charset="0"/>
                <a:ea typeface="+mn-ea"/>
                <a:cs typeface="+mn-cs"/>
              </a:rPr>
              <a:t>J </a:t>
            </a:r>
            <a:r>
              <a:rPr kumimoji="0" lang="en-US" sz="1000" b="0" i="0" u="none" strike="noStrike" kern="1200" cap="none" spc="0" normalizeH="0" baseline="0" noProof="0" dirty="0" err="1" smtClean="0">
                <a:ln>
                  <a:noFill/>
                </a:ln>
                <a:solidFill>
                  <a:prstClr val="black"/>
                </a:solidFill>
                <a:effectLst/>
                <a:uLnTx/>
                <a:uFillTx/>
                <a:latin typeface="Arial" charset="0"/>
                <a:ea typeface="+mn-ea"/>
                <a:cs typeface="+mn-cs"/>
              </a:rPr>
              <a:t>Comput</a:t>
            </a:r>
            <a:r>
              <a:rPr kumimoji="0" lang="en-US" sz="10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US" sz="1000" b="0" i="0" u="none" strike="noStrike" kern="1200" cap="none" spc="0" normalizeH="0" baseline="0" noProof="0" dirty="0" err="1" smtClean="0">
                <a:ln>
                  <a:noFill/>
                </a:ln>
                <a:solidFill>
                  <a:prstClr val="black"/>
                </a:solidFill>
                <a:effectLst/>
                <a:uLnTx/>
                <a:uFillTx/>
                <a:latin typeface="Arial" charset="0"/>
                <a:ea typeface="+mn-ea"/>
                <a:cs typeface="+mn-cs"/>
              </a:rPr>
              <a:t>Sci</a:t>
            </a:r>
            <a:r>
              <a:rPr kumimoji="0" lang="en-US" sz="10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US" sz="1000" b="0" i="0" u="none" strike="noStrike" kern="1200" cap="none" spc="0" normalizeH="0" baseline="0" noProof="0" dirty="0" err="1" smtClean="0">
                <a:ln>
                  <a:noFill/>
                </a:ln>
                <a:solidFill>
                  <a:prstClr val="black"/>
                </a:solidFill>
                <a:effectLst/>
                <a:uLnTx/>
                <a:uFillTx/>
                <a:latin typeface="Arial" charset="0"/>
                <a:ea typeface="+mn-ea"/>
                <a:cs typeface="+mn-cs"/>
              </a:rPr>
              <a:t>Syst</a:t>
            </a:r>
            <a:r>
              <a:rPr kumimoji="0" lang="en-US" sz="1000" b="0" i="0" u="none" strike="noStrike" kern="1200" cap="none" spc="0" normalizeH="0" baseline="0" noProof="0" dirty="0" smtClean="0">
                <a:ln>
                  <a:noFill/>
                </a:ln>
                <a:solidFill>
                  <a:prstClr val="black"/>
                </a:solidFill>
                <a:effectLst/>
                <a:uLnTx/>
                <a:uFillTx/>
                <a:latin typeface="Arial" charset="0"/>
                <a:ea typeface="+mn-ea"/>
                <a:cs typeface="+mn-cs"/>
              </a:rPr>
              <a:t> Biol Volume 2(1): 2009 Exploring Microbial Diversity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Arial" charset="0"/>
                <a:ea typeface="+mn-ea"/>
                <a:cs typeface="+mn-cs"/>
              </a:rPr>
              <a:t>Using 16S rRNA High-Throughput Methods </a:t>
            </a:r>
            <a:r>
              <a:rPr kumimoji="0" lang="en-US" sz="1000" b="1" i="0" u="none" strike="noStrike" kern="1200" cap="none" spc="0" normalizeH="0" baseline="0" noProof="0" dirty="0" err="1" smtClean="0">
                <a:ln>
                  <a:noFill/>
                </a:ln>
                <a:solidFill>
                  <a:prstClr val="black"/>
                </a:solidFill>
                <a:effectLst/>
                <a:uLnTx/>
                <a:uFillTx/>
                <a:latin typeface="Arial" charset="0"/>
                <a:ea typeface="+mn-ea"/>
                <a:cs typeface="+mn-cs"/>
              </a:rPr>
              <a:t>Fabrice</a:t>
            </a:r>
            <a:r>
              <a:rPr kumimoji="0" lang="en-US" sz="1000" b="1"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US" sz="1000" b="1" i="0" u="none" strike="noStrike" kern="1200" cap="none" spc="0" normalizeH="0" baseline="0" noProof="0" dirty="0" err="1" smtClean="0">
                <a:ln>
                  <a:noFill/>
                </a:ln>
                <a:solidFill>
                  <a:prstClr val="black"/>
                </a:solidFill>
                <a:effectLst/>
                <a:uLnTx/>
                <a:uFillTx/>
                <a:latin typeface="Arial" charset="0"/>
                <a:ea typeface="+mn-ea"/>
                <a:cs typeface="+mn-cs"/>
              </a:rPr>
              <a:t>Armougom</a:t>
            </a:r>
            <a:r>
              <a:rPr kumimoji="0" lang="en-US" sz="1000" b="1" i="0" u="none" strike="noStrike" kern="1200" cap="none" spc="0" normalizeH="0" baseline="0" noProof="0" dirty="0" smtClean="0">
                <a:ln>
                  <a:noFill/>
                </a:ln>
                <a:solidFill>
                  <a:prstClr val="black"/>
                </a:solidFill>
                <a:effectLst/>
                <a:uLnTx/>
                <a:uFillTx/>
                <a:latin typeface="Arial" charset="0"/>
                <a:ea typeface="+mn-ea"/>
                <a:cs typeface="+mn-cs"/>
              </a:rPr>
              <a:t> and Didier </a:t>
            </a:r>
            <a:r>
              <a:rPr kumimoji="0" lang="en-US" sz="1000" b="1" i="0" u="none" strike="noStrike" kern="1200" cap="none" spc="0" normalizeH="0" baseline="0" noProof="0" dirty="0" err="1" smtClean="0">
                <a:ln>
                  <a:noFill/>
                </a:ln>
                <a:solidFill>
                  <a:prstClr val="black"/>
                </a:solidFill>
                <a:effectLst/>
                <a:uLnTx/>
                <a:uFillTx/>
                <a:latin typeface="Arial" charset="0"/>
                <a:ea typeface="+mn-ea"/>
                <a:cs typeface="+mn-cs"/>
              </a:rPr>
              <a:t>Raoult</a:t>
            </a:r>
            <a:r>
              <a:rPr kumimoji="0" lang="en-US" sz="1000" b="1" i="0" u="none" strike="noStrike" kern="1200" cap="none" spc="0" normalizeH="0" baseline="0" noProof="0" dirty="0" smtClean="0">
                <a:ln>
                  <a:noFill/>
                </a:ln>
                <a:solidFill>
                  <a:prstClr val="black"/>
                </a:solidFill>
                <a:effectLst/>
                <a:uLnTx/>
                <a:uFillTx/>
                <a:latin typeface="Arial" charset="0"/>
                <a:ea typeface="+mn-ea"/>
                <a:cs typeface="+mn-cs"/>
              </a:rPr>
              <a:t>*</a:t>
            </a:r>
            <a:endParaRPr kumimoji="0" lang="en-US" sz="10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 name="TextBox 2"/>
          <p:cNvSpPr txBox="1"/>
          <p:nvPr/>
        </p:nvSpPr>
        <p:spPr>
          <a:xfrm>
            <a:off x="533400" y="4724400"/>
            <a:ext cx="3048000"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charset="0"/>
                <a:ea typeface="+mn-ea"/>
                <a:cs typeface="+mn-cs"/>
              </a:rPr>
              <a:t>Runs of identical nucleotides produces a proportionate light signal</a:t>
            </a:r>
            <a:endParaRPr kumimoji="0" lang="en-US" sz="1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7" name="TextBox 6"/>
          <p:cNvSpPr txBox="1"/>
          <p:nvPr/>
        </p:nvSpPr>
        <p:spPr>
          <a:xfrm>
            <a:off x="4267200" y="152400"/>
            <a:ext cx="4800600" cy="624786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Principle of pyrosequencing technology</a:t>
            </a:r>
            <a:r>
              <a:rPr kumimoji="0" lang="en-US" sz="16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r>
            <a:br>
              <a:rPr kumimoji="0" lang="en-US" sz="16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br>
            <a:r>
              <a:rPr kumimoji="0" lang="en-US" sz="16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The primer for the sequencing step is hybridized to a single-stranded DNA template, and incubated with the enzymes, DNA polymerase, ATP </a:t>
            </a:r>
            <a:r>
              <a:rPr kumimoji="0" lang="en-US" sz="16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sulfurylase</a:t>
            </a:r>
            <a:r>
              <a:rPr kumimoji="0" lang="en-US" sz="16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luciferase and apyrase, and the substrates. </a:t>
            </a:r>
            <a:endParaRPr kumimoji="0" lang="en-US" sz="1600" b="0" i="0" u="none" strike="noStrike" kern="1200" cap="none" spc="0" normalizeH="0" baseline="0" noProof="0" dirty="0" smtClean="0">
              <a:ln>
                <a:noFill/>
              </a:ln>
              <a:solidFill>
                <a:srgbClr val="333333"/>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smtClean="0">
                <a:ln>
                  <a:noFill/>
                </a:ln>
                <a:solidFill>
                  <a:srgbClr val="333333"/>
                </a:solidFill>
                <a:effectLst/>
                <a:uLnTx/>
                <a:uFillTx/>
                <a:latin typeface="Times New Roman" panose="02020603050405020304" pitchFamily="18" charset="0"/>
                <a:ea typeface="+mn-ea"/>
                <a:cs typeface="Times New Roman" panose="02020603050405020304" pitchFamily="18" charset="0"/>
              </a:rPr>
              <a:t>Deoxyribonucleotide</a:t>
            </a:r>
            <a:r>
              <a:rPr kumimoji="0" lang="en-US" sz="1600" b="0" i="0" u="none" strike="noStrike" kern="1200" cap="none" spc="0" normalizeH="0" baseline="0" noProof="0" dirty="0" smtClean="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triphosphate (dNTP) is added, one at a time, to the pyrosequencing reaction. </a:t>
            </a:r>
            <a:endParaRPr kumimoji="0" lang="en-US" sz="1600" b="0" i="0" u="none" strike="noStrike" kern="1200" cap="none" spc="0" normalizeH="0" baseline="0" noProof="0" dirty="0" smtClean="0">
              <a:ln>
                <a:noFill/>
              </a:ln>
              <a:solidFill>
                <a:srgbClr val="333333"/>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The incorporation of a nucleotide is accompanied by release of pyrophosphate (</a:t>
            </a:r>
            <a:r>
              <a:rPr kumimoji="0" lang="en-US" sz="16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PPi</a:t>
            </a:r>
            <a:r>
              <a:rPr kumimoji="0" lang="en-US" sz="1600" b="0" i="0" u="none" strike="noStrike" kern="1200" cap="none" spc="0" normalizeH="0" baseline="0" noProof="0" dirty="0" smtClean="0">
                <a:ln>
                  <a:noFill/>
                </a:ln>
                <a:solidFill>
                  <a:srgbClr val="333333"/>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The ATP </a:t>
            </a:r>
            <a:r>
              <a:rPr kumimoji="0" lang="en-US" sz="16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sulfurylase</a:t>
            </a:r>
            <a:r>
              <a:rPr kumimoji="0" lang="en-US" sz="16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quantitatively converts </a:t>
            </a:r>
            <a:r>
              <a:rPr kumimoji="0" lang="en-US" sz="16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PPi</a:t>
            </a:r>
            <a:r>
              <a:rPr kumimoji="0" lang="en-US" sz="16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to ATP. The signal light produced by the luciferase-catalyzed reaction in presence of ATP is detected by a charge coupled device (CCD) camera and integrated as a peak in a </a:t>
            </a:r>
            <a:r>
              <a:rPr kumimoji="0" lang="en-US" sz="16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Pyrogram</a:t>
            </a:r>
            <a:r>
              <a:rPr kumimoji="0" lang="en-US" sz="16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endParaRPr kumimoji="0" lang="en-US" sz="1600" b="0" i="0" u="none" strike="noStrike" kern="1200" cap="none" spc="0" normalizeH="0" baseline="0" noProof="0" dirty="0" smtClean="0">
              <a:ln>
                <a:noFill/>
              </a:ln>
              <a:solidFill>
                <a:srgbClr val="333333"/>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The nucleotide degrading Apyrase enzyme </a:t>
            </a:r>
            <a:r>
              <a:rPr kumimoji="0" lang="en-US" sz="1600" b="0" i="0" u="none" strike="noStrike" kern="1200" cap="none" spc="0" normalizeH="0" baseline="0" noProof="0" dirty="0" smtClean="0">
                <a:ln>
                  <a:noFill/>
                </a:ln>
                <a:solidFill>
                  <a:srgbClr val="333333"/>
                </a:solidFill>
                <a:effectLst/>
                <a:uLnTx/>
                <a:uFillTx/>
                <a:latin typeface="Times New Roman" panose="02020603050405020304" pitchFamily="18" charset="0"/>
                <a:ea typeface="+mn-ea"/>
                <a:cs typeface="Times New Roman" panose="02020603050405020304" pitchFamily="18" charset="0"/>
              </a:rPr>
              <a:t>degrades </a:t>
            </a:r>
            <a:r>
              <a:rPr kumimoji="0" lang="en-US" sz="16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ATP </a:t>
            </a:r>
            <a:r>
              <a:rPr kumimoji="0" lang="en-US" sz="1600" b="0" i="0" u="none" strike="noStrike" kern="1200" cap="none" spc="0" normalizeH="0" baseline="0" noProof="0" dirty="0" smtClean="0">
                <a:ln>
                  <a:noFill/>
                </a:ln>
                <a:solidFill>
                  <a:srgbClr val="333333"/>
                </a:solidFill>
                <a:effectLst/>
                <a:uLnTx/>
                <a:uFillTx/>
                <a:latin typeface="Times New Roman" panose="02020603050405020304" pitchFamily="18" charset="0"/>
                <a:ea typeface="+mn-ea"/>
                <a:cs typeface="Times New Roman" panose="02020603050405020304" pitchFamily="18" charset="0"/>
              </a:rPr>
              <a:t>and </a:t>
            </a:r>
            <a:r>
              <a:rPr kumimoji="0" lang="en-US" sz="16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unincorporated </a:t>
            </a:r>
            <a:r>
              <a:rPr kumimoji="0" lang="en-US" sz="16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dNTPs</a:t>
            </a:r>
            <a:r>
              <a:rPr kumimoji="0" lang="en-US" sz="16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333333"/>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The process continues with addition of the next </a:t>
            </a:r>
            <a:r>
              <a:rPr kumimoji="0" lang="en-US" sz="1600" b="0" i="0" u="none" strike="noStrike" kern="1200" cap="none" spc="0" normalizeH="0" baseline="0" noProof="0" dirty="0" smtClean="0">
                <a:ln>
                  <a:noFill/>
                </a:ln>
                <a:solidFill>
                  <a:srgbClr val="333333"/>
                </a:solidFill>
                <a:effectLst/>
                <a:uLnTx/>
                <a:uFillTx/>
                <a:latin typeface="Times New Roman" panose="02020603050405020304" pitchFamily="18" charset="0"/>
                <a:ea typeface="+mn-ea"/>
                <a:cs typeface="Times New Roman" panose="02020603050405020304" pitchFamily="18" charset="0"/>
              </a:rPr>
              <a:t>(</a:t>
            </a:r>
            <a:r>
              <a:rPr lang="en-US" sz="1600" dirty="0" smtClean="0">
                <a:solidFill>
                  <a:srgbClr val="333333"/>
                </a:solidFill>
                <a:latin typeface="Times New Roman" panose="02020603050405020304" pitchFamily="18" charset="0"/>
                <a:cs typeface="Times New Roman" panose="02020603050405020304" pitchFamily="18" charset="0"/>
              </a:rPr>
              <a:t>different) </a:t>
            </a:r>
            <a:r>
              <a:rPr kumimoji="0" lang="en-US" sz="1600" b="0" i="0" u="none" strike="noStrike" kern="1200" cap="none" spc="0" normalizeH="0" baseline="0" noProof="0" dirty="0" smtClean="0">
                <a:ln>
                  <a:noFill/>
                </a:ln>
                <a:solidFill>
                  <a:srgbClr val="333333"/>
                </a:solidFill>
                <a:effectLst/>
                <a:uLnTx/>
                <a:uFillTx/>
                <a:latin typeface="Times New Roman" panose="02020603050405020304" pitchFamily="18" charset="0"/>
                <a:ea typeface="+mn-ea"/>
                <a:cs typeface="Times New Roman" panose="02020603050405020304" pitchFamily="18" charset="0"/>
              </a:rPr>
              <a:t>dNTP </a:t>
            </a:r>
            <a:r>
              <a:rPr kumimoji="0" lang="en-US" sz="16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and the nucleotide sequence of the complementary DNA strand is inferred from the signal peaks of the </a:t>
            </a:r>
            <a:r>
              <a:rPr kumimoji="0" lang="en-US" sz="1600" b="0" i="0" u="none" strike="noStrike" kern="1200" cap="none" spc="0" normalizeH="0" baseline="0" noProof="0" dirty="0" err="1" smtClean="0">
                <a:ln>
                  <a:noFill/>
                </a:ln>
                <a:solidFill>
                  <a:srgbClr val="333333"/>
                </a:solidFill>
                <a:effectLst/>
                <a:uLnTx/>
                <a:uFillTx/>
                <a:latin typeface="Times New Roman" panose="02020603050405020304" pitchFamily="18" charset="0"/>
                <a:ea typeface="+mn-ea"/>
                <a:cs typeface="Times New Roman" panose="02020603050405020304" pitchFamily="18" charset="0"/>
              </a:rPr>
              <a:t>pyrogram</a:t>
            </a:r>
            <a:r>
              <a:rPr kumimoji="0" lang="en-US" sz="1600" b="0" i="0" u="none" strike="noStrike" kern="1200" cap="none" spc="0" normalizeH="0" baseline="0" noProof="0" dirty="0" smtClean="0">
                <a:ln>
                  <a:noFill/>
                </a:ln>
                <a:solidFill>
                  <a:srgbClr val="333333"/>
                </a:solidFill>
                <a:effectLst/>
                <a:uLnTx/>
                <a:uFillTx/>
                <a:latin typeface="Times New Roman" panose="02020603050405020304" pitchFamily="18" charset="0"/>
                <a:ea typeface="+mn-ea"/>
                <a:cs typeface="Times New Roman" panose="02020603050405020304" pitchFamily="18" charset="0"/>
              </a:rPr>
              <a:t>. </a:t>
            </a:r>
            <a:endParaRPr kumimoji="0" lang="en-US" sz="16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61567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on torrent.jpg"/>
          <p:cNvPicPr>
            <a:picLocks noChangeAspect="1"/>
          </p:cNvPicPr>
          <p:nvPr/>
        </p:nvPicPr>
        <p:blipFill>
          <a:blip r:embed="rId2" cstate="print"/>
          <a:stretch>
            <a:fillRect/>
          </a:stretch>
        </p:blipFill>
        <p:spPr>
          <a:xfrm>
            <a:off x="609600" y="381000"/>
            <a:ext cx="2857500" cy="2238375"/>
          </a:xfrm>
          <a:prstGeom prst="rect">
            <a:avLst/>
          </a:prstGeom>
        </p:spPr>
      </p:pic>
      <p:sp>
        <p:nvSpPr>
          <p:cNvPr id="3" name="TextBox 2"/>
          <p:cNvSpPr txBox="1"/>
          <p:nvPr/>
        </p:nvSpPr>
        <p:spPr>
          <a:xfrm>
            <a:off x="3962400" y="685800"/>
            <a:ext cx="5181600" cy="563231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 silicon chip printed with millions of tiny semiconductor wells. Each well contains a PCR clonal population (~ a million copies) of a single molecule that are used as templates for DNA synthesis. </a:t>
            </a:r>
            <a:endParaRPr lang="en-US" dirty="0" smtClean="0">
              <a:latin typeface="Times New Roman" panose="02020603050405020304" pitchFamily="18" charset="0"/>
              <a:cs typeface="Times New Roman" panose="02020603050405020304" pitchFamily="18" charset="0"/>
            </a:endParaRPr>
          </a:p>
          <a:p>
            <a:endParaRPr lang="en-US" b="1" i="1"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When </a:t>
            </a:r>
            <a:r>
              <a:rPr lang="en-US" dirty="0">
                <a:latin typeface="Times New Roman" panose="02020603050405020304" pitchFamily="18" charset="0"/>
                <a:cs typeface="Times New Roman" panose="02020603050405020304" pitchFamily="18" charset="0"/>
              </a:rPr>
              <a:t>DNA polymerase adds a base to the template strand, a </a:t>
            </a:r>
            <a:r>
              <a:rPr lang="en-US" b="1" dirty="0">
                <a:latin typeface="Times New Roman" panose="02020603050405020304" pitchFamily="18" charset="0"/>
                <a:cs typeface="Times New Roman" panose="02020603050405020304" pitchFamily="18" charset="0"/>
              </a:rPr>
              <a:t>hydrogen ion is released</a:t>
            </a:r>
            <a:r>
              <a:rPr lang="en-US" dirty="0">
                <a:latin typeface="Times New Roman" panose="02020603050405020304" pitchFamily="18" charset="0"/>
                <a:cs typeface="Times New Roman" panose="02020603050405020304" pitchFamily="18" charset="0"/>
              </a:rPr>
              <a:t>. This registers on a </a:t>
            </a:r>
            <a:r>
              <a:rPr lang="en-US" b="1" dirty="0">
                <a:latin typeface="Times New Roman" panose="02020603050405020304" pitchFamily="18" charset="0"/>
                <a:cs typeface="Times New Roman" panose="02020603050405020304" pitchFamily="18" charset="0"/>
              </a:rPr>
              <a:t>pH detector </a:t>
            </a:r>
            <a:r>
              <a:rPr lang="en-US" dirty="0">
                <a:latin typeface="Times New Roman" panose="02020603050405020304" pitchFamily="18" charset="0"/>
                <a:cs typeface="Times New Roman" panose="02020603050405020304" pitchFamily="18" charset="0"/>
              </a:rPr>
              <a:t>in the bottom of the well, and the pH change is recorded digitally. </a:t>
            </a:r>
            <a:endParaRPr lang="en-US" dirty="0" smtClean="0">
              <a:latin typeface="Times New Roman" panose="02020603050405020304" pitchFamily="18" charset="0"/>
              <a:cs typeface="Times New Roman" panose="02020603050405020304" pitchFamily="18" charset="0"/>
            </a:endParaRPr>
          </a:p>
          <a:p>
            <a:endParaRPr lang="en-US" b="1" i="1"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Multiple </a:t>
            </a:r>
            <a:r>
              <a:rPr lang="en-US" dirty="0">
                <a:latin typeface="Times New Roman" panose="02020603050405020304" pitchFamily="18" charset="0"/>
                <a:cs typeface="Times New Roman" panose="02020603050405020304" pitchFamily="18" charset="0"/>
              </a:rPr>
              <a:t>incorporations cause linear increases in the pH change, so </a:t>
            </a:r>
            <a:r>
              <a:rPr lang="en-US" u="sng" dirty="0">
                <a:latin typeface="Times New Roman" panose="02020603050405020304" pitchFamily="18" charset="0"/>
                <a:cs typeface="Times New Roman" panose="02020603050405020304" pitchFamily="18" charset="0"/>
              </a:rPr>
              <a:t>homopolymers</a:t>
            </a:r>
            <a:r>
              <a:rPr lang="en-US" dirty="0">
                <a:latin typeface="Times New Roman" panose="02020603050405020304" pitchFamily="18" charset="0"/>
                <a:cs typeface="Times New Roman" panose="02020603050405020304" pitchFamily="18" charset="0"/>
              </a:rPr>
              <a:t> should be less of a problem than 454 pyrosequencing. </a:t>
            </a:r>
            <a:endParaRPr lang="en-US" dirty="0" smtClean="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It </a:t>
            </a:r>
            <a:r>
              <a:rPr lang="en-US" dirty="0">
                <a:latin typeface="Times New Roman" panose="02020603050405020304" pitchFamily="18" charset="0"/>
                <a:cs typeface="Times New Roman" panose="02020603050405020304" pitchFamily="18" charset="0"/>
              </a:rPr>
              <a:t>operates on </a:t>
            </a:r>
            <a:r>
              <a:rPr lang="en-US" u="sng" dirty="0">
                <a:latin typeface="Times New Roman" panose="02020603050405020304" pitchFamily="18" charset="0"/>
                <a:cs typeface="Times New Roman" panose="02020603050405020304" pitchFamily="18" charset="0"/>
              </a:rPr>
              <a:t>native DNA</a:t>
            </a:r>
            <a:r>
              <a:rPr lang="en-US" dirty="0">
                <a:latin typeface="Times New Roman" panose="02020603050405020304" pitchFamily="18" charset="0"/>
                <a:cs typeface="Times New Roman" panose="02020603050405020304" pitchFamily="18" charset="0"/>
              </a:rPr>
              <a:t>, without any of the reagents, dyes, and other complicating aspects of other sequencing technologies.</a:t>
            </a:r>
          </a:p>
          <a:p>
            <a:endParaRPr lang="en-US" dirty="0" smtClean="0">
              <a:latin typeface="Times New Roman" panose="02020603050405020304" pitchFamily="18" charset="0"/>
              <a:cs typeface="Times New Roman" panose="02020603050405020304" pitchFamily="18" charset="0"/>
              <a:hlinkClick r:id="rId3"/>
            </a:endParaRPr>
          </a:p>
          <a:p>
            <a:r>
              <a:rPr lang="en-US" dirty="0" smtClean="0">
                <a:latin typeface="Times New Roman" panose="02020603050405020304" pitchFamily="18" charset="0"/>
                <a:cs typeface="Times New Roman" panose="02020603050405020304" pitchFamily="18" charset="0"/>
                <a:hlinkClick r:id="rId3"/>
              </a:rPr>
              <a:t>http</a:t>
            </a:r>
            <a:r>
              <a:rPr lang="en-US" dirty="0">
                <a:latin typeface="Times New Roman" panose="02020603050405020304" pitchFamily="18" charset="0"/>
                <a:cs typeface="Times New Roman" panose="02020603050405020304" pitchFamily="18" charset="0"/>
                <a:hlinkClick r:id="rId3"/>
              </a:rPr>
              <a:t>://www.youtube.com/watch?v=MxkYa9XCvBQ</a:t>
            </a:r>
            <a:endParaRPr lang="en-US" dirty="0">
              <a:latin typeface="Times New Roman" panose="02020603050405020304" pitchFamily="18" charset="0"/>
              <a:cs typeface="Times New Roman" panose="02020603050405020304" pitchFamily="18" charset="0"/>
            </a:endParaRPr>
          </a:p>
          <a:p>
            <a:endParaRPr lang="en-US" dirty="0"/>
          </a:p>
        </p:txBody>
      </p:sp>
      <p:sp>
        <p:nvSpPr>
          <p:cNvPr id="4" name="TextBox 3"/>
          <p:cNvSpPr txBox="1"/>
          <p:nvPr/>
        </p:nvSpPr>
        <p:spPr>
          <a:xfrm>
            <a:off x="381000" y="2743200"/>
            <a:ext cx="3733800" cy="3016210"/>
          </a:xfrm>
          <a:prstGeom prst="rect">
            <a:avLst/>
          </a:prstGeom>
          <a:noFill/>
        </p:spPr>
        <p:txBody>
          <a:bodyPr wrap="square" rtlCol="0">
            <a:spAutoFit/>
          </a:bodyPr>
          <a:lstStyle/>
          <a:p>
            <a:pPr algn="ctr"/>
            <a:r>
              <a:rPr lang="en-US" b="1" dirty="0"/>
              <a:t>Ion Torrent</a:t>
            </a:r>
            <a:endParaRPr lang="en-US" dirty="0"/>
          </a:p>
          <a:p>
            <a:r>
              <a:rPr lang="en-US" sz="1400" b="1" dirty="0"/>
              <a:t>Low cost. </a:t>
            </a:r>
            <a:r>
              <a:rPr lang="en-US" sz="1400" dirty="0"/>
              <a:t>The instrument is tentatively priced at $45K, and disposables (chips) are $500-$1,000 per run.</a:t>
            </a:r>
          </a:p>
          <a:p>
            <a:endParaRPr lang="en-US" sz="1400" b="1" dirty="0"/>
          </a:p>
          <a:p>
            <a:r>
              <a:rPr lang="en-US" sz="1400" b="1" dirty="0"/>
              <a:t>Throughput. </a:t>
            </a:r>
            <a:r>
              <a:rPr lang="en-US" sz="1400" dirty="0"/>
              <a:t>The standard chip, called the 314, contains 1.5 million wells. They expect ~50% of wells to be filled. That’s 750,000 reads; at the current read length (100 bp), that’s 75 </a:t>
            </a:r>
            <a:r>
              <a:rPr lang="en-US" sz="1400" dirty="0" err="1"/>
              <a:t>Mbp</a:t>
            </a:r>
            <a:r>
              <a:rPr lang="en-US" sz="1400" dirty="0"/>
              <a:t> per run.</a:t>
            </a:r>
          </a:p>
          <a:p>
            <a:r>
              <a:rPr lang="en-US" sz="1400" b="1" dirty="0"/>
              <a:t>Run time.</a:t>
            </a:r>
            <a:r>
              <a:rPr lang="en-US" sz="1400" dirty="0"/>
              <a:t> </a:t>
            </a:r>
            <a:r>
              <a:rPr lang="en-US" sz="1400" b="1" dirty="0">
                <a:solidFill>
                  <a:srgbClr val="FF0000"/>
                </a:solidFill>
              </a:rPr>
              <a:t>One to two hours</a:t>
            </a:r>
          </a:p>
          <a:p>
            <a:endParaRPr lang="en-US" sz="1400" dirty="0">
              <a:hlinkClick r:id="rId4"/>
            </a:endParaRPr>
          </a:p>
          <a:p>
            <a:endParaRPr lang="en-US" dirty="0"/>
          </a:p>
        </p:txBody>
      </p:sp>
    </p:spTree>
    <p:extLst>
      <p:ext uri="{BB962C8B-B14F-4D97-AF65-F5344CB8AC3E}">
        <p14:creationId xmlns:p14="http://schemas.microsoft.com/office/powerpoint/2010/main" val="240658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0" y="1143000"/>
            <a:ext cx="2188212" cy="219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657600"/>
            <a:ext cx="2971801"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0" y="990600"/>
            <a:ext cx="3384040" cy="3474720"/>
          </a:xfrm>
          <a:prstGeom prst="rect">
            <a:avLst/>
          </a:prstGeom>
        </p:spPr>
      </p:pic>
      <p:sp>
        <p:nvSpPr>
          <p:cNvPr id="3" name="Rectangle 2"/>
          <p:cNvSpPr/>
          <p:nvPr/>
        </p:nvSpPr>
        <p:spPr>
          <a:xfrm>
            <a:off x="228600" y="5297269"/>
            <a:ext cx="4724400" cy="369332"/>
          </a:xfrm>
          <a:prstGeom prst="rect">
            <a:avLst/>
          </a:prstGeom>
        </p:spPr>
        <p:txBody>
          <a:bodyPr wrap="square">
            <a:spAutoFit/>
          </a:bodyPr>
          <a:lstStyle/>
          <a:p>
            <a:r>
              <a:rPr lang="pt-BR" dirty="0"/>
              <a:t>N AT U R E | V O L 4 7 5 | 2 1 J U LY 2 0 1 1</a:t>
            </a:r>
            <a:endParaRPr lang="en-US" dirty="0"/>
          </a:p>
        </p:txBody>
      </p:sp>
    </p:spTree>
    <p:extLst>
      <p:ext uri="{BB962C8B-B14F-4D97-AF65-F5344CB8AC3E}">
        <p14:creationId xmlns:p14="http://schemas.microsoft.com/office/powerpoint/2010/main" val="1096905254"/>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Text Box 5"/>
          <p:cNvSpPr txBox="1">
            <a:spLocks noChangeArrowheads="1"/>
          </p:cNvSpPr>
          <p:nvPr/>
        </p:nvSpPr>
        <p:spPr bwMode="auto">
          <a:xfrm>
            <a:off x="685800" y="990600"/>
            <a:ext cx="7543800" cy="5586145"/>
          </a:xfrm>
          <a:prstGeom prst="rect">
            <a:avLst/>
          </a:prstGeom>
          <a:noFill/>
          <a:ln w="9525">
            <a:noFill/>
            <a:miter lim="800000"/>
            <a:headEnd/>
            <a:tailEnd/>
          </a:ln>
        </p:spPr>
        <p:txBody>
          <a:bodyPr>
            <a:spAutoFit/>
          </a:bodyPr>
          <a:lstStyle/>
          <a:p>
            <a:pPr>
              <a:spcBef>
                <a:spcPct val="50000"/>
              </a:spcBef>
            </a:pPr>
            <a:endParaRPr lang="en-US" dirty="0"/>
          </a:p>
          <a:p>
            <a:pPr algn="ctr">
              <a:spcBef>
                <a:spcPct val="50000"/>
              </a:spcBef>
            </a:pPr>
            <a:r>
              <a:rPr lang="en-US" sz="2800" b="1" dirty="0"/>
              <a:t>Illumina Sequencing</a:t>
            </a:r>
          </a:p>
          <a:p>
            <a:pPr>
              <a:spcBef>
                <a:spcPct val="50000"/>
              </a:spcBef>
            </a:pPr>
            <a:r>
              <a:rPr lang="en-US" dirty="0"/>
              <a:t>Massively parallel fully automated DNA and RNA sequencing – rapid generation of 5-25 </a:t>
            </a:r>
            <a:r>
              <a:rPr lang="en-US" dirty="0" err="1"/>
              <a:t>gbp</a:t>
            </a:r>
            <a:r>
              <a:rPr lang="en-US" dirty="0"/>
              <a:t> in 3 to 10 days. </a:t>
            </a:r>
          </a:p>
          <a:p>
            <a:pPr>
              <a:spcBef>
                <a:spcPct val="50000"/>
              </a:spcBef>
            </a:pPr>
            <a:endParaRPr lang="en-US" dirty="0"/>
          </a:p>
          <a:p>
            <a:pPr>
              <a:spcBef>
                <a:spcPct val="50000"/>
              </a:spcBef>
            </a:pPr>
            <a:r>
              <a:rPr lang="en-US" dirty="0"/>
              <a:t>Analysis requires extensive computational reconstruction (mapping short reads of 75 to 300 </a:t>
            </a:r>
            <a:r>
              <a:rPr lang="en-US" dirty="0" err="1"/>
              <a:t>bp</a:t>
            </a:r>
            <a:r>
              <a:rPr lang="en-US" dirty="0"/>
              <a:t> back to the genome)</a:t>
            </a:r>
          </a:p>
          <a:p>
            <a:pPr>
              <a:spcBef>
                <a:spcPct val="50000"/>
              </a:spcBef>
            </a:pPr>
            <a:r>
              <a:rPr lang="en-US" dirty="0"/>
              <a:t>Sequencing new genomes and learning what the mRNA compositions are in different tissues, developmental stages, disease states etc.</a:t>
            </a:r>
          </a:p>
          <a:p>
            <a:pPr>
              <a:spcBef>
                <a:spcPct val="50000"/>
              </a:spcBef>
            </a:pPr>
            <a:endParaRPr lang="en-US" dirty="0"/>
          </a:p>
          <a:p>
            <a:pPr>
              <a:spcBef>
                <a:spcPct val="50000"/>
              </a:spcBef>
            </a:pPr>
            <a:r>
              <a:rPr lang="en-US" dirty="0" err="1"/>
              <a:t>HiSeq</a:t>
            </a:r>
            <a:r>
              <a:rPr lang="en-US" dirty="0"/>
              <a:t>; </a:t>
            </a:r>
            <a:r>
              <a:rPr lang="en-US" dirty="0" err="1"/>
              <a:t>MiSeq</a:t>
            </a:r>
            <a:endParaRPr lang="en-US" dirty="0"/>
          </a:p>
          <a:p>
            <a:pPr>
              <a:spcBef>
                <a:spcPct val="50000"/>
              </a:spcBef>
            </a:pPr>
            <a:endParaRPr lang="en-US" dirty="0"/>
          </a:p>
          <a:p>
            <a:pPr>
              <a:spcBef>
                <a:spcPct val="50000"/>
              </a:spcBef>
            </a:pPr>
            <a:r>
              <a:rPr lang="en-US" dirty="0">
                <a:hlinkClick r:id="rId2"/>
              </a:rPr>
              <a:t>https://</a:t>
            </a:r>
            <a:r>
              <a:rPr lang="en-US" dirty="0" smtClean="0">
                <a:hlinkClick r:id="rId2"/>
              </a:rPr>
              <a:t>www.youtube.com/watch?v=fCd6B5HRaZ8</a:t>
            </a:r>
            <a:endParaRPr lang="en-US" dirty="0" smtClean="0"/>
          </a:p>
          <a:p>
            <a:pPr>
              <a:spcBef>
                <a:spcPct val="50000"/>
              </a:spcBef>
            </a:pPr>
            <a:endParaRPr lang="en-US" dirty="0"/>
          </a:p>
        </p:txBody>
      </p:sp>
    </p:spTree>
    <p:extLst>
      <p:ext uri="{BB962C8B-B14F-4D97-AF65-F5344CB8AC3E}">
        <p14:creationId xmlns:p14="http://schemas.microsoft.com/office/powerpoint/2010/main" val="2949940234"/>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1" descr="https://www.bionexus.net/Merchant2/graphics/00000001/Bn2050_marke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52400"/>
            <a:ext cx="1719263" cy="4713288"/>
          </a:xfrm>
          <a:prstGeom prst="rect">
            <a:avLst/>
          </a:prstGeom>
          <a:noFill/>
          <a:extLst>
            <a:ext uri="{909E8E84-426E-40DD-AFC4-6F175D3DCCD1}">
              <a14:hiddenFill xmlns:a14="http://schemas.microsoft.com/office/drawing/2010/main">
                <a:solidFill>
                  <a:srgbClr val="FFFFFF"/>
                </a:solidFill>
              </a14:hiddenFill>
            </a:ext>
          </a:extLst>
        </p:spPr>
      </p:pic>
      <p:pic>
        <p:nvPicPr>
          <p:cNvPr id="819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52400"/>
            <a:ext cx="4462463" cy="5953125"/>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2"/>
          <p:cNvSpPr txBox="1">
            <a:spLocks noChangeArrowheads="1"/>
          </p:cNvSpPr>
          <p:nvPr/>
        </p:nvSpPr>
        <p:spPr bwMode="auto">
          <a:xfrm>
            <a:off x="5334000" y="2895600"/>
            <a:ext cx="652463" cy="457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3" name="Rectangle 4"/>
          <p:cNvSpPr>
            <a:spLocks noChangeArrowheads="1"/>
          </p:cNvSpPr>
          <p:nvPr/>
        </p:nvSpPr>
        <p:spPr bwMode="auto">
          <a:xfrm>
            <a:off x="2330450" y="-5413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TextBox 3"/>
          <p:cNvSpPr txBox="1"/>
          <p:nvPr/>
        </p:nvSpPr>
        <p:spPr>
          <a:xfrm>
            <a:off x="5486400" y="4572000"/>
            <a:ext cx="3505200" cy="2569934"/>
          </a:xfrm>
          <a:prstGeom prst="rect">
            <a:avLst/>
          </a:prstGeom>
          <a:noFill/>
        </p:spPr>
        <p:txBody>
          <a:bodyPr wrap="square" rtlCol="0">
            <a:spAutoFit/>
          </a:bodyPr>
          <a:lstStyle/>
          <a:p>
            <a:r>
              <a:rPr lang="en-US" sz="1100" b="1" dirty="0"/>
              <a:t> </a:t>
            </a:r>
            <a:endParaRPr lang="en-US" sz="1100" dirty="0"/>
          </a:p>
          <a:p>
            <a:r>
              <a:rPr lang="en-US" sz="1100" b="1" dirty="0"/>
              <a:t>YMR147W New intron</a:t>
            </a:r>
            <a:endParaRPr lang="en-US" sz="1100" dirty="0"/>
          </a:p>
          <a:p>
            <a:r>
              <a:rPr lang="en-US" sz="1100" dirty="0"/>
              <a:t>Length of PCR product from unspliced pre-mRNA/genomic DNA: 585 bp</a:t>
            </a:r>
          </a:p>
          <a:p>
            <a:r>
              <a:rPr lang="en-US" sz="1100" dirty="0"/>
              <a:t>Length of PCR product from spliced mRNA: 162 bp</a:t>
            </a:r>
          </a:p>
          <a:p>
            <a:r>
              <a:rPr lang="en-US" sz="1100" dirty="0"/>
              <a:t> </a:t>
            </a:r>
          </a:p>
          <a:p>
            <a:r>
              <a:rPr lang="en-US" sz="1100" b="1" i="1" dirty="0"/>
              <a:t>IWR1 </a:t>
            </a:r>
            <a:r>
              <a:rPr lang="en-US" sz="1100" b="1" dirty="0"/>
              <a:t>3' Alt Splice site: </a:t>
            </a:r>
            <a:endParaRPr lang="en-US" sz="1100" dirty="0"/>
          </a:p>
          <a:p>
            <a:r>
              <a:rPr lang="en-US" sz="1100" dirty="0"/>
              <a:t>Length of PCR product from unspliced pre-mRNA/genomic DNA: 210 bp</a:t>
            </a:r>
          </a:p>
          <a:p>
            <a:r>
              <a:rPr lang="en-US" sz="1100" dirty="0"/>
              <a:t>Length of PCR product from secondary 3’ splice site mRNA: 121 bp</a:t>
            </a:r>
          </a:p>
          <a:p>
            <a:r>
              <a:rPr lang="en-US" sz="1100" dirty="0"/>
              <a:t>Length of PCR product(s) from primary 3’ splice site(s) mRNA: 140 bp</a:t>
            </a:r>
          </a:p>
          <a:p>
            <a:endParaRPr lang="en-US" dirty="0"/>
          </a:p>
        </p:txBody>
      </p:sp>
      <p:sp>
        <p:nvSpPr>
          <p:cNvPr id="6" name="TextBox 5"/>
          <p:cNvSpPr txBox="1"/>
          <p:nvPr/>
        </p:nvSpPr>
        <p:spPr>
          <a:xfrm rot="16200000">
            <a:off x="1685527" y="1159956"/>
            <a:ext cx="1289844" cy="646331"/>
          </a:xfrm>
          <a:prstGeom prst="rect">
            <a:avLst/>
          </a:prstGeom>
          <a:noFill/>
        </p:spPr>
        <p:txBody>
          <a:bodyPr wrap="square" rtlCol="0">
            <a:spAutoFit/>
          </a:bodyPr>
          <a:lstStyle/>
          <a:p>
            <a:r>
              <a:rPr lang="en-US" sz="1200" dirty="0" smtClean="0">
                <a:solidFill>
                  <a:schemeClr val="bg1"/>
                </a:solidFill>
              </a:rPr>
              <a:t>IWR1</a:t>
            </a:r>
          </a:p>
          <a:p>
            <a:r>
              <a:rPr lang="en-US" sz="1200" dirty="0" smtClean="0">
                <a:solidFill>
                  <a:schemeClr val="bg1"/>
                </a:solidFill>
              </a:rPr>
              <a:t>YMR147W</a:t>
            </a:r>
          </a:p>
          <a:p>
            <a:r>
              <a:rPr lang="en-US" sz="1200" dirty="0" smtClean="0">
                <a:solidFill>
                  <a:schemeClr val="bg1"/>
                </a:solidFill>
              </a:rPr>
              <a:t>Hi/Lo marker</a:t>
            </a:r>
            <a:endParaRPr lang="en-US" sz="1200" dirty="0">
              <a:solidFill>
                <a:schemeClr val="bg1"/>
              </a:solidFill>
            </a:endParaRPr>
          </a:p>
        </p:txBody>
      </p:sp>
      <p:sp>
        <p:nvSpPr>
          <p:cNvPr id="9" name="TextBox 8"/>
          <p:cNvSpPr txBox="1"/>
          <p:nvPr/>
        </p:nvSpPr>
        <p:spPr>
          <a:xfrm rot="16200000">
            <a:off x="2308512" y="1083757"/>
            <a:ext cx="1289844" cy="646331"/>
          </a:xfrm>
          <a:prstGeom prst="rect">
            <a:avLst/>
          </a:prstGeom>
          <a:noFill/>
        </p:spPr>
        <p:txBody>
          <a:bodyPr wrap="square" rtlCol="0">
            <a:spAutoFit/>
          </a:bodyPr>
          <a:lstStyle/>
          <a:p>
            <a:r>
              <a:rPr lang="en-US" sz="1200" dirty="0" smtClean="0">
                <a:solidFill>
                  <a:schemeClr val="bg1"/>
                </a:solidFill>
              </a:rPr>
              <a:t>IWR1</a:t>
            </a:r>
          </a:p>
          <a:p>
            <a:r>
              <a:rPr lang="en-US" sz="1200" dirty="0" smtClean="0">
                <a:solidFill>
                  <a:schemeClr val="bg1"/>
                </a:solidFill>
              </a:rPr>
              <a:t>YMR147W</a:t>
            </a:r>
          </a:p>
          <a:p>
            <a:r>
              <a:rPr lang="en-US" sz="1200" dirty="0" smtClean="0">
                <a:solidFill>
                  <a:schemeClr val="bg1"/>
                </a:solidFill>
              </a:rPr>
              <a:t>Hi/Lo marker</a:t>
            </a:r>
            <a:endParaRPr lang="en-US" sz="1200" dirty="0">
              <a:solidFill>
                <a:schemeClr val="bg1"/>
              </a:solidFill>
            </a:endParaRPr>
          </a:p>
        </p:txBody>
      </p:sp>
      <p:sp>
        <p:nvSpPr>
          <p:cNvPr id="10" name="TextBox 9"/>
          <p:cNvSpPr txBox="1"/>
          <p:nvPr/>
        </p:nvSpPr>
        <p:spPr>
          <a:xfrm rot="16200000">
            <a:off x="2918112" y="1089312"/>
            <a:ext cx="1289844" cy="646331"/>
          </a:xfrm>
          <a:prstGeom prst="rect">
            <a:avLst/>
          </a:prstGeom>
          <a:noFill/>
        </p:spPr>
        <p:txBody>
          <a:bodyPr wrap="square" rtlCol="0">
            <a:spAutoFit/>
          </a:bodyPr>
          <a:lstStyle/>
          <a:p>
            <a:r>
              <a:rPr lang="en-US" sz="1200" dirty="0" smtClean="0">
                <a:solidFill>
                  <a:schemeClr val="bg1"/>
                </a:solidFill>
              </a:rPr>
              <a:t>IWR1</a:t>
            </a:r>
          </a:p>
          <a:p>
            <a:r>
              <a:rPr lang="en-US" sz="1200" dirty="0" smtClean="0">
                <a:solidFill>
                  <a:schemeClr val="bg1"/>
                </a:solidFill>
              </a:rPr>
              <a:t>YMR147W</a:t>
            </a:r>
          </a:p>
          <a:p>
            <a:r>
              <a:rPr lang="en-US" sz="1200" dirty="0" smtClean="0">
                <a:solidFill>
                  <a:schemeClr val="bg1"/>
                </a:solidFill>
              </a:rPr>
              <a:t>Hi/Lo marker</a:t>
            </a:r>
            <a:endParaRPr lang="en-US" sz="1200" dirty="0">
              <a:solidFill>
                <a:schemeClr val="bg1"/>
              </a:solidFill>
            </a:endParaRPr>
          </a:p>
        </p:txBody>
      </p:sp>
      <p:sp>
        <p:nvSpPr>
          <p:cNvPr id="11" name="TextBox 10"/>
          <p:cNvSpPr txBox="1"/>
          <p:nvPr/>
        </p:nvSpPr>
        <p:spPr>
          <a:xfrm rot="16200000">
            <a:off x="3564444" y="1083757"/>
            <a:ext cx="1289844" cy="646331"/>
          </a:xfrm>
          <a:prstGeom prst="rect">
            <a:avLst/>
          </a:prstGeom>
          <a:noFill/>
        </p:spPr>
        <p:txBody>
          <a:bodyPr wrap="square" rtlCol="0">
            <a:spAutoFit/>
          </a:bodyPr>
          <a:lstStyle/>
          <a:p>
            <a:r>
              <a:rPr lang="en-US" sz="1200" dirty="0" smtClean="0">
                <a:solidFill>
                  <a:schemeClr val="bg1"/>
                </a:solidFill>
              </a:rPr>
              <a:t>IWR1</a:t>
            </a:r>
          </a:p>
          <a:p>
            <a:r>
              <a:rPr lang="en-US" sz="1200" dirty="0" smtClean="0">
                <a:solidFill>
                  <a:schemeClr val="bg1"/>
                </a:solidFill>
              </a:rPr>
              <a:t>YMR147W</a:t>
            </a:r>
          </a:p>
          <a:p>
            <a:r>
              <a:rPr lang="en-US" sz="1200" dirty="0" smtClean="0">
                <a:solidFill>
                  <a:schemeClr val="bg1"/>
                </a:solidFill>
              </a:rPr>
              <a:t>Hi/Lo marker</a:t>
            </a:r>
            <a:endParaRPr lang="en-US" sz="1200" dirty="0">
              <a:solidFill>
                <a:schemeClr val="bg1"/>
              </a:solidFill>
            </a:endParaRPr>
          </a:p>
        </p:txBody>
      </p:sp>
      <p:sp>
        <p:nvSpPr>
          <p:cNvPr id="12" name="TextBox 11"/>
          <p:cNvSpPr txBox="1"/>
          <p:nvPr/>
        </p:nvSpPr>
        <p:spPr>
          <a:xfrm rot="16200000">
            <a:off x="4250244" y="1089312"/>
            <a:ext cx="1289844" cy="646331"/>
          </a:xfrm>
          <a:prstGeom prst="rect">
            <a:avLst/>
          </a:prstGeom>
          <a:noFill/>
        </p:spPr>
        <p:txBody>
          <a:bodyPr wrap="square" rtlCol="0">
            <a:spAutoFit/>
          </a:bodyPr>
          <a:lstStyle/>
          <a:p>
            <a:r>
              <a:rPr lang="en-US" sz="1200" dirty="0" smtClean="0">
                <a:solidFill>
                  <a:schemeClr val="bg1"/>
                </a:solidFill>
              </a:rPr>
              <a:t>IWR1</a:t>
            </a:r>
          </a:p>
          <a:p>
            <a:r>
              <a:rPr lang="en-US" sz="1200" dirty="0" smtClean="0">
                <a:solidFill>
                  <a:schemeClr val="bg1"/>
                </a:solidFill>
              </a:rPr>
              <a:t>YMR147W</a:t>
            </a:r>
          </a:p>
          <a:p>
            <a:r>
              <a:rPr lang="en-US" sz="1200" dirty="0" smtClean="0">
                <a:solidFill>
                  <a:schemeClr val="bg1"/>
                </a:solidFill>
              </a:rPr>
              <a:t>Hi/Lo marker</a:t>
            </a:r>
            <a:endParaRPr lang="en-US" sz="1200" dirty="0">
              <a:solidFill>
                <a:schemeClr val="bg1"/>
              </a:solidFill>
            </a:endParaRPr>
          </a:p>
        </p:txBody>
      </p:sp>
    </p:spTree>
    <p:extLst>
      <p:ext uri="{BB962C8B-B14F-4D97-AF65-F5344CB8AC3E}">
        <p14:creationId xmlns:p14="http://schemas.microsoft.com/office/powerpoint/2010/main" val="128538785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981200"/>
            <a:ext cx="8229600" cy="3693319"/>
          </a:xfrm>
          <a:prstGeom prst="rect">
            <a:avLst/>
          </a:prstGeom>
          <a:noFill/>
        </p:spPr>
        <p:txBody>
          <a:bodyPr wrap="square" rtlCol="0">
            <a:spAutoFit/>
          </a:bodyPr>
          <a:lstStyle/>
          <a:p>
            <a:r>
              <a:rPr lang="en-US" b="1" dirty="0" err="1"/>
              <a:t>Illumina</a:t>
            </a:r>
            <a:r>
              <a:rPr lang="en-US" b="1" dirty="0"/>
              <a:t> </a:t>
            </a:r>
            <a:r>
              <a:rPr lang="en-US" b="1" u="sng" dirty="0"/>
              <a:t>Isothermal</a:t>
            </a:r>
            <a:r>
              <a:rPr lang="en-US" b="1" dirty="0"/>
              <a:t> bridge amplification</a:t>
            </a:r>
            <a:r>
              <a:rPr lang="en-US" dirty="0"/>
              <a:t>. Template DNA fragments (green and pink) are ligated to oligonucleotide adaptor sequences (orange and red), denatured to form single stranded DNA, and allowed to hybridize to complementary capture oligonucleotides covalently linked to the surface of the flow cell. </a:t>
            </a:r>
            <a:endParaRPr lang="en-US" dirty="0" smtClean="0"/>
          </a:p>
          <a:p>
            <a:endParaRPr lang="en-US" dirty="0"/>
          </a:p>
          <a:p>
            <a:r>
              <a:rPr lang="en-US" dirty="0" smtClean="0"/>
              <a:t>Using </a:t>
            </a:r>
            <a:r>
              <a:rPr lang="en-US" dirty="0"/>
              <a:t>the capture oligonucleotides as a primer, the templates are copied, and then denatured once again. The newly synthesized DNA molecules can then bend to hybridize with an adjacent capture oligonucleotide primer, which serves as the next primer for DNA synthesis. </a:t>
            </a:r>
            <a:endParaRPr lang="en-US" dirty="0" smtClean="0"/>
          </a:p>
          <a:p>
            <a:endParaRPr lang="en-US" dirty="0"/>
          </a:p>
          <a:p>
            <a:r>
              <a:rPr lang="en-US" dirty="0" smtClean="0"/>
              <a:t>This </a:t>
            </a:r>
            <a:r>
              <a:rPr lang="en-US" dirty="0"/>
              <a:t>process is repeated until </a:t>
            </a:r>
            <a:r>
              <a:rPr lang="en-US" u="sng" dirty="0"/>
              <a:t>clusters of clonal copies of an identical template </a:t>
            </a:r>
            <a:r>
              <a:rPr lang="en-US" dirty="0"/>
              <a:t>are generated on the surface of the flow cell. </a:t>
            </a:r>
          </a:p>
        </p:txBody>
      </p:sp>
      <p:pic>
        <p:nvPicPr>
          <p:cNvPr id="3" name="Picture 2" descr="Illumina bridge chemistry.png"/>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689469" y="385093"/>
            <a:ext cx="5917461" cy="1231746"/>
          </a:xfrm>
          <a:prstGeom prst="rect">
            <a:avLst/>
          </a:prstGeom>
        </p:spPr>
      </p:pic>
      <p:sp>
        <p:nvSpPr>
          <p:cNvPr id="4" name="TextBox 3"/>
          <p:cNvSpPr txBox="1"/>
          <p:nvPr/>
        </p:nvSpPr>
        <p:spPr>
          <a:xfrm flipH="1">
            <a:off x="304800" y="5910322"/>
            <a:ext cx="8153400" cy="523220"/>
          </a:xfrm>
          <a:prstGeom prst="rect">
            <a:avLst/>
          </a:prstGeom>
          <a:noFill/>
        </p:spPr>
        <p:txBody>
          <a:bodyPr wrap="square" rtlCol="0">
            <a:spAutoFit/>
          </a:bodyPr>
          <a:lstStyle/>
          <a:p>
            <a:r>
              <a:rPr lang="en-US" sz="1400" dirty="0"/>
              <a:t>Matthew W. Anderson</a:t>
            </a:r>
            <a:r>
              <a:rPr lang="en-US" sz="1400" baseline="30000" dirty="0"/>
              <a:t> </a:t>
            </a:r>
            <a:r>
              <a:rPr lang="en-US" sz="1400" dirty="0"/>
              <a:t>and Iris </a:t>
            </a:r>
            <a:r>
              <a:rPr lang="en-US" sz="1400" dirty="0" err="1"/>
              <a:t>Schrijver</a:t>
            </a:r>
            <a:r>
              <a:rPr lang="en-US" sz="1400" baseline="30000" dirty="0"/>
              <a:t> </a:t>
            </a:r>
            <a:r>
              <a:rPr lang="en-US" sz="1400" dirty="0"/>
              <a:t>,Next Generation DNA Sequencing and the Future of Genomic Medicine </a:t>
            </a:r>
            <a:r>
              <a:rPr lang="en-US" sz="1400" i="1" dirty="0"/>
              <a:t>Genes 2010, 1, 38-69;</a:t>
            </a:r>
            <a:r>
              <a:rPr lang="en-US" sz="1400" dirty="0"/>
              <a:t> </a:t>
            </a:r>
          </a:p>
        </p:txBody>
      </p:sp>
    </p:spTree>
    <p:extLst>
      <p:ext uri="{BB962C8B-B14F-4D97-AF65-F5344CB8AC3E}">
        <p14:creationId xmlns:p14="http://schemas.microsoft.com/office/powerpoint/2010/main" val="278766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llumina sequencing chemistry.png"/>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09600" y="690265"/>
            <a:ext cx="8305800" cy="2953512"/>
          </a:xfrm>
          <a:prstGeom prst="rect">
            <a:avLst/>
          </a:prstGeom>
        </p:spPr>
      </p:pic>
      <p:sp>
        <p:nvSpPr>
          <p:cNvPr id="4" name="TextBox 3"/>
          <p:cNvSpPr txBox="1"/>
          <p:nvPr/>
        </p:nvSpPr>
        <p:spPr>
          <a:xfrm>
            <a:off x="228600" y="3810000"/>
            <a:ext cx="8763000" cy="2800767"/>
          </a:xfrm>
          <a:prstGeom prst="rect">
            <a:avLst/>
          </a:prstGeom>
          <a:noFill/>
        </p:spPr>
        <p:txBody>
          <a:bodyPr wrap="square" rtlCol="0">
            <a:spAutoFit/>
          </a:bodyPr>
          <a:lstStyle/>
          <a:p>
            <a:r>
              <a:rPr lang="en-US" sz="1600" b="1" dirty="0" err="1">
                <a:latin typeface="Times New Roman" panose="02020603050405020304" pitchFamily="18" charset="0"/>
                <a:cs typeface="Times New Roman" panose="02020603050405020304" pitchFamily="18" charset="0"/>
              </a:rPr>
              <a:t>Illumina</a:t>
            </a:r>
            <a:r>
              <a:rPr lang="en-US" sz="1600" b="1" dirty="0">
                <a:latin typeface="Times New Roman" panose="02020603050405020304" pitchFamily="18" charset="0"/>
                <a:cs typeface="Times New Roman" panose="02020603050405020304" pitchFamily="18" charset="0"/>
              </a:rPr>
              <a:t> sequencing chemistry</a:t>
            </a:r>
            <a:r>
              <a:rPr lang="en-US" sz="1600" dirty="0">
                <a:latin typeface="Times New Roman" panose="02020603050405020304" pitchFamily="18" charset="0"/>
                <a:cs typeface="Times New Roman" panose="02020603050405020304" pitchFamily="18" charset="0"/>
              </a:rPr>
              <a:t>. A sequencing primer (red) is annealed to the template molecules linked to the flow cell surface. </a:t>
            </a:r>
            <a:endParaRPr lang="en-US" sz="1600" dirty="0" smtClean="0">
              <a:latin typeface="Times New Roman" panose="02020603050405020304" pitchFamily="18" charset="0"/>
              <a:cs typeface="Times New Roman" panose="02020603050405020304" pitchFamily="18" charset="0"/>
            </a:endParaRPr>
          </a:p>
          <a:p>
            <a:endParaRPr lang="en-US" sz="1600" dirty="0" smtClean="0">
              <a:latin typeface="Times New Roman" panose="02020603050405020304" pitchFamily="18" charset="0"/>
              <a:cs typeface="Times New Roman" panose="02020603050405020304" pitchFamily="18" charset="0"/>
            </a:endParaRPr>
          </a:p>
          <a:p>
            <a:r>
              <a:rPr lang="en-US" sz="1600" dirty="0" smtClean="0">
                <a:latin typeface="Times New Roman" panose="02020603050405020304" pitchFamily="18" charset="0"/>
                <a:cs typeface="Times New Roman" panose="02020603050405020304" pitchFamily="18" charset="0"/>
              </a:rPr>
              <a:t>Next</a:t>
            </a:r>
            <a:r>
              <a:rPr lang="en-US" sz="1600" dirty="0">
                <a:latin typeface="Times New Roman" panose="02020603050405020304" pitchFamily="18" charset="0"/>
                <a:cs typeface="Times New Roman" panose="02020603050405020304" pitchFamily="18" charset="0"/>
              </a:rPr>
              <a:t>, DNA polymerase and a </a:t>
            </a:r>
            <a:r>
              <a:rPr lang="en-US" sz="1600" b="1" dirty="0">
                <a:latin typeface="Times New Roman" panose="02020603050405020304" pitchFamily="18" charset="0"/>
                <a:cs typeface="Times New Roman" panose="02020603050405020304" pitchFamily="18" charset="0"/>
              </a:rPr>
              <a:t>mixture of fluorescently labeled nucleotides</a:t>
            </a:r>
            <a:r>
              <a:rPr lang="en-US" sz="1600" dirty="0">
                <a:latin typeface="Times New Roman" panose="02020603050405020304" pitchFamily="18" charset="0"/>
                <a:cs typeface="Times New Roman" panose="02020603050405020304" pitchFamily="18" charset="0"/>
              </a:rPr>
              <a:t> are added to the flow cell. The nucleotides are modified with a </a:t>
            </a:r>
            <a:r>
              <a:rPr lang="en-US" sz="1600" b="1" dirty="0">
                <a:latin typeface="Times New Roman" panose="02020603050405020304" pitchFamily="18" charset="0"/>
                <a:cs typeface="Times New Roman" panose="02020603050405020304" pitchFamily="18" charset="0"/>
              </a:rPr>
              <a:t>cleavable terminator </a:t>
            </a:r>
            <a:r>
              <a:rPr lang="en-US" sz="1600" dirty="0">
                <a:latin typeface="Times New Roman" panose="02020603050405020304" pitchFamily="18" charset="0"/>
                <a:cs typeface="Times New Roman" panose="02020603050405020304" pitchFamily="18" charset="0"/>
              </a:rPr>
              <a:t>moiety such that only one nucleotide can be incorporated during each sequencing cycle. </a:t>
            </a:r>
            <a:endParaRPr lang="en-US" sz="1600" dirty="0" smtClean="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r>
              <a:rPr lang="en-US" sz="1600" dirty="0" smtClean="0">
                <a:latin typeface="Times New Roman" panose="02020603050405020304" pitchFamily="18" charset="0"/>
                <a:cs typeface="Times New Roman" panose="02020603050405020304" pitchFamily="18" charset="0"/>
              </a:rPr>
              <a:t>After </a:t>
            </a:r>
            <a:r>
              <a:rPr lang="en-US" sz="1600" dirty="0">
                <a:latin typeface="Times New Roman" panose="02020603050405020304" pitchFamily="18" charset="0"/>
                <a:cs typeface="Times New Roman" panose="02020603050405020304" pitchFamily="18" charset="0"/>
              </a:rPr>
              <a:t>nucleotide incorporation, the </a:t>
            </a:r>
            <a:r>
              <a:rPr lang="en-US" sz="1600" dirty="0" smtClean="0">
                <a:latin typeface="Times New Roman" panose="02020603050405020304" pitchFamily="18" charset="0"/>
                <a:cs typeface="Times New Roman" panose="02020603050405020304" pitchFamily="18" charset="0"/>
              </a:rPr>
              <a:t>fluorescent </a:t>
            </a:r>
            <a:r>
              <a:rPr lang="en-US" sz="1600" dirty="0">
                <a:latin typeface="Times New Roman" panose="02020603050405020304" pitchFamily="18" charset="0"/>
                <a:cs typeface="Times New Roman" panose="02020603050405020304" pitchFamily="18" charset="0"/>
              </a:rPr>
              <a:t>signals are recorded for each cluster. </a:t>
            </a:r>
            <a:endParaRPr lang="en-US" sz="1600" dirty="0" smtClean="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r>
              <a:rPr lang="en-US" sz="1600" dirty="0" smtClean="0">
                <a:latin typeface="Times New Roman" panose="02020603050405020304" pitchFamily="18" charset="0"/>
                <a:cs typeface="Times New Roman" panose="02020603050405020304" pitchFamily="18" charset="0"/>
              </a:rPr>
              <a:t>Finally, the </a:t>
            </a:r>
            <a:r>
              <a:rPr lang="en-US" sz="1600" dirty="0">
                <a:latin typeface="Times New Roman" panose="02020603050405020304" pitchFamily="18" charset="0"/>
                <a:cs typeface="Times New Roman" panose="02020603050405020304" pitchFamily="18" charset="0"/>
              </a:rPr>
              <a:t>terminator moiety and fluorescent label are </a:t>
            </a:r>
            <a:r>
              <a:rPr lang="en-US" sz="1600" dirty="0" smtClean="0">
                <a:latin typeface="Times New Roman" panose="02020603050405020304" pitchFamily="18" charset="0"/>
                <a:cs typeface="Times New Roman" panose="02020603050405020304" pitchFamily="18" charset="0"/>
              </a:rPr>
              <a:t>chemically cleaved </a:t>
            </a:r>
            <a:r>
              <a:rPr lang="en-US" sz="1600" dirty="0">
                <a:latin typeface="Times New Roman" panose="02020603050405020304" pitchFamily="18" charset="0"/>
                <a:cs typeface="Times New Roman" panose="02020603050405020304" pitchFamily="18" charset="0"/>
              </a:rPr>
              <a:t>off and removed, and fresh nucleotides and polymerase are added to begin the next sequencing cycle.</a:t>
            </a:r>
          </a:p>
        </p:txBody>
      </p:sp>
      <p:sp>
        <p:nvSpPr>
          <p:cNvPr id="5" name="TextBox 4"/>
          <p:cNvSpPr txBox="1"/>
          <p:nvPr/>
        </p:nvSpPr>
        <p:spPr>
          <a:xfrm>
            <a:off x="457200" y="228600"/>
            <a:ext cx="8229600" cy="461665"/>
          </a:xfrm>
          <a:prstGeom prst="rect">
            <a:avLst/>
          </a:prstGeom>
          <a:noFill/>
        </p:spPr>
        <p:txBody>
          <a:bodyPr wrap="square" rtlCol="0">
            <a:spAutoFit/>
          </a:bodyPr>
          <a:lstStyle/>
          <a:p>
            <a:r>
              <a:rPr lang="en-US" sz="1200" dirty="0"/>
              <a:t>Matthew W. Anderson</a:t>
            </a:r>
            <a:r>
              <a:rPr lang="en-US" sz="1200" baseline="30000" dirty="0"/>
              <a:t> </a:t>
            </a:r>
            <a:r>
              <a:rPr lang="en-US" sz="1200" dirty="0"/>
              <a:t>and Iris </a:t>
            </a:r>
            <a:r>
              <a:rPr lang="en-US" sz="1200" dirty="0" err="1"/>
              <a:t>Schrijver</a:t>
            </a:r>
            <a:r>
              <a:rPr lang="en-US" sz="1200" baseline="30000" dirty="0"/>
              <a:t> </a:t>
            </a:r>
            <a:r>
              <a:rPr lang="en-US" sz="1200" dirty="0"/>
              <a:t>,Next Generation DNA Sequencing and the Future of Genomic Medicine </a:t>
            </a:r>
            <a:r>
              <a:rPr lang="en-US" sz="1200" i="1" dirty="0"/>
              <a:t>Genes 2010, 1, 38-69</a:t>
            </a:r>
            <a:endParaRPr lang="en-US" sz="1200" dirty="0"/>
          </a:p>
        </p:txBody>
      </p:sp>
    </p:spTree>
    <p:extLst>
      <p:ext uri="{BB962C8B-B14F-4D97-AF65-F5344CB8AC3E}">
        <p14:creationId xmlns:p14="http://schemas.microsoft.com/office/powerpoint/2010/main" val="368635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219200"/>
            <a:ext cx="8915400" cy="1908215"/>
          </a:xfrm>
          <a:prstGeom prst="rect">
            <a:avLst/>
          </a:prstGeom>
          <a:noFill/>
        </p:spPr>
        <p:txBody>
          <a:bodyPr wrap="square" rtlCol="0">
            <a:spAutoFit/>
          </a:bodyPr>
          <a:lstStyle/>
          <a:p>
            <a:r>
              <a:rPr lang="en-US" sz="2800" b="1" dirty="0"/>
              <a:t>Last week…</a:t>
            </a:r>
          </a:p>
          <a:p>
            <a:endParaRPr lang="en-US" dirty="0"/>
          </a:p>
          <a:p>
            <a:r>
              <a:rPr lang="en-US" dirty="0"/>
              <a:t>Visit to the DNA Sequencing Core facility</a:t>
            </a:r>
          </a:p>
          <a:p>
            <a:endParaRPr lang="en-US" dirty="0"/>
          </a:p>
          <a:p>
            <a:r>
              <a:rPr lang="en-US" dirty="0"/>
              <a:t>	Sanger sequencing: capillary electrophoresis equipment &amp; uses</a:t>
            </a:r>
          </a:p>
          <a:p>
            <a:r>
              <a:rPr lang="en-US" dirty="0"/>
              <a:t>	Illumina and Ion Torrent technology: sample preparation, equipment &amp; uses</a:t>
            </a:r>
          </a:p>
        </p:txBody>
      </p:sp>
    </p:spTree>
    <p:extLst>
      <p:ext uri="{BB962C8B-B14F-4D97-AF65-F5344CB8AC3E}">
        <p14:creationId xmlns:p14="http://schemas.microsoft.com/office/powerpoint/2010/main" val="4078527473"/>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Text Box 5"/>
          <p:cNvSpPr txBox="1">
            <a:spLocks noChangeArrowheads="1"/>
          </p:cNvSpPr>
          <p:nvPr/>
        </p:nvSpPr>
        <p:spPr bwMode="auto">
          <a:xfrm>
            <a:off x="304800" y="381000"/>
            <a:ext cx="8763000" cy="5586145"/>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mn-cs"/>
              </a:rPr>
              <a:t>Illumina Sequencing</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Massively parallel fully automated DNA and RNA sequencing – rapid generation of 5-25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gbp</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in 3 to 10 days. </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Analysis requires extensive computational reconstruction (mapping short reads of 75 to 300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bp</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back to the genome)</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Sequencing new genomes and learning what the mRNA compositions are in different tissues, developmental stages, disease states etc.</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HiSeq</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MiSeq</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hlinkClick r:id="rId2"/>
              </a:rPr>
              <a:t>https://</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hlinkClick r:id="rId2"/>
              </a:rPr>
              <a:t>www.youtube.com/watch?v=fCd6B5HRaZ8</a:t>
            </a:r>
            <a:endParaRPr kumimoji="0" lang="en-US" sz="1800" b="0" i="0" u="none" strike="noStrike" kern="1200" cap="none" spc="0" normalizeH="0" baseline="0" noProof="0" dirty="0" smtClean="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3422325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3733800"/>
            <a:ext cx="8229600" cy="2585323"/>
          </a:xfrm>
          <a:prstGeom prst="rect">
            <a:avLst/>
          </a:prstGeom>
          <a:noFill/>
        </p:spPr>
        <p:txBody>
          <a:bodyPr wrap="square" rtlCol="0">
            <a:spAutoFit/>
          </a:bodyPr>
          <a:lstStyle/>
          <a:p>
            <a:r>
              <a:rPr lang="en-US" b="1" dirty="0"/>
              <a:t>Amino acid side chains also hydrogen bond </a:t>
            </a:r>
            <a:r>
              <a:rPr lang="en-US" dirty="0"/>
              <a:t>with nitrogenous bases through major and minor grove interactions (provides specificity &amp; stability); </a:t>
            </a:r>
          </a:p>
          <a:p>
            <a:endParaRPr lang="en-US" dirty="0"/>
          </a:p>
          <a:p>
            <a:r>
              <a:rPr lang="en-US" dirty="0"/>
              <a:t>make </a:t>
            </a:r>
            <a:r>
              <a:rPr lang="en-US" b="1" dirty="0"/>
              <a:t>hydrostatic interactions</a:t>
            </a:r>
            <a:r>
              <a:rPr lang="en-US" dirty="0"/>
              <a:t> between backbone phosphates and positively charged amino acid side chains (provides stability); </a:t>
            </a:r>
          </a:p>
          <a:p>
            <a:endParaRPr lang="en-US" dirty="0"/>
          </a:p>
          <a:p>
            <a:r>
              <a:rPr lang="en-US" dirty="0"/>
              <a:t>other associations such as </a:t>
            </a:r>
            <a:r>
              <a:rPr lang="en-US" b="1" dirty="0"/>
              <a:t>hydrophobic stacking </a:t>
            </a:r>
            <a:r>
              <a:rPr lang="en-US" dirty="0"/>
              <a:t>between a nucleic acid base and planar ring amino acids such as tyrosine, phenylalanine or interactions with the peptide backbone can also provide stability &amp; specificity. </a:t>
            </a:r>
          </a:p>
        </p:txBody>
      </p:sp>
      <p:pic>
        <p:nvPicPr>
          <p:cNvPr id="8" name="Picture 7" descr="16-05-doublehelix.jpg">
            <a:extLst>
              <a:ext uri="{FF2B5EF4-FFF2-40B4-BE49-F238E27FC236}">
                <a16:creationId xmlns:a16="http://schemas.microsoft.com/office/drawing/2014/main" id="{132C7282-6A35-4E04-A3A2-96F18B9374CA}"/>
              </a:ext>
            </a:extLst>
          </p:cNvPr>
          <p:cNvPicPr>
            <a:picLocks noChangeAspect="1"/>
          </p:cNvPicPr>
          <p:nvPr/>
        </p:nvPicPr>
        <p:blipFill>
          <a:blip r:embed="rId2" cstate="print">
            <a:lum bright="10000" contrast="30000"/>
          </a:blip>
          <a:stretch>
            <a:fillRect/>
          </a:stretch>
        </p:blipFill>
        <p:spPr>
          <a:xfrm>
            <a:off x="1600200" y="228600"/>
            <a:ext cx="6248400" cy="3250636"/>
          </a:xfrm>
          <a:prstGeom prst="rect">
            <a:avLst/>
          </a:prstGeom>
        </p:spPr>
      </p:pic>
    </p:spTree>
    <p:extLst>
      <p:ext uri="{BB962C8B-B14F-4D97-AF65-F5344CB8AC3E}">
        <p14:creationId xmlns:p14="http://schemas.microsoft.com/office/powerpoint/2010/main" val="223106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aired end.jpg"/>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28600" y="1438175"/>
            <a:ext cx="7546206" cy="4581625"/>
          </a:xfrm>
          <a:prstGeom prst="rect">
            <a:avLst/>
          </a:prstGeom>
        </p:spPr>
      </p:pic>
      <p:sp>
        <p:nvSpPr>
          <p:cNvPr id="8" name="TextBox 7"/>
          <p:cNvSpPr txBox="1"/>
          <p:nvPr/>
        </p:nvSpPr>
        <p:spPr>
          <a:xfrm>
            <a:off x="7706557" y="1851643"/>
            <a:ext cx="1447800" cy="2031325"/>
          </a:xfrm>
          <a:prstGeom prst="rect">
            <a:avLst/>
          </a:prstGeom>
          <a:noFill/>
        </p:spPr>
        <p:txBody>
          <a:bodyPr wrap="square" rtlCol="0">
            <a:spAutoFit/>
          </a:bodyPr>
          <a:lstStyle/>
          <a:p>
            <a:r>
              <a:rPr lang="en-US" sz="1400" dirty="0"/>
              <a:t>Ligate then cut with </a:t>
            </a:r>
            <a:r>
              <a:rPr lang="en-US" sz="1400" b="1" dirty="0" err="1"/>
              <a:t>MmeI</a:t>
            </a:r>
            <a:r>
              <a:rPr lang="en-US" sz="1400" b="1" dirty="0"/>
              <a:t> </a:t>
            </a:r>
            <a:r>
              <a:rPr lang="en-US" sz="1400" dirty="0"/>
              <a:t>18/20 base pairs downstream and </a:t>
            </a:r>
            <a:r>
              <a:rPr lang="en-US" sz="1400" b="1" dirty="0"/>
              <a:t>EcoP15I</a:t>
            </a:r>
            <a:r>
              <a:rPr lang="en-US" sz="1400" dirty="0"/>
              <a:t> 25/27 base pairs downstream</a:t>
            </a:r>
          </a:p>
        </p:txBody>
      </p:sp>
      <p:sp>
        <p:nvSpPr>
          <p:cNvPr id="9" name="TextBox 8"/>
          <p:cNvSpPr txBox="1"/>
          <p:nvPr/>
        </p:nvSpPr>
        <p:spPr>
          <a:xfrm>
            <a:off x="838200" y="6019800"/>
            <a:ext cx="6858000" cy="646331"/>
          </a:xfrm>
          <a:prstGeom prst="rect">
            <a:avLst/>
          </a:prstGeom>
          <a:noFill/>
        </p:spPr>
        <p:txBody>
          <a:bodyPr wrap="square" rtlCol="0">
            <a:spAutoFit/>
          </a:bodyPr>
          <a:lstStyle/>
          <a:p>
            <a:r>
              <a:rPr lang="en-US" sz="1200" dirty="0">
                <a:hlinkClick r:id="rId4"/>
              </a:rPr>
              <a:t>http://en.wikipedia.org/wiki/Paired-end_Tags</a:t>
            </a:r>
            <a:endParaRPr lang="en-US" sz="1200" dirty="0"/>
          </a:p>
          <a:p>
            <a:endParaRPr lang="en-US" sz="1200" dirty="0"/>
          </a:p>
          <a:p>
            <a:r>
              <a:rPr lang="en-US" sz="1200" dirty="0">
                <a:hlinkClick r:id="rId5"/>
              </a:rPr>
              <a:t>https://era7bioinformatics.com/en/page.cfm?id=1626</a:t>
            </a:r>
            <a:r>
              <a:rPr lang="en-US" sz="1200" dirty="0"/>
              <a:t> </a:t>
            </a:r>
            <a:endParaRPr lang="en-US" dirty="0"/>
          </a:p>
        </p:txBody>
      </p:sp>
      <p:sp>
        <p:nvSpPr>
          <p:cNvPr id="10" name="TextBox 9"/>
          <p:cNvSpPr txBox="1"/>
          <p:nvPr/>
        </p:nvSpPr>
        <p:spPr>
          <a:xfrm>
            <a:off x="609600" y="0"/>
            <a:ext cx="8077200" cy="1169551"/>
          </a:xfrm>
          <a:prstGeom prst="rect">
            <a:avLst/>
          </a:prstGeom>
          <a:noFill/>
        </p:spPr>
        <p:txBody>
          <a:bodyPr wrap="square" rtlCol="0">
            <a:spAutoFit/>
          </a:bodyPr>
          <a:lstStyle/>
          <a:p>
            <a:r>
              <a:rPr lang="en-US" sz="1400" b="1" dirty="0"/>
              <a:t>Paired End Sequencing Strategy (can be used with all sequencing approaches)</a:t>
            </a:r>
            <a:r>
              <a:rPr lang="en-US" sz="1400" dirty="0"/>
              <a:t>: jump ahead to read distant regions of the same DNA strand.  A simple modification to the standard single-read DNA library preparation </a:t>
            </a:r>
            <a:r>
              <a:rPr lang="en-US" sz="1400" dirty="0" smtClean="0"/>
              <a:t>allows reading </a:t>
            </a:r>
            <a:r>
              <a:rPr lang="en-US" sz="1400" dirty="0"/>
              <a:t>both the forward and reverse template strands of each cluster. In addition to sequence information, both reads contain long range positional information, allowing for highly precise alignment of reads.</a:t>
            </a:r>
          </a:p>
        </p:txBody>
      </p:sp>
    </p:spTree>
    <p:extLst>
      <p:ext uri="{BB962C8B-B14F-4D97-AF65-F5344CB8AC3E}">
        <p14:creationId xmlns:p14="http://schemas.microsoft.com/office/powerpoint/2010/main" val="3859050390"/>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ign to genome.jpg"/>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85800" y="1539551"/>
            <a:ext cx="8001000" cy="3778898"/>
          </a:xfrm>
          <a:prstGeom prst="rect">
            <a:avLst/>
          </a:prstGeom>
        </p:spPr>
      </p:pic>
      <p:sp>
        <p:nvSpPr>
          <p:cNvPr id="3" name="TextBox 2"/>
          <p:cNvSpPr txBox="1"/>
          <p:nvPr/>
        </p:nvSpPr>
        <p:spPr>
          <a:xfrm>
            <a:off x="685800" y="5638800"/>
            <a:ext cx="8458200" cy="1077218"/>
          </a:xfrm>
          <a:prstGeom prst="rect">
            <a:avLst/>
          </a:prstGeom>
          <a:noFill/>
        </p:spPr>
        <p:txBody>
          <a:bodyPr wrap="square" rtlCol="0">
            <a:spAutoFit/>
          </a:bodyPr>
          <a:lstStyle/>
          <a:p>
            <a:r>
              <a:rPr lang="en-US" sz="1200" dirty="0">
                <a:hlinkClick r:id="rId4"/>
              </a:rPr>
              <a:t>http://en.wikipedia.org/wiki/Paired-end_Tags</a:t>
            </a:r>
            <a:endParaRPr lang="en-US" sz="1200" dirty="0"/>
          </a:p>
          <a:p>
            <a:endParaRPr lang="en-US" sz="1200" dirty="0"/>
          </a:p>
          <a:p>
            <a:endParaRPr lang="en-US" sz="1200" dirty="0"/>
          </a:p>
          <a:p>
            <a:r>
              <a:rPr lang="en-US" sz="1600" b="1" dirty="0"/>
              <a:t>Nanopore DNA sequencing</a:t>
            </a:r>
            <a:r>
              <a:rPr lang="en-US" sz="1200" dirty="0"/>
              <a:t>: </a:t>
            </a:r>
            <a:r>
              <a:rPr lang="en-US" sz="1200" dirty="0">
                <a:hlinkClick r:id="rId5"/>
              </a:rPr>
              <a:t>https://www.youtube.com/watch?v=GUb1TZvMWsw</a:t>
            </a:r>
            <a:endParaRPr lang="en-US" sz="1200" dirty="0"/>
          </a:p>
          <a:p>
            <a:endParaRPr lang="en-US" sz="1200" dirty="0"/>
          </a:p>
        </p:txBody>
      </p:sp>
      <p:sp>
        <p:nvSpPr>
          <p:cNvPr id="4" name="TextBox 3"/>
          <p:cNvSpPr txBox="1"/>
          <p:nvPr/>
        </p:nvSpPr>
        <p:spPr>
          <a:xfrm>
            <a:off x="685800" y="228600"/>
            <a:ext cx="8001000" cy="1200329"/>
          </a:xfrm>
          <a:prstGeom prst="rect">
            <a:avLst/>
          </a:prstGeom>
          <a:noFill/>
        </p:spPr>
        <p:txBody>
          <a:bodyPr wrap="square" rtlCol="0">
            <a:spAutoFit/>
          </a:bodyPr>
          <a:lstStyle/>
          <a:p>
            <a:r>
              <a:rPr lang="en-US" b="1" dirty="0"/>
              <a:t>Sorts of new data that comes from an RNA sequencing experiment: relative transcript </a:t>
            </a:r>
            <a:r>
              <a:rPr lang="en-US" b="1" u="sng" dirty="0"/>
              <a:t>abundance &amp; structural features </a:t>
            </a:r>
            <a:r>
              <a:rPr lang="en-US" b="1" dirty="0"/>
              <a:t>of expressed/processed RNAs (transcriptional start site; splice sites; poly A site)</a:t>
            </a:r>
          </a:p>
        </p:txBody>
      </p:sp>
    </p:spTree>
    <p:extLst>
      <p:ext uri="{BB962C8B-B14F-4D97-AF65-F5344CB8AC3E}">
        <p14:creationId xmlns:p14="http://schemas.microsoft.com/office/powerpoint/2010/main" val="482019232"/>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ges from comparison of next gen sequencing-2.jpg"/>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52400" y="152400"/>
            <a:ext cx="8763000" cy="6172200"/>
          </a:xfrm>
          <a:prstGeom prst="rect">
            <a:avLst/>
          </a:prstGeom>
        </p:spPr>
      </p:pic>
      <p:sp>
        <p:nvSpPr>
          <p:cNvPr id="3" name="Rectangle 2"/>
          <p:cNvSpPr/>
          <p:nvPr/>
        </p:nvSpPr>
        <p:spPr>
          <a:xfrm>
            <a:off x="1524000" y="6477000"/>
            <a:ext cx="4572000" cy="276999"/>
          </a:xfrm>
          <a:prstGeom prst="rect">
            <a:avLst/>
          </a:prstGeom>
        </p:spPr>
        <p:txBody>
          <a:bodyPr>
            <a:spAutoFit/>
          </a:bodyPr>
          <a:lstStyle/>
          <a:p>
            <a:r>
              <a:rPr lang="en-US" sz="1200" dirty="0"/>
              <a:t>Glen, TC Molecular Ecology Resources (2011) 11, 759–769</a:t>
            </a:r>
          </a:p>
        </p:txBody>
      </p:sp>
    </p:spTree>
    <p:extLst>
      <p:ext uri="{BB962C8B-B14F-4D97-AF65-F5344CB8AC3E}">
        <p14:creationId xmlns:p14="http://schemas.microsoft.com/office/powerpoint/2010/main" val="4062512047"/>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ges from comparison of next gen sequencing.jpg"/>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28600" y="33528"/>
            <a:ext cx="8534400" cy="6581001"/>
          </a:xfrm>
          <a:prstGeom prst="rect">
            <a:avLst/>
          </a:prstGeom>
        </p:spPr>
      </p:pic>
      <p:sp>
        <p:nvSpPr>
          <p:cNvPr id="4" name="TextBox 3"/>
          <p:cNvSpPr txBox="1"/>
          <p:nvPr/>
        </p:nvSpPr>
        <p:spPr>
          <a:xfrm>
            <a:off x="1828800" y="6581001"/>
            <a:ext cx="6019800" cy="276999"/>
          </a:xfrm>
          <a:prstGeom prst="rect">
            <a:avLst/>
          </a:prstGeom>
          <a:noFill/>
        </p:spPr>
        <p:txBody>
          <a:bodyPr wrap="square" rtlCol="0">
            <a:spAutoFit/>
          </a:bodyPr>
          <a:lstStyle/>
          <a:p>
            <a:r>
              <a:rPr lang="en-US" sz="1200" dirty="0"/>
              <a:t>Glen, TC Molecular Ecology Resources (2011) 11, 759–769</a:t>
            </a:r>
          </a:p>
        </p:txBody>
      </p:sp>
    </p:spTree>
    <p:extLst>
      <p:ext uri="{BB962C8B-B14F-4D97-AF65-F5344CB8AC3E}">
        <p14:creationId xmlns:p14="http://schemas.microsoft.com/office/powerpoint/2010/main" val="1517535154"/>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533400"/>
            <a:ext cx="7543800" cy="4247317"/>
          </a:xfrm>
          <a:prstGeom prst="rect">
            <a:avLst/>
          </a:prstGeom>
          <a:noFill/>
        </p:spPr>
        <p:txBody>
          <a:bodyPr wrap="square" rtlCol="0">
            <a:spAutoFit/>
          </a:bodyPr>
          <a:lstStyle/>
          <a:p>
            <a:r>
              <a:rPr lang="en-US" b="1" dirty="0">
                <a:solidFill>
                  <a:srgbClr val="FF0000"/>
                </a:solidFill>
              </a:rPr>
              <a:t>Third Generation DNA Sequencing </a:t>
            </a:r>
            <a:r>
              <a:rPr lang="en-US" dirty="0"/>
              <a:t>– a number of technologies based on direct reads of DNA strands.  In the </a:t>
            </a:r>
            <a:r>
              <a:rPr lang="en-US" dirty="0" err="1"/>
              <a:t>nanopore</a:t>
            </a:r>
            <a:r>
              <a:rPr lang="en-US" dirty="0"/>
              <a:t> approach can read DNA sequences directly and without amplification.</a:t>
            </a:r>
          </a:p>
          <a:p>
            <a:endParaRPr lang="en-US" b="1" dirty="0" smtClean="0"/>
          </a:p>
          <a:p>
            <a:endParaRPr lang="en-US" b="1" dirty="0"/>
          </a:p>
          <a:p>
            <a:r>
              <a:rPr lang="en-US" b="1" dirty="0" err="1" smtClean="0"/>
              <a:t>Nanopore</a:t>
            </a:r>
            <a:r>
              <a:rPr lang="en-US" b="1" dirty="0" smtClean="0"/>
              <a:t> </a:t>
            </a:r>
            <a:r>
              <a:rPr lang="en-US" b="1" dirty="0"/>
              <a:t>DNA sequencing</a:t>
            </a:r>
            <a:r>
              <a:rPr lang="en-US" dirty="0"/>
              <a:t>:</a:t>
            </a:r>
          </a:p>
          <a:p>
            <a:endParaRPr lang="en-US" dirty="0"/>
          </a:p>
          <a:p>
            <a:r>
              <a:rPr lang="en-US" dirty="0">
                <a:hlinkClick r:id="rId2"/>
              </a:rPr>
              <a:t>https://</a:t>
            </a:r>
            <a:r>
              <a:rPr lang="en-US" dirty="0" smtClean="0">
                <a:hlinkClick r:id="rId2"/>
              </a:rPr>
              <a:t>nanoporetech.com/applications/dna-nanopore-sequencing</a:t>
            </a:r>
            <a:endParaRPr lang="en-US" dirty="0" smtClean="0"/>
          </a:p>
          <a:p>
            <a:endParaRPr lang="en-US" dirty="0" smtClean="0"/>
          </a:p>
          <a:p>
            <a:endParaRPr lang="en-US" dirty="0"/>
          </a:p>
          <a:p>
            <a:r>
              <a:rPr lang="en-US" dirty="0" err="1" smtClean="0"/>
              <a:t>PacBIO</a:t>
            </a:r>
            <a:endParaRPr lang="en-US" dirty="0" smtClean="0"/>
          </a:p>
          <a:p>
            <a:r>
              <a:rPr lang="en-US" dirty="0">
                <a:hlinkClick r:id="rId3"/>
              </a:rPr>
              <a:t>https://</a:t>
            </a:r>
            <a:r>
              <a:rPr lang="en-US" dirty="0" smtClean="0">
                <a:hlinkClick r:id="rId3"/>
              </a:rPr>
              <a:t>www.youtube.com/watch?v=v8p4ph2MAvI</a:t>
            </a:r>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506583011"/>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381000" y="174625"/>
            <a:ext cx="8305800" cy="6001643"/>
          </a:xfrm>
          <a:prstGeom prst="rect">
            <a:avLst/>
          </a:prstGeom>
          <a:noFill/>
          <a:ln w="9525">
            <a:noFill/>
            <a:miter lim="800000"/>
            <a:headEnd/>
            <a:tailEnd/>
          </a:ln>
        </p:spPr>
        <p:txBody>
          <a:bodyPr wrap="square">
            <a:spAutoFit/>
          </a:bodyPr>
          <a:lstStyle/>
          <a:p>
            <a:r>
              <a:rPr lang="en-US" sz="1600" b="1" u="sng" dirty="0"/>
              <a:t>Promoter Fusions:  </a:t>
            </a:r>
            <a:r>
              <a:rPr lang="en-US" sz="1600" dirty="0"/>
              <a:t>For instance, LacZ in our pTZ vectors, tac, λ viral promoter;.  Many other common promoter fusions such as </a:t>
            </a:r>
            <a:r>
              <a:rPr lang="en-US" sz="1600" i="1" dirty="0"/>
              <a:t>GAL1 </a:t>
            </a:r>
            <a:r>
              <a:rPr lang="en-US" sz="1600" dirty="0"/>
              <a:t>(Gal4 responsive, developed in yeast but now common elsewhere); CMV (mammalian), Tetracycline sensitive “Tet” (on or off constructs for mammalian &amp; other cell types), heat shock inducible (many cell types), actin or tubulin (strong constitutive) </a:t>
            </a:r>
            <a:endParaRPr lang="en-US" sz="1600" b="1" dirty="0"/>
          </a:p>
          <a:p>
            <a:endParaRPr lang="en-US" sz="1600" b="1" dirty="0"/>
          </a:p>
          <a:p>
            <a:r>
              <a:rPr lang="en-US" sz="1600" b="1" dirty="0"/>
              <a:t>Advantages:  </a:t>
            </a:r>
            <a:r>
              <a:rPr lang="en-US" sz="1600" dirty="0"/>
              <a:t>Selective expression, </a:t>
            </a:r>
            <a:r>
              <a:rPr lang="en-US" sz="1600" dirty="0">
                <a:solidFill>
                  <a:schemeClr val="accent2"/>
                </a:solidFill>
              </a:rPr>
              <a:t>experimenter can dictate when the gene is “on” or “off”.</a:t>
            </a:r>
            <a:r>
              <a:rPr lang="en-US" sz="1600" dirty="0"/>
              <a:t>  Helpful for cloning or if product is toxic to the cell or desirable if one wants to “add” or “remove” a protein during a specific time in the experiment.</a:t>
            </a:r>
            <a:endParaRPr lang="en-US" sz="1600" b="1" dirty="0"/>
          </a:p>
          <a:p>
            <a:r>
              <a:rPr lang="en-US" sz="1600" b="1" dirty="0"/>
              <a:t>Disadvantages: </a:t>
            </a:r>
            <a:r>
              <a:rPr lang="en-US" sz="1600" dirty="0"/>
              <a:t>May be expressed at a greater or lesser than normally found in the cell.  </a:t>
            </a:r>
          </a:p>
          <a:p>
            <a:r>
              <a:rPr lang="en-US" sz="1600" b="1" i="1" dirty="0"/>
              <a:t>This disadvantage may be an advantage under certain circumstances </a:t>
            </a:r>
            <a:r>
              <a:rPr lang="en-US" sz="1600" dirty="0"/>
              <a:t>(e.g., seeing if over expression of protein XX may compensate for the lack of protein YY, that is a “suppression” study).</a:t>
            </a:r>
          </a:p>
          <a:p>
            <a:endParaRPr lang="en-US" sz="1600" b="1" dirty="0"/>
          </a:p>
          <a:p>
            <a:r>
              <a:rPr lang="en-US" sz="1600" b="1" u="sng" dirty="0"/>
              <a:t>Protein Fusions: </a:t>
            </a:r>
            <a:r>
              <a:rPr lang="en-US" sz="1600" dirty="0"/>
              <a:t>joining the protein coding sequence of a gene of interest to a protein coding sequence to that of another present on the vector.</a:t>
            </a:r>
            <a:endParaRPr lang="en-US" sz="1600" b="1" dirty="0"/>
          </a:p>
          <a:p>
            <a:r>
              <a:rPr lang="en-US" sz="1600" b="1" dirty="0"/>
              <a:t>Advantages:</a:t>
            </a:r>
            <a:endParaRPr lang="en-US" sz="1600" dirty="0"/>
          </a:p>
          <a:p>
            <a:r>
              <a:rPr lang="en-US" sz="1600" dirty="0"/>
              <a:t>	</a:t>
            </a:r>
            <a:r>
              <a:rPr lang="en-US" sz="1600" dirty="0">
                <a:solidFill>
                  <a:schemeClr val="accent2"/>
                </a:solidFill>
              </a:rPr>
              <a:t>Facilitates protein purification</a:t>
            </a:r>
          </a:p>
          <a:p>
            <a:r>
              <a:rPr lang="en-US" sz="1600" dirty="0"/>
              <a:t>	</a:t>
            </a:r>
            <a:r>
              <a:rPr lang="en-US" sz="1600" dirty="0">
                <a:solidFill>
                  <a:schemeClr val="accent2"/>
                </a:solidFill>
              </a:rPr>
              <a:t>May enhance stability or solubility of the recombinant protein</a:t>
            </a:r>
          </a:p>
          <a:p>
            <a:r>
              <a:rPr lang="en-US" sz="1600" dirty="0"/>
              <a:t>	</a:t>
            </a:r>
            <a:r>
              <a:rPr lang="en-US" sz="1600" dirty="0">
                <a:solidFill>
                  <a:schemeClr val="accent2"/>
                </a:solidFill>
              </a:rPr>
              <a:t>When antibodies are available against the (vector) segment, subcellular localization or quantification is possible</a:t>
            </a:r>
            <a:endParaRPr lang="en-US" sz="1600" b="1" dirty="0">
              <a:solidFill>
                <a:schemeClr val="accent2"/>
              </a:solidFill>
            </a:endParaRPr>
          </a:p>
          <a:p>
            <a:r>
              <a:rPr lang="en-US" sz="1600" b="1" dirty="0"/>
              <a:t>Disadvantages: </a:t>
            </a:r>
            <a:r>
              <a:rPr lang="en-US" sz="1600" dirty="0"/>
              <a:t>May alter the sequence of the protein (usually at the amino or carboxyl terminal region) and this may have </a:t>
            </a:r>
            <a:r>
              <a:rPr lang="en-US" sz="1600" dirty="0">
                <a:solidFill>
                  <a:schemeClr val="accent2"/>
                </a:solidFill>
              </a:rPr>
              <a:t>unexpected consequences on the protein’s activity, stability, or ability to interact with natural binding partners</a:t>
            </a:r>
            <a:r>
              <a:rPr lang="en-US" sz="1600" dirty="0"/>
              <a:t>.</a:t>
            </a:r>
          </a:p>
        </p:txBody>
      </p:sp>
    </p:spTree>
    <p:extLst>
      <p:ext uri="{BB962C8B-B14F-4D97-AF65-F5344CB8AC3E}">
        <p14:creationId xmlns:p14="http://schemas.microsoft.com/office/powerpoint/2010/main" val="60585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6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610">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8610">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8610">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8610">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8610">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8610">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8610">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966788" y="1177925"/>
            <a:ext cx="7208837" cy="4505325"/>
          </a:xfrm>
          <a:prstGeom prst="rect">
            <a:avLst/>
          </a:prstGeom>
          <a:noFill/>
          <a:ln w="9525">
            <a:noFill/>
            <a:miter lim="800000"/>
            <a:headEnd/>
            <a:tailEnd/>
          </a:ln>
        </p:spPr>
      </p:pic>
      <p:sp>
        <p:nvSpPr>
          <p:cNvPr id="52227" name="Text Box 3"/>
          <p:cNvSpPr txBox="1">
            <a:spLocks noChangeArrowheads="1"/>
          </p:cNvSpPr>
          <p:nvPr/>
        </p:nvSpPr>
        <p:spPr bwMode="auto">
          <a:xfrm>
            <a:off x="304800" y="533400"/>
            <a:ext cx="8686800" cy="641350"/>
          </a:xfrm>
          <a:prstGeom prst="rect">
            <a:avLst/>
          </a:prstGeom>
          <a:noFill/>
          <a:ln w="9525">
            <a:noFill/>
            <a:miter lim="800000"/>
            <a:headEnd/>
            <a:tailEnd/>
          </a:ln>
        </p:spPr>
        <p:txBody>
          <a:bodyPr wrap="square">
            <a:spAutoFit/>
          </a:bodyPr>
          <a:lstStyle/>
          <a:p>
            <a:pPr>
              <a:spcBef>
                <a:spcPct val="50000"/>
              </a:spcBef>
            </a:pPr>
            <a:r>
              <a:rPr lang="en-US" b="1" dirty="0">
                <a:solidFill>
                  <a:schemeClr val="accent2"/>
                </a:solidFill>
              </a:rPr>
              <a:t>Here the affinity tool is the </a:t>
            </a:r>
            <a:r>
              <a:rPr lang="en-US" b="1" u="sng" dirty="0">
                <a:solidFill>
                  <a:schemeClr val="accent2"/>
                </a:solidFill>
              </a:rPr>
              <a:t>chitin binding domain </a:t>
            </a:r>
            <a:r>
              <a:rPr lang="en-US" b="1" dirty="0">
                <a:solidFill>
                  <a:schemeClr val="accent2"/>
                </a:solidFill>
              </a:rPr>
              <a:t>(</a:t>
            </a:r>
            <a:r>
              <a:rPr lang="en-US" b="1" dirty="0">
                <a:solidFill>
                  <a:srgbClr val="A50021"/>
                </a:solidFill>
              </a:rPr>
              <a:t>CBD</a:t>
            </a:r>
            <a:r>
              <a:rPr lang="en-US" b="1" dirty="0">
                <a:solidFill>
                  <a:schemeClr val="accent2"/>
                </a:solidFill>
              </a:rPr>
              <a:t>) (6 kDa) peptide and the release mechanism is by DTT-induced proteolysis of a 28 kDa “</a:t>
            </a:r>
            <a:r>
              <a:rPr lang="en-US" b="1" dirty="0">
                <a:solidFill>
                  <a:srgbClr val="A50021"/>
                </a:solidFill>
              </a:rPr>
              <a:t>intein</a:t>
            </a:r>
            <a:r>
              <a:rPr lang="en-US" b="1" dirty="0">
                <a:solidFill>
                  <a:schemeClr val="accent2"/>
                </a:solidFill>
              </a:rPr>
              <a:t>”.</a:t>
            </a:r>
          </a:p>
        </p:txBody>
      </p:sp>
      <p:sp>
        <p:nvSpPr>
          <p:cNvPr id="52228" name="Text Box 4"/>
          <p:cNvSpPr txBox="1">
            <a:spLocks noChangeArrowheads="1"/>
          </p:cNvSpPr>
          <p:nvPr/>
        </p:nvSpPr>
        <p:spPr bwMode="auto">
          <a:xfrm>
            <a:off x="4648201" y="4495800"/>
            <a:ext cx="3962400" cy="641350"/>
          </a:xfrm>
          <a:prstGeom prst="rect">
            <a:avLst/>
          </a:prstGeom>
          <a:noFill/>
          <a:ln w="9525">
            <a:noFill/>
            <a:miter lim="800000"/>
            <a:headEnd/>
            <a:tailEnd/>
          </a:ln>
        </p:spPr>
        <p:txBody>
          <a:bodyPr>
            <a:spAutoFit/>
          </a:bodyPr>
          <a:lstStyle/>
          <a:p>
            <a:pPr>
              <a:spcBef>
                <a:spcPct val="50000"/>
              </a:spcBef>
            </a:pPr>
            <a:r>
              <a:rPr lang="en-US" b="1" dirty="0">
                <a:solidFill>
                  <a:schemeClr val="accent2"/>
                </a:solidFill>
              </a:rPr>
              <a:t>The </a:t>
            </a:r>
            <a:r>
              <a:rPr lang="en-US" b="1" dirty="0" err="1">
                <a:solidFill>
                  <a:schemeClr val="accent2"/>
                </a:solidFill>
              </a:rPr>
              <a:t>intein</a:t>
            </a:r>
            <a:r>
              <a:rPr lang="en-US" dirty="0"/>
              <a:t> directs an autocatalytic protein cleavage event.</a:t>
            </a:r>
          </a:p>
        </p:txBody>
      </p:sp>
      <p:pic>
        <p:nvPicPr>
          <p:cNvPr id="5" name="Picture 2" descr="CHAPS"/>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Lst>
          </a:blip>
          <a:srcRect/>
          <a:stretch>
            <a:fillRect/>
          </a:stretch>
        </p:blipFill>
        <p:spPr bwMode="auto">
          <a:xfrm>
            <a:off x="381000" y="5562600"/>
            <a:ext cx="1676400" cy="1295400"/>
          </a:xfrm>
          <a:prstGeom prst="rect">
            <a:avLst/>
          </a:prstGeom>
          <a:noFill/>
          <a:ln w="9525">
            <a:noFill/>
            <a:miter lim="800000"/>
            <a:headEnd/>
            <a:tailEnd/>
          </a:ln>
        </p:spPr>
      </p:pic>
      <p:sp>
        <p:nvSpPr>
          <p:cNvPr id="6" name="Rectangle 5"/>
          <p:cNvSpPr/>
          <p:nvPr/>
        </p:nvSpPr>
        <p:spPr>
          <a:xfrm>
            <a:off x="2133600" y="5715000"/>
            <a:ext cx="7010400" cy="954107"/>
          </a:xfrm>
          <a:prstGeom prst="rect">
            <a:avLst/>
          </a:prstGeom>
        </p:spPr>
        <p:txBody>
          <a:bodyPr wrap="square">
            <a:spAutoFit/>
          </a:bodyPr>
          <a:lstStyle/>
          <a:p>
            <a:r>
              <a:rPr lang="en-US" sz="1400" b="1" dirty="0"/>
              <a:t>CHAPS</a:t>
            </a:r>
            <a:r>
              <a:rPr lang="en-US" sz="1400" dirty="0"/>
              <a:t> (3-[(3-Cholamidopropyl) </a:t>
            </a:r>
            <a:r>
              <a:rPr lang="en-US" sz="1400" dirty="0" err="1"/>
              <a:t>dimethylammonio</a:t>
            </a:r>
            <a:r>
              <a:rPr lang="en-US" sz="1400" dirty="0"/>
              <a:t>]-1-propanesulfonate) – gentle organic </a:t>
            </a:r>
            <a:r>
              <a:rPr lang="en-US" sz="1400" dirty="0" err="1"/>
              <a:t>zwitterion</a:t>
            </a:r>
            <a:r>
              <a:rPr lang="en-US" sz="1400" dirty="0"/>
              <a:t> detergent with both a positive and negatively charged group at neutral </a:t>
            </a:r>
            <a:r>
              <a:rPr lang="en-US" sz="1400" dirty="0" err="1"/>
              <a:t>pH.</a:t>
            </a:r>
            <a:r>
              <a:rPr lang="en-US" sz="1400" dirty="0"/>
              <a:t>  Disrupts membranes and helps </a:t>
            </a:r>
            <a:r>
              <a:rPr lang="en-US" sz="1400" dirty="0" err="1"/>
              <a:t>solubilize</a:t>
            </a:r>
            <a:r>
              <a:rPr lang="en-US" sz="1400" dirty="0"/>
              <a:t> proteins without denaturing proteins.</a:t>
            </a:r>
          </a:p>
        </p:txBody>
      </p:sp>
      <p:pic>
        <p:nvPicPr>
          <p:cNvPr id="7" name="Picture 5" descr="chitin"/>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Lst>
          </a:blip>
          <a:srcRect/>
          <a:stretch>
            <a:fillRect/>
          </a:stretch>
        </p:blipFill>
        <p:spPr bwMode="auto">
          <a:xfrm>
            <a:off x="2819400" y="3581400"/>
            <a:ext cx="1828801" cy="977900"/>
          </a:xfrm>
          <a:prstGeom prst="rect">
            <a:avLst/>
          </a:prstGeom>
          <a:noFill/>
          <a:ln w="9525">
            <a:noFill/>
            <a:miter lim="800000"/>
            <a:headEnd/>
            <a:tailEnd/>
          </a:ln>
        </p:spPr>
      </p:pic>
      <p:sp>
        <p:nvSpPr>
          <p:cNvPr id="2" name="TextBox 1"/>
          <p:cNvSpPr txBox="1"/>
          <p:nvPr/>
        </p:nvSpPr>
        <p:spPr>
          <a:xfrm>
            <a:off x="1676400" y="87868"/>
            <a:ext cx="6553200" cy="400110"/>
          </a:xfrm>
          <a:prstGeom prst="rect">
            <a:avLst/>
          </a:prstGeom>
          <a:noFill/>
        </p:spPr>
        <p:txBody>
          <a:bodyPr wrap="square" rtlCol="0">
            <a:spAutoFit/>
          </a:bodyPr>
          <a:lstStyle/>
          <a:p>
            <a:r>
              <a:rPr lang="en-US" sz="2000" b="1" dirty="0"/>
              <a:t>Recombinant Protein Purification Approaches</a:t>
            </a:r>
          </a:p>
        </p:txBody>
      </p:sp>
    </p:spTree>
    <p:extLst>
      <p:ext uri="{BB962C8B-B14F-4D97-AF65-F5344CB8AC3E}">
        <p14:creationId xmlns:p14="http://schemas.microsoft.com/office/powerpoint/2010/main" val="410339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2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P spid="52228" grpId="0"/>
      <p:bldP spid="6"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srcRect/>
          <a:stretch>
            <a:fillRect/>
          </a:stretch>
        </p:blipFill>
        <p:spPr bwMode="auto">
          <a:xfrm>
            <a:off x="966788" y="152400"/>
            <a:ext cx="6500812" cy="6019800"/>
          </a:xfrm>
          <a:prstGeom prst="rect">
            <a:avLst/>
          </a:prstGeom>
          <a:noFill/>
          <a:ln w="9525">
            <a:noFill/>
            <a:miter lim="800000"/>
            <a:headEnd/>
            <a:tailEnd/>
          </a:ln>
        </p:spPr>
      </p:pic>
      <p:sp>
        <p:nvSpPr>
          <p:cNvPr id="53251" name="Text Box 3"/>
          <p:cNvSpPr txBox="1">
            <a:spLocks noChangeArrowheads="1"/>
          </p:cNvSpPr>
          <p:nvPr/>
        </p:nvSpPr>
        <p:spPr bwMode="auto">
          <a:xfrm>
            <a:off x="5943600" y="228599"/>
            <a:ext cx="3048000" cy="3139321"/>
          </a:xfrm>
          <a:prstGeom prst="rect">
            <a:avLst/>
          </a:prstGeom>
          <a:noFill/>
          <a:ln w="9525">
            <a:noFill/>
            <a:miter lim="800000"/>
            <a:headEnd/>
            <a:tailEnd/>
          </a:ln>
        </p:spPr>
        <p:txBody>
          <a:bodyPr wrap="square">
            <a:spAutoFit/>
          </a:bodyPr>
          <a:lstStyle/>
          <a:p>
            <a:pPr>
              <a:spcBef>
                <a:spcPct val="50000"/>
              </a:spcBef>
            </a:pPr>
            <a:r>
              <a:rPr lang="en-US" dirty="0"/>
              <a:t>Here the affinity tool is a </a:t>
            </a:r>
            <a:r>
              <a:rPr lang="en-US" b="1" dirty="0"/>
              <a:t>nickel-NTA </a:t>
            </a:r>
            <a:r>
              <a:rPr lang="en-US" dirty="0"/>
              <a:t>(</a:t>
            </a:r>
            <a:r>
              <a:rPr lang="en-US" dirty="0" err="1"/>
              <a:t>nitrilotriacetic</a:t>
            </a:r>
            <a:r>
              <a:rPr lang="en-US" dirty="0"/>
              <a:t> acid –chelates </a:t>
            </a:r>
            <a:r>
              <a:rPr lang="en-US" dirty="0" smtClean="0"/>
              <a:t>the nickel metal</a:t>
            </a:r>
            <a:r>
              <a:rPr lang="en-US" dirty="0"/>
              <a:t>) –agarose column which binds </a:t>
            </a:r>
            <a:r>
              <a:rPr lang="en-US" b="1" dirty="0">
                <a:solidFill>
                  <a:srgbClr val="FF0000"/>
                </a:solidFill>
              </a:rPr>
              <a:t>6XHis </a:t>
            </a:r>
            <a:r>
              <a:rPr lang="en-US" b="1" u="sng" dirty="0">
                <a:solidFill>
                  <a:srgbClr val="FF0000"/>
                </a:solidFill>
              </a:rPr>
              <a:t>N-terminal </a:t>
            </a:r>
            <a:r>
              <a:rPr lang="en-US" b="1" dirty="0">
                <a:solidFill>
                  <a:srgbClr val="FF0000"/>
                </a:solidFill>
              </a:rPr>
              <a:t>tag</a:t>
            </a:r>
            <a:r>
              <a:rPr lang="en-US" dirty="0"/>
              <a:t>; </a:t>
            </a:r>
            <a:r>
              <a:rPr lang="en-US" b="1" dirty="0" err="1"/>
              <a:t>enterokinase</a:t>
            </a:r>
            <a:r>
              <a:rPr lang="en-US" b="1" dirty="0"/>
              <a:t> protease </a:t>
            </a:r>
            <a:r>
              <a:rPr lang="en-US" dirty="0"/>
              <a:t>cleaves the protease site.  All three reading frames are represented in a set of three plasmids.</a:t>
            </a:r>
          </a:p>
        </p:txBody>
      </p:sp>
      <p:sp>
        <p:nvSpPr>
          <p:cNvPr id="4" name="TextBox 3"/>
          <p:cNvSpPr txBox="1"/>
          <p:nvPr/>
        </p:nvSpPr>
        <p:spPr>
          <a:xfrm>
            <a:off x="86418" y="301256"/>
            <a:ext cx="1894781" cy="3139321"/>
          </a:xfrm>
          <a:prstGeom prst="rect">
            <a:avLst/>
          </a:prstGeom>
          <a:noFill/>
        </p:spPr>
        <p:txBody>
          <a:bodyPr wrap="square" rtlCol="0">
            <a:spAutoFit/>
          </a:bodyPr>
          <a:lstStyle/>
          <a:p>
            <a:r>
              <a:rPr lang="en-US" dirty="0">
                <a:solidFill>
                  <a:srgbClr val="FF0000"/>
                </a:solidFill>
              </a:rPr>
              <a:t>Protein-fusions: selection and </a:t>
            </a:r>
            <a:r>
              <a:rPr lang="en-US" dirty="0" smtClean="0">
                <a:solidFill>
                  <a:srgbClr val="FF0000"/>
                </a:solidFill>
              </a:rPr>
              <a:t>detection </a:t>
            </a:r>
            <a:r>
              <a:rPr lang="en-US" dirty="0">
                <a:solidFill>
                  <a:srgbClr val="FF0000"/>
                </a:solidFill>
              </a:rPr>
              <a:t>tools </a:t>
            </a:r>
            <a:r>
              <a:rPr lang="en-US" dirty="0">
                <a:solidFill>
                  <a:schemeClr val="bg1"/>
                </a:solidFill>
              </a:rPr>
              <a:t>– </a:t>
            </a:r>
          </a:p>
          <a:p>
            <a:r>
              <a:rPr lang="en-US" b="1" dirty="0"/>
              <a:t>His6 selection on nickel resin</a:t>
            </a:r>
            <a:r>
              <a:rPr lang="en-US" dirty="0"/>
              <a:t>.</a:t>
            </a:r>
          </a:p>
          <a:p>
            <a:endParaRPr lang="en-US" dirty="0"/>
          </a:p>
          <a:p>
            <a:r>
              <a:rPr lang="en-US" i="1" dirty="0">
                <a:solidFill>
                  <a:schemeClr val="accent4"/>
                </a:solidFill>
              </a:rPr>
              <a:t>Note: the </a:t>
            </a:r>
            <a:r>
              <a:rPr lang="en-US" i="1" dirty="0" err="1">
                <a:solidFill>
                  <a:schemeClr val="accent4"/>
                </a:solidFill>
              </a:rPr>
              <a:t>pBAD</a:t>
            </a:r>
            <a:r>
              <a:rPr lang="en-US" i="1" dirty="0">
                <a:solidFill>
                  <a:schemeClr val="accent4"/>
                </a:solidFill>
              </a:rPr>
              <a:t> promoter is induced with the pentose sugar,  arabinose</a:t>
            </a:r>
          </a:p>
        </p:txBody>
      </p:sp>
    </p:spTree>
    <p:extLst>
      <p:ext uri="{BB962C8B-B14F-4D97-AF65-F5344CB8AC3E}">
        <p14:creationId xmlns:p14="http://schemas.microsoft.com/office/powerpoint/2010/main" val="108452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2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rcRect/>
          <a:stretch>
            <a:fillRect/>
          </a:stretch>
        </p:blipFill>
        <p:spPr bwMode="auto">
          <a:xfrm>
            <a:off x="533400" y="0"/>
            <a:ext cx="3609975" cy="6172200"/>
          </a:xfrm>
          <a:prstGeom prst="rect">
            <a:avLst/>
          </a:prstGeom>
          <a:noFill/>
          <a:ln w="9525">
            <a:noFill/>
            <a:miter lim="800000"/>
            <a:headEnd/>
            <a:tailEnd/>
          </a:ln>
        </p:spPr>
      </p:pic>
      <p:sp>
        <p:nvSpPr>
          <p:cNvPr id="54275" name="Text Box 3"/>
          <p:cNvSpPr txBox="1">
            <a:spLocks noChangeArrowheads="1"/>
          </p:cNvSpPr>
          <p:nvPr/>
        </p:nvSpPr>
        <p:spPr bwMode="auto">
          <a:xfrm>
            <a:off x="4267200" y="781883"/>
            <a:ext cx="4572000" cy="4801314"/>
          </a:xfrm>
          <a:prstGeom prst="rect">
            <a:avLst/>
          </a:prstGeom>
          <a:noFill/>
          <a:ln w="9525">
            <a:noFill/>
            <a:miter lim="800000"/>
            <a:headEnd/>
            <a:tailEnd/>
          </a:ln>
        </p:spPr>
        <p:txBody>
          <a:bodyPr wrap="square">
            <a:spAutoFit/>
          </a:bodyPr>
          <a:lstStyle/>
          <a:p>
            <a:r>
              <a:rPr lang="en-US" dirty="0"/>
              <a:t>Here the IPTG-inducible  </a:t>
            </a:r>
            <a:r>
              <a:rPr lang="en-US" i="1" dirty="0" err="1"/>
              <a:t>tac</a:t>
            </a:r>
            <a:r>
              <a:rPr lang="en-US" dirty="0"/>
              <a:t> promoter. The </a:t>
            </a:r>
            <a:r>
              <a:rPr lang="en-US" dirty="0" smtClean="0"/>
              <a:t>strong </a:t>
            </a:r>
            <a:r>
              <a:rPr lang="en-US" dirty="0" smtClean="0">
                <a:solidFill>
                  <a:srgbClr val="A50021"/>
                </a:solidFill>
              </a:rPr>
              <a:t>hybrid </a:t>
            </a:r>
            <a:r>
              <a:rPr lang="en-US" i="1" dirty="0">
                <a:solidFill>
                  <a:srgbClr val="A50021"/>
                </a:solidFill>
              </a:rPr>
              <a:t>tac </a:t>
            </a:r>
            <a:r>
              <a:rPr lang="en-US" dirty="0">
                <a:solidFill>
                  <a:srgbClr val="A50021"/>
                </a:solidFill>
              </a:rPr>
              <a:t> promoter </a:t>
            </a:r>
            <a:r>
              <a:rPr lang="en-US" dirty="0"/>
              <a:t>includes the - </a:t>
            </a:r>
            <a:r>
              <a:rPr lang="en-US" b="1" dirty="0"/>
              <a:t>10 </a:t>
            </a:r>
            <a:r>
              <a:rPr lang="en-US" dirty="0"/>
              <a:t>region of the lacUV5 and the </a:t>
            </a:r>
            <a:r>
              <a:rPr lang="en-US" b="1" dirty="0"/>
              <a:t>-35 </a:t>
            </a:r>
            <a:r>
              <a:rPr lang="en-US" dirty="0"/>
              <a:t>region of the trp C promoter. IPTG induces </a:t>
            </a:r>
            <a:r>
              <a:rPr lang="en-US" b="1" i="1" dirty="0" err="1"/>
              <a:t>tacP</a:t>
            </a:r>
            <a:r>
              <a:rPr lang="en-US" i="1" dirty="0"/>
              <a:t> </a:t>
            </a:r>
            <a:r>
              <a:rPr lang="en-US" dirty="0"/>
              <a:t>expression of a fusion gene containing a peptide coding sequence </a:t>
            </a:r>
            <a:r>
              <a:rPr lang="en-US" dirty="0" smtClean="0"/>
              <a:t>from the </a:t>
            </a:r>
            <a:r>
              <a:rPr lang="en-US" b="1" i="1" u="sng" dirty="0" smtClean="0"/>
              <a:t>biotin </a:t>
            </a:r>
            <a:r>
              <a:rPr lang="en-US" b="1" i="1" u="sng" dirty="0"/>
              <a:t>carboxylase carrier </a:t>
            </a:r>
            <a:r>
              <a:rPr lang="en-US" b="1" i="1" u="sng" dirty="0" smtClean="0"/>
              <a:t>protein</a:t>
            </a:r>
            <a:r>
              <a:rPr lang="en-US" dirty="0" smtClean="0"/>
              <a:t> </a:t>
            </a:r>
            <a:r>
              <a:rPr lang="en-US" dirty="0"/>
              <a:t>which is biotinylated </a:t>
            </a:r>
            <a:r>
              <a:rPr lang="en-US" i="1" dirty="0"/>
              <a:t>in vivo </a:t>
            </a:r>
            <a:r>
              <a:rPr lang="en-US" dirty="0"/>
              <a:t>at a lysine residue by the </a:t>
            </a:r>
            <a:r>
              <a:rPr lang="en-US" i="1" dirty="0" smtClean="0"/>
              <a:t>E. coli </a:t>
            </a:r>
            <a:r>
              <a:rPr lang="en-US" b="1" dirty="0"/>
              <a:t>biotin ligase </a:t>
            </a:r>
            <a:r>
              <a:rPr lang="en-US" dirty="0"/>
              <a:t>(</a:t>
            </a:r>
            <a:r>
              <a:rPr lang="en-US" i="1" dirty="0" err="1"/>
              <a:t>Bir</a:t>
            </a:r>
            <a:r>
              <a:rPr lang="en-US" dirty="0" err="1"/>
              <a:t>A</a:t>
            </a:r>
            <a:r>
              <a:rPr lang="en-US" dirty="0"/>
              <a:t> gene product).   </a:t>
            </a:r>
            <a:endParaRPr lang="en-US" dirty="0" smtClean="0"/>
          </a:p>
          <a:p>
            <a:endParaRPr lang="en-US" dirty="0">
              <a:solidFill>
                <a:srgbClr val="A50021"/>
              </a:solidFill>
            </a:endParaRPr>
          </a:p>
          <a:p>
            <a:r>
              <a:rPr lang="en-US" dirty="0" smtClean="0">
                <a:solidFill>
                  <a:srgbClr val="A50021"/>
                </a:solidFill>
              </a:rPr>
              <a:t>Streptavidin-agarose</a:t>
            </a:r>
            <a:r>
              <a:rPr lang="en-US" dirty="0" smtClean="0"/>
              <a:t> </a:t>
            </a:r>
            <a:r>
              <a:rPr lang="en-US" dirty="0"/>
              <a:t>is then used to purify the protein of interest.  Streptavidin is a 60 kDa protein from </a:t>
            </a:r>
            <a:r>
              <a:rPr lang="en-US" i="1" dirty="0"/>
              <a:t>Streptomyces </a:t>
            </a:r>
            <a:r>
              <a:rPr lang="en-US" dirty="0"/>
              <a:t>bacteria. </a:t>
            </a:r>
            <a:endParaRPr lang="en-US" dirty="0" smtClean="0"/>
          </a:p>
          <a:p>
            <a:endParaRPr lang="en-US" dirty="0">
              <a:solidFill>
                <a:schemeClr val="accent2"/>
              </a:solidFill>
            </a:endParaRPr>
          </a:p>
          <a:p>
            <a:r>
              <a:rPr lang="en-US" dirty="0" smtClean="0">
                <a:solidFill>
                  <a:schemeClr val="accent2"/>
                </a:solidFill>
              </a:rPr>
              <a:t>Factor </a:t>
            </a:r>
            <a:r>
              <a:rPr lang="en-US" dirty="0" err="1">
                <a:solidFill>
                  <a:schemeClr val="accent2"/>
                </a:solidFill>
              </a:rPr>
              <a:t>Xa</a:t>
            </a:r>
            <a:r>
              <a:rPr lang="en-US" dirty="0">
                <a:solidFill>
                  <a:schemeClr val="accent2"/>
                </a:solidFill>
              </a:rPr>
              <a:t> protease </a:t>
            </a:r>
            <a:r>
              <a:rPr lang="en-US" dirty="0"/>
              <a:t>is used for release of the peptide.</a:t>
            </a:r>
          </a:p>
        </p:txBody>
      </p:sp>
      <p:pic>
        <p:nvPicPr>
          <p:cNvPr id="54276" name="Picture 4" descr="biotin"/>
          <p:cNvPicPr>
            <a:picLocks noChangeAspect="1" noChangeArrowheads="1"/>
          </p:cNvPicPr>
          <p:nvPr/>
        </p:nvPicPr>
        <p:blipFill>
          <a:blip r:embed="rId4" cstate="print"/>
          <a:srcRect/>
          <a:stretch>
            <a:fillRect/>
          </a:stretch>
        </p:blipFill>
        <p:spPr bwMode="auto">
          <a:xfrm>
            <a:off x="5257800" y="5170487"/>
            <a:ext cx="2476500" cy="1382713"/>
          </a:xfrm>
          <a:prstGeom prst="rect">
            <a:avLst/>
          </a:prstGeom>
          <a:noFill/>
          <a:ln w="9525">
            <a:noFill/>
            <a:miter lim="800000"/>
            <a:headEnd/>
            <a:tailEnd/>
          </a:ln>
        </p:spPr>
      </p:pic>
      <p:sp>
        <p:nvSpPr>
          <p:cNvPr id="54277" name="Text Box 6"/>
          <p:cNvSpPr txBox="1">
            <a:spLocks noChangeArrowheads="1"/>
          </p:cNvSpPr>
          <p:nvPr/>
        </p:nvSpPr>
        <p:spPr bwMode="auto">
          <a:xfrm>
            <a:off x="6705600" y="5334000"/>
            <a:ext cx="1828800" cy="646331"/>
          </a:xfrm>
          <a:prstGeom prst="rect">
            <a:avLst/>
          </a:prstGeom>
          <a:noFill/>
          <a:ln w="9525">
            <a:noFill/>
            <a:miter lim="800000"/>
            <a:headEnd/>
            <a:tailEnd/>
          </a:ln>
        </p:spPr>
        <p:txBody>
          <a:bodyPr>
            <a:spAutoFit/>
          </a:bodyPr>
          <a:lstStyle/>
          <a:p>
            <a:pPr>
              <a:spcBef>
                <a:spcPct val="50000"/>
              </a:spcBef>
            </a:pPr>
            <a:r>
              <a:rPr lang="en-US" dirty="0"/>
              <a:t>Biotin –vitamin B7</a:t>
            </a:r>
          </a:p>
        </p:txBody>
      </p:sp>
      <p:sp>
        <p:nvSpPr>
          <p:cNvPr id="6" name="TextBox 5"/>
          <p:cNvSpPr txBox="1"/>
          <p:nvPr/>
        </p:nvSpPr>
        <p:spPr>
          <a:xfrm>
            <a:off x="4267200" y="228600"/>
            <a:ext cx="4876800" cy="646331"/>
          </a:xfrm>
          <a:prstGeom prst="rect">
            <a:avLst/>
          </a:prstGeom>
          <a:noFill/>
        </p:spPr>
        <p:txBody>
          <a:bodyPr wrap="square" rtlCol="0">
            <a:spAutoFit/>
          </a:bodyPr>
          <a:lstStyle/>
          <a:p>
            <a:r>
              <a:rPr lang="en-US" b="1" i="1" u="sng" dirty="0">
                <a:solidFill>
                  <a:srgbClr val="FF0000"/>
                </a:solidFill>
              </a:rPr>
              <a:t>In vivo biotin modification </a:t>
            </a:r>
            <a:r>
              <a:rPr lang="en-US" b="1" i="1" u="sng" dirty="0"/>
              <a:t>of recombinant protein</a:t>
            </a:r>
          </a:p>
        </p:txBody>
      </p:sp>
    </p:spTree>
    <p:extLst>
      <p:ext uri="{BB962C8B-B14F-4D97-AF65-F5344CB8AC3E}">
        <p14:creationId xmlns:p14="http://schemas.microsoft.com/office/powerpoint/2010/main" val="895425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27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2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cstate="print"/>
          <a:srcRect/>
          <a:stretch>
            <a:fillRect/>
          </a:stretch>
        </p:blipFill>
        <p:spPr bwMode="auto">
          <a:xfrm>
            <a:off x="762000" y="2057400"/>
            <a:ext cx="7208838" cy="4572000"/>
          </a:xfrm>
          <a:prstGeom prst="rect">
            <a:avLst/>
          </a:prstGeom>
          <a:noFill/>
          <a:ln w="9525">
            <a:noFill/>
            <a:miter lim="800000"/>
            <a:headEnd/>
            <a:tailEnd/>
          </a:ln>
        </p:spPr>
      </p:pic>
      <p:sp>
        <p:nvSpPr>
          <p:cNvPr id="70659" name="Text Box 3"/>
          <p:cNvSpPr txBox="1">
            <a:spLocks noChangeArrowheads="1"/>
          </p:cNvSpPr>
          <p:nvPr/>
        </p:nvSpPr>
        <p:spPr bwMode="auto">
          <a:xfrm>
            <a:off x="381000" y="152400"/>
            <a:ext cx="8763000" cy="1615827"/>
          </a:xfrm>
          <a:prstGeom prst="rect">
            <a:avLst/>
          </a:prstGeom>
          <a:noFill/>
          <a:ln w="9525">
            <a:noFill/>
            <a:miter lim="800000"/>
            <a:headEnd/>
            <a:tailEnd/>
          </a:ln>
        </p:spPr>
        <p:txBody>
          <a:bodyPr wrap="square">
            <a:spAutoFit/>
          </a:bodyPr>
          <a:lstStyle/>
          <a:p>
            <a:pPr>
              <a:spcBef>
                <a:spcPct val="50000"/>
              </a:spcBef>
            </a:pPr>
            <a:r>
              <a:rPr lang="en-US" b="1" dirty="0">
                <a:solidFill>
                  <a:schemeClr val="accent2"/>
                </a:solidFill>
              </a:rPr>
              <a:t>Inclusion bodies</a:t>
            </a:r>
            <a:r>
              <a:rPr lang="en-US" dirty="0">
                <a:solidFill>
                  <a:schemeClr val="accent2"/>
                </a:solidFill>
              </a:rPr>
              <a:t> –</a:t>
            </a:r>
            <a:r>
              <a:rPr lang="en-US" dirty="0"/>
              <a:t>insoluble denatured protein, a common problem.  </a:t>
            </a:r>
          </a:p>
          <a:p>
            <a:pPr>
              <a:spcBef>
                <a:spcPct val="50000"/>
              </a:spcBef>
            </a:pPr>
            <a:r>
              <a:rPr lang="en-US" b="1" dirty="0">
                <a:solidFill>
                  <a:schemeClr val="accent2"/>
                </a:solidFill>
              </a:rPr>
              <a:t>Solutions</a:t>
            </a:r>
            <a:r>
              <a:rPr lang="en-US" dirty="0">
                <a:solidFill>
                  <a:schemeClr val="accent2"/>
                </a:solidFill>
              </a:rPr>
              <a:t> –</a:t>
            </a:r>
            <a:r>
              <a:rPr lang="en-US" dirty="0"/>
              <a:t> expression under conditions that may limit inclusion body formation (low temperature, </a:t>
            </a:r>
            <a:r>
              <a:rPr lang="en-US" dirty="0" smtClean="0"/>
              <a:t>short </a:t>
            </a:r>
            <a:r>
              <a:rPr lang="en-US" dirty="0"/>
              <a:t>induction </a:t>
            </a:r>
            <a:r>
              <a:rPr lang="en-US" dirty="0" smtClean="0"/>
              <a:t>times, reduced IPTG concentration for lac P-driven promoters); </a:t>
            </a:r>
            <a:r>
              <a:rPr lang="en-US" dirty="0"/>
              <a:t>dissolve the inclusion bodies (e.g., with urea) and re-fold the protein; use an alternative </a:t>
            </a:r>
            <a:r>
              <a:rPr lang="en-US" dirty="0" smtClean="0"/>
              <a:t>expression system </a:t>
            </a:r>
            <a:r>
              <a:rPr lang="en-US" dirty="0"/>
              <a:t>(yeast, </a:t>
            </a:r>
            <a:r>
              <a:rPr lang="en-US" i="1" dirty="0" err="1"/>
              <a:t>bacculovirus</a:t>
            </a:r>
            <a:r>
              <a:rPr lang="en-US" dirty="0"/>
              <a:t>, </a:t>
            </a:r>
            <a:r>
              <a:rPr lang="en-US" i="1" dirty="0"/>
              <a:t>in vitro</a:t>
            </a:r>
            <a:r>
              <a:rPr lang="en-US" dirty="0"/>
              <a:t>)</a:t>
            </a:r>
            <a:endParaRPr lang="en-US" b="1" dirty="0"/>
          </a:p>
        </p:txBody>
      </p:sp>
    </p:spTree>
    <p:extLst>
      <p:ext uri="{BB962C8B-B14F-4D97-AF65-F5344CB8AC3E}">
        <p14:creationId xmlns:p14="http://schemas.microsoft.com/office/powerpoint/2010/main" val="419391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65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9pPr>
          </a:lstStyle>
          <a:p>
            <a:pPr algn="ctr"/>
            <a:r>
              <a:rPr lang="en-GB" altLang="en-US" sz="1451" b="1">
                <a:latin typeface="Arial" charset="0"/>
              </a:rPr>
              <a:t>Conservation of the protein–DNA interactions in the Zα/Z-Z DNA complex. </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0" y="5914800"/>
            <a:ext cx="9106560" cy="943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321" y="979561"/>
            <a:ext cx="755568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7" name="Text Box 5"/>
          <p:cNvSpPr txBox="1">
            <a:spLocks noChangeArrowheads="1"/>
          </p:cNvSpPr>
          <p:nvPr/>
        </p:nvSpPr>
        <p:spPr bwMode="auto">
          <a:xfrm>
            <a:off x="97920"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9pPr>
          </a:lstStyle>
          <a:p>
            <a:r>
              <a:rPr lang="en-GB" altLang="en-US" sz="907">
                <a:latin typeface="Arial" charset="0"/>
              </a:rPr>
              <a:t>©2010 by National Academy of Sciences</a:t>
            </a:r>
          </a:p>
        </p:txBody>
      </p:sp>
      <p:sp>
        <p:nvSpPr>
          <p:cNvPr id="7" name="Rectangle 6">
            <a:extLst>
              <a:ext uri="{FF2B5EF4-FFF2-40B4-BE49-F238E27FC236}">
                <a16:creationId xmlns:a16="http://schemas.microsoft.com/office/drawing/2014/main" id="{6B584B68-2EAE-427C-A367-556FC35BCE88}"/>
              </a:ext>
            </a:extLst>
          </p:cNvPr>
          <p:cNvSpPr/>
          <p:nvPr/>
        </p:nvSpPr>
        <p:spPr>
          <a:xfrm>
            <a:off x="685800" y="6062246"/>
            <a:ext cx="7772400" cy="338554"/>
          </a:xfrm>
          <a:prstGeom prst="rect">
            <a:avLst/>
          </a:prstGeom>
        </p:spPr>
        <p:txBody>
          <a:bodyPr wrap="square">
            <a:spAutoFit/>
          </a:bodyPr>
          <a:lstStyle/>
          <a:p>
            <a:r>
              <a:rPr lang="en-GB" altLang="en-US" sz="1600" b="1" i="1" dirty="0">
                <a:latin typeface="Times New Roman" panose="02020603050405020304" pitchFamily="18" charset="0"/>
                <a:cs typeface="Times New Roman" panose="02020603050405020304" pitchFamily="18" charset="0"/>
              </a:rPr>
              <a:t>Matteo de Rosa et al. PNAS 2010;107:9088-9092 (Z-DNA and a Z-DNA binding protein)</a:t>
            </a:r>
          </a:p>
        </p:txBody>
      </p:sp>
    </p:spTree>
    <p:extLst>
      <p:ext uri="{BB962C8B-B14F-4D97-AF65-F5344CB8AC3E}">
        <p14:creationId xmlns:p14="http://schemas.microsoft.com/office/powerpoint/2010/main" val="3479918794"/>
      </p:ext>
    </p:extLst>
  </p:cSld>
  <p:clrMapOvr>
    <a:masterClrMapping/>
  </p:clrMapOvr>
  <p:transition spd="med"/>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685800" y="990600"/>
            <a:ext cx="8001000" cy="5001369"/>
          </a:xfrm>
          <a:prstGeom prst="rect">
            <a:avLst/>
          </a:prstGeom>
          <a:noFill/>
          <a:ln w="9525">
            <a:noFill/>
            <a:miter lim="800000"/>
            <a:headEnd/>
            <a:tailEnd/>
          </a:ln>
        </p:spPr>
        <p:txBody>
          <a:bodyPr>
            <a:spAutoFit/>
          </a:bodyPr>
          <a:lstStyle/>
          <a:p>
            <a:pPr marL="342900" indent="-342900">
              <a:spcBef>
                <a:spcPct val="50000"/>
              </a:spcBef>
            </a:pPr>
            <a:r>
              <a:rPr lang="en-US" sz="2000" b="1" dirty="0">
                <a:solidFill>
                  <a:srgbClr val="800000"/>
                </a:solidFill>
              </a:rPr>
              <a:t>Global epitope tagging studies on </a:t>
            </a:r>
            <a:r>
              <a:rPr lang="en-US" sz="2000" b="1" u="sng" dirty="0">
                <a:solidFill>
                  <a:srgbClr val="800000"/>
                </a:solidFill>
              </a:rPr>
              <a:t>virtually all yeast protein-coding genes</a:t>
            </a:r>
            <a:r>
              <a:rPr lang="en-US" sz="2000" b="1" dirty="0">
                <a:solidFill>
                  <a:srgbClr val="800000"/>
                </a:solidFill>
              </a:rPr>
              <a:t> (~6,500) have been completed.</a:t>
            </a:r>
            <a:r>
              <a:rPr lang="en-US" dirty="0"/>
              <a:t>  </a:t>
            </a:r>
          </a:p>
          <a:p>
            <a:pPr marL="342900" indent="-342900">
              <a:spcBef>
                <a:spcPct val="50000"/>
              </a:spcBef>
            </a:pPr>
            <a:endParaRPr lang="en-US" dirty="0"/>
          </a:p>
          <a:p>
            <a:pPr marL="342900" indent="-342900">
              <a:spcBef>
                <a:spcPct val="50000"/>
              </a:spcBef>
            </a:pPr>
            <a:r>
              <a:rPr lang="en-US" b="1" dirty="0"/>
              <a:t>These have been used to determine:</a:t>
            </a:r>
          </a:p>
          <a:p>
            <a:pPr marL="342900" indent="-342900">
              <a:spcBef>
                <a:spcPct val="50000"/>
              </a:spcBef>
              <a:buFontTx/>
              <a:buAutoNum type="arabicParenR"/>
            </a:pPr>
            <a:r>
              <a:rPr lang="en-US" b="1" dirty="0"/>
              <a:t>The relative abundance of each protein</a:t>
            </a:r>
            <a:r>
              <a:rPr lang="en-US" dirty="0"/>
              <a:t> within a cell (using </a:t>
            </a:r>
            <a:r>
              <a:rPr lang="en-US" b="1" dirty="0">
                <a:solidFill>
                  <a:srgbClr val="FF0000"/>
                </a:solidFill>
              </a:rPr>
              <a:t>GFP or TAP </a:t>
            </a:r>
            <a:r>
              <a:rPr lang="en-US" dirty="0"/>
              <a:t>tags).  Changes in relative abundance during altered growth.  Turnover rate of proteins within the cell.</a:t>
            </a:r>
          </a:p>
          <a:p>
            <a:pPr marL="342900" indent="-342900">
              <a:spcBef>
                <a:spcPct val="50000"/>
              </a:spcBef>
              <a:buFontTx/>
              <a:buAutoNum type="arabicParenR"/>
            </a:pPr>
            <a:r>
              <a:rPr lang="en-US" b="1" dirty="0"/>
              <a:t>Sub-cellular locations</a:t>
            </a:r>
            <a:r>
              <a:rPr lang="en-US" dirty="0"/>
              <a:t> of each protein under a variety of conditions (e.g., growing or quiescent, activation of specific signal transduction pathways, cell cycle dependence).</a:t>
            </a:r>
          </a:p>
          <a:p>
            <a:pPr marL="342900" indent="-342900">
              <a:spcBef>
                <a:spcPct val="50000"/>
              </a:spcBef>
              <a:buFontTx/>
              <a:buAutoNum type="arabicParenR"/>
            </a:pPr>
            <a:r>
              <a:rPr lang="en-US" dirty="0"/>
              <a:t>The </a:t>
            </a:r>
            <a:r>
              <a:rPr lang="en-US" b="1" dirty="0"/>
              <a:t>composition of protein complexes</a:t>
            </a:r>
            <a:r>
              <a:rPr lang="en-US" dirty="0"/>
              <a:t> (TAP tag; select protein and use </a:t>
            </a:r>
            <a:r>
              <a:rPr lang="en-US" dirty="0" smtClean="0"/>
              <a:t>mass spectrometry </a:t>
            </a:r>
            <a:r>
              <a:rPr lang="en-US" dirty="0"/>
              <a:t>to find associated partners).  </a:t>
            </a:r>
          </a:p>
          <a:p>
            <a:pPr marL="342900" indent="-342900">
              <a:spcBef>
                <a:spcPct val="50000"/>
              </a:spcBef>
            </a:pPr>
            <a:endParaRPr lang="en-US" dirty="0"/>
          </a:p>
          <a:p>
            <a:pPr marL="342900" indent="-342900">
              <a:spcBef>
                <a:spcPct val="50000"/>
              </a:spcBef>
            </a:pPr>
            <a:endParaRPr lang="en-US" dirty="0"/>
          </a:p>
        </p:txBody>
      </p:sp>
    </p:spTree>
    <p:extLst>
      <p:ext uri="{BB962C8B-B14F-4D97-AF65-F5344CB8AC3E}">
        <p14:creationId xmlns:p14="http://schemas.microsoft.com/office/powerpoint/2010/main" val="331981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41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41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41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4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3" descr="25240_GFPPlus0"/>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200025" y="1298575"/>
            <a:ext cx="4295775" cy="4111625"/>
          </a:xfrm>
          <a:prstGeom prst="rect">
            <a:avLst/>
          </a:prstGeom>
          <a:noFill/>
          <a:ln w="9525">
            <a:noFill/>
            <a:miter lim="800000"/>
            <a:headEnd/>
            <a:tailEnd/>
          </a:ln>
        </p:spPr>
      </p:pic>
      <p:sp>
        <p:nvSpPr>
          <p:cNvPr id="69635" name="Rectangle 4"/>
          <p:cNvSpPr>
            <a:spLocks noChangeArrowheads="1"/>
          </p:cNvSpPr>
          <p:nvPr/>
        </p:nvSpPr>
        <p:spPr bwMode="auto">
          <a:xfrm>
            <a:off x="1457325" y="1760538"/>
            <a:ext cx="184150" cy="641350"/>
          </a:xfrm>
          <a:prstGeom prst="rect">
            <a:avLst/>
          </a:prstGeom>
          <a:noFill/>
          <a:ln w="9525">
            <a:noFill/>
            <a:miter lim="800000"/>
            <a:headEnd/>
            <a:tailEnd/>
          </a:ln>
        </p:spPr>
        <p:txBody>
          <a:bodyPr wrap="none" anchor="ctr">
            <a:spAutoFit/>
          </a:bodyPr>
          <a:lstStyle/>
          <a:p>
            <a:r>
              <a:rPr lang="en-US"/>
              <a:t/>
            </a:r>
            <a:br>
              <a:rPr lang="en-US"/>
            </a:br>
            <a:endParaRPr lang="en-US"/>
          </a:p>
        </p:txBody>
      </p:sp>
      <p:graphicFrame>
        <p:nvGraphicFramePr>
          <p:cNvPr id="95237" name="Group 5"/>
          <p:cNvGraphicFramePr>
            <a:graphicFrameLocks noGrp="1"/>
          </p:cNvGraphicFramePr>
          <p:nvPr/>
        </p:nvGraphicFramePr>
        <p:xfrm>
          <a:off x="1457325" y="2401888"/>
          <a:ext cx="1094105" cy="518160"/>
        </p:xfrm>
        <a:graphic>
          <a:graphicData uri="http://schemas.openxmlformats.org/drawingml/2006/table">
            <a:tbl>
              <a:tblPr/>
              <a:tblGrid>
                <a:gridCol w="885825">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1984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rgbClr val="000000"/>
                          </a:solidFill>
                          <a:effectLst/>
                          <a:latin typeface="Verdana" pitchFamily="34" charset="0"/>
                        </a:rPr>
                        <a:t>select image :: </a:t>
                      </a:r>
                      <a:endParaRPr kumimoji="0" lang="en-US" sz="1800" b="0" i="0" u="none" strike="noStrike" cap="none" normalizeH="0" baseline="0">
                        <a:ln>
                          <a:noFill/>
                        </a:ln>
                        <a:solidFill>
                          <a:schemeClr val="tx1"/>
                        </a:solidFill>
                        <a:effectLst/>
                        <a:latin typeface="Arial" charset="0"/>
                      </a:endParaRPr>
                    </a:p>
                  </a:txBody>
                  <a:tcPr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69639" name="Picture 12" descr="NO01A-46_w2DIC_ver00-A-2000ms"/>
          <p:cNvPicPr>
            <a:picLocks noChangeAspect="1" noChangeArrowheads="1"/>
          </p:cNvPicPr>
          <p:nvPr/>
        </p:nvPicPr>
        <p:blipFill>
          <a:blip r:embed="rId4" cstate="print"/>
          <a:srcRect/>
          <a:stretch>
            <a:fillRect/>
          </a:stretch>
        </p:blipFill>
        <p:spPr bwMode="auto">
          <a:xfrm>
            <a:off x="4495800" y="1298575"/>
            <a:ext cx="4295775" cy="4111625"/>
          </a:xfrm>
          <a:prstGeom prst="rect">
            <a:avLst/>
          </a:prstGeom>
          <a:noFill/>
          <a:ln w="9525">
            <a:noFill/>
            <a:miter lim="800000"/>
            <a:headEnd/>
            <a:tailEnd/>
          </a:ln>
        </p:spPr>
      </p:pic>
      <p:sp>
        <p:nvSpPr>
          <p:cNvPr id="69640" name="Rectangle 13"/>
          <p:cNvSpPr>
            <a:spLocks noChangeArrowheads="1"/>
          </p:cNvSpPr>
          <p:nvPr/>
        </p:nvSpPr>
        <p:spPr bwMode="auto">
          <a:xfrm>
            <a:off x="5351463" y="1760538"/>
            <a:ext cx="184150" cy="641350"/>
          </a:xfrm>
          <a:prstGeom prst="rect">
            <a:avLst/>
          </a:prstGeom>
          <a:noFill/>
          <a:ln w="9525">
            <a:noFill/>
            <a:miter lim="800000"/>
            <a:headEnd/>
            <a:tailEnd/>
          </a:ln>
        </p:spPr>
        <p:txBody>
          <a:bodyPr wrap="none" anchor="ctr">
            <a:spAutoFit/>
          </a:bodyPr>
          <a:lstStyle/>
          <a:p>
            <a:r>
              <a:rPr lang="en-US"/>
              <a:t/>
            </a:r>
            <a:br>
              <a:rPr lang="en-US"/>
            </a:br>
            <a:endParaRPr lang="en-US"/>
          </a:p>
        </p:txBody>
      </p:sp>
      <p:graphicFrame>
        <p:nvGraphicFramePr>
          <p:cNvPr id="95246" name="Group 14"/>
          <p:cNvGraphicFramePr>
            <a:graphicFrameLocks noGrp="1"/>
          </p:cNvGraphicFramePr>
          <p:nvPr/>
        </p:nvGraphicFramePr>
        <p:xfrm>
          <a:off x="5351463" y="2401888"/>
          <a:ext cx="1094105" cy="518160"/>
        </p:xfrm>
        <a:graphic>
          <a:graphicData uri="http://schemas.openxmlformats.org/drawingml/2006/table">
            <a:tbl>
              <a:tblPr/>
              <a:tblGrid>
                <a:gridCol w="885825">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1984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rgbClr val="000000"/>
                          </a:solidFill>
                          <a:effectLst/>
                          <a:latin typeface="Verdana" pitchFamily="34" charset="0"/>
                        </a:rPr>
                        <a:t>select image :: </a:t>
                      </a:r>
                      <a:endParaRPr kumimoji="0" lang="en-US" sz="1800" b="0" i="0" u="none" strike="noStrike" cap="none" normalizeH="0" baseline="0">
                        <a:ln>
                          <a:noFill/>
                        </a:ln>
                        <a:solidFill>
                          <a:schemeClr val="tx1"/>
                        </a:solidFill>
                        <a:effectLst/>
                        <a:latin typeface="Arial" charset="0"/>
                      </a:endParaRPr>
                    </a:p>
                  </a:txBody>
                  <a:tcPr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69644" name="Text Box 21"/>
          <p:cNvSpPr txBox="1">
            <a:spLocks noChangeArrowheads="1"/>
          </p:cNvSpPr>
          <p:nvPr/>
        </p:nvSpPr>
        <p:spPr bwMode="auto">
          <a:xfrm>
            <a:off x="228600" y="304800"/>
            <a:ext cx="8686800" cy="923330"/>
          </a:xfrm>
          <a:prstGeom prst="rect">
            <a:avLst/>
          </a:prstGeom>
          <a:noFill/>
          <a:ln w="9525">
            <a:noFill/>
            <a:miter lim="800000"/>
            <a:headEnd/>
            <a:tailEnd/>
          </a:ln>
        </p:spPr>
        <p:txBody>
          <a:bodyPr wrap="square">
            <a:spAutoFit/>
          </a:bodyPr>
          <a:lstStyle/>
          <a:p>
            <a:pPr>
              <a:spcBef>
                <a:spcPct val="50000"/>
              </a:spcBef>
            </a:pPr>
            <a:r>
              <a:rPr lang="en-US" b="1" dirty="0"/>
              <a:t>Prp43p </a:t>
            </a:r>
            <a:r>
              <a:rPr lang="en-US" b="1" dirty="0" smtClean="0"/>
              <a:t>helicase in </a:t>
            </a:r>
            <a:r>
              <a:rPr lang="en-US" b="1" dirty="0"/>
              <a:t>the </a:t>
            </a:r>
            <a:r>
              <a:rPr lang="en-US" b="1" dirty="0" smtClean="0"/>
              <a:t>nucleus, </a:t>
            </a:r>
            <a:r>
              <a:rPr lang="en-US" b="1" dirty="0"/>
              <a:t>17,000 molecules per cell </a:t>
            </a:r>
            <a:r>
              <a:rPr lang="en-US" dirty="0"/>
              <a:t>– in more complex organisms such fusions can map gene expression across tissue types and developmental stages.  Shown here as a </a:t>
            </a:r>
            <a:r>
              <a:rPr lang="en-US" b="1" dirty="0">
                <a:solidFill>
                  <a:srgbClr val="FF0000"/>
                </a:solidFill>
              </a:rPr>
              <a:t>Prp43-GFP </a:t>
            </a:r>
            <a:r>
              <a:rPr lang="en-US" dirty="0"/>
              <a:t>tagged protein.</a:t>
            </a:r>
          </a:p>
        </p:txBody>
      </p:sp>
      <p:sp>
        <p:nvSpPr>
          <p:cNvPr id="2" name="TextBox 1"/>
          <p:cNvSpPr txBox="1"/>
          <p:nvPr/>
        </p:nvSpPr>
        <p:spPr>
          <a:xfrm>
            <a:off x="200025" y="5564372"/>
            <a:ext cx="8382000" cy="923330"/>
          </a:xfrm>
          <a:prstGeom prst="rect">
            <a:avLst/>
          </a:prstGeom>
          <a:noFill/>
        </p:spPr>
        <p:txBody>
          <a:bodyPr wrap="square" rtlCol="0">
            <a:spAutoFit/>
          </a:bodyPr>
          <a:lstStyle/>
          <a:p>
            <a:r>
              <a:rPr lang="en-US" dirty="0"/>
              <a:t>Subcellular localization has been done on almost all yeast protein coding genes – many have been scored for changes in abundance or localization associated with the cell cycle or under a variety of stress conditions.</a:t>
            </a:r>
          </a:p>
        </p:txBody>
      </p:sp>
    </p:spTree>
    <p:extLst>
      <p:ext uri="{BB962C8B-B14F-4D97-AF65-F5344CB8AC3E}">
        <p14:creationId xmlns:p14="http://schemas.microsoft.com/office/powerpoint/2010/main" val="108325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76200"/>
            <a:ext cx="8534400" cy="1143000"/>
          </a:xfrm>
        </p:spPr>
        <p:txBody>
          <a:bodyPr>
            <a:noAutofit/>
          </a:bodyPr>
          <a:lstStyle/>
          <a:p>
            <a:pPr eaLnBrk="1" hangingPunct="1"/>
            <a:r>
              <a:rPr lang="en-US" sz="2400" b="1" dirty="0"/>
              <a:t>In addition to GFP fusions most yeast protein coding genes have been modified with a TAP (tandem affinity purification) tag.  These can be used to purify </a:t>
            </a:r>
            <a:r>
              <a:rPr lang="en-US" sz="2400" b="1" u="sng" dirty="0"/>
              <a:t>protein complexes</a:t>
            </a:r>
            <a:r>
              <a:rPr lang="en-US" sz="2400" b="1" dirty="0"/>
              <a:t>.</a:t>
            </a:r>
          </a:p>
        </p:txBody>
      </p:sp>
      <p:sp>
        <p:nvSpPr>
          <p:cNvPr id="67587" name="Rectangle 3"/>
          <p:cNvSpPr>
            <a:spLocks noGrp="1" noChangeArrowheads="1"/>
          </p:cNvSpPr>
          <p:nvPr>
            <p:ph idx="1"/>
          </p:nvPr>
        </p:nvSpPr>
        <p:spPr>
          <a:xfrm>
            <a:off x="5943600" y="1524000"/>
            <a:ext cx="2971800" cy="4619624"/>
          </a:xfrm>
        </p:spPr>
        <p:txBody>
          <a:bodyPr>
            <a:noAutofit/>
          </a:bodyPr>
          <a:lstStyle/>
          <a:p>
            <a:pPr eaLnBrk="1" hangingPunct="1">
              <a:lnSpc>
                <a:spcPct val="90000"/>
              </a:lnSpc>
            </a:pPr>
            <a:r>
              <a:rPr lang="en-US" sz="1600" b="1" dirty="0"/>
              <a:t>Protein organization (4-parts):</a:t>
            </a:r>
            <a:r>
              <a:rPr lang="en-US" sz="1600" dirty="0">
                <a:solidFill>
                  <a:srgbClr val="CC0000"/>
                </a:solidFill>
              </a:rPr>
              <a:t> </a:t>
            </a:r>
            <a:r>
              <a:rPr lang="en-US" sz="1600" b="1" dirty="0">
                <a:solidFill>
                  <a:srgbClr val="CC0000"/>
                </a:solidFill>
              </a:rPr>
              <a:t>Protein of</a:t>
            </a:r>
            <a:r>
              <a:rPr lang="en-US" sz="1600" b="1" dirty="0"/>
              <a:t> </a:t>
            </a:r>
            <a:r>
              <a:rPr lang="en-US" sz="1600" b="1" dirty="0">
                <a:solidFill>
                  <a:srgbClr val="CC0000"/>
                </a:solidFill>
              </a:rPr>
              <a:t>interest</a:t>
            </a:r>
            <a:r>
              <a:rPr lang="en-US" sz="1600" b="1" dirty="0"/>
              <a:t>-</a:t>
            </a:r>
            <a:r>
              <a:rPr lang="en-US" sz="1600" b="1" dirty="0" err="1">
                <a:solidFill>
                  <a:schemeClr val="accent2"/>
                </a:solidFill>
              </a:rPr>
              <a:t>calmodulin</a:t>
            </a:r>
            <a:r>
              <a:rPr lang="en-US" sz="1600" b="1" dirty="0">
                <a:solidFill>
                  <a:schemeClr val="accent2"/>
                </a:solidFill>
              </a:rPr>
              <a:t> binding domain peptide</a:t>
            </a:r>
            <a:r>
              <a:rPr lang="en-US" sz="1600" b="1" dirty="0"/>
              <a:t>-</a:t>
            </a:r>
            <a:r>
              <a:rPr lang="en-US" sz="1600" b="1" dirty="0">
                <a:solidFill>
                  <a:srgbClr val="336600"/>
                </a:solidFill>
              </a:rPr>
              <a:t>TEV cleavage</a:t>
            </a:r>
            <a:r>
              <a:rPr lang="en-US" sz="1600" b="1" dirty="0"/>
              <a:t> </a:t>
            </a:r>
            <a:r>
              <a:rPr lang="en-US" sz="1600" b="1" dirty="0">
                <a:solidFill>
                  <a:srgbClr val="336600"/>
                </a:solidFill>
              </a:rPr>
              <a:t>site</a:t>
            </a:r>
            <a:r>
              <a:rPr lang="en-US" sz="1600" b="1" dirty="0"/>
              <a:t>-</a:t>
            </a:r>
            <a:r>
              <a:rPr lang="en-US" sz="1600" b="1" dirty="0">
                <a:solidFill>
                  <a:srgbClr val="800000"/>
                </a:solidFill>
              </a:rPr>
              <a:t>protein</a:t>
            </a:r>
            <a:r>
              <a:rPr lang="en-US" sz="1600" b="1" dirty="0"/>
              <a:t> </a:t>
            </a:r>
            <a:r>
              <a:rPr lang="en-US" sz="1600" b="1" dirty="0">
                <a:solidFill>
                  <a:srgbClr val="800000"/>
                </a:solidFill>
              </a:rPr>
              <a:t>A peptide</a:t>
            </a:r>
          </a:p>
          <a:p>
            <a:pPr eaLnBrk="1" hangingPunct="1">
              <a:lnSpc>
                <a:spcPct val="90000"/>
              </a:lnSpc>
            </a:pPr>
            <a:endParaRPr lang="en-US" sz="1600" dirty="0">
              <a:solidFill>
                <a:srgbClr val="800000"/>
              </a:solidFill>
            </a:endParaRPr>
          </a:p>
          <a:p>
            <a:pPr eaLnBrk="1" hangingPunct="1">
              <a:lnSpc>
                <a:spcPct val="90000"/>
              </a:lnSpc>
            </a:pPr>
            <a:r>
              <a:rPr lang="en-US" sz="1600" b="1" dirty="0"/>
              <a:t>Selection strategy:</a:t>
            </a:r>
            <a:r>
              <a:rPr lang="en-US" sz="1600" dirty="0"/>
              <a:t> 1) Bind protein A to </a:t>
            </a:r>
            <a:r>
              <a:rPr lang="en-US" sz="1600" dirty="0" err="1"/>
              <a:t>IgG</a:t>
            </a:r>
            <a:r>
              <a:rPr lang="en-US" sz="1600" dirty="0"/>
              <a:t> agarose, wash then elute protein with TEV protease, 2) bind the eluted material to </a:t>
            </a:r>
            <a:r>
              <a:rPr lang="en-US" sz="1600" dirty="0" err="1"/>
              <a:t>calmodulin</a:t>
            </a:r>
            <a:r>
              <a:rPr lang="en-US" sz="1600" dirty="0"/>
              <a:t> agarose and calcium, wash, then elute with EGTA.</a:t>
            </a:r>
          </a:p>
          <a:p>
            <a:pPr eaLnBrk="1" hangingPunct="1">
              <a:lnSpc>
                <a:spcPct val="90000"/>
              </a:lnSpc>
            </a:pPr>
            <a:endParaRPr lang="en-US" sz="1600" dirty="0"/>
          </a:p>
          <a:p>
            <a:pPr>
              <a:lnSpc>
                <a:spcPct val="90000"/>
              </a:lnSpc>
            </a:pPr>
            <a:r>
              <a:rPr lang="en-US" sz="1600" b="1" dirty="0"/>
              <a:t>Benefits:</a:t>
            </a:r>
            <a:r>
              <a:rPr lang="en-US" sz="1600" dirty="0"/>
              <a:t>  1) affinity binding is very specific and tight, washes can be quite stringent 2) </a:t>
            </a:r>
            <a:r>
              <a:rPr lang="en-US" sz="1600" dirty="0" err="1"/>
              <a:t>elutions</a:t>
            </a:r>
            <a:r>
              <a:rPr lang="en-US" sz="1600" dirty="0"/>
              <a:t> are very gentle and most importantly, peptide-specific</a:t>
            </a:r>
          </a:p>
          <a:p>
            <a:pPr marL="0" indent="0">
              <a:lnSpc>
                <a:spcPct val="90000"/>
              </a:lnSpc>
              <a:buNone/>
            </a:pPr>
            <a:r>
              <a:rPr lang="en-US" sz="1200" dirty="0"/>
              <a:t>Nat </a:t>
            </a:r>
            <a:r>
              <a:rPr lang="en-US" sz="1200" dirty="0" err="1"/>
              <a:t>Biotechnol</a:t>
            </a:r>
            <a:r>
              <a:rPr lang="en-US" sz="1200" dirty="0"/>
              <a:t>. 1999  Oct;17(10):1030-1032. </a:t>
            </a:r>
          </a:p>
        </p:txBody>
      </p:sp>
      <p:pic>
        <p:nvPicPr>
          <p:cNvPr id="5122" name="Picture 2" descr="http://www.nature.com/nrm/journal/v4/n1/images/nrm1007-f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5715000" cy="4695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42713"/>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1143000" y="823913"/>
            <a:ext cx="6813550" cy="5653087"/>
          </a:xfrm>
          <a:prstGeom prst="rect">
            <a:avLst/>
          </a:prstGeom>
          <a:noFill/>
          <a:ln w="9525">
            <a:noFill/>
            <a:miter lim="800000"/>
            <a:headEnd/>
            <a:tailEnd/>
          </a:ln>
        </p:spPr>
      </p:pic>
      <p:sp>
        <p:nvSpPr>
          <p:cNvPr id="59395" name="AutoShape 3"/>
          <p:cNvSpPr>
            <a:spLocks noChangeArrowheads="1"/>
          </p:cNvSpPr>
          <p:nvPr/>
        </p:nvSpPr>
        <p:spPr bwMode="auto">
          <a:xfrm>
            <a:off x="7391400" y="3505200"/>
            <a:ext cx="484188" cy="100013"/>
          </a:xfrm>
          <a:prstGeom prst="leftArrow">
            <a:avLst>
              <a:gd name="adj1" fmla="val 50000"/>
              <a:gd name="adj2" fmla="val 121031"/>
            </a:avLst>
          </a:prstGeom>
          <a:solidFill>
            <a:schemeClr val="accent1"/>
          </a:solidFill>
          <a:ln w="9525">
            <a:solidFill>
              <a:schemeClr val="tx1"/>
            </a:solidFill>
            <a:miter lim="800000"/>
            <a:headEnd/>
            <a:tailEnd/>
          </a:ln>
        </p:spPr>
        <p:txBody>
          <a:bodyPr wrap="none" anchor="ctr"/>
          <a:lstStyle/>
          <a:p>
            <a:endParaRPr lang="en-US"/>
          </a:p>
        </p:txBody>
      </p:sp>
      <p:sp>
        <p:nvSpPr>
          <p:cNvPr id="59396" name="Text Box 4"/>
          <p:cNvSpPr txBox="1">
            <a:spLocks noChangeArrowheads="1"/>
          </p:cNvSpPr>
          <p:nvPr/>
        </p:nvSpPr>
        <p:spPr bwMode="auto">
          <a:xfrm>
            <a:off x="5562600" y="6491287"/>
            <a:ext cx="1828800" cy="366713"/>
          </a:xfrm>
          <a:prstGeom prst="rect">
            <a:avLst/>
          </a:prstGeom>
          <a:noFill/>
          <a:ln w="9525">
            <a:noFill/>
            <a:miter lim="800000"/>
            <a:headEnd/>
            <a:tailEnd/>
          </a:ln>
        </p:spPr>
        <p:txBody>
          <a:bodyPr>
            <a:spAutoFit/>
          </a:bodyPr>
          <a:lstStyle/>
          <a:p>
            <a:pPr>
              <a:spcBef>
                <a:spcPct val="50000"/>
              </a:spcBef>
            </a:pPr>
            <a:r>
              <a:rPr lang="en-US" dirty="0">
                <a:solidFill>
                  <a:schemeClr val="hlink"/>
                </a:solidFill>
              </a:rPr>
              <a:t>Spliceosome</a:t>
            </a:r>
          </a:p>
        </p:txBody>
      </p:sp>
      <p:sp>
        <p:nvSpPr>
          <p:cNvPr id="59397" name="Text Box 5"/>
          <p:cNvSpPr txBox="1">
            <a:spLocks noChangeArrowheads="1"/>
          </p:cNvSpPr>
          <p:nvPr/>
        </p:nvSpPr>
        <p:spPr bwMode="auto">
          <a:xfrm>
            <a:off x="4343400" y="6262688"/>
            <a:ext cx="1371600" cy="641350"/>
          </a:xfrm>
          <a:prstGeom prst="rect">
            <a:avLst/>
          </a:prstGeom>
          <a:noFill/>
          <a:ln w="9525">
            <a:noFill/>
            <a:miter lim="800000"/>
            <a:headEnd/>
            <a:tailEnd/>
          </a:ln>
        </p:spPr>
        <p:txBody>
          <a:bodyPr>
            <a:spAutoFit/>
          </a:bodyPr>
          <a:lstStyle/>
          <a:p>
            <a:pPr>
              <a:spcBef>
                <a:spcPct val="50000"/>
              </a:spcBef>
            </a:pPr>
            <a:r>
              <a:rPr lang="en-US" dirty="0">
                <a:solidFill>
                  <a:schemeClr val="hlink"/>
                </a:solidFill>
              </a:rPr>
              <a:t>NTC proteins</a:t>
            </a:r>
          </a:p>
        </p:txBody>
      </p:sp>
      <p:sp>
        <p:nvSpPr>
          <p:cNvPr id="6" name="TextBox 5"/>
          <p:cNvSpPr txBox="1"/>
          <p:nvPr/>
        </p:nvSpPr>
        <p:spPr>
          <a:xfrm>
            <a:off x="457200" y="234766"/>
            <a:ext cx="7315200" cy="584775"/>
          </a:xfrm>
          <a:prstGeom prst="rect">
            <a:avLst/>
          </a:prstGeom>
          <a:noFill/>
        </p:spPr>
        <p:txBody>
          <a:bodyPr wrap="square" rtlCol="0">
            <a:spAutoFit/>
          </a:bodyPr>
          <a:lstStyle/>
          <a:p>
            <a:r>
              <a:rPr lang="en-US" b="1" dirty="0"/>
              <a:t>We used TAP selection to isolate the native spliceosome. </a:t>
            </a:r>
            <a:r>
              <a:rPr lang="pt-BR" sz="1400" dirty="0"/>
              <a:t>J Biol Chem. 2003 Mar 7;278(10):7875-83</a:t>
            </a:r>
            <a:endParaRPr lang="en-US" sz="1400" b="1" dirty="0"/>
          </a:p>
        </p:txBody>
      </p:sp>
    </p:spTree>
    <p:extLst>
      <p:ext uri="{BB962C8B-B14F-4D97-AF65-F5344CB8AC3E}">
        <p14:creationId xmlns:p14="http://schemas.microsoft.com/office/powerpoint/2010/main" val="4108553629"/>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027" y="76200"/>
            <a:ext cx="8991600" cy="678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81000" y="1987927"/>
            <a:ext cx="1905000" cy="4031873"/>
          </a:xfrm>
          <a:prstGeom prst="rect">
            <a:avLst/>
          </a:prstGeom>
          <a:noFill/>
        </p:spPr>
        <p:txBody>
          <a:bodyPr wrap="square" rtlCol="0">
            <a:spAutoFit/>
          </a:bodyPr>
          <a:lstStyle/>
          <a:p>
            <a:r>
              <a:rPr lang="en-US" sz="1600" dirty="0"/>
              <a:t>Two-hybrid, PCA, affinity </a:t>
            </a:r>
            <a:r>
              <a:rPr lang="en-US" sz="1600" dirty="0" smtClean="0"/>
              <a:t>selection approaches </a:t>
            </a:r>
            <a:r>
              <a:rPr lang="en-US" sz="1600" dirty="0"/>
              <a:t>are </a:t>
            </a:r>
            <a:r>
              <a:rPr lang="en-US" sz="1600" b="1" dirty="0"/>
              <a:t>physical interaction assays</a:t>
            </a:r>
          </a:p>
          <a:p>
            <a:endParaRPr lang="en-US" sz="1600" dirty="0"/>
          </a:p>
          <a:p>
            <a:r>
              <a:rPr lang="en-US" sz="1600" b="1" dirty="0"/>
              <a:t>Genetic interactions assays </a:t>
            </a:r>
            <a:r>
              <a:rPr lang="en-US" sz="1600" b="1" dirty="0" smtClean="0"/>
              <a:t>(e.g., synthetic lethality, dosage suppression) </a:t>
            </a:r>
            <a:r>
              <a:rPr lang="en-US" sz="1600" dirty="0" smtClean="0"/>
              <a:t>provide </a:t>
            </a:r>
            <a:r>
              <a:rPr lang="en-US" sz="1600" dirty="0"/>
              <a:t>complementary information</a:t>
            </a:r>
          </a:p>
        </p:txBody>
      </p:sp>
    </p:spTree>
    <p:extLst>
      <p:ext uri="{BB962C8B-B14F-4D97-AF65-F5344CB8AC3E}">
        <p14:creationId xmlns:p14="http://schemas.microsoft.com/office/powerpoint/2010/main" val="1326403168"/>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pic>
        <p:nvPicPr>
          <p:cNvPr id="1026" name="Picture 2"/>
          <p:cNvPicPr>
            <a:picLocks noChangeAspect="1" noChangeArrowheads="1"/>
          </p:cNvPicPr>
          <p:nvPr/>
        </p:nvPicPr>
        <p:blipFill>
          <a:blip r:embed="rId2" cstate="print"/>
          <a:srcRect/>
          <a:stretch>
            <a:fillRect/>
          </a:stretch>
        </p:blipFill>
        <p:spPr bwMode="auto">
          <a:xfrm>
            <a:off x="152400" y="152400"/>
            <a:ext cx="8610600" cy="6477000"/>
          </a:xfrm>
          <a:prstGeom prst="rect">
            <a:avLst/>
          </a:prstGeom>
          <a:noFill/>
          <a:ln w="9525">
            <a:noFill/>
            <a:miter lim="800000"/>
            <a:headEnd/>
            <a:tailEnd/>
          </a:ln>
        </p:spPr>
      </p:pic>
      <p:sp>
        <p:nvSpPr>
          <p:cNvPr id="2" name="TextBox 1"/>
          <p:cNvSpPr txBox="1"/>
          <p:nvPr/>
        </p:nvSpPr>
        <p:spPr>
          <a:xfrm>
            <a:off x="5867400" y="1143000"/>
            <a:ext cx="2590800" cy="369332"/>
          </a:xfrm>
          <a:prstGeom prst="rect">
            <a:avLst/>
          </a:prstGeom>
          <a:noFill/>
        </p:spPr>
        <p:txBody>
          <a:bodyPr wrap="square" rtlCol="0">
            <a:spAutoFit/>
          </a:bodyPr>
          <a:lstStyle/>
          <a:p>
            <a:r>
              <a:rPr lang="en-US" dirty="0"/>
              <a:t>Protein capture</a:t>
            </a:r>
          </a:p>
        </p:txBody>
      </p:sp>
      <p:sp>
        <p:nvSpPr>
          <p:cNvPr id="3" name="TextBox 2"/>
          <p:cNvSpPr txBox="1"/>
          <p:nvPr/>
        </p:nvSpPr>
        <p:spPr>
          <a:xfrm>
            <a:off x="3505200" y="460744"/>
            <a:ext cx="5105400" cy="646331"/>
          </a:xfrm>
          <a:prstGeom prst="rect">
            <a:avLst/>
          </a:prstGeom>
          <a:noFill/>
        </p:spPr>
        <p:txBody>
          <a:bodyPr wrap="square" rtlCol="0">
            <a:spAutoFit/>
          </a:bodyPr>
          <a:lstStyle/>
          <a:p>
            <a:r>
              <a:rPr lang="en-US" dirty="0"/>
              <a:t>PCA = protein fragment complementation (GFP, ubiquitin, etc.)  </a:t>
            </a:r>
          </a:p>
        </p:txBody>
      </p:sp>
    </p:spTree>
    <p:extLst>
      <p:ext uri="{BB962C8B-B14F-4D97-AF65-F5344CB8AC3E}">
        <p14:creationId xmlns:p14="http://schemas.microsoft.com/office/powerpoint/2010/main" val="673829781"/>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838200"/>
            <a:ext cx="7848600" cy="2677656"/>
          </a:xfrm>
          <a:prstGeom prst="rect">
            <a:avLst/>
          </a:prstGeom>
        </p:spPr>
        <p:txBody>
          <a:bodyPr wrap="square">
            <a:spAutoFit/>
          </a:bodyPr>
          <a:lstStyle/>
          <a:p>
            <a:pPr>
              <a:spcBef>
                <a:spcPct val="50000"/>
              </a:spcBef>
            </a:pPr>
            <a:r>
              <a:rPr lang="en-US" sz="2400" b="1" dirty="0">
                <a:latin typeface="Times New Roman" pitchFamily="18" charset="0"/>
                <a:cs typeface="Times New Roman" pitchFamily="18" charset="0"/>
              </a:rPr>
              <a:t>Protein affinity capture (proteomic) information </a:t>
            </a:r>
            <a:r>
              <a:rPr lang="en-US" sz="2400" dirty="0">
                <a:latin typeface="Times New Roman" pitchFamily="18" charset="0"/>
                <a:cs typeface="Times New Roman" pitchFamily="18" charset="0"/>
              </a:rPr>
              <a:t>combined with genome wide </a:t>
            </a:r>
            <a:r>
              <a:rPr lang="en-US" sz="2400" b="1" dirty="0">
                <a:latin typeface="Times New Roman" pitchFamily="18" charset="0"/>
                <a:cs typeface="Times New Roman" pitchFamily="18" charset="0"/>
              </a:rPr>
              <a:t>genetic interaction maps</a:t>
            </a:r>
            <a:r>
              <a:rPr lang="en-US" sz="2400" dirty="0">
                <a:latin typeface="Times New Roman" pitchFamily="18" charset="0"/>
                <a:cs typeface="Times New Roman" pitchFamily="18" charset="0"/>
              </a:rPr>
              <a:t>, </a:t>
            </a:r>
            <a:r>
              <a:rPr lang="en-US" sz="2400" b="1" dirty="0">
                <a:latin typeface="Times New Roman" pitchFamily="18" charset="0"/>
                <a:cs typeface="Times New Roman" pitchFamily="18" charset="0"/>
              </a:rPr>
              <a:t>global</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gene </a:t>
            </a:r>
            <a:r>
              <a:rPr lang="en-US" sz="2400" b="1" dirty="0" smtClean="0">
                <a:latin typeface="Times New Roman" pitchFamily="18" charset="0"/>
                <a:cs typeface="Times New Roman" pitchFamily="18" charset="0"/>
              </a:rPr>
              <a:t>expression </a:t>
            </a:r>
            <a:r>
              <a:rPr lang="en-US" sz="2400" b="1" dirty="0">
                <a:latin typeface="Times New Roman" pitchFamily="18" charset="0"/>
                <a:cs typeface="Times New Roman" pitchFamily="18" charset="0"/>
              </a:rPr>
              <a:t>studies </a:t>
            </a:r>
            <a:r>
              <a:rPr lang="en-US" sz="2400" dirty="0">
                <a:latin typeface="Times New Roman" pitchFamily="18" charset="0"/>
                <a:cs typeface="Times New Roman" pitchFamily="18" charset="0"/>
              </a:rPr>
              <a:t>and </a:t>
            </a:r>
            <a:r>
              <a:rPr lang="en-US" sz="2400" b="1" dirty="0">
                <a:latin typeface="Times New Roman" pitchFamily="18" charset="0"/>
                <a:cs typeface="Times New Roman" pitchFamily="18" charset="0"/>
              </a:rPr>
              <a:t>two-hybrid studies </a:t>
            </a:r>
            <a:r>
              <a:rPr lang="en-US" sz="2400" dirty="0">
                <a:latin typeface="Times New Roman" pitchFamily="18" charset="0"/>
                <a:cs typeface="Times New Roman" pitchFamily="18" charset="0"/>
              </a:rPr>
              <a:t>have been used to assemble the equivalent </a:t>
            </a:r>
            <a:r>
              <a:rPr lang="en-US" sz="3600" b="1" dirty="0">
                <a:solidFill>
                  <a:srgbClr val="FF0000"/>
                </a:solidFill>
                <a:latin typeface="Times New Roman" pitchFamily="18" charset="0"/>
                <a:cs typeface="Times New Roman" pitchFamily="18" charset="0"/>
              </a:rPr>
              <a:t>“social interaction networks” </a:t>
            </a:r>
            <a:r>
              <a:rPr lang="en-US" sz="2400" dirty="0">
                <a:latin typeface="Times New Roman" pitchFamily="18" charset="0"/>
                <a:cs typeface="Times New Roman" pitchFamily="18" charset="0"/>
              </a:rPr>
              <a:t>of related gene </a:t>
            </a:r>
            <a:r>
              <a:rPr lang="en-US" sz="2400" dirty="0" smtClean="0">
                <a:latin typeface="Times New Roman" pitchFamily="18" charset="0"/>
                <a:cs typeface="Times New Roman" pitchFamily="18" charset="0"/>
              </a:rPr>
              <a:t>activities/proteins </a:t>
            </a:r>
            <a:r>
              <a:rPr lang="en-US" sz="2400" dirty="0">
                <a:latin typeface="Times New Roman" pitchFamily="18" charset="0"/>
                <a:cs typeface="Times New Roman" pitchFamily="18" charset="0"/>
              </a:rPr>
              <a:t>that describe cellular function.</a:t>
            </a:r>
          </a:p>
        </p:txBody>
      </p:sp>
    </p:spTree>
    <p:extLst>
      <p:ext uri="{BB962C8B-B14F-4D97-AF65-F5344CB8AC3E}">
        <p14:creationId xmlns:p14="http://schemas.microsoft.com/office/powerpoint/2010/main" val="474990946"/>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ster_costanzo2009.jpg"/>
          <p:cNvPicPr>
            <a:picLocks noChangeAspect="1"/>
          </p:cNvPicPr>
          <p:nvPr/>
        </p:nvPicPr>
        <p:blipFill>
          <a:blip r:embed="rId2" cstate="print">
            <a:lum contrast="10000"/>
          </a:blip>
          <a:stretch>
            <a:fillRect/>
          </a:stretch>
        </p:blipFill>
        <p:spPr>
          <a:xfrm>
            <a:off x="0" y="0"/>
            <a:ext cx="9144000"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13940615"/>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7868" y="1676400"/>
            <a:ext cx="8458200" cy="3693319"/>
          </a:xfrm>
          <a:prstGeom prst="rect">
            <a:avLst/>
          </a:prstGeom>
          <a:noFill/>
        </p:spPr>
        <p:txBody>
          <a:bodyPr wrap="square" rtlCol="0">
            <a:spAutoFit/>
          </a:bodyPr>
          <a:lstStyle/>
          <a:p>
            <a:r>
              <a:rPr lang="en-US" b="1" dirty="0"/>
              <a:t>What can you learn using </a:t>
            </a:r>
            <a:r>
              <a:rPr lang="en-US" b="1" dirty="0" smtClean="0"/>
              <a:t>mass spectrometry </a:t>
            </a:r>
            <a:r>
              <a:rPr lang="en-US" b="1" dirty="0"/>
              <a:t>with protein samples?  </a:t>
            </a:r>
            <a:r>
              <a:rPr lang="en-US" dirty="0"/>
              <a:t>The information gathered depends in part on the specific technology used and the questions asked.  Here are some of the questions that may be answered:</a:t>
            </a:r>
          </a:p>
          <a:p>
            <a:endParaRPr lang="en-US" dirty="0"/>
          </a:p>
          <a:p>
            <a:pPr marL="285750" indent="-285750">
              <a:buFontTx/>
              <a:buChar char="-"/>
            </a:pPr>
            <a:r>
              <a:rPr lang="en-US" dirty="0"/>
              <a:t>The identities of proteins residing within an organelle (e.g. mitochondria) or other complex protein mixtures (serum; large enzyme complexes; co-Immune precipitation studies) </a:t>
            </a:r>
          </a:p>
          <a:p>
            <a:pPr marL="285750" indent="-285750">
              <a:buFontTx/>
              <a:buChar char="-"/>
            </a:pPr>
            <a:r>
              <a:rPr lang="en-US" dirty="0"/>
              <a:t>Clinical typing of disease states based on protein composition and relative protein abundance in patient sera or other clinical samples </a:t>
            </a:r>
          </a:p>
          <a:p>
            <a:pPr marL="285750" indent="-285750">
              <a:buFontTx/>
              <a:buChar char="-"/>
            </a:pPr>
            <a:r>
              <a:rPr lang="en-US" dirty="0"/>
              <a:t>Identification of drug targets</a:t>
            </a:r>
          </a:p>
          <a:p>
            <a:pPr marL="285750" indent="-285750">
              <a:buFontTx/>
              <a:buChar char="-"/>
            </a:pPr>
            <a:r>
              <a:rPr lang="en-US" dirty="0"/>
              <a:t>The location and types of post-translational modifications on specific proteins</a:t>
            </a:r>
          </a:p>
          <a:p>
            <a:pPr marL="285750" indent="-285750">
              <a:buFontTx/>
              <a:buChar char="-"/>
            </a:pPr>
            <a:r>
              <a:rPr lang="en-US" dirty="0"/>
              <a:t>The sequence of an unknown protein</a:t>
            </a:r>
          </a:p>
          <a:p>
            <a:endParaRPr lang="en-US" dirty="0"/>
          </a:p>
        </p:txBody>
      </p:sp>
      <p:sp>
        <p:nvSpPr>
          <p:cNvPr id="3" name="TextBox 2"/>
          <p:cNvSpPr txBox="1"/>
          <p:nvPr/>
        </p:nvSpPr>
        <p:spPr>
          <a:xfrm>
            <a:off x="304800" y="228600"/>
            <a:ext cx="8458200" cy="923330"/>
          </a:xfrm>
          <a:prstGeom prst="rect">
            <a:avLst/>
          </a:prstGeom>
          <a:noFill/>
        </p:spPr>
        <p:txBody>
          <a:bodyPr wrap="square" rtlCol="0">
            <a:spAutoFit/>
          </a:bodyPr>
          <a:lstStyle/>
          <a:p>
            <a:r>
              <a:rPr lang="en-US" b="1" dirty="0"/>
              <a:t>Proteomics: </a:t>
            </a:r>
            <a:r>
              <a:rPr lang="en-US" dirty="0"/>
              <a:t>identification of proteins present in complex mixtures (tissues, organelles) to investigate the composition and characteristics of native and disease complexes. </a:t>
            </a:r>
          </a:p>
        </p:txBody>
      </p:sp>
    </p:spTree>
    <p:extLst>
      <p:ext uri="{BB962C8B-B14F-4D97-AF65-F5344CB8AC3E}">
        <p14:creationId xmlns:p14="http://schemas.microsoft.com/office/powerpoint/2010/main" val="98696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verview of MS.gif"/>
          <p:cNvPicPr>
            <a:picLocks noChangeAspect="1"/>
          </p:cNvPicPr>
          <p:nvPr/>
        </p:nvPicPr>
        <p:blipFill>
          <a:blip r:embed="rId2" cstate="print"/>
          <a:stretch>
            <a:fillRect/>
          </a:stretch>
        </p:blipFill>
        <p:spPr>
          <a:xfrm>
            <a:off x="1752600" y="1295400"/>
            <a:ext cx="5715000" cy="2352675"/>
          </a:xfrm>
          <a:prstGeom prst="rect">
            <a:avLst/>
          </a:prstGeom>
        </p:spPr>
      </p:pic>
      <p:sp>
        <p:nvSpPr>
          <p:cNvPr id="3" name="Rectangle 2"/>
          <p:cNvSpPr/>
          <p:nvPr/>
        </p:nvSpPr>
        <p:spPr>
          <a:xfrm>
            <a:off x="0" y="3619381"/>
            <a:ext cx="8382000" cy="800219"/>
          </a:xfrm>
          <a:prstGeom prst="rect">
            <a:avLst/>
          </a:prstGeom>
        </p:spPr>
        <p:txBody>
          <a:bodyPr wrap="square">
            <a:spAutoFit/>
          </a:bodyPr>
          <a:lstStyle/>
          <a:p>
            <a:pPr algn="ctr"/>
            <a:r>
              <a:rPr lang="en-US" sz="1400" dirty="0">
                <a:hlinkClick r:id="rId3" action="ppaction://hlinkfile"/>
              </a:rPr>
              <a:t>The basics of mass spectrometry in the twenty-first century</a:t>
            </a:r>
            <a:endParaRPr lang="en-US" sz="1400" dirty="0"/>
          </a:p>
          <a:p>
            <a:pPr algn="ctr"/>
            <a:r>
              <a:rPr lang="en-US" sz="1400" dirty="0"/>
              <a:t>Gary L. </a:t>
            </a:r>
            <a:r>
              <a:rPr lang="en-US" sz="1400" dirty="0" err="1"/>
              <a:t>Glish</a:t>
            </a:r>
            <a:r>
              <a:rPr lang="en-US" sz="1400" dirty="0"/>
              <a:t> &amp; Richard W. </a:t>
            </a:r>
            <a:r>
              <a:rPr lang="en-US" sz="1400" dirty="0" err="1"/>
              <a:t>Vachet</a:t>
            </a:r>
            <a:endParaRPr lang="en-US" sz="1400" dirty="0"/>
          </a:p>
          <a:p>
            <a:pPr algn="ctr"/>
            <a:r>
              <a:rPr lang="en-US" sz="1400" i="1" dirty="0"/>
              <a:t>Nature Reviews Drug Discovery </a:t>
            </a:r>
            <a:r>
              <a:rPr lang="en-US" sz="1400" b="1" dirty="0"/>
              <a:t>2</a:t>
            </a:r>
            <a:r>
              <a:rPr lang="en-US" sz="1400" dirty="0"/>
              <a:t>, 140-150 (February 2003</a:t>
            </a:r>
            <a:r>
              <a:rPr lang="en-US" dirty="0"/>
              <a:t>)</a:t>
            </a:r>
          </a:p>
        </p:txBody>
      </p:sp>
      <p:sp>
        <p:nvSpPr>
          <p:cNvPr id="4" name="TextBox 3"/>
          <p:cNvSpPr txBox="1"/>
          <p:nvPr/>
        </p:nvSpPr>
        <p:spPr>
          <a:xfrm>
            <a:off x="1676400" y="4791670"/>
            <a:ext cx="6019800" cy="923330"/>
          </a:xfrm>
          <a:prstGeom prst="rect">
            <a:avLst/>
          </a:prstGeom>
          <a:noFill/>
        </p:spPr>
        <p:txBody>
          <a:bodyPr wrap="square" rtlCol="0">
            <a:spAutoFit/>
          </a:bodyPr>
          <a:lstStyle/>
          <a:p>
            <a:r>
              <a:rPr lang="en-US" b="1" dirty="0"/>
              <a:t>Matrix Assisted Laser Desorption/Ionization (MADLI)</a:t>
            </a:r>
            <a:endParaRPr lang="en-US" dirty="0"/>
          </a:p>
          <a:p>
            <a:endParaRPr lang="en-US" b="1" dirty="0" smtClean="0"/>
          </a:p>
          <a:p>
            <a:r>
              <a:rPr lang="en-US" b="1" dirty="0" smtClean="0"/>
              <a:t>Electrospray </a:t>
            </a:r>
            <a:r>
              <a:rPr lang="en-US" b="1" dirty="0"/>
              <a:t>Ionization (ESI</a:t>
            </a:r>
            <a:r>
              <a:rPr lang="en-US" b="1" dirty="0" smtClean="0"/>
              <a:t>)</a:t>
            </a:r>
            <a:endParaRPr lang="en-US" b="1" dirty="0"/>
          </a:p>
        </p:txBody>
      </p:sp>
      <p:sp>
        <p:nvSpPr>
          <p:cNvPr id="5" name="TextBox 4"/>
          <p:cNvSpPr txBox="1"/>
          <p:nvPr/>
        </p:nvSpPr>
        <p:spPr>
          <a:xfrm>
            <a:off x="685800" y="228600"/>
            <a:ext cx="8077200" cy="646331"/>
          </a:xfrm>
          <a:prstGeom prst="rect">
            <a:avLst/>
          </a:prstGeom>
          <a:noFill/>
        </p:spPr>
        <p:txBody>
          <a:bodyPr wrap="square" rtlCol="0">
            <a:spAutoFit/>
          </a:bodyPr>
          <a:lstStyle/>
          <a:p>
            <a:r>
              <a:rPr lang="en-US" b="1" dirty="0"/>
              <a:t>Two mass spectrometry approaches we will discuss: MALDI-TOF, ESI-Quadrupole ion </a:t>
            </a:r>
            <a:r>
              <a:rPr lang="en-US" b="1" dirty="0" smtClean="0"/>
              <a:t>trap – differ in ionization method and analyzer used</a:t>
            </a:r>
            <a:endParaRPr lang="en-US" b="1" dirty="0"/>
          </a:p>
        </p:txBody>
      </p:sp>
    </p:spTree>
    <p:extLst>
      <p:ext uri="{BB962C8B-B14F-4D97-AF65-F5344CB8AC3E}">
        <p14:creationId xmlns:p14="http://schemas.microsoft.com/office/powerpoint/2010/main" val="6847662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1000"/>
            <a:ext cx="8686800" cy="830997"/>
          </a:xfrm>
          <a:prstGeom prst="rect">
            <a:avLst/>
          </a:prstGeom>
          <a:noFill/>
        </p:spPr>
        <p:txBody>
          <a:bodyPr wrap="square" rtlCol="0">
            <a:spAutoFit/>
          </a:bodyPr>
          <a:lstStyle/>
          <a:p>
            <a:r>
              <a:rPr lang="en-US" sz="2400" b="1" dirty="0"/>
              <a:t>Remember – Friday lectures are on the Canvas website &amp; updated weekly</a:t>
            </a:r>
            <a:r>
              <a:rPr lang="en-US" sz="2400" dirty="0"/>
              <a:t>.</a:t>
            </a:r>
          </a:p>
        </p:txBody>
      </p:sp>
      <p:pic>
        <p:nvPicPr>
          <p:cNvPr id="3" name="Picture 2">
            <a:extLst>
              <a:ext uri="{FF2B5EF4-FFF2-40B4-BE49-F238E27FC236}">
                <a16:creationId xmlns:a16="http://schemas.microsoft.com/office/drawing/2014/main" id="{4924CE10-97C4-4C3E-BDF7-CB9363CC025D}"/>
              </a:ext>
            </a:extLst>
          </p:cNvPr>
          <p:cNvPicPr>
            <a:picLocks noChangeAspect="1"/>
          </p:cNvPicPr>
          <p:nvPr/>
        </p:nvPicPr>
        <p:blipFill>
          <a:blip r:embed="rId2"/>
          <a:stretch>
            <a:fillRect/>
          </a:stretch>
        </p:blipFill>
        <p:spPr>
          <a:xfrm>
            <a:off x="1219200" y="1343799"/>
            <a:ext cx="6724650" cy="5379720"/>
          </a:xfrm>
          <a:prstGeom prst="rect">
            <a:avLst/>
          </a:prstGeom>
        </p:spPr>
      </p:pic>
    </p:spTree>
    <p:extLst>
      <p:ext uri="{BB962C8B-B14F-4D97-AF65-F5344CB8AC3E}">
        <p14:creationId xmlns:p14="http://schemas.microsoft.com/office/powerpoint/2010/main" val="306215300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D gel electro.jpg"/>
          <p:cNvPicPr>
            <a:picLocks noChangeAspect="1"/>
          </p:cNvPicPr>
          <p:nvPr/>
        </p:nvPicPr>
        <p:blipFill>
          <a:blip r:embed="rId2" cstate="print"/>
          <a:stretch>
            <a:fillRect/>
          </a:stretch>
        </p:blipFill>
        <p:spPr>
          <a:xfrm>
            <a:off x="3886200" y="3048000"/>
            <a:ext cx="4876800" cy="2514600"/>
          </a:xfrm>
          <a:prstGeom prst="rect">
            <a:avLst/>
          </a:prstGeom>
        </p:spPr>
      </p:pic>
      <p:sp>
        <p:nvSpPr>
          <p:cNvPr id="3" name="Rectangle 2"/>
          <p:cNvSpPr/>
          <p:nvPr/>
        </p:nvSpPr>
        <p:spPr>
          <a:xfrm>
            <a:off x="533400" y="5486400"/>
            <a:ext cx="8610600" cy="1200329"/>
          </a:xfrm>
          <a:prstGeom prst="rect">
            <a:avLst/>
          </a:prstGeom>
        </p:spPr>
        <p:txBody>
          <a:bodyPr wrap="square">
            <a:spAutoFit/>
          </a:bodyPr>
          <a:lstStyle/>
          <a:p>
            <a:r>
              <a:rPr lang="en-US" dirty="0">
                <a:hlinkClick r:id="rId3"/>
              </a:rPr>
              <a:t>http://biol.lf1.cuni.cz/ucebnice/en/proteomics.htm</a:t>
            </a:r>
            <a:endParaRPr lang="en-US" dirty="0"/>
          </a:p>
          <a:p>
            <a:endParaRPr lang="en-US" dirty="0"/>
          </a:p>
          <a:p>
            <a:r>
              <a:rPr lang="en-US" dirty="0">
                <a:hlinkClick r:id="rId4"/>
              </a:rPr>
              <a:t>https://www.youtube.com/watch?v=NuIH9-6Fm6U</a:t>
            </a:r>
            <a:r>
              <a:rPr lang="en-US" dirty="0"/>
              <a:t>  </a:t>
            </a:r>
            <a:r>
              <a:rPr lang="en-US" dirty="0" smtClean="0"/>
              <a:t>(mass spectrometry </a:t>
            </a:r>
            <a:r>
              <a:rPr lang="en-US" dirty="0"/>
              <a:t>video) </a:t>
            </a:r>
          </a:p>
          <a:p>
            <a:endParaRPr lang="en-US" dirty="0"/>
          </a:p>
        </p:txBody>
      </p:sp>
      <p:sp>
        <p:nvSpPr>
          <p:cNvPr id="5" name="TextBox 4"/>
          <p:cNvSpPr txBox="1"/>
          <p:nvPr/>
        </p:nvSpPr>
        <p:spPr>
          <a:xfrm>
            <a:off x="152400" y="152400"/>
            <a:ext cx="8839200" cy="3139321"/>
          </a:xfrm>
          <a:prstGeom prst="rect">
            <a:avLst/>
          </a:prstGeom>
          <a:noFill/>
        </p:spPr>
        <p:txBody>
          <a:bodyPr wrap="square" rtlCol="0">
            <a:spAutoFit/>
          </a:bodyPr>
          <a:lstStyle/>
          <a:p>
            <a:r>
              <a:rPr lang="en-US" b="1" dirty="0"/>
              <a:t>Proteomics &amp; Mass </a:t>
            </a:r>
            <a:r>
              <a:rPr lang="en-US" b="1" dirty="0" smtClean="0"/>
              <a:t>Spectrometry: </a:t>
            </a:r>
            <a:r>
              <a:rPr lang="en-US" dirty="0"/>
              <a:t>Complex mixtures of proteins from organelle preparations, secreted proteins, serum, immune precipitations, affinity purification, etc. can be compared by 2-dimensional electrophoresis* to define differences in pattern (due to changes in protein abundance or modification state).  Individual proteins can be excised, </a:t>
            </a:r>
            <a:r>
              <a:rPr lang="en-US" b="1" dirty="0"/>
              <a:t>digested with trypsin </a:t>
            </a:r>
            <a:r>
              <a:rPr lang="en-US" dirty="0"/>
              <a:t>and then identified by </a:t>
            </a:r>
            <a:r>
              <a:rPr lang="en-US" dirty="0" smtClean="0"/>
              <a:t>mass spectrometry. </a:t>
            </a:r>
            <a:endParaRPr lang="en-US" dirty="0"/>
          </a:p>
          <a:p>
            <a:endParaRPr lang="en-US" dirty="0"/>
          </a:p>
          <a:p>
            <a:r>
              <a:rPr lang="en-US" b="1" dirty="0"/>
              <a:t>2-dimensional gels</a:t>
            </a:r>
            <a:r>
              <a:rPr lang="en-US" dirty="0"/>
              <a:t> used for fractionation – first dimension </a:t>
            </a:r>
            <a:r>
              <a:rPr lang="en-US" dirty="0" err="1"/>
              <a:t>electrofocusing</a:t>
            </a:r>
            <a:r>
              <a:rPr lang="en-US" dirty="0"/>
              <a:t> that separates based on </a:t>
            </a:r>
            <a:r>
              <a:rPr lang="en-US" b="1" dirty="0"/>
              <a:t>isoelectric point</a:t>
            </a:r>
            <a:r>
              <a:rPr lang="en-US" dirty="0"/>
              <a:t>, second dimension standard SDS-PAGE that separates based largely on mass.</a:t>
            </a:r>
          </a:p>
          <a:p>
            <a:endParaRPr lang="en-US" dirty="0"/>
          </a:p>
        </p:txBody>
      </p:sp>
      <p:pic>
        <p:nvPicPr>
          <p:cNvPr id="6" name="Picture 5" descr="2d-description.gif"/>
          <p:cNvPicPr>
            <a:picLocks noChangeAspect="1"/>
          </p:cNvPicPr>
          <p:nvPr/>
        </p:nvPicPr>
        <p:blipFill>
          <a:blip r:embed="rId5" cstate="print"/>
          <a:stretch>
            <a:fillRect/>
          </a:stretch>
        </p:blipFill>
        <p:spPr>
          <a:xfrm>
            <a:off x="304800" y="3048000"/>
            <a:ext cx="3581400" cy="2514600"/>
          </a:xfrm>
          <a:prstGeom prst="rect">
            <a:avLst/>
          </a:prstGeom>
        </p:spPr>
      </p:pic>
    </p:spTree>
    <p:extLst>
      <p:ext uri="{BB962C8B-B14F-4D97-AF65-F5344CB8AC3E}">
        <p14:creationId xmlns:p14="http://schemas.microsoft.com/office/powerpoint/2010/main" val="2602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udying-a-proteome-by-2-D-gel-electrophoresis-followed-by-MALDI-TOF-6111158.png"/>
          <p:cNvPicPr>
            <a:picLocks noChangeAspect="1"/>
          </p:cNvPicPr>
          <p:nvPr/>
        </p:nvPicPr>
        <p:blipFill>
          <a:blip r:embed="rId2" cstate="print"/>
          <a:stretch>
            <a:fillRect/>
          </a:stretch>
        </p:blipFill>
        <p:spPr>
          <a:xfrm>
            <a:off x="553771" y="533400"/>
            <a:ext cx="7467599" cy="4648200"/>
          </a:xfrm>
          <a:prstGeom prst="rect">
            <a:avLst/>
          </a:prstGeom>
        </p:spPr>
      </p:pic>
      <p:sp>
        <p:nvSpPr>
          <p:cNvPr id="3" name="Rectangle 2"/>
          <p:cNvSpPr/>
          <p:nvPr/>
        </p:nvSpPr>
        <p:spPr>
          <a:xfrm>
            <a:off x="228600" y="76200"/>
            <a:ext cx="3259034" cy="307777"/>
          </a:xfrm>
          <a:prstGeom prst="rect">
            <a:avLst/>
          </a:prstGeom>
        </p:spPr>
        <p:txBody>
          <a:bodyPr wrap="none">
            <a:spAutoFit/>
          </a:bodyPr>
          <a:lstStyle/>
          <a:p>
            <a:r>
              <a:rPr lang="en-US" sz="1400" dirty="0">
                <a:hlinkClick r:id="rId3"/>
              </a:rPr>
              <a:t>http://www.motifolio.com/6111158.html</a:t>
            </a:r>
            <a:r>
              <a:rPr lang="en-US" sz="1400" dirty="0"/>
              <a:t> </a:t>
            </a:r>
          </a:p>
        </p:txBody>
      </p:sp>
      <p:sp>
        <p:nvSpPr>
          <p:cNvPr id="4" name="TextBox 3"/>
          <p:cNvSpPr txBox="1"/>
          <p:nvPr/>
        </p:nvSpPr>
        <p:spPr>
          <a:xfrm>
            <a:off x="152400" y="5105400"/>
            <a:ext cx="8915400" cy="1754326"/>
          </a:xfrm>
          <a:prstGeom prst="rect">
            <a:avLst/>
          </a:prstGeom>
          <a:noFill/>
        </p:spPr>
        <p:txBody>
          <a:bodyPr wrap="square" rtlCol="0">
            <a:spAutoFit/>
          </a:bodyPr>
          <a:lstStyle/>
          <a:p>
            <a:r>
              <a:rPr lang="en-US" b="1" dirty="0"/>
              <a:t>Matrix-assisted laser desorption ionization (MALDI) –Time of Flight (TOF) </a:t>
            </a:r>
            <a:r>
              <a:rPr lang="en-US" dirty="0"/>
              <a:t>analysis (</a:t>
            </a:r>
            <a:r>
              <a:rPr lang="en-US" b="1" dirty="0">
                <a:solidFill>
                  <a:srgbClr val="FF0000"/>
                </a:solidFill>
              </a:rPr>
              <a:t>MALDI-TOF</a:t>
            </a:r>
            <a:r>
              <a:rPr lang="en-US" dirty="0"/>
              <a:t>).  Embed </a:t>
            </a:r>
            <a:r>
              <a:rPr lang="en-US" dirty="0" smtClean="0"/>
              <a:t>tryptic peptide mix in </a:t>
            </a:r>
            <a:r>
              <a:rPr lang="en-US" b="1" dirty="0"/>
              <a:t>matrix</a:t>
            </a:r>
            <a:r>
              <a:rPr lang="en-US" dirty="0"/>
              <a:t> </a:t>
            </a:r>
            <a:r>
              <a:rPr lang="en-US" dirty="0" smtClean="0"/>
              <a:t>compound on a solid support, </a:t>
            </a:r>
            <a:r>
              <a:rPr lang="en-US" dirty="0"/>
              <a:t>target </a:t>
            </a:r>
            <a:r>
              <a:rPr lang="en-US" dirty="0" smtClean="0"/>
              <a:t>the matrix with </a:t>
            </a:r>
            <a:r>
              <a:rPr lang="en-US" dirty="0"/>
              <a:t>a </a:t>
            </a:r>
            <a:r>
              <a:rPr lang="en-US" b="1" dirty="0"/>
              <a:t>laser</a:t>
            </a:r>
            <a:r>
              <a:rPr lang="en-US" dirty="0"/>
              <a:t> to bring peptides into gas phase &amp; </a:t>
            </a:r>
            <a:r>
              <a:rPr lang="en-US" b="1" dirty="0"/>
              <a:t>ionize</a:t>
            </a:r>
            <a:r>
              <a:rPr lang="en-US" dirty="0"/>
              <a:t> peptide in an electric </a:t>
            </a:r>
            <a:r>
              <a:rPr lang="en-US" dirty="0" smtClean="0"/>
              <a:t>field.  Focus </a:t>
            </a:r>
            <a:r>
              <a:rPr lang="en-US" dirty="0"/>
              <a:t>the ions toward a detector to score </a:t>
            </a:r>
            <a:r>
              <a:rPr lang="en-US" b="1" dirty="0"/>
              <a:t>mass/charge ratio</a:t>
            </a:r>
            <a:r>
              <a:rPr lang="en-US" dirty="0"/>
              <a:t>.  Compare these </a:t>
            </a:r>
            <a:r>
              <a:rPr lang="en-US" dirty="0" smtClean="0"/>
              <a:t>values to </a:t>
            </a:r>
            <a:r>
              <a:rPr lang="en-US" dirty="0"/>
              <a:t>the conceptual proteome to identify specific </a:t>
            </a:r>
            <a:r>
              <a:rPr lang="en-US" dirty="0" smtClean="0"/>
              <a:t>protein(s)  in the mix.</a:t>
            </a:r>
            <a:endParaRPr lang="en-US" dirty="0"/>
          </a:p>
        </p:txBody>
      </p:sp>
      <p:sp>
        <p:nvSpPr>
          <p:cNvPr id="5" name="TextBox 4"/>
          <p:cNvSpPr txBox="1"/>
          <p:nvPr/>
        </p:nvSpPr>
        <p:spPr>
          <a:xfrm>
            <a:off x="3581400" y="59322"/>
            <a:ext cx="5128404" cy="615553"/>
          </a:xfrm>
          <a:prstGeom prst="rect">
            <a:avLst/>
          </a:prstGeom>
          <a:noFill/>
        </p:spPr>
        <p:txBody>
          <a:bodyPr wrap="square" rtlCol="0">
            <a:spAutoFit/>
          </a:bodyPr>
          <a:lstStyle/>
          <a:p>
            <a:r>
              <a:rPr lang="en-US" sz="1600" dirty="0">
                <a:hlinkClick r:id="rId4"/>
              </a:rPr>
              <a:t>https://www.youtube.com/watch?v=8R1Oyqx5KfE</a:t>
            </a:r>
            <a:endParaRPr lang="en-US" sz="1600" dirty="0"/>
          </a:p>
          <a:p>
            <a:endParaRPr lang="en-US" dirty="0"/>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1370" y="2514601"/>
            <a:ext cx="1046430" cy="837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9684624"/>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2366" y="355923"/>
            <a:ext cx="8853706" cy="369332"/>
          </a:xfrm>
          <a:prstGeom prst="rect">
            <a:avLst/>
          </a:prstGeom>
        </p:spPr>
        <p:txBody>
          <a:bodyPr wrap="none">
            <a:spAutoFit/>
          </a:bodyPr>
          <a:lstStyle/>
          <a:p>
            <a:r>
              <a:rPr lang="en-US" b="1" dirty="0"/>
              <a:t>Electrospray Ionization (ESI</a:t>
            </a:r>
            <a:r>
              <a:rPr lang="en-US" dirty="0"/>
              <a:t>) </a:t>
            </a:r>
            <a:r>
              <a:rPr lang="en-US" b="1" dirty="0"/>
              <a:t>MS/MS – </a:t>
            </a:r>
            <a:r>
              <a:rPr lang="en-US" b="1" u="sng" dirty="0"/>
              <a:t>multiple ionization events per sample</a:t>
            </a:r>
            <a:r>
              <a:rPr lang="en-US" u="sng" dirty="0"/>
              <a:t> </a:t>
            </a:r>
          </a:p>
        </p:txBody>
      </p:sp>
      <p:sp>
        <p:nvSpPr>
          <p:cNvPr id="4" name="Rectangle 3"/>
          <p:cNvSpPr/>
          <p:nvPr/>
        </p:nvSpPr>
        <p:spPr>
          <a:xfrm>
            <a:off x="685800" y="762000"/>
            <a:ext cx="7391400" cy="276999"/>
          </a:xfrm>
          <a:prstGeom prst="rect">
            <a:avLst/>
          </a:prstGeom>
        </p:spPr>
        <p:txBody>
          <a:bodyPr wrap="square">
            <a:spAutoFit/>
          </a:bodyPr>
          <a:lstStyle/>
          <a:p>
            <a:r>
              <a:rPr lang="en-US" sz="1200" dirty="0">
                <a:hlinkClick r:id="rId2"/>
              </a:rPr>
              <a:t>https://www.youtube.com/watch?v=mBT73Pesiog&amp;list=PLTLnMhSbhobJuje8OIqjFa1YOOEgN1xCx</a:t>
            </a:r>
            <a:endParaRPr lang="en-US" sz="1200" dirty="0"/>
          </a:p>
        </p:txBody>
      </p:sp>
      <p:sp>
        <p:nvSpPr>
          <p:cNvPr id="5" name="Rectangle 4"/>
          <p:cNvSpPr/>
          <p:nvPr/>
        </p:nvSpPr>
        <p:spPr>
          <a:xfrm>
            <a:off x="152400" y="2274838"/>
            <a:ext cx="8839200" cy="3816429"/>
          </a:xfrm>
          <a:prstGeom prst="rect">
            <a:avLst/>
          </a:prstGeom>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Electrospray Ionization (ESI</a:t>
            </a:r>
            <a:r>
              <a:rPr lang="en-US" sz="2400" dirty="0">
                <a:solidFill>
                  <a:prstClr val="black"/>
                </a:solidFill>
                <a:latin typeface="Times New Roman" panose="02020603050405020304" pitchFamily="18" charset="0"/>
                <a:cs typeface="Times New Roman" panose="02020603050405020304" pitchFamily="18" charset="0"/>
              </a:rPr>
              <a:t>) in which </a:t>
            </a:r>
            <a:r>
              <a:rPr lang="en-US" sz="2400" dirty="0" smtClean="0">
                <a:solidFill>
                  <a:prstClr val="black"/>
                </a:solidFill>
                <a:latin typeface="Times New Roman" panose="02020603050405020304" pitchFamily="18" charset="0"/>
                <a:cs typeface="Times New Roman" panose="02020603050405020304" pitchFamily="18" charset="0"/>
              </a:rPr>
              <a:t>the peptide mixture is heated </a:t>
            </a:r>
            <a:r>
              <a:rPr lang="en-US" sz="2400" dirty="0">
                <a:solidFill>
                  <a:prstClr val="black"/>
                </a:solidFill>
                <a:latin typeface="Times New Roman" panose="02020603050405020304" pitchFamily="18" charset="0"/>
                <a:cs typeface="Times New Roman" panose="02020603050405020304" pitchFamily="18" charset="0"/>
              </a:rPr>
              <a:t>&amp; </a:t>
            </a:r>
            <a:r>
              <a:rPr lang="en-US" sz="2400" b="1" dirty="0">
                <a:solidFill>
                  <a:prstClr val="black"/>
                </a:solidFill>
                <a:latin typeface="Times New Roman" panose="02020603050405020304" pitchFamily="18" charset="0"/>
                <a:cs typeface="Times New Roman" panose="02020603050405020304" pitchFamily="18" charset="0"/>
              </a:rPr>
              <a:t>forced through a capillary tube in an strong electric field </a:t>
            </a:r>
            <a:r>
              <a:rPr lang="en-US" sz="2400" dirty="0">
                <a:solidFill>
                  <a:prstClr val="black"/>
                </a:solidFill>
                <a:latin typeface="Times New Roman" panose="02020603050405020304" pitchFamily="18" charset="0"/>
                <a:cs typeface="Times New Roman" panose="02020603050405020304" pitchFamily="18" charset="0"/>
              </a:rPr>
              <a:t>to emerge from a tiny orifice as a fine spay of charged </a:t>
            </a:r>
            <a:r>
              <a:rPr lang="en-US" sz="2400" dirty="0" smtClean="0">
                <a:solidFill>
                  <a:prstClr val="black"/>
                </a:solidFill>
                <a:latin typeface="Times New Roman" panose="02020603050405020304" pitchFamily="18" charset="0"/>
                <a:cs typeface="Times New Roman" panose="02020603050405020304" pitchFamily="18" charset="0"/>
              </a:rPr>
              <a:t>droplets.</a:t>
            </a:r>
          </a:p>
          <a:p>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smtClean="0">
              <a:solidFill>
                <a:prstClr val="black"/>
              </a:solidFill>
              <a:latin typeface="Times New Roman" panose="02020603050405020304" pitchFamily="18" charset="0"/>
              <a:cs typeface="Times New Roman" panose="02020603050405020304" pitchFamily="18" charset="0"/>
            </a:endParaRPr>
          </a:p>
          <a:p>
            <a:r>
              <a:rPr lang="en-US" sz="2400" dirty="0" smtClean="0">
                <a:solidFill>
                  <a:prstClr val="black"/>
                </a:solidFill>
                <a:latin typeface="Times New Roman" panose="02020603050405020304" pitchFamily="18" charset="0"/>
                <a:cs typeface="Times New Roman" panose="02020603050405020304" pitchFamily="18" charset="0"/>
              </a:rPr>
              <a:t>The ions then enter </a:t>
            </a:r>
            <a:r>
              <a:rPr lang="en-US" sz="2400" dirty="0">
                <a:solidFill>
                  <a:prstClr val="black"/>
                </a:solidFill>
                <a:latin typeface="Times New Roman" panose="02020603050405020304" pitchFamily="18" charset="0"/>
                <a:cs typeface="Times New Roman" panose="02020603050405020304" pitchFamily="18" charset="0"/>
              </a:rPr>
              <a:t>the 4-pole (quadrupole) </a:t>
            </a:r>
            <a:r>
              <a:rPr lang="en-US" sz="2400" dirty="0" smtClean="0">
                <a:solidFill>
                  <a:prstClr val="black"/>
                </a:solidFill>
                <a:latin typeface="Times New Roman" panose="02020603050405020304" pitchFamily="18" charset="0"/>
                <a:cs typeface="Times New Roman" panose="02020603050405020304" pitchFamily="18" charset="0"/>
              </a:rPr>
              <a:t>or related mass analyzer which </a:t>
            </a:r>
            <a:r>
              <a:rPr lang="en-US" sz="2400" dirty="0">
                <a:solidFill>
                  <a:prstClr val="black"/>
                </a:solidFill>
                <a:latin typeface="Times New Roman" panose="02020603050405020304" pitchFamily="18" charset="0"/>
                <a:cs typeface="Times New Roman" panose="02020603050405020304" pitchFamily="18" charset="0"/>
              </a:rPr>
              <a:t>focus/selects specific ions by alternating radio frequency (AC) and direct current (DC) </a:t>
            </a:r>
            <a:r>
              <a:rPr lang="en-US" sz="2400" dirty="0" smtClean="0">
                <a:solidFill>
                  <a:prstClr val="black"/>
                </a:solidFill>
                <a:latin typeface="Times New Roman" panose="02020603050405020304" pitchFamily="18" charset="0"/>
                <a:cs typeface="Times New Roman" panose="02020603050405020304" pitchFamily="18" charset="0"/>
              </a:rPr>
              <a:t>fields</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smtClean="0">
                <a:solidFill>
                  <a:prstClr val="black"/>
                </a:solidFill>
                <a:latin typeface="Times New Roman" panose="02020603050405020304" pitchFamily="18" charset="0"/>
                <a:cs typeface="Times New Roman" panose="02020603050405020304" pitchFamily="18" charset="0"/>
              </a:rPr>
              <a:t>for detection/identification.</a:t>
            </a:r>
          </a:p>
          <a:p>
            <a:endParaRPr lang="en-US" sz="1600" dirty="0">
              <a:solidFill>
                <a:prstClr val="black"/>
              </a:solidFill>
            </a:endParaRPr>
          </a:p>
          <a:p>
            <a:endParaRPr lang="en-US" sz="1600" dirty="0" smtClean="0">
              <a:solidFill>
                <a:prstClr val="black"/>
              </a:solidFill>
            </a:endParaRPr>
          </a:p>
          <a:p>
            <a:endParaRPr lang="en-US" dirty="0"/>
          </a:p>
        </p:txBody>
      </p:sp>
    </p:spTree>
    <p:extLst>
      <p:ext uri="{BB962C8B-B14F-4D97-AF65-F5344CB8AC3E}">
        <p14:creationId xmlns:p14="http://schemas.microsoft.com/office/powerpoint/2010/main" val="57404892"/>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www.nature.com/nbt/journal/v28/n7/images/nbt.1661-F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422" y="1175603"/>
            <a:ext cx="9010650" cy="52959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92366" y="355923"/>
            <a:ext cx="8853706" cy="369332"/>
          </a:xfrm>
          <a:prstGeom prst="rect">
            <a:avLst/>
          </a:prstGeom>
        </p:spPr>
        <p:txBody>
          <a:bodyPr wrap="none">
            <a:spAutoFit/>
          </a:bodyPr>
          <a:lstStyle/>
          <a:p>
            <a:r>
              <a:rPr lang="en-US" b="1" dirty="0"/>
              <a:t>Electrospray Ionization (ESI</a:t>
            </a:r>
            <a:r>
              <a:rPr lang="en-US" dirty="0"/>
              <a:t>) </a:t>
            </a:r>
            <a:r>
              <a:rPr lang="en-US" b="1" dirty="0"/>
              <a:t>MS/MS – multiple ionization events per sample</a:t>
            </a:r>
            <a:r>
              <a:rPr lang="en-US" dirty="0"/>
              <a:t> </a:t>
            </a:r>
          </a:p>
        </p:txBody>
      </p:sp>
      <p:sp>
        <p:nvSpPr>
          <p:cNvPr id="4" name="Rectangle 3"/>
          <p:cNvSpPr/>
          <p:nvPr/>
        </p:nvSpPr>
        <p:spPr>
          <a:xfrm>
            <a:off x="685800" y="762000"/>
            <a:ext cx="7391400" cy="276999"/>
          </a:xfrm>
          <a:prstGeom prst="rect">
            <a:avLst/>
          </a:prstGeom>
        </p:spPr>
        <p:txBody>
          <a:bodyPr wrap="square">
            <a:spAutoFit/>
          </a:bodyPr>
          <a:lstStyle/>
          <a:p>
            <a:r>
              <a:rPr lang="en-US" sz="1200" dirty="0">
                <a:hlinkClick r:id="rId3"/>
              </a:rPr>
              <a:t>https://www.youtube.com/watch?v=mBT73Pesiog&amp;list=PLTLnMhSbhobJuje8OIqjFa1YOOEgN1xCx</a:t>
            </a:r>
            <a:endParaRPr lang="en-US" sz="1200" dirty="0"/>
          </a:p>
        </p:txBody>
      </p:sp>
    </p:spTree>
    <p:extLst>
      <p:ext uri="{BB962C8B-B14F-4D97-AF65-F5344CB8AC3E}">
        <p14:creationId xmlns:p14="http://schemas.microsoft.com/office/powerpoint/2010/main" val="504773593"/>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SMS.gif"/>
          <p:cNvPicPr>
            <a:picLocks noChangeAspect="1"/>
          </p:cNvPicPr>
          <p:nvPr/>
        </p:nvPicPr>
        <p:blipFill>
          <a:blip r:embed="rId2" cstate="print"/>
          <a:stretch>
            <a:fillRect/>
          </a:stretch>
        </p:blipFill>
        <p:spPr>
          <a:xfrm>
            <a:off x="533400" y="1590675"/>
            <a:ext cx="7924800" cy="2447925"/>
          </a:xfrm>
          <a:prstGeom prst="rect">
            <a:avLst/>
          </a:prstGeom>
        </p:spPr>
      </p:pic>
      <p:sp>
        <p:nvSpPr>
          <p:cNvPr id="4" name="Rectangle 3"/>
          <p:cNvSpPr/>
          <p:nvPr/>
        </p:nvSpPr>
        <p:spPr>
          <a:xfrm>
            <a:off x="152400" y="228600"/>
            <a:ext cx="8991600" cy="1477328"/>
          </a:xfrm>
          <a:prstGeom prst="rect">
            <a:avLst/>
          </a:prstGeom>
        </p:spPr>
        <p:txBody>
          <a:bodyPr wrap="square">
            <a:spAutoFit/>
          </a:bodyPr>
          <a:lstStyle/>
          <a:p>
            <a:r>
              <a:rPr lang="en-US" b="1" dirty="0"/>
              <a:t>In tandem mass spectrometry (or MS/MS) </a:t>
            </a:r>
            <a:r>
              <a:rPr lang="en-US" dirty="0"/>
              <a:t>ions with the mass-to-charge (</a:t>
            </a:r>
            <a:r>
              <a:rPr lang="en-US" i="1" dirty="0"/>
              <a:t>m/z</a:t>
            </a:r>
            <a:r>
              <a:rPr lang="en-US" dirty="0"/>
              <a:t>) ratio of interest (that is, parent or precursor ion) are selectively reacted to generate a mass spectrum of product </a:t>
            </a:r>
            <a:r>
              <a:rPr lang="en-US" dirty="0" smtClean="0"/>
              <a:t>ions by </a:t>
            </a:r>
            <a:r>
              <a:rPr lang="en-US" b="1" dirty="0"/>
              <a:t>CID, collision-induced dissociation.</a:t>
            </a:r>
            <a:r>
              <a:rPr lang="en-US" i="1" dirty="0"/>
              <a:t> Nature Reviews Drug Discovery </a:t>
            </a:r>
            <a:r>
              <a:rPr lang="en-US" b="1" dirty="0"/>
              <a:t>2</a:t>
            </a:r>
            <a:r>
              <a:rPr lang="en-US" dirty="0"/>
              <a:t>, 140-150 (February 2003)</a:t>
            </a:r>
          </a:p>
          <a:p>
            <a:endParaRPr lang="en-US" dirty="0"/>
          </a:p>
        </p:txBody>
      </p:sp>
      <p:sp>
        <p:nvSpPr>
          <p:cNvPr id="5" name="Rectangle 4"/>
          <p:cNvSpPr/>
          <p:nvPr/>
        </p:nvSpPr>
        <p:spPr>
          <a:xfrm>
            <a:off x="152400" y="4114800"/>
            <a:ext cx="8915400" cy="1754326"/>
          </a:xfrm>
          <a:prstGeom prst="rect">
            <a:avLst/>
          </a:prstGeom>
        </p:spPr>
        <p:txBody>
          <a:bodyPr wrap="square">
            <a:spAutoFit/>
          </a:bodyPr>
          <a:lstStyle/>
          <a:p>
            <a:pPr lvl="0"/>
            <a:r>
              <a:rPr lang="en-US" dirty="0" smtClean="0">
                <a:solidFill>
                  <a:prstClr val="black"/>
                </a:solidFill>
              </a:rPr>
              <a:t>With </a:t>
            </a:r>
            <a:r>
              <a:rPr lang="en-US" dirty="0">
                <a:solidFill>
                  <a:prstClr val="black"/>
                </a:solidFill>
              </a:rPr>
              <a:t>CID, the parent ion </a:t>
            </a:r>
            <a:r>
              <a:rPr lang="en-US" b="1" dirty="0">
                <a:solidFill>
                  <a:prstClr val="black"/>
                </a:solidFill>
              </a:rPr>
              <a:t>collides with a neutral target (collision</a:t>
            </a:r>
            <a:r>
              <a:rPr lang="en-US" b="1" dirty="0" smtClean="0">
                <a:solidFill>
                  <a:prstClr val="black"/>
                </a:solidFill>
              </a:rPr>
              <a:t>)</a:t>
            </a:r>
            <a:r>
              <a:rPr lang="en-US" dirty="0" smtClean="0">
                <a:solidFill>
                  <a:prstClr val="black"/>
                </a:solidFill>
              </a:rPr>
              <a:t>.  </a:t>
            </a:r>
            <a:r>
              <a:rPr lang="en-US" dirty="0">
                <a:solidFill>
                  <a:prstClr val="black"/>
                </a:solidFill>
              </a:rPr>
              <a:t>This results in </a:t>
            </a:r>
            <a:r>
              <a:rPr lang="en-US" b="1" dirty="0">
                <a:solidFill>
                  <a:prstClr val="black"/>
                </a:solidFill>
              </a:rPr>
              <a:t>fragmentation of the parent ion peptide </a:t>
            </a:r>
            <a:r>
              <a:rPr lang="en-US" dirty="0">
                <a:solidFill>
                  <a:prstClr val="black"/>
                </a:solidFill>
              </a:rPr>
              <a:t>providing more detailed mass spectra to facilitate identification.  </a:t>
            </a:r>
            <a:endParaRPr lang="en-US" dirty="0" smtClean="0">
              <a:solidFill>
                <a:prstClr val="black"/>
              </a:solidFill>
            </a:endParaRPr>
          </a:p>
          <a:p>
            <a:pPr lvl="0"/>
            <a:endParaRPr lang="en-US" dirty="0">
              <a:solidFill>
                <a:prstClr val="black"/>
              </a:solidFill>
            </a:endParaRPr>
          </a:p>
          <a:p>
            <a:pPr lvl="0"/>
            <a:r>
              <a:rPr lang="en-US" b="1" dirty="0" smtClean="0">
                <a:solidFill>
                  <a:prstClr val="black"/>
                </a:solidFill>
              </a:rPr>
              <a:t>MS/MS </a:t>
            </a:r>
            <a:r>
              <a:rPr lang="en-US" b="1" dirty="0">
                <a:solidFill>
                  <a:prstClr val="black"/>
                </a:solidFill>
              </a:rPr>
              <a:t>can be used for detailed peptide identification or de novo protein sequencing.</a:t>
            </a:r>
          </a:p>
        </p:txBody>
      </p:sp>
    </p:spTree>
    <p:extLst>
      <p:ext uri="{BB962C8B-B14F-4D97-AF65-F5344CB8AC3E}">
        <p14:creationId xmlns:p14="http://schemas.microsoft.com/office/powerpoint/2010/main" val="239963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SI vs maldi.gif"/>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914400" y="304800"/>
            <a:ext cx="7010400" cy="3048000"/>
          </a:xfrm>
          <a:prstGeom prst="rect">
            <a:avLst/>
          </a:prstGeom>
        </p:spPr>
      </p:pic>
      <p:sp>
        <p:nvSpPr>
          <p:cNvPr id="4" name="Rectangle 3"/>
          <p:cNvSpPr/>
          <p:nvPr/>
        </p:nvSpPr>
        <p:spPr>
          <a:xfrm>
            <a:off x="152400" y="3429000"/>
            <a:ext cx="8839200" cy="3046988"/>
          </a:xfrm>
          <a:prstGeom prst="rect">
            <a:avLst/>
          </a:prstGeom>
        </p:spPr>
        <p:txBody>
          <a:bodyPr wrap="square">
            <a:spAutoFit/>
          </a:bodyPr>
          <a:lstStyle/>
          <a:p>
            <a:r>
              <a:rPr lang="en-US" sz="1600" b="1" dirty="0"/>
              <a:t>a</a:t>
            </a:r>
            <a:r>
              <a:rPr lang="en-US" sz="1600" dirty="0"/>
              <a:t> | </a:t>
            </a:r>
            <a:r>
              <a:rPr lang="en-US" sz="1600" b="1" dirty="0"/>
              <a:t>Electrospray ionization (ESI) </a:t>
            </a:r>
            <a:r>
              <a:rPr lang="en-US" sz="1600" dirty="0"/>
              <a:t>mass spectrum of the 12 kDa cytochrome </a:t>
            </a:r>
            <a:r>
              <a:rPr lang="en-US" sz="1600" i="1" dirty="0"/>
              <a:t>c</a:t>
            </a:r>
            <a:r>
              <a:rPr lang="en-US" sz="1600" dirty="0"/>
              <a:t>: multiple peaks are observed due to the different charge states that arise from varying </a:t>
            </a:r>
            <a:r>
              <a:rPr lang="en-US" sz="1600" b="1" dirty="0"/>
              <a:t>degrees of protonation </a:t>
            </a:r>
            <a:r>
              <a:rPr lang="en-US" sz="1600" dirty="0"/>
              <a:t>within a peptide (basic residues most readily charged). </a:t>
            </a:r>
            <a:r>
              <a:rPr lang="en-US" sz="1600" b="1" dirty="0"/>
              <a:t>b</a:t>
            </a:r>
            <a:r>
              <a:rPr lang="en-US" sz="1600" dirty="0"/>
              <a:t> </a:t>
            </a:r>
            <a:r>
              <a:rPr lang="en-US" sz="1600" b="1" dirty="0"/>
              <a:t>| Matrix-assisted laser desorption/ionization (MALDI) </a:t>
            </a:r>
            <a:r>
              <a:rPr lang="en-US" sz="1600" dirty="0"/>
              <a:t>mass spectrum of cytochrome </a:t>
            </a:r>
            <a:r>
              <a:rPr lang="en-US" sz="1600" i="1" dirty="0"/>
              <a:t>c</a:t>
            </a:r>
            <a:r>
              <a:rPr lang="en-US" sz="1600" dirty="0"/>
              <a:t>: only a single peak is observed for the analyte because ionization in MALDI generally occurs by the </a:t>
            </a:r>
            <a:r>
              <a:rPr lang="en-US" sz="1600" b="1" dirty="0"/>
              <a:t>addition of a single proton</a:t>
            </a:r>
            <a:r>
              <a:rPr lang="en-US" sz="1600" dirty="0"/>
              <a:t>. </a:t>
            </a:r>
            <a:r>
              <a:rPr lang="en-US" sz="1600" u="sng" dirty="0"/>
              <a:t>Note the different mass-to-charge (</a:t>
            </a:r>
            <a:r>
              <a:rPr lang="en-US" sz="1600" i="1" u="sng" dirty="0"/>
              <a:t>m/z</a:t>
            </a:r>
            <a:r>
              <a:rPr lang="en-US" sz="1600" u="sng" dirty="0"/>
              <a:t>) scales</a:t>
            </a:r>
            <a:r>
              <a:rPr lang="en-US" sz="1600" dirty="0"/>
              <a:t>.</a:t>
            </a:r>
            <a:r>
              <a:rPr lang="en-US" sz="1600" i="1" dirty="0"/>
              <a:t> Nature Reviews Drug Discovery </a:t>
            </a:r>
            <a:r>
              <a:rPr lang="en-US" sz="1600" b="1" dirty="0"/>
              <a:t>2</a:t>
            </a:r>
            <a:r>
              <a:rPr lang="en-US" sz="1600" dirty="0"/>
              <a:t>, 140-150 (February 2003)</a:t>
            </a:r>
            <a:r>
              <a:rPr lang="en-US" dirty="0"/>
              <a:t> </a:t>
            </a:r>
            <a:endParaRPr lang="en-US" dirty="0" smtClean="0"/>
          </a:p>
          <a:p>
            <a:endParaRPr lang="en-US" sz="1200" dirty="0"/>
          </a:p>
          <a:p>
            <a:r>
              <a:rPr lang="en-US" sz="1200" dirty="0" smtClean="0"/>
              <a:t>Atmospheric </a:t>
            </a:r>
            <a:r>
              <a:rPr lang="en-US" sz="1200" dirty="0"/>
              <a:t>pressure chemical ionization is a soft ionization technique but not as soft as ESI. Because charged ions are not generated in APCI and it operates at high temperatures (350-550 °C) this technique is used to analyze smaller, thermally stable polar and non-polar compounds https://sites.google.com/site/masonaco/Home/mass-spectrometry/sample-introduction-and-ionization/esi-apci. </a:t>
            </a:r>
          </a:p>
          <a:p>
            <a:endParaRPr lang="en-US" dirty="0"/>
          </a:p>
        </p:txBody>
      </p:sp>
    </p:spTree>
    <p:extLst>
      <p:ext uri="{BB962C8B-B14F-4D97-AF65-F5344CB8AC3E}">
        <p14:creationId xmlns:p14="http://schemas.microsoft.com/office/powerpoint/2010/main" val="461693434"/>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AT.bmp"/>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52400" y="2400838"/>
            <a:ext cx="7619048" cy="4304762"/>
          </a:xfrm>
          <a:prstGeom prst="rect">
            <a:avLst/>
          </a:prstGeom>
        </p:spPr>
      </p:pic>
      <p:sp>
        <p:nvSpPr>
          <p:cNvPr id="3" name="TextBox 2"/>
          <p:cNvSpPr txBox="1"/>
          <p:nvPr/>
        </p:nvSpPr>
        <p:spPr>
          <a:xfrm>
            <a:off x="152400" y="264216"/>
            <a:ext cx="8991600" cy="1938992"/>
          </a:xfrm>
          <a:prstGeom prst="rect">
            <a:avLst/>
          </a:prstGeom>
          <a:noFill/>
        </p:spPr>
        <p:txBody>
          <a:bodyPr wrap="square" rtlCol="0">
            <a:spAutoFit/>
          </a:bodyPr>
          <a:lstStyle/>
          <a:p>
            <a:pPr algn="ctr"/>
            <a:r>
              <a:rPr lang="en-US" sz="2000" b="1" i="1" dirty="0" smtClean="0">
                <a:solidFill>
                  <a:srgbClr val="FF0000"/>
                </a:solidFill>
              </a:rPr>
              <a:t>Making Proteomics Quantitative - Post-labeling</a:t>
            </a:r>
            <a:r>
              <a:rPr lang="en-US" sz="2000" b="1" dirty="0" smtClean="0"/>
              <a:t> </a:t>
            </a:r>
            <a:r>
              <a:rPr lang="en-US" sz="2000" b="1" dirty="0">
                <a:solidFill>
                  <a:srgbClr val="FF0000"/>
                </a:solidFill>
              </a:rPr>
              <a:t>peptides to </a:t>
            </a:r>
            <a:r>
              <a:rPr lang="en-US" sz="2000" b="1" dirty="0" smtClean="0">
                <a:solidFill>
                  <a:srgbClr val="FF0000"/>
                </a:solidFill>
              </a:rPr>
              <a:t>determine</a:t>
            </a:r>
            <a:r>
              <a:rPr lang="en-US" sz="2000" b="1" u="sng" dirty="0" smtClean="0">
                <a:solidFill>
                  <a:srgbClr val="FF0000"/>
                </a:solidFill>
              </a:rPr>
              <a:t> </a:t>
            </a:r>
            <a:r>
              <a:rPr lang="en-US" sz="2000" b="1" dirty="0" smtClean="0">
                <a:solidFill>
                  <a:srgbClr val="FF0000"/>
                </a:solidFill>
              </a:rPr>
              <a:t>relative </a:t>
            </a:r>
            <a:r>
              <a:rPr lang="en-US" sz="2000" b="1" dirty="0">
                <a:solidFill>
                  <a:srgbClr val="FF0000"/>
                </a:solidFill>
              </a:rPr>
              <a:t>protein abundance</a:t>
            </a:r>
          </a:p>
          <a:p>
            <a:r>
              <a:rPr lang="en-US" sz="1600" b="1" dirty="0"/>
              <a:t>Isotope-coded affinity tags (ICAT) </a:t>
            </a:r>
            <a:r>
              <a:rPr lang="en-US" sz="1600" dirty="0"/>
              <a:t>can be added to protein mixtures from different sources (e.g., cancer &amp; healthy) </a:t>
            </a:r>
            <a:r>
              <a:rPr lang="en-US" sz="1600" b="1" dirty="0"/>
              <a:t>to quantify changes in specific protein abundance</a:t>
            </a:r>
            <a:r>
              <a:rPr lang="en-US" sz="1600" dirty="0"/>
              <a:t>.  The principle is based on the fact that </a:t>
            </a:r>
            <a:r>
              <a:rPr lang="en-US" sz="1600" b="1" dirty="0"/>
              <a:t>hydrogen</a:t>
            </a:r>
            <a:r>
              <a:rPr lang="en-US" sz="1600" dirty="0"/>
              <a:t> (one proton) and </a:t>
            </a:r>
            <a:r>
              <a:rPr lang="en-US" sz="1600" b="1" dirty="0"/>
              <a:t>deuterium</a:t>
            </a:r>
            <a:r>
              <a:rPr lang="en-US" sz="1600" dirty="0"/>
              <a:t> (one proton plus one neutron) can be distinguished by </a:t>
            </a:r>
            <a:r>
              <a:rPr lang="en-US" sz="1600" dirty="0" smtClean="0"/>
              <a:t>mass spectrometry </a:t>
            </a:r>
            <a:r>
              <a:rPr lang="en-US" sz="1600" dirty="0"/>
              <a:t>- hence a protein with modified with deuterium can be distinguished from the same protein containing only hydrogen.</a:t>
            </a:r>
          </a:p>
        </p:txBody>
      </p:sp>
      <p:sp>
        <p:nvSpPr>
          <p:cNvPr id="4" name="TextBox 3"/>
          <p:cNvSpPr txBox="1"/>
          <p:nvPr/>
        </p:nvSpPr>
        <p:spPr>
          <a:xfrm>
            <a:off x="7848600" y="1981200"/>
            <a:ext cx="1295400" cy="4770537"/>
          </a:xfrm>
          <a:prstGeom prst="rect">
            <a:avLst/>
          </a:prstGeom>
          <a:noFill/>
        </p:spPr>
        <p:txBody>
          <a:bodyPr wrap="square" rtlCol="0">
            <a:spAutoFit/>
          </a:bodyPr>
          <a:lstStyle/>
          <a:p>
            <a:r>
              <a:rPr lang="en-US" sz="1600" b="1" dirty="0"/>
              <a:t>Two different ICATs used </a:t>
            </a:r>
            <a:r>
              <a:rPr lang="en-US" sz="1600" dirty="0"/>
              <a:t>– one with </a:t>
            </a:r>
            <a:r>
              <a:rPr lang="en-US" sz="1600" b="1" dirty="0"/>
              <a:t>hydrogen </a:t>
            </a:r>
            <a:r>
              <a:rPr lang="en-US" sz="1600" dirty="0"/>
              <a:t>only the other with </a:t>
            </a:r>
            <a:r>
              <a:rPr lang="en-US" sz="1600" b="1" dirty="0"/>
              <a:t>deuterium</a:t>
            </a:r>
            <a:r>
              <a:rPr lang="en-US" sz="1600" dirty="0"/>
              <a:t>.  Each sample gets modified with one of these alternative reagents then the samples mixed and analyzed. </a:t>
            </a:r>
          </a:p>
        </p:txBody>
      </p:sp>
    </p:spTree>
    <p:extLst>
      <p:ext uri="{BB962C8B-B14F-4D97-AF65-F5344CB8AC3E}">
        <p14:creationId xmlns:p14="http://schemas.microsoft.com/office/powerpoint/2010/main" val="353031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lac.jpg"/>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733675" y="704850"/>
            <a:ext cx="3524250" cy="2495550"/>
          </a:xfrm>
          <a:prstGeom prst="rect">
            <a:avLst/>
          </a:prstGeom>
        </p:spPr>
      </p:pic>
      <p:sp>
        <p:nvSpPr>
          <p:cNvPr id="3" name="TextBox 2"/>
          <p:cNvSpPr txBox="1"/>
          <p:nvPr/>
        </p:nvSpPr>
        <p:spPr>
          <a:xfrm>
            <a:off x="533400" y="3429000"/>
            <a:ext cx="8458200" cy="3139321"/>
          </a:xfrm>
          <a:prstGeom prst="rect">
            <a:avLst/>
          </a:prstGeom>
          <a:noFill/>
        </p:spPr>
        <p:txBody>
          <a:bodyPr wrap="square" rtlCol="0">
            <a:spAutoFit/>
          </a:bodyPr>
          <a:lstStyle/>
          <a:p>
            <a:r>
              <a:rPr lang="en-US" b="1" u="sng" dirty="0">
                <a:solidFill>
                  <a:srgbClr val="FF0000"/>
                </a:solidFill>
              </a:rPr>
              <a:t>S</a:t>
            </a:r>
            <a:r>
              <a:rPr lang="en-US" b="1" dirty="0"/>
              <a:t>table-</a:t>
            </a:r>
            <a:r>
              <a:rPr lang="en-US" b="1" u="sng" dirty="0">
                <a:solidFill>
                  <a:srgbClr val="FF0000"/>
                </a:solidFill>
              </a:rPr>
              <a:t>i</a:t>
            </a:r>
            <a:r>
              <a:rPr lang="en-US" b="1" dirty="0"/>
              <a:t>sotope </a:t>
            </a:r>
            <a:r>
              <a:rPr lang="en-US" b="1" u="sng" dirty="0">
                <a:solidFill>
                  <a:srgbClr val="FF0000"/>
                </a:solidFill>
              </a:rPr>
              <a:t>l</a:t>
            </a:r>
            <a:r>
              <a:rPr lang="en-US" b="1" dirty="0"/>
              <a:t>abeling with </a:t>
            </a:r>
            <a:r>
              <a:rPr lang="en-US" b="1" u="sng" dirty="0">
                <a:solidFill>
                  <a:srgbClr val="FF0000"/>
                </a:solidFill>
              </a:rPr>
              <a:t>a</a:t>
            </a:r>
            <a:r>
              <a:rPr lang="en-US" b="1" dirty="0"/>
              <a:t>mino acids </a:t>
            </a:r>
            <a:r>
              <a:rPr lang="en-US" b="1" i="1" dirty="0"/>
              <a:t>in cell </a:t>
            </a:r>
            <a:r>
              <a:rPr lang="en-US" b="1" i="1" u="sng" dirty="0">
                <a:solidFill>
                  <a:srgbClr val="FF0000"/>
                </a:solidFill>
              </a:rPr>
              <a:t>c</a:t>
            </a:r>
            <a:r>
              <a:rPr lang="en-US" b="1" i="1" dirty="0"/>
              <a:t>ulture </a:t>
            </a:r>
            <a:r>
              <a:rPr lang="en-US" b="1" dirty="0"/>
              <a:t>(</a:t>
            </a:r>
            <a:r>
              <a:rPr lang="en-US" b="1" dirty="0">
                <a:solidFill>
                  <a:srgbClr val="FF0000"/>
                </a:solidFill>
              </a:rPr>
              <a:t>SILAC</a:t>
            </a:r>
            <a:r>
              <a:rPr lang="en-US" b="1" dirty="0"/>
              <a:t>) </a:t>
            </a:r>
            <a:r>
              <a:rPr lang="en-US" dirty="0"/>
              <a:t>uses light and heavy isotopes of </a:t>
            </a:r>
            <a:r>
              <a:rPr lang="en-US" b="1" dirty="0"/>
              <a:t>nitrogen</a:t>
            </a:r>
            <a:r>
              <a:rPr lang="en-US" dirty="0"/>
              <a:t> (N14, N15), </a:t>
            </a:r>
            <a:r>
              <a:rPr lang="en-US" b="1" dirty="0"/>
              <a:t>carbon</a:t>
            </a:r>
            <a:r>
              <a:rPr lang="en-US" dirty="0"/>
              <a:t> (C12, C13) or </a:t>
            </a:r>
            <a:r>
              <a:rPr lang="en-US" b="1" dirty="0"/>
              <a:t>hydrogen</a:t>
            </a:r>
            <a:r>
              <a:rPr lang="en-US" dirty="0"/>
              <a:t> (H1, H2).  </a:t>
            </a:r>
            <a:endParaRPr lang="en-US" dirty="0" smtClean="0"/>
          </a:p>
          <a:p>
            <a:endParaRPr lang="en-US" dirty="0" smtClean="0"/>
          </a:p>
          <a:p>
            <a:r>
              <a:rPr lang="en-US" dirty="0" smtClean="0"/>
              <a:t>Here </a:t>
            </a:r>
            <a:r>
              <a:rPr lang="en-US" dirty="0"/>
              <a:t>the labeling is done by the cells and does not require cysteine modification. The ratios of the same proteins present in the heavy and light samples are compared after normalization.  The same ideal as ICAT except that the heavy/light isotopes are added normally during growth – works best for microbes or tissue culture</a:t>
            </a:r>
            <a:r>
              <a:rPr lang="en-US" dirty="0" smtClean="0"/>
              <a:t>.</a:t>
            </a:r>
          </a:p>
          <a:p>
            <a:endParaRPr lang="en-US" dirty="0"/>
          </a:p>
          <a:p>
            <a:endParaRPr lang="en-US" dirty="0" smtClean="0"/>
          </a:p>
        </p:txBody>
      </p:sp>
      <p:sp>
        <p:nvSpPr>
          <p:cNvPr id="4" name="Rectangle 3"/>
          <p:cNvSpPr/>
          <p:nvPr/>
        </p:nvSpPr>
        <p:spPr>
          <a:xfrm>
            <a:off x="1143000" y="5906869"/>
            <a:ext cx="6705600" cy="646331"/>
          </a:xfrm>
          <a:prstGeom prst="rect">
            <a:avLst/>
          </a:prstGeom>
        </p:spPr>
        <p:txBody>
          <a:bodyPr wrap="square">
            <a:spAutoFit/>
          </a:bodyPr>
          <a:lstStyle/>
          <a:p>
            <a:r>
              <a:rPr lang="en-US" dirty="0">
                <a:hlinkClick r:id="rId4"/>
              </a:rPr>
              <a:t>http://drugdiscoveryopinion.com/2009/03/page/2/</a:t>
            </a:r>
            <a:endParaRPr lang="en-US" dirty="0"/>
          </a:p>
          <a:p>
            <a:endParaRPr lang="en-US" dirty="0"/>
          </a:p>
        </p:txBody>
      </p:sp>
      <p:sp>
        <p:nvSpPr>
          <p:cNvPr id="5" name="TextBox 4"/>
          <p:cNvSpPr txBox="1"/>
          <p:nvPr/>
        </p:nvSpPr>
        <p:spPr>
          <a:xfrm>
            <a:off x="533400" y="76200"/>
            <a:ext cx="7620000" cy="381000"/>
          </a:xfrm>
          <a:prstGeom prst="rect">
            <a:avLst/>
          </a:prstGeom>
          <a:noFill/>
        </p:spPr>
        <p:txBody>
          <a:bodyPr wrap="square" rtlCol="0">
            <a:spAutoFit/>
          </a:bodyPr>
          <a:lstStyle/>
          <a:p>
            <a:r>
              <a:rPr lang="en-US" i="1" dirty="0" smtClean="0"/>
              <a:t>	          </a:t>
            </a:r>
            <a:r>
              <a:rPr lang="en-US" b="1" i="1" dirty="0" smtClean="0"/>
              <a:t>In vivo </a:t>
            </a:r>
            <a:r>
              <a:rPr lang="en-US" b="1" dirty="0" smtClean="0"/>
              <a:t>labeling before protein isolation</a:t>
            </a:r>
            <a:endParaRPr lang="en-US" b="1" dirty="0"/>
          </a:p>
        </p:txBody>
      </p:sp>
    </p:spTree>
    <p:extLst>
      <p:ext uri="{BB962C8B-B14F-4D97-AF65-F5344CB8AC3E}">
        <p14:creationId xmlns:p14="http://schemas.microsoft.com/office/powerpoint/2010/main" val="31553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descr="http://news.princeton.edu/uploads/296/image/Research%20Spotlight/rs12_large.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914400" y="1447800"/>
            <a:ext cx="7543800" cy="5267326"/>
          </a:xfrm>
          <a:prstGeom prst="rect">
            <a:avLst/>
          </a:prstGeom>
          <a:noFill/>
        </p:spPr>
      </p:pic>
      <p:sp>
        <p:nvSpPr>
          <p:cNvPr id="3" name="TextBox 2"/>
          <p:cNvSpPr txBox="1"/>
          <p:nvPr/>
        </p:nvSpPr>
        <p:spPr>
          <a:xfrm>
            <a:off x="457200" y="152400"/>
            <a:ext cx="8305800" cy="1646605"/>
          </a:xfrm>
          <a:prstGeom prst="rect">
            <a:avLst/>
          </a:prstGeom>
          <a:noFill/>
        </p:spPr>
        <p:txBody>
          <a:bodyPr wrap="square" rtlCol="0">
            <a:spAutoFit/>
          </a:bodyPr>
          <a:lstStyle/>
          <a:p>
            <a:r>
              <a:rPr lang="en-US" sz="1600" b="1" dirty="0"/>
              <a:t>Electrospray Ionization (ESI</a:t>
            </a:r>
            <a:r>
              <a:rPr lang="en-US" sz="1600" dirty="0"/>
              <a:t>) in which peptides heated &amp; </a:t>
            </a:r>
            <a:r>
              <a:rPr lang="en-US" sz="1600" b="1" dirty="0"/>
              <a:t>forced through a capillary tube in an strong electric field </a:t>
            </a:r>
            <a:r>
              <a:rPr lang="en-US" sz="1600" dirty="0"/>
              <a:t>to emerge from a tiny orifice as a fine spay of charged droplets that enter the 4-pole (quadrupole) mass analyzer(s) which focus/selects specific ions by alternating radio frequency (AC) and direct current (DC) fields. Peaks which are identified with Pilot or Pilot Sequel computer algorithms. </a:t>
            </a:r>
            <a:r>
              <a:rPr lang="en-US" sz="1050" dirty="0">
                <a:hlinkClick r:id="rId4"/>
              </a:rPr>
              <a:t>ttp://www.princeton.edu/cbe/news/archive/?id=2361</a:t>
            </a:r>
            <a:endParaRPr lang="en-US" sz="1050" dirty="0"/>
          </a:p>
          <a:p>
            <a:endParaRPr lang="en-US" sz="1050" dirty="0"/>
          </a:p>
        </p:txBody>
      </p:sp>
    </p:spTree>
    <p:extLst>
      <p:ext uri="{BB962C8B-B14F-4D97-AF65-F5344CB8AC3E}">
        <p14:creationId xmlns:p14="http://schemas.microsoft.com/office/powerpoint/2010/main" val="646966616"/>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651879"/>
            <a:ext cx="7848600" cy="2862322"/>
          </a:xfrm>
          <a:prstGeom prst="rect">
            <a:avLst/>
          </a:prstGeom>
        </p:spPr>
        <p:txBody>
          <a:bodyPr wrap="square">
            <a:spAutoFit/>
          </a:bodyPr>
          <a:lstStyle/>
          <a:p>
            <a:pPr marL="342900" indent="-342900">
              <a:spcBef>
                <a:spcPct val="50000"/>
              </a:spcBef>
              <a:buFontTx/>
              <a:buAutoNum type="arabicParenR"/>
            </a:pPr>
            <a:r>
              <a:rPr lang="en-US" b="1" dirty="0">
                <a:solidFill>
                  <a:schemeClr val="accent2"/>
                </a:solidFill>
              </a:rPr>
              <a:t>Copy number</a:t>
            </a:r>
            <a:r>
              <a:rPr lang="en-US" dirty="0">
                <a:solidFill>
                  <a:srgbClr val="FF0000"/>
                </a:solidFill>
              </a:rPr>
              <a:t> varies </a:t>
            </a:r>
            <a:r>
              <a:rPr lang="en-US" dirty="0"/>
              <a:t>(e.g., F factor ~1 per cell, Col E1 ~10 per cell). </a:t>
            </a:r>
            <a:r>
              <a:rPr lang="en-US" b="1" dirty="0"/>
              <a:t>See Table 4.2 in your textbook </a:t>
            </a:r>
            <a:r>
              <a:rPr lang="en-US" dirty="0"/>
              <a:t>for other examples.  </a:t>
            </a:r>
          </a:p>
          <a:p>
            <a:pPr>
              <a:spcBef>
                <a:spcPct val="50000"/>
              </a:spcBef>
            </a:pPr>
            <a:r>
              <a:rPr lang="en-US" dirty="0"/>
              <a:t>For either natural or engineered plasmids, </a:t>
            </a:r>
            <a:r>
              <a:rPr lang="en-US" b="1" dirty="0">
                <a:solidFill>
                  <a:srgbClr val="FF0000"/>
                </a:solidFill>
              </a:rPr>
              <a:t>relaxed</a:t>
            </a:r>
            <a:r>
              <a:rPr lang="en-US" b="1" dirty="0"/>
              <a:t> </a:t>
            </a:r>
            <a:r>
              <a:rPr lang="en-US" dirty="0"/>
              <a:t>plasmid (multi-copy – dozen to hundreds), </a:t>
            </a:r>
            <a:r>
              <a:rPr lang="en-US" b="1" dirty="0">
                <a:solidFill>
                  <a:srgbClr val="FF0000"/>
                </a:solidFill>
              </a:rPr>
              <a:t>stringent</a:t>
            </a:r>
            <a:r>
              <a:rPr lang="en-US" b="1" dirty="0"/>
              <a:t> </a:t>
            </a:r>
            <a:r>
              <a:rPr lang="en-US" dirty="0"/>
              <a:t>plasmids (low copy number, 1-3 per cell). </a:t>
            </a:r>
          </a:p>
          <a:p>
            <a:pPr>
              <a:spcBef>
                <a:spcPct val="50000"/>
              </a:spcBef>
            </a:pPr>
            <a:r>
              <a:rPr lang="en-US" dirty="0"/>
              <a:t>While high-copy often desired, low copy also sometime a benefit  in recombinant DNA work (example, toxic gene products).</a:t>
            </a:r>
          </a:p>
          <a:p>
            <a:pPr>
              <a:spcBef>
                <a:spcPct val="50000"/>
              </a:spcBef>
            </a:pPr>
            <a:endParaRPr lang="en-US" dirty="0"/>
          </a:p>
          <a:p>
            <a:pPr>
              <a:spcBef>
                <a:spcPct val="50000"/>
              </a:spcBef>
            </a:pPr>
            <a:endParaRPr lang="en-US" dirty="0"/>
          </a:p>
        </p:txBody>
      </p:sp>
      <p:sp>
        <p:nvSpPr>
          <p:cNvPr id="3" name="TextBox 2"/>
          <p:cNvSpPr txBox="1"/>
          <p:nvPr/>
        </p:nvSpPr>
        <p:spPr>
          <a:xfrm>
            <a:off x="304800" y="685800"/>
            <a:ext cx="8458200" cy="1200329"/>
          </a:xfrm>
          <a:prstGeom prst="rect">
            <a:avLst/>
          </a:prstGeom>
          <a:noFill/>
        </p:spPr>
        <p:txBody>
          <a:bodyPr wrap="square" rtlCol="0">
            <a:spAutoFit/>
          </a:bodyPr>
          <a:lstStyle/>
          <a:p>
            <a:r>
              <a:rPr lang="en-US" sz="2400" b="1" dirty="0"/>
              <a:t>We are using a number of bacterial and yeast / </a:t>
            </a:r>
            <a:r>
              <a:rPr lang="en-US" sz="2400" b="1" i="1" dirty="0"/>
              <a:t>E. coli </a:t>
            </a:r>
            <a:r>
              <a:rPr lang="en-US" sz="2400" b="1" dirty="0"/>
              <a:t>plasmid vectors in the BIO 510 lab.  What about naturally occurring bacterial plasmids?</a:t>
            </a:r>
          </a:p>
        </p:txBody>
      </p:sp>
    </p:spTree>
    <p:extLst>
      <p:ext uri="{BB962C8B-B14F-4D97-AF65-F5344CB8AC3E}">
        <p14:creationId xmlns:p14="http://schemas.microsoft.com/office/powerpoint/2010/main" val="388508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024" y="152400"/>
            <a:ext cx="8870576" cy="6247864"/>
          </a:xfrm>
          <a:prstGeom prst="rect">
            <a:avLst/>
          </a:prstGeom>
          <a:noFill/>
        </p:spPr>
        <p:txBody>
          <a:bodyPr wrap="square" rtlCol="0">
            <a:spAutoFit/>
          </a:bodyPr>
          <a:lstStyle/>
          <a:p>
            <a:pPr algn="ctr"/>
            <a:r>
              <a:rPr lang="en-US" sz="2400" b="1" dirty="0"/>
              <a:t>Last Lecture</a:t>
            </a:r>
          </a:p>
          <a:p>
            <a:endParaRPr lang="en-US" sz="2400" b="1" dirty="0"/>
          </a:p>
          <a:p>
            <a:pPr marL="342900" indent="-342900">
              <a:buAutoNum type="arabicParenR"/>
            </a:pPr>
            <a:r>
              <a:rPr lang="en-US" sz="2400" b="1" dirty="0"/>
              <a:t>Early history of recombinant DNA technology </a:t>
            </a:r>
            <a:r>
              <a:rPr lang="en-US" sz="2400" dirty="0"/>
              <a:t>~ 25 years from initial identification of restriction endonucleases to the point of rapid &amp; efficient DNA sequencing.  </a:t>
            </a:r>
          </a:p>
          <a:p>
            <a:pPr marL="342900" indent="-342900">
              <a:buAutoNum type="arabicParenR"/>
            </a:pPr>
            <a:endParaRPr lang="en-US" sz="2400" dirty="0"/>
          </a:p>
          <a:p>
            <a:pPr marL="342900" indent="-342900">
              <a:buFontTx/>
              <a:buAutoNum type="arabicParenR"/>
            </a:pPr>
            <a:r>
              <a:rPr lang="en-US" sz="2400" b="1" dirty="0"/>
              <a:t>Genetic exchange between organisms- </a:t>
            </a:r>
            <a:r>
              <a:rPr lang="en-US" sz="2400" dirty="0"/>
              <a:t>natural (horizontal gene transfer) and directed (transgenic organisms)</a:t>
            </a:r>
          </a:p>
          <a:p>
            <a:pPr marL="342900" indent="-342900">
              <a:buAutoNum type="arabicParenR"/>
            </a:pPr>
            <a:endParaRPr lang="en-US" sz="2400" dirty="0"/>
          </a:p>
          <a:p>
            <a:pPr marL="342900" indent="-342900">
              <a:buAutoNum type="arabicParenR"/>
            </a:pPr>
            <a:r>
              <a:rPr lang="en-US" sz="2400" b="1" dirty="0"/>
              <a:t>Impact &amp; ethics of recombinant DNA research</a:t>
            </a:r>
          </a:p>
          <a:p>
            <a:pPr marL="342900" indent="-342900">
              <a:buAutoNum type="arabicParenR"/>
            </a:pPr>
            <a:endParaRPr lang="en-US" sz="2400" b="1" dirty="0"/>
          </a:p>
          <a:p>
            <a:pPr marL="342900" indent="-342900">
              <a:buAutoNum type="arabicParenR"/>
            </a:pPr>
            <a:r>
              <a:rPr lang="en-US" sz="2400" b="1" dirty="0"/>
              <a:t>Knowledge of DNA sequence </a:t>
            </a:r>
            <a:r>
              <a:rPr lang="en-US" sz="2400" dirty="0"/>
              <a:t>greatly expands experimental opportunities from design to execution.</a:t>
            </a:r>
          </a:p>
          <a:p>
            <a:endParaRPr lang="en-US" sz="2400" dirty="0"/>
          </a:p>
          <a:p>
            <a:pPr marL="342900" indent="-342900">
              <a:buAutoNum type="arabicParenR"/>
            </a:pPr>
            <a:r>
              <a:rPr lang="en-US" sz="2400" b="1" dirty="0"/>
              <a:t>Nucleic acid structure – </a:t>
            </a:r>
            <a:r>
              <a:rPr lang="en-US" sz="2400" dirty="0"/>
              <a:t>A, B, Z double stranded helices; RNA &amp; DNA; 5’ and 3’ (ribose) ends of DNA</a:t>
            </a:r>
          </a:p>
          <a:p>
            <a:pPr marL="342900" indent="-342900">
              <a:buAutoNum type="arabicParenR"/>
            </a:pPr>
            <a:endParaRPr lang="en-US" sz="1600" dirty="0"/>
          </a:p>
        </p:txBody>
      </p:sp>
    </p:spTree>
    <p:extLst>
      <p:ext uri="{BB962C8B-B14F-4D97-AF65-F5344CB8AC3E}">
        <p14:creationId xmlns:p14="http://schemas.microsoft.com/office/powerpoint/2010/main" val="158944176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04800"/>
            <a:ext cx="7924800" cy="4662815"/>
          </a:xfrm>
          <a:prstGeom prst="rect">
            <a:avLst/>
          </a:prstGeom>
        </p:spPr>
        <p:txBody>
          <a:bodyPr wrap="square">
            <a:spAutoFit/>
          </a:bodyPr>
          <a:lstStyle/>
          <a:p>
            <a:pPr lvl="0">
              <a:spcBef>
                <a:spcPct val="50000"/>
              </a:spcBef>
            </a:pPr>
            <a:endParaRPr lang="en-US" b="1" dirty="0">
              <a:solidFill>
                <a:srgbClr val="C0504D"/>
              </a:solidFill>
            </a:endParaRPr>
          </a:p>
          <a:p>
            <a:pPr lvl="0">
              <a:spcBef>
                <a:spcPct val="50000"/>
              </a:spcBef>
            </a:pPr>
            <a:r>
              <a:rPr lang="en-US" b="1" dirty="0">
                <a:solidFill>
                  <a:srgbClr val="C0504D"/>
                </a:solidFill>
              </a:rPr>
              <a:t>Naturally occurring plasmids differ in the  number and type of encoded genes</a:t>
            </a:r>
            <a:r>
              <a:rPr lang="en-US" dirty="0">
                <a:solidFill>
                  <a:prstClr val="black"/>
                </a:solidFill>
              </a:rPr>
              <a:t> </a:t>
            </a:r>
          </a:p>
          <a:p>
            <a:pPr lvl="0">
              <a:spcBef>
                <a:spcPct val="50000"/>
              </a:spcBef>
            </a:pPr>
            <a:r>
              <a:rPr lang="en-US" b="1" dirty="0">
                <a:solidFill>
                  <a:prstClr val="black"/>
                </a:solidFill>
              </a:rPr>
              <a:t>F factor</a:t>
            </a:r>
            <a:r>
              <a:rPr lang="en-US" dirty="0">
                <a:solidFill>
                  <a:prstClr val="black"/>
                </a:solidFill>
              </a:rPr>
              <a:t>, genes for pili production and conjugation; F’ factors also carry some </a:t>
            </a:r>
            <a:r>
              <a:rPr lang="en-US" i="1" dirty="0">
                <a:solidFill>
                  <a:prstClr val="black"/>
                </a:solidFill>
              </a:rPr>
              <a:t>E. coli</a:t>
            </a:r>
            <a:r>
              <a:rPr lang="en-US" dirty="0">
                <a:solidFill>
                  <a:prstClr val="black"/>
                </a:solidFill>
              </a:rPr>
              <a:t> DNA, such as </a:t>
            </a:r>
            <a:r>
              <a:rPr lang="en-US" dirty="0" err="1">
                <a:solidFill>
                  <a:prstClr val="black"/>
                </a:solidFill>
              </a:rPr>
              <a:t>proAB</a:t>
            </a:r>
            <a:r>
              <a:rPr lang="en-US" dirty="0">
                <a:solidFill>
                  <a:prstClr val="black"/>
                </a:solidFill>
              </a:rPr>
              <a:t>; </a:t>
            </a:r>
          </a:p>
          <a:p>
            <a:pPr lvl="0">
              <a:spcBef>
                <a:spcPct val="50000"/>
              </a:spcBef>
            </a:pPr>
            <a:endParaRPr lang="en-US" b="1" dirty="0">
              <a:solidFill>
                <a:prstClr val="black"/>
              </a:solidFill>
            </a:endParaRPr>
          </a:p>
          <a:p>
            <a:pPr lvl="0">
              <a:spcBef>
                <a:spcPct val="50000"/>
              </a:spcBef>
            </a:pPr>
            <a:r>
              <a:rPr lang="en-US" b="1" dirty="0" err="1">
                <a:solidFill>
                  <a:prstClr val="black"/>
                </a:solidFill>
              </a:rPr>
              <a:t>Hfr</a:t>
            </a:r>
            <a:r>
              <a:rPr lang="en-US" dirty="0">
                <a:solidFill>
                  <a:prstClr val="black"/>
                </a:solidFill>
              </a:rPr>
              <a:t> (</a:t>
            </a:r>
            <a:r>
              <a:rPr lang="en-US" u="sng" dirty="0">
                <a:solidFill>
                  <a:prstClr val="black"/>
                </a:solidFill>
              </a:rPr>
              <a:t>h</a:t>
            </a:r>
            <a:r>
              <a:rPr lang="en-US" dirty="0">
                <a:solidFill>
                  <a:prstClr val="black"/>
                </a:solidFill>
              </a:rPr>
              <a:t>igh </a:t>
            </a:r>
            <a:r>
              <a:rPr lang="en-US" u="sng" dirty="0">
                <a:solidFill>
                  <a:prstClr val="black"/>
                </a:solidFill>
              </a:rPr>
              <a:t>f</a:t>
            </a:r>
            <a:r>
              <a:rPr lang="en-US" dirty="0">
                <a:solidFill>
                  <a:prstClr val="black"/>
                </a:solidFill>
              </a:rPr>
              <a:t>requency of </a:t>
            </a:r>
            <a:r>
              <a:rPr lang="en-US" u="sng" dirty="0">
                <a:solidFill>
                  <a:prstClr val="black"/>
                </a:solidFill>
              </a:rPr>
              <a:t>r</a:t>
            </a:r>
            <a:r>
              <a:rPr lang="en-US" dirty="0">
                <a:solidFill>
                  <a:prstClr val="black"/>
                </a:solidFill>
              </a:rPr>
              <a:t>ecombination) </a:t>
            </a:r>
            <a:r>
              <a:rPr lang="en-US" i="1" dirty="0">
                <a:solidFill>
                  <a:prstClr val="black"/>
                </a:solidFill>
              </a:rPr>
              <a:t>E. coli </a:t>
            </a:r>
            <a:r>
              <a:rPr lang="en-US" dirty="0">
                <a:solidFill>
                  <a:prstClr val="black"/>
                </a:solidFill>
              </a:rPr>
              <a:t>have a copy of F </a:t>
            </a:r>
            <a:r>
              <a:rPr lang="en-US" u="sng" dirty="0">
                <a:solidFill>
                  <a:prstClr val="black"/>
                </a:solidFill>
              </a:rPr>
              <a:t>integrated </a:t>
            </a:r>
            <a:r>
              <a:rPr lang="en-US" dirty="0">
                <a:solidFill>
                  <a:prstClr val="black"/>
                </a:solidFill>
              </a:rPr>
              <a:t>into genome and can transfer genomic DNA during conjugation). </a:t>
            </a:r>
          </a:p>
          <a:p>
            <a:pPr lvl="0">
              <a:spcBef>
                <a:spcPct val="50000"/>
              </a:spcBef>
            </a:pPr>
            <a:r>
              <a:rPr lang="en-US" b="1" dirty="0">
                <a:solidFill>
                  <a:prstClr val="black"/>
                </a:solidFill>
              </a:rPr>
              <a:t>NOTE: in almost all other cases, the plasmids we speak about are </a:t>
            </a:r>
            <a:r>
              <a:rPr lang="en-US" b="1" dirty="0" err="1">
                <a:solidFill>
                  <a:prstClr val="black"/>
                </a:solidFill>
              </a:rPr>
              <a:t>episomal</a:t>
            </a:r>
            <a:r>
              <a:rPr lang="en-US" b="1" dirty="0">
                <a:solidFill>
                  <a:prstClr val="black"/>
                </a:solidFill>
              </a:rPr>
              <a:t> – that is they do NOT insert into the bacterial genome but </a:t>
            </a:r>
            <a:r>
              <a:rPr lang="en-US" b="1" u="sng" dirty="0">
                <a:solidFill>
                  <a:prstClr val="black"/>
                </a:solidFill>
              </a:rPr>
              <a:t>replicate independently </a:t>
            </a:r>
            <a:r>
              <a:rPr lang="en-US" b="1" dirty="0">
                <a:solidFill>
                  <a:prstClr val="black"/>
                </a:solidFill>
              </a:rPr>
              <a:t>as small circular DNAs.</a:t>
            </a:r>
          </a:p>
          <a:p>
            <a:pPr lvl="0">
              <a:spcBef>
                <a:spcPct val="50000"/>
              </a:spcBef>
            </a:pPr>
            <a:endParaRPr lang="en-US" b="1" dirty="0">
              <a:solidFill>
                <a:prstClr val="black"/>
              </a:solidFill>
            </a:endParaRPr>
          </a:p>
          <a:p>
            <a:pPr lvl="0">
              <a:spcBef>
                <a:spcPct val="50000"/>
              </a:spcBef>
            </a:pPr>
            <a:endParaRPr lang="en-US" dirty="0">
              <a:solidFill>
                <a:prstClr val="black"/>
              </a:solidFill>
            </a:endParaRPr>
          </a:p>
        </p:txBody>
      </p:sp>
      <p:sp>
        <p:nvSpPr>
          <p:cNvPr id="3" name="Rectangle 2"/>
          <p:cNvSpPr/>
          <p:nvPr/>
        </p:nvSpPr>
        <p:spPr>
          <a:xfrm>
            <a:off x="3357168" y="6396335"/>
            <a:ext cx="2350323" cy="461665"/>
          </a:xfrm>
          <a:prstGeom prst="rect">
            <a:avLst/>
          </a:prstGeom>
        </p:spPr>
        <p:txBody>
          <a:bodyPr wrap="none">
            <a:spAutoFit/>
          </a:bodyPr>
          <a:lstStyle/>
          <a:p>
            <a:r>
              <a:rPr lang="en-US" sz="1200" dirty="0">
                <a:hlinkClick r:id="rId2"/>
              </a:rPr>
              <a:t>http://en.wikipedia.org/wiki/Pilus</a:t>
            </a:r>
            <a:endParaRPr lang="en-US" sz="1200" dirty="0"/>
          </a:p>
          <a:p>
            <a:endParaRPr lang="en-US" sz="1200" dirty="0"/>
          </a:p>
        </p:txBody>
      </p:sp>
    </p:spTree>
    <p:extLst>
      <p:ext uri="{BB962C8B-B14F-4D97-AF65-F5344CB8AC3E}">
        <p14:creationId xmlns:p14="http://schemas.microsoft.com/office/powerpoint/2010/main" val="338818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0" y="-13630"/>
            <a:ext cx="8763000" cy="6555059"/>
          </a:xfrm>
          <a:prstGeom prst="rect">
            <a:avLst/>
          </a:prstGeom>
          <a:noFill/>
          <a:ln w="9525">
            <a:noFill/>
            <a:miter lim="800000"/>
            <a:headEnd/>
            <a:tailEnd/>
          </a:ln>
        </p:spPr>
        <p:txBody>
          <a:bodyPr lIns="914112" tIns="914112" rIns="914112" bIns="914112" anchor="ctr">
            <a:spAutoFit/>
          </a:bodyPr>
          <a:lstStyle/>
          <a:p>
            <a:pPr algn="ct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b="1" dirty="0"/>
              <a:t>Genetic background of the host cell</a:t>
            </a:r>
            <a:endParaRPr lang="en-US"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b="1" dirty="0"/>
              <a:t>TG1 </a:t>
            </a:r>
            <a:r>
              <a:rPr lang="en-US" dirty="0"/>
              <a:t>(same as JM101 lacking </a:t>
            </a:r>
            <a:r>
              <a:rPr lang="en-US" dirty="0" err="1"/>
              <a:t>EcoK</a:t>
            </a:r>
            <a:r>
              <a:rPr lang="en-US" dirty="0"/>
              <a:t> modification/restriction system): </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dirty="0"/>
              <a:t>McrA+, </a:t>
            </a:r>
            <a:r>
              <a:rPr lang="en-US" dirty="0" err="1"/>
              <a:t>McrBC</a:t>
            </a:r>
            <a:r>
              <a:rPr lang="en-US" dirty="0"/>
              <a:t>-, </a:t>
            </a:r>
            <a:r>
              <a:rPr lang="en-US" dirty="0" err="1"/>
              <a:t>EcoKR</a:t>
            </a:r>
            <a:r>
              <a:rPr lang="en-US" dirty="0"/>
              <a:t>‑, </a:t>
            </a:r>
            <a:r>
              <a:rPr lang="en-US" dirty="0" err="1"/>
              <a:t>EcoKM</a:t>
            </a:r>
            <a:r>
              <a:rPr lang="en-US" dirty="0"/>
              <a:t>- (hsd_5) </a:t>
            </a:r>
            <a:r>
              <a:rPr lang="en-US" dirty="0" err="1"/>
              <a:t>supE</a:t>
            </a:r>
            <a:r>
              <a:rPr lang="en-US" dirty="0"/>
              <a:t>, </a:t>
            </a:r>
            <a:r>
              <a:rPr lang="en-US" dirty="0" err="1"/>
              <a:t>thi</a:t>
            </a:r>
            <a:r>
              <a:rPr lang="en-US" dirty="0"/>
              <a:t>,_(</a:t>
            </a:r>
            <a:r>
              <a:rPr lang="el-GR" dirty="0"/>
              <a:t>Δ</a:t>
            </a:r>
            <a:r>
              <a:rPr lang="en-US" dirty="0"/>
              <a:t>lac‑</a:t>
            </a:r>
            <a:r>
              <a:rPr lang="en-US" dirty="0" err="1"/>
              <a:t>proAB</a:t>
            </a:r>
            <a:r>
              <a:rPr lang="en-US" dirty="0"/>
              <a:t>)</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b="1" dirty="0">
                <a:solidFill>
                  <a:srgbClr val="FF0000"/>
                </a:solidFill>
              </a:rPr>
              <a:t>F'(traD36, </a:t>
            </a:r>
            <a:r>
              <a:rPr lang="en-US" b="1" dirty="0" err="1">
                <a:solidFill>
                  <a:srgbClr val="FF0000"/>
                </a:solidFill>
              </a:rPr>
              <a:t>proAB</a:t>
            </a:r>
            <a:r>
              <a:rPr lang="en-US" b="1" dirty="0">
                <a:solidFill>
                  <a:srgbClr val="FF0000"/>
                </a:solidFill>
              </a:rPr>
              <a:t>+, </a:t>
            </a:r>
            <a:r>
              <a:rPr lang="en-US" b="1" dirty="0" err="1">
                <a:solidFill>
                  <a:srgbClr val="FF0000"/>
                </a:solidFill>
              </a:rPr>
              <a:t>lacIq</a:t>
            </a:r>
            <a:r>
              <a:rPr lang="en-US" b="1" dirty="0">
                <a:solidFill>
                  <a:srgbClr val="FF0000"/>
                </a:solidFill>
              </a:rPr>
              <a:t>, lacZ_M15)</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dirty="0"/>
              <a:t>1. </a:t>
            </a:r>
            <a:r>
              <a:rPr lang="en-US" dirty="0" err="1"/>
              <a:t>supE</a:t>
            </a:r>
            <a:r>
              <a:rPr lang="en-US" dirty="0"/>
              <a:t> = tRNA amber suppressor (UAG), inserts glutamine,  required for some phage vectors.</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dirty="0"/>
              <a:t>2. </a:t>
            </a:r>
            <a:r>
              <a:rPr lang="en-US" dirty="0" err="1"/>
              <a:t>hsd</a:t>
            </a:r>
            <a:r>
              <a:rPr lang="en-US" dirty="0"/>
              <a:t> R&amp;S = restriction/modification for </a:t>
            </a:r>
            <a:r>
              <a:rPr lang="en-US" dirty="0" err="1"/>
              <a:t>EcoK</a:t>
            </a:r>
            <a:r>
              <a:rPr lang="en-US" dirty="0"/>
              <a:t> system</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dirty="0"/>
              <a:t>3. </a:t>
            </a:r>
            <a:r>
              <a:rPr lang="en-US" dirty="0" err="1"/>
              <a:t>thi</a:t>
            </a:r>
            <a:r>
              <a:rPr lang="en-US" dirty="0"/>
              <a:t> = thiamine requiring</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b="1" dirty="0"/>
              <a:t>4. traD36 = reduced </a:t>
            </a:r>
            <a:r>
              <a:rPr lang="en-US" b="1" dirty="0" err="1"/>
              <a:t>self‑transmissibility</a:t>
            </a:r>
            <a:r>
              <a:rPr lang="en-US" b="1" dirty="0"/>
              <a:t> of F factor.</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dirty="0"/>
              <a:t>5. </a:t>
            </a:r>
            <a:r>
              <a:rPr lang="en-US" dirty="0" err="1"/>
              <a:t>proAB</a:t>
            </a:r>
            <a:r>
              <a:rPr lang="en-US" dirty="0"/>
              <a:t>‑ proline biosynthesis mutations</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dirty="0"/>
              <a:t>6. </a:t>
            </a:r>
            <a:r>
              <a:rPr lang="en-US" dirty="0" err="1"/>
              <a:t>lacIq</a:t>
            </a:r>
            <a:r>
              <a:rPr lang="en-US" dirty="0"/>
              <a:t>” ‑ lac super-repressor, represses expression of lac genes </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dirty="0"/>
              <a:t>7. (</a:t>
            </a:r>
            <a:r>
              <a:rPr lang="en-US" b="1" dirty="0"/>
              <a:t>lacZ)M15 </a:t>
            </a:r>
            <a:r>
              <a:rPr lang="en-US" dirty="0"/>
              <a:t>expresses a carboxyl terminal fragment of </a:t>
            </a:r>
            <a:r>
              <a:rPr lang="el-GR" dirty="0"/>
              <a:t>β</a:t>
            </a:r>
            <a:r>
              <a:rPr lang="en-US" dirty="0"/>
              <a:t>‑galactosidase that complements the lac alpha fragment encoded by many plasmid vectors, including pTZ18u/19u. The remaining lac operon genes are </a:t>
            </a:r>
            <a:r>
              <a:rPr lang="en-US" dirty="0" err="1"/>
              <a:t>lacY</a:t>
            </a:r>
            <a:r>
              <a:rPr lang="en-US" dirty="0"/>
              <a:t> (lactose </a:t>
            </a:r>
            <a:r>
              <a:rPr lang="en-US" dirty="0" err="1"/>
              <a:t>permease</a:t>
            </a:r>
            <a:r>
              <a:rPr lang="en-US" dirty="0"/>
              <a:t>) and </a:t>
            </a:r>
            <a:r>
              <a:rPr lang="en-US" dirty="0" err="1"/>
              <a:t>lacA</a:t>
            </a:r>
            <a:r>
              <a:rPr lang="en-US" dirty="0"/>
              <a:t> (</a:t>
            </a:r>
            <a:r>
              <a:rPr lang="en-US" dirty="0" err="1"/>
              <a:t>galactoside</a:t>
            </a:r>
            <a:r>
              <a:rPr lang="en-US" dirty="0"/>
              <a:t> acetylase) and these are arranged in the order lac Z‑Y‑A</a:t>
            </a:r>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381000" y="457200"/>
            <a:ext cx="8610600" cy="1615827"/>
          </a:xfrm>
          <a:prstGeom prst="rect">
            <a:avLst/>
          </a:prstGeom>
          <a:noFill/>
          <a:ln w="9525">
            <a:noFill/>
            <a:miter lim="800000"/>
            <a:headEnd/>
            <a:tailEnd/>
          </a:ln>
        </p:spPr>
        <p:txBody>
          <a:bodyPr>
            <a:spAutoFit/>
          </a:bodyPr>
          <a:lstStyle/>
          <a:p>
            <a:pPr marL="342900" indent="-342900">
              <a:spcBef>
                <a:spcPct val="50000"/>
              </a:spcBef>
            </a:pPr>
            <a:r>
              <a:rPr lang="en-US" b="1" dirty="0">
                <a:solidFill>
                  <a:schemeClr val="accent2"/>
                </a:solidFill>
              </a:rPr>
              <a:t>Conjugation</a:t>
            </a:r>
            <a:r>
              <a:rPr lang="en-US" dirty="0"/>
              <a:t> – sometimes call the sexual cycle of bacteria; integration of plasmid into the bacterial chromosome followed by the directional transfer of DNA from the F+ donor cell type to the F- recipient cell; example, the F </a:t>
            </a:r>
            <a:r>
              <a:rPr lang="en-US" dirty="0" err="1"/>
              <a:t>episome</a:t>
            </a:r>
            <a:r>
              <a:rPr lang="en-US" dirty="0"/>
              <a:t> of </a:t>
            </a:r>
            <a:r>
              <a:rPr lang="en-US" i="1" dirty="0"/>
              <a:t>E. coli</a:t>
            </a:r>
            <a:r>
              <a:rPr lang="en-US" dirty="0"/>
              <a:t>).  </a:t>
            </a:r>
          </a:p>
          <a:p>
            <a:pPr marL="342900" indent="-342900">
              <a:spcBef>
                <a:spcPct val="50000"/>
              </a:spcBef>
            </a:pPr>
            <a:endParaRPr lang="en-US" dirty="0"/>
          </a:p>
        </p:txBody>
      </p:sp>
      <p:pic>
        <p:nvPicPr>
          <p:cNvPr id="3" name="Picture 2" descr="Fplasmidmap.gif"/>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28600" y="2209800"/>
            <a:ext cx="2476500" cy="3238500"/>
          </a:xfrm>
          <a:prstGeom prst="rect">
            <a:avLst/>
          </a:prstGeom>
        </p:spPr>
      </p:pic>
      <p:pic>
        <p:nvPicPr>
          <p:cNvPr id="4" name="Picture 3" descr="658px-Conjugation_svg.png"/>
          <p:cNvPicPr>
            <a:picLocks noChangeAspect="1"/>
          </p:cNvPicPr>
          <p:nvPr/>
        </p:nvPicPr>
        <p:blipFill>
          <a:blip r:embed="rId4" cstate="print"/>
          <a:stretch>
            <a:fillRect/>
          </a:stretch>
        </p:blipFill>
        <p:spPr>
          <a:xfrm>
            <a:off x="3124200" y="2057400"/>
            <a:ext cx="5276850" cy="3962400"/>
          </a:xfrm>
          <a:prstGeom prst="rect">
            <a:avLst/>
          </a:prstGeom>
        </p:spPr>
      </p:pic>
      <p:sp>
        <p:nvSpPr>
          <p:cNvPr id="5" name="TextBox 4"/>
          <p:cNvSpPr txBox="1"/>
          <p:nvPr/>
        </p:nvSpPr>
        <p:spPr>
          <a:xfrm>
            <a:off x="228600" y="5562600"/>
            <a:ext cx="3124200" cy="646331"/>
          </a:xfrm>
          <a:prstGeom prst="rect">
            <a:avLst/>
          </a:prstGeom>
          <a:noFill/>
        </p:spPr>
        <p:txBody>
          <a:bodyPr wrap="square" rtlCol="0">
            <a:spAutoFit/>
          </a:bodyPr>
          <a:lstStyle/>
          <a:p>
            <a:r>
              <a:rPr lang="en-US" i="1" dirty="0" err="1"/>
              <a:t>Tra</a:t>
            </a:r>
            <a:r>
              <a:rPr lang="en-US" i="1" dirty="0"/>
              <a:t> </a:t>
            </a:r>
            <a:r>
              <a:rPr lang="en-US" dirty="0"/>
              <a:t>needed for DNA transfer functions</a:t>
            </a:r>
          </a:p>
        </p:txBody>
      </p:sp>
      <p:sp>
        <p:nvSpPr>
          <p:cNvPr id="2" name="TextBox 1"/>
          <p:cNvSpPr txBox="1"/>
          <p:nvPr/>
        </p:nvSpPr>
        <p:spPr>
          <a:xfrm>
            <a:off x="3124200" y="5943600"/>
            <a:ext cx="5334000" cy="276999"/>
          </a:xfrm>
          <a:prstGeom prst="rect">
            <a:avLst/>
          </a:prstGeom>
          <a:noFill/>
        </p:spPr>
        <p:txBody>
          <a:bodyPr wrap="square" rtlCol="0">
            <a:spAutoFit/>
          </a:bodyPr>
          <a:lstStyle/>
          <a:p>
            <a:r>
              <a:rPr lang="en-US" sz="1200" i="1" dirty="0"/>
              <a:t>http://en.wikipedia.org/wiki/File:Conjugation.svg</a:t>
            </a:r>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04800"/>
            <a:ext cx="7924800" cy="5632311"/>
          </a:xfrm>
          <a:prstGeom prst="rect">
            <a:avLst/>
          </a:prstGeom>
        </p:spPr>
        <p:txBody>
          <a:bodyPr wrap="square">
            <a:spAutoFit/>
          </a:bodyPr>
          <a:lstStyle/>
          <a:p>
            <a:pPr>
              <a:spcBef>
                <a:spcPct val="50000"/>
              </a:spcBef>
            </a:pPr>
            <a:endParaRPr lang="en-US" b="1" dirty="0">
              <a:solidFill>
                <a:srgbClr val="C0504D"/>
              </a:solidFill>
            </a:endParaRPr>
          </a:p>
          <a:p>
            <a:pPr>
              <a:spcBef>
                <a:spcPct val="50000"/>
              </a:spcBef>
            </a:pPr>
            <a:r>
              <a:rPr lang="en-US" b="1" dirty="0">
                <a:solidFill>
                  <a:srgbClr val="C0504D"/>
                </a:solidFill>
              </a:rPr>
              <a:t>Naturally occurring plasmids differ in the  number and type of encoded genes</a:t>
            </a:r>
            <a:r>
              <a:rPr lang="en-US" dirty="0">
                <a:solidFill>
                  <a:prstClr val="black"/>
                </a:solidFill>
              </a:rPr>
              <a:t> </a:t>
            </a:r>
          </a:p>
          <a:p>
            <a:pPr>
              <a:spcBef>
                <a:spcPct val="50000"/>
              </a:spcBef>
            </a:pPr>
            <a:endParaRPr lang="en-US" b="1" dirty="0">
              <a:solidFill>
                <a:prstClr val="black"/>
              </a:solidFill>
            </a:endParaRPr>
          </a:p>
          <a:p>
            <a:pPr>
              <a:spcBef>
                <a:spcPct val="50000"/>
              </a:spcBef>
            </a:pPr>
            <a:r>
              <a:rPr lang="en-US" b="1" dirty="0">
                <a:solidFill>
                  <a:prstClr val="black"/>
                </a:solidFill>
              </a:rPr>
              <a:t>F factor</a:t>
            </a:r>
            <a:r>
              <a:rPr lang="en-US" dirty="0">
                <a:solidFill>
                  <a:prstClr val="black"/>
                </a:solidFill>
              </a:rPr>
              <a:t>, genes for pili production and conjugation; F’ factors also carry some </a:t>
            </a:r>
            <a:r>
              <a:rPr lang="en-US" i="1" dirty="0">
                <a:solidFill>
                  <a:prstClr val="black"/>
                </a:solidFill>
              </a:rPr>
              <a:t>E. coli</a:t>
            </a:r>
            <a:r>
              <a:rPr lang="en-US" dirty="0">
                <a:solidFill>
                  <a:prstClr val="black"/>
                </a:solidFill>
              </a:rPr>
              <a:t> DNA, such as </a:t>
            </a:r>
            <a:r>
              <a:rPr lang="en-US" dirty="0" err="1">
                <a:solidFill>
                  <a:prstClr val="black"/>
                </a:solidFill>
              </a:rPr>
              <a:t>proAB</a:t>
            </a:r>
            <a:r>
              <a:rPr lang="en-US" dirty="0">
                <a:solidFill>
                  <a:prstClr val="black"/>
                </a:solidFill>
              </a:rPr>
              <a:t>; </a:t>
            </a:r>
            <a:r>
              <a:rPr lang="en-US" b="1" dirty="0" err="1">
                <a:solidFill>
                  <a:prstClr val="black"/>
                </a:solidFill>
              </a:rPr>
              <a:t>Hfr</a:t>
            </a:r>
            <a:r>
              <a:rPr lang="en-US" dirty="0">
                <a:solidFill>
                  <a:prstClr val="black"/>
                </a:solidFill>
              </a:rPr>
              <a:t> (</a:t>
            </a:r>
            <a:r>
              <a:rPr lang="en-US" u="sng" dirty="0">
                <a:solidFill>
                  <a:prstClr val="black"/>
                </a:solidFill>
              </a:rPr>
              <a:t>h</a:t>
            </a:r>
            <a:r>
              <a:rPr lang="en-US" dirty="0">
                <a:solidFill>
                  <a:prstClr val="black"/>
                </a:solidFill>
              </a:rPr>
              <a:t>igh </a:t>
            </a:r>
            <a:r>
              <a:rPr lang="en-US" u="sng" dirty="0">
                <a:solidFill>
                  <a:prstClr val="black"/>
                </a:solidFill>
              </a:rPr>
              <a:t>f</a:t>
            </a:r>
            <a:r>
              <a:rPr lang="en-US" dirty="0">
                <a:solidFill>
                  <a:prstClr val="black"/>
                </a:solidFill>
              </a:rPr>
              <a:t>requency of </a:t>
            </a:r>
            <a:r>
              <a:rPr lang="en-US" u="sng" dirty="0">
                <a:solidFill>
                  <a:prstClr val="black"/>
                </a:solidFill>
              </a:rPr>
              <a:t>r</a:t>
            </a:r>
            <a:r>
              <a:rPr lang="en-US" dirty="0">
                <a:solidFill>
                  <a:prstClr val="black"/>
                </a:solidFill>
              </a:rPr>
              <a:t>ecombination) have a copy of F integrated into genome and can transfer genomic DNA during conjugation). </a:t>
            </a:r>
          </a:p>
          <a:p>
            <a:pPr>
              <a:spcBef>
                <a:spcPct val="50000"/>
              </a:spcBef>
            </a:pPr>
            <a:endParaRPr lang="en-US" b="1" dirty="0">
              <a:solidFill>
                <a:prstClr val="black"/>
              </a:solidFill>
            </a:endParaRPr>
          </a:p>
          <a:p>
            <a:pPr>
              <a:spcBef>
                <a:spcPct val="50000"/>
              </a:spcBef>
            </a:pPr>
            <a:r>
              <a:rPr lang="en-US" b="1" dirty="0">
                <a:solidFill>
                  <a:srgbClr val="FF0000"/>
                </a:solidFill>
              </a:rPr>
              <a:t>R plasmid</a:t>
            </a:r>
            <a:r>
              <a:rPr lang="en-US" dirty="0">
                <a:solidFill>
                  <a:srgbClr val="FF0000"/>
                </a:solidFill>
              </a:rPr>
              <a:t>,  </a:t>
            </a:r>
            <a:r>
              <a:rPr lang="en-US" b="1" dirty="0">
                <a:solidFill>
                  <a:srgbClr val="FF0000"/>
                </a:solidFill>
              </a:rPr>
              <a:t>multiple drug resistance</a:t>
            </a:r>
            <a:r>
              <a:rPr lang="en-US" dirty="0">
                <a:solidFill>
                  <a:prstClr val="black"/>
                </a:solidFill>
              </a:rPr>
              <a:t>; Other plasmids encode peptide antibiotics directed against other species of bacteria (</a:t>
            </a:r>
            <a:r>
              <a:rPr lang="en-US" dirty="0" err="1">
                <a:solidFill>
                  <a:prstClr val="black"/>
                </a:solidFill>
              </a:rPr>
              <a:t>cloacins</a:t>
            </a:r>
            <a:r>
              <a:rPr lang="en-US" dirty="0">
                <a:solidFill>
                  <a:prstClr val="black"/>
                </a:solidFill>
              </a:rPr>
              <a:t>), enterotoxin or  </a:t>
            </a:r>
            <a:r>
              <a:rPr lang="en-US" dirty="0" err="1">
                <a:solidFill>
                  <a:prstClr val="black"/>
                </a:solidFill>
              </a:rPr>
              <a:t>hemolysin</a:t>
            </a:r>
            <a:r>
              <a:rPr lang="en-US" dirty="0">
                <a:solidFill>
                  <a:prstClr val="black"/>
                </a:solidFill>
              </a:rPr>
              <a:t> relevant to human disease or a variety of other proteins or metabolites some of which may have value in agriculture (e.g., nitrogen fixing bacteria) or industry (bioremediation – removal of toxic metals or organic compounds).  Like the F-factor, RI (or R) plasmids generally contain genes required for conjugation and horizontal transfer between bacteria.  </a:t>
            </a:r>
          </a:p>
          <a:p>
            <a:pPr>
              <a:spcBef>
                <a:spcPct val="50000"/>
              </a:spcBef>
            </a:pPr>
            <a:endParaRPr lang="en-US" dirty="0">
              <a:solidFill>
                <a:prstClr val="black"/>
              </a:solidFill>
            </a:endParaRPr>
          </a:p>
        </p:txBody>
      </p:sp>
      <p:sp>
        <p:nvSpPr>
          <p:cNvPr id="3" name="Rectangle 2"/>
          <p:cNvSpPr/>
          <p:nvPr/>
        </p:nvSpPr>
        <p:spPr>
          <a:xfrm>
            <a:off x="3357168" y="6396335"/>
            <a:ext cx="2350323" cy="461665"/>
          </a:xfrm>
          <a:prstGeom prst="rect">
            <a:avLst/>
          </a:prstGeom>
        </p:spPr>
        <p:txBody>
          <a:bodyPr wrap="none">
            <a:spAutoFit/>
          </a:bodyPr>
          <a:lstStyle/>
          <a:p>
            <a:r>
              <a:rPr lang="en-US" sz="1200" dirty="0">
                <a:solidFill>
                  <a:prstClr val="black"/>
                </a:solidFill>
                <a:hlinkClick r:id="rId2"/>
              </a:rPr>
              <a:t>http://en.wikipedia.org/wiki/Pilus</a:t>
            </a:r>
            <a:endParaRPr lang="en-US" sz="1200" dirty="0">
              <a:solidFill>
                <a:prstClr val="black"/>
              </a:solidFill>
            </a:endParaRPr>
          </a:p>
          <a:p>
            <a:endParaRPr lang="en-US" sz="1200" dirty="0">
              <a:solidFill>
                <a:prstClr val="black"/>
              </a:solidFill>
            </a:endParaRPr>
          </a:p>
        </p:txBody>
      </p:sp>
    </p:spTree>
    <p:extLst>
      <p:ext uri="{BB962C8B-B14F-4D97-AF65-F5344CB8AC3E}">
        <p14:creationId xmlns:p14="http://schemas.microsoft.com/office/powerpoint/2010/main" val="3947971976"/>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1.bp.blogspot.com/-nYmDSQXGo3k/VMF4Xv_17tI/AAAAAAAAAzU/Vn8WNSAC_3k/s1600/F1.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3172" y="37381"/>
            <a:ext cx="6670055" cy="52120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0" y="5466546"/>
            <a:ext cx="7772400" cy="1169551"/>
          </a:xfrm>
          <a:prstGeom prst="rect">
            <a:avLst/>
          </a:prstGeom>
          <a:noFill/>
        </p:spPr>
        <p:txBody>
          <a:bodyPr wrap="square" rtlCol="0">
            <a:spAutoFit/>
          </a:bodyPr>
          <a:lstStyle/>
          <a:p>
            <a:r>
              <a:rPr lang="en-US" sz="1400" dirty="0"/>
              <a:t>The </a:t>
            </a:r>
            <a:r>
              <a:rPr lang="en-US" sz="1400" i="1" dirty="0" err="1"/>
              <a:t>Klebsiella</a:t>
            </a:r>
            <a:r>
              <a:rPr lang="en-US" sz="1400" i="1" dirty="0"/>
              <a:t> pneumoniae</a:t>
            </a:r>
            <a:r>
              <a:rPr lang="en-US" sz="1400" dirty="0"/>
              <a:t> multidrug resistance plasmid pKP048. This plasmid carries several important resistance determinants, such as </a:t>
            </a:r>
            <a:r>
              <a:rPr lang="en-US" sz="1400" i="1" dirty="0"/>
              <a:t>bla</a:t>
            </a:r>
            <a:r>
              <a:rPr lang="en-US" sz="1400" baseline="-25000" dirty="0"/>
              <a:t>KPC-2</a:t>
            </a:r>
            <a:r>
              <a:rPr lang="en-US" sz="1400" dirty="0"/>
              <a:t>, </a:t>
            </a:r>
            <a:r>
              <a:rPr lang="en-US" sz="1400" i="1" dirty="0"/>
              <a:t>bla</a:t>
            </a:r>
            <a:r>
              <a:rPr lang="en-US" sz="1400" baseline="-25000" dirty="0"/>
              <a:t>DHA-1</a:t>
            </a:r>
            <a:r>
              <a:rPr lang="en-US" sz="1400" dirty="0"/>
              <a:t>, </a:t>
            </a:r>
            <a:r>
              <a:rPr lang="en-US" sz="1400" i="1" dirty="0"/>
              <a:t>qnrB4</a:t>
            </a:r>
            <a:r>
              <a:rPr lang="en-US" sz="1400" dirty="0"/>
              <a:t>, and </a:t>
            </a:r>
            <a:r>
              <a:rPr lang="en-US" sz="1400" i="1" dirty="0" err="1"/>
              <a:t>armA</a:t>
            </a:r>
            <a:r>
              <a:rPr lang="en-US" sz="1400" dirty="0"/>
              <a:t>, which confer resistance to </a:t>
            </a:r>
            <a:r>
              <a:rPr lang="en-US" sz="1400" dirty="0" err="1"/>
              <a:t>carbapenems</a:t>
            </a:r>
            <a:r>
              <a:rPr lang="en-US" sz="1400" dirty="0"/>
              <a:t>, </a:t>
            </a:r>
            <a:r>
              <a:rPr lang="en-US" sz="1400" dirty="0" err="1"/>
              <a:t>cephalosporins</a:t>
            </a:r>
            <a:r>
              <a:rPr lang="en-US" sz="1400" dirty="0"/>
              <a:t>, fluoroquinolones, and aminoglycosides, respectively.  Also shows resistance to mercury &amp; carries mobile gene elements which can move antibiotic resistance genes. </a:t>
            </a:r>
            <a:r>
              <a:rPr lang="en-US" sz="1200" dirty="0"/>
              <a:t>ANTIMICROBIAL AGENTS AND CHEMOTHERAPY, Sept. 2010, p. 3967–3969</a:t>
            </a:r>
          </a:p>
        </p:txBody>
      </p:sp>
    </p:spTree>
    <p:extLst>
      <p:ext uri="{BB962C8B-B14F-4D97-AF65-F5344CB8AC3E}">
        <p14:creationId xmlns:p14="http://schemas.microsoft.com/office/powerpoint/2010/main" val="2841600402"/>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304800" y="609600"/>
            <a:ext cx="8763000" cy="4955203"/>
          </a:xfrm>
          <a:prstGeom prst="rect">
            <a:avLst/>
          </a:prstGeom>
          <a:noFill/>
          <a:ln w="9525">
            <a:noFill/>
            <a:miter lim="800000"/>
            <a:headEnd/>
            <a:tailEnd/>
          </a:ln>
        </p:spPr>
        <p:txBody>
          <a:bodyPr wrap="square">
            <a:spAutoFit/>
          </a:bodyPr>
          <a:lstStyle/>
          <a:p>
            <a:endParaRPr lang="en-US" dirty="0"/>
          </a:p>
          <a:p>
            <a:endParaRPr lang="en-US" dirty="0"/>
          </a:p>
          <a:p>
            <a:pPr>
              <a:spcBef>
                <a:spcPct val="50000"/>
              </a:spcBef>
            </a:pPr>
            <a:r>
              <a:rPr lang="en-US" sz="2000" b="1" dirty="0"/>
              <a:t>Two types of plasmids defined by </a:t>
            </a:r>
            <a:r>
              <a:rPr lang="en-US" sz="2000" b="1" dirty="0">
                <a:solidFill>
                  <a:srgbClr val="FF0000"/>
                </a:solidFill>
              </a:rPr>
              <a:t>host range </a:t>
            </a:r>
            <a:r>
              <a:rPr lang="en-US" sz="2000" b="1" dirty="0"/>
              <a:t>(how many different bacterial species they can propagate in).  </a:t>
            </a:r>
          </a:p>
          <a:p>
            <a:pPr>
              <a:spcBef>
                <a:spcPct val="50000"/>
              </a:spcBef>
            </a:pPr>
            <a:r>
              <a:rPr lang="en-US" sz="2000" b="1" dirty="0">
                <a:solidFill>
                  <a:srgbClr val="FF0000"/>
                </a:solidFill>
              </a:rPr>
              <a:t>1. Restricted plasmids</a:t>
            </a:r>
            <a:r>
              <a:rPr lang="en-US" sz="2000" dirty="0">
                <a:solidFill>
                  <a:srgbClr val="FF0000"/>
                </a:solidFill>
              </a:rPr>
              <a:t> </a:t>
            </a:r>
            <a:r>
              <a:rPr lang="en-US" sz="2000" dirty="0"/>
              <a:t>(e.g., Col E1 derived) have limited bacterial host range &amp; rely more on species specific host proteins for efficient replication</a:t>
            </a:r>
          </a:p>
          <a:p>
            <a:pPr>
              <a:spcBef>
                <a:spcPct val="50000"/>
              </a:spcBef>
            </a:pPr>
            <a:r>
              <a:rPr lang="en-US" sz="2000" b="1" dirty="0">
                <a:solidFill>
                  <a:srgbClr val="C00000"/>
                </a:solidFill>
              </a:rPr>
              <a:t>2. Promiscuous or broad host range  plasmids </a:t>
            </a:r>
            <a:r>
              <a:rPr lang="en-US" sz="2000" dirty="0"/>
              <a:t>(e.g., RSF1010 or </a:t>
            </a:r>
            <a:r>
              <a:rPr lang="en-US" sz="2000" dirty="0">
                <a:solidFill>
                  <a:srgbClr val="002060"/>
                </a:solidFill>
              </a:rPr>
              <a:t>pSC101</a:t>
            </a:r>
            <a:r>
              <a:rPr lang="en-US" sz="2000" dirty="0"/>
              <a:t>) extend their list of acceptable bacterial species in part by relying less on species-specific features of the host replication system by substituting proteins encoded by their own genomes.</a:t>
            </a:r>
          </a:p>
          <a:p>
            <a:pPr>
              <a:spcBef>
                <a:spcPct val="50000"/>
              </a:spcBef>
            </a:pPr>
            <a:endParaRPr lang="en-US" sz="2000" dirty="0"/>
          </a:p>
          <a:p>
            <a:endParaRPr lang="en-US" sz="2000" dirty="0"/>
          </a:p>
          <a:p>
            <a:endParaRPr lang="en-US" sz="2000" dirty="0"/>
          </a:p>
          <a:p>
            <a:endParaRPr lang="en-US" sz="2000" dirty="0"/>
          </a:p>
        </p:txBody>
      </p:sp>
    </p:spTree>
    <p:extLst>
      <p:ext uri="{BB962C8B-B14F-4D97-AF65-F5344CB8AC3E}">
        <p14:creationId xmlns:p14="http://schemas.microsoft.com/office/powerpoint/2010/main" val="301761120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04-04"/>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rcRect/>
          <a:stretch>
            <a:fillRect/>
          </a:stretch>
        </p:blipFill>
        <p:spPr bwMode="auto">
          <a:xfrm>
            <a:off x="304800" y="152400"/>
            <a:ext cx="5200290" cy="3538538"/>
          </a:xfrm>
          <a:prstGeom prst="rect">
            <a:avLst/>
          </a:prstGeom>
          <a:noFill/>
          <a:ln w="9525">
            <a:noFill/>
            <a:miter lim="800000"/>
            <a:headEnd/>
            <a:tailEnd/>
          </a:ln>
        </p:spPr>
      </p:pic>
      <p:sp>
        <p:nvSpPr>
          <p:cNvPr id="34819" name="Text Box 3"/>
          <p:cNvSpPr txBox="1">
            <a:spLocks noChangeArrowheads="1"/>
          </p:cNvSpPr>
          <p:nvPr/>
        </p:nvSpPr>
        <p:spPr bwMode="auto">
          <a:xfrm>
            <a:off x="5505090" y="304800"/>
            <a:ext cx="3410309" cy="4247317"/>
          </a:xfrm>
          <a:prstGeom prst="rect">
            <a:avLst/>
          </a:prstGeom>
          <a:noFill/>
          <a:ln w="9525">
            <a:noFill/>
            <a:miter lim="800000"/>
            <a:headEnd/>
            <a:tailEnd/>
          </a:ln>
        </p:spPr>
        <p:txBody>
          <a:bodyPr wrap="square">
            <a:spAutoFit/>
          </a:bodyPr>
          <a:lstStyle/>
          <a:p>
            <a:pPr>
              <a:spcBef>
                <a:spcPct val="50000"/>
              </a:spcBef>
            </a:pPr>
            <a:r>
              <a:rPr lang="en-US" b="1" i="1" dirty="0"/>
              <a:t>E. coli</a:t>
            </a:r>
            <a:r>
              <a:rPr lang="en-US" b="1" dirty="0"/>
              <a:t> plasmids differ in</a:t>
            </a:r>
            <a:r>
              <a:rPr lang="en-US" b="1" dirty="0">
                <a:solidFill>
                  <a:schemeClr val="accent2"/>
                </a:solidFill>
              </a:rPr>
              <a:t> </a:t>
            </a:r>
            <a:r>
              <a:rPr lang="en-US" b="1" dirty="0">
                <a:solidFill>
                  <a:srgbClr val="006600"/>
                </a:solidFill>
              </a:rPr>
              <a:t>replication and partitioning systems</a:t>
            </a:r>
            <a:r>
              <a:rPr lang="en-US" b="1" dirty="0"/>
              <a:t>.</a:t>
            </a:r>
            <a:r>
              <a:rPr lang="en-US" dirty="0"/>
              <a:t>  The </a:t>
            </a:r>
            <a:r>
              <a:rPr lang="en-US" b="1" dirty="0">
                <a:solidFill>
                  <a:srgbClr val="CC0000"/>
                </a:solidFill>
              </a:rPr>
              <a:t>host range</a:t>
            </a:r>
            <a:r>
              <a:rPr lang="en-US" dirty="0"/>
              <a:t> of a plasmid is dictated by its </a:t>
            </a:r>
            <a:r>
              <a:rPr lang="en-US" b="1" dirty="0">
                <a:solidFill>
                  <a:srgbClr val="336600"/>
                </a:solidFill>
              </a:rPr>
              <a:t>replication origin</a:t>
            </a:r>
            <a:r>
              <a:rPr lang="en-US" dirty="0"/>
              <a:t> and associated </a:t>
            </a:r>
            <a:r>
              <a:rPr lang="en-US" b="1" dirty="0">
                <a:solidFill>
                  <a:srgbClr val="336600"/>
                </a:solidFill>
              </a:rPr>
              <a:t>replication proteins</a:t>
            </a:r>
            <a:r>
              <a:rPr lang="en-US" dirty="0"/>
              <a:t> encoded by the plasmid (</a:t>
            </a:r>
            <a:r>
              <a:rPr lang="en-US" b="1" dirty="0"/>
              <a:t>broad vs restricted</a:t>
            </a:r>
            <a:r>
              <a:rPr lang="en-US" dirty="0"/>
              <a:t> host range).</a:t>
            </a:r>
          </a:p>
          <a:p>
            <a:pPr>
              <a:spcBef>
                <a:spcPct val="50000"/>
              </a:spcBef>
            </a:pPr>
            <a:endParaRPr lang="en-US" b="1" dirty="0">
              <a:solidFill>
                <a:schemeClr val="accent2"/>
              </a:solidFill>
            </a:endParaRPr>
          </a:p>
          <a:p>
            <a:pPr>
              <a:spcBef>
                <a:spcPct val="50000"/>
              </a:spcBef>
            </a:pPr>
            <a:r>
              <a:rPr lang="en-US" b="1" dirty="0">
                <a:solidFill>
                  <a:schemeClr val="accent2"/>
                </a:solidFill>
              </a:rPr>
              <a:t>Partitioning (par) proteins</a:t>
            </a:r>
            <a:r>
              <a:rPr lang="en-US" dirty="0"/>
              <a:t> bind DNA and assure equal partitioning of plasmids at cell division.</a:t>
            </a:r>
          </a:p>
        </p:txBody>
      </p:sp>
      <p:sp>
        <p:nvSpPr>
          <p:cNvPr id="34821" name="Text Box 5"/>
          <p:cNvSpPr txBox="1">
            <a:spLocks noChangeArrowheads="1"/>
          </p:cNvSpPr>
          <p:nvPr/>
        </p:nvSpPr>
        <p:spPr bwMode="auto">
          <a:xfrm>
            <a:off x="2057400" y="1143000"/>
            <a:ext cx="1600200" cy="3970318"/>
          </a:xfrm>
          <a:prstGeom prst="rect">
            <a:avLst/>
          </a:prstGeom>
          <a:noFill/>
          <a:ln w="9525">
            <a:noFill/>
            <a:miter lim="800000"/>
            <a:headEnd/>
            <a:tailEnd/>
          </a:ln>
        </p:spPr>
        <p:txBody>
          <a:bodyPr>
            <a:spAutoFit/>
          </a:bodyPr>
          <a:lstStyle/>
          <a:p>
            <a:pPr>
              <a:spcBef>
                <a:spcPct val="50000"/>
              </a:spcBef>
            </a:pPr>
            <a:r>
              <a:rPr lang="en-US" sz="1400" dirty="0"/>
              <a:t>Col EI-type replication with 555 nt </a:t>
            </a:r>
            <a:r>
              <a:rPr lang="en-US" sz="1400" b="1" dirty="0">
                <a:solidFill>
                  <a:srgbClr val="336600"/>
                </a:solidFill>
              </a:rPr>
              <a:t>RNA II</a:t>
            </a:r>
            <a:r>
              <a:rPr lang="en-US" sz="1400" dirty="0"/>
              <a:t> being an RNase H-dependent plasmid-encoded replication primer and </a:t>
            </a:r>
            <a:r>
              <a:rPr lang="en-US" sz="1400" b="1" dirty="0">
                <a:solidFill>
                  <a:srgbClr val="336600"/>
                </a:solidFill>
              </a:rPr>
              <a:t>RNA I</a:t>
            </a:r>
            <a:r>
              <a:rPr lang="en-US" sz="1400" dirty="0"/>
              <a:t> an antisense 108 nt negative regulator that blocks RNase H cleavage &amp; replication.</a:t>
            </a:r>
            <a:r>
              <a:rPr lang="en-US" sz="1400" dirty="0">
                <a:solidFill>
                  <a:srgbClr val="336600"/>
                </a:solidFill>
              </a:rPr>
              <a:t>  </a:t>
            </a:r>
            <a:r>
              <a:rPr lang="en-US" sz="1400" b="1" dirty="0" err="1">
                <a:solidFill>
                  <a:srgbClr val="336600"/>
                </a:solidFill>
              </a:rPr>
              <a:t>Rop</a:t>
            </a:r>
            <a:r>
              <a:rPr lang="en-US" sz="1400" b="1" dirty="0">
                <a:solidFill>
                  <a:srgbClr val="336600"/>
                </a:solidFill>
              </a:rPr>
              <a:t> dimer </a:t>
            </a:r>
            <a:r>
              <a:rPr lang="en-US" sz="1400" dirty="0"/>
              <a:t>stabilizes the RNA-RNA hybrid to block replication.</a:t>
            </a:r>
          </a:p>
        </p:txBody>
      </p:sp>
      <p:sp>
        <p:nvSpPr>
          <p:cNvPr id="34823" name="Text Box 7"/>
          <p:cNvSpPr txBox="1">
            <a:spLocks noChangeArrowheads="1"/>
          </p:cNvSpPr>
          <p:nvPr/>
        </p:nvSpPr>
        <p:spPr bwMode="auto">
          <a:xfrm>
            <a:off x="152400" y="5449669"/>
            <a:ext cx="8610600" cy="646331"/>
          </a:xfrm>
          <a:prstGeom prst="rect">
            <a:avLst/>
          </a:prstGeom>
          <a:noFill/>
          <a:ln w="9525">
            <a:noFill/>
            <a:miter lim="800000"/>
            <a:headEnd/>
            <a:tailEnd/>
          </a:ln>
        </p:spPr>
        <p:txBody>
          <a:bodyPr wrap="square">
            <a:spAutoFit/>
          </a:bodyPr>
          <a:lstStyle/>
          <a:p>
            <a:pPr>
              <a:spcBef>
                <a:spcPct val="50000"/>
              </a:spcBef>
            </a:pPr>
            <a:r>
              <a:rPr lang="en-US" b="1" u="sng" dirty="0"/>
              <a:t>Restricted host range </a:t>
            </a:r>
            <a:r>
              <a:rPr lang="en-US" b="1" dirty="0"/>
              <a:t>plasmid</a:t>
            </a:r>
            <a:r>
              <a:rPr lang="en-US" dirty="0"/>
              <a:t>; similar to pBR322 and the original plasmids used to create </a:t>
            </a:r>
            <a:r>
              <a:rPr lang="en-US" dirty="0">
                <a:solidFill>
                  <a:srgbClr val="FF0000"/>
                </a:solidFill>
              </a:rPr>
              <a:t>pTZ18u/pTZ19u</a:t>
            </a:r>
            <a:r>
              <a:rPr lang="en-US" dirty="0"/>
              <a:t> cloning vectors.  </a:t>
            </a:r>
          </a:p>
        </p:txBody>
      </p:sp>
    </p:spTree>
    <p:extLst>
      <p:ext uri="{BB962C8B-B14F-4D97-AF65-F5344CB8AC3E}">
        <p14:creationId xmlns:p14="http://schemas.microsoft.com/office/powerpoint/2010/main" val="388628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8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8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p:bldP spid="34823"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958963073"/>
              </p:ext>
            </p:extLst>
          </p:nvPr>
        </p:nvGraphicFramePr>
        <p:xfrm>
          <a:off x="461513" y="1676400"/>
          <a:ext cx="8229600" cy="2468880"/>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0">
                <a:tc>
                  <a:txBody>
                    <a:bodyPr/>
                    <a:lstStyle/>
                    <a:p>
                      <a:r>
                        <a:rPr lang="en-US" dirty="0"/>
                        <a:t>Plasmid </a:t>
                      </a:r>
                    </a:p>
                  </a:txBody>
                  <a:tcPr anchor="ctr">
                    <a:lnL>
                      <a:noFill/>
                    </a:lnL>
                    <a:lnR>
                      <a:noFill/>
                    </a:lnR>
                    <a:lnT>
                      <a:noFill/>
                    </a:lnT>
                    <a:lnB>
                      <a:noFill/>
                    </a:lnB>
                  </a:tcPr>
                </a:tc>
                <a:tc>
                  <a:txBody>
                    <a:bodyPr/>
                    <a:lstStyle/>
                    <a:p>
                      <a:r>
                        <a:rPr lang="en-US"/>
                        <a:t>Replicon </a:t>
                      </a:r>
                    </a:p>
                  </a:txBody>
                  <a:tcPr anchor="ctr">
                    <a:lnL>
                      <a:noFill/>
                    </a:lnL>
                    <a:lnR>
                      <a:noFill/>
                    </a:lnR>
                    <a:lnT>
                      <a:noFill/>
                    </a:lnT>
                    <a:lnB>
                      <a:noFill/>
                    </a:lnB>
                  </a:tcPr>
                </a:tc>
                <a:tc>
                  <a:txBody>
                    <a:bodyPr/>
                    <a:lstStyle/>
                    <a:p>
                      <a:r>
                        <a:rPr lang="en-US"/>
                        <a:t>Copy number </a:t>
                      </a:r>
                    </a:p>
                  </a:txBody>
                  <a:tcPr anchor="ctr">
                    <a:lnL>
                      <a:noFill/>
                    </a:lnL>
                    <a:lnR>
                      <a:noFill/>
                    </a:lnR>
                    <a:lnT>
                      <a:noFill/>
                    </a:lnT>
                    <a:lnB>
                      <a:noFill/>
                    </a:lnB>
                  </a:tcPr>
                </a:tc>
                <a:extLst>
                  <a:ext uri="{0D108BD9-81ED-4DB2-BD59-A6C34878D82A}">
                    <a16:rowId xmlns:a16="http://schemas.microsoft.com/office/drawing/2014/main" val="10000"/>
                  </a:ext>
                </a:extLst>
              </a:tr>
              <a:tr h="0">
                <a:tc>
                  <a:txBody>
                    <a:bodyPr/>
                    <a:lstStyle/>
                    <a:p>
                      <a:r>
                        <a:rPr lang="en-US"/>
                        <a:t>pBR322[</a:t>
                      </a:r>
                      <a:r>
                        <a:rPr lang="en-US">
                          <a:hlinkClick r:id="rId2"/>
                        </a:rPr>
                        <a:t>2</a:t>
                      </a:r>
                      <a:r>
                        <a:rPr lang="en-US"/>
                        <a:t>] and its derivatives </a:t>
                      </a:r>
                    </a:p>
                  </a:txBody>
                  <a:tcPr anchor="ctr">
                    <a:lnL>
                      <a:noFill/>
                    </a:lnL>
                    <a:lnR>
                      <a:noFill/>
                    </a:lnR>
                    <a:lnT>
                      <a:noFill/>
                    </a:lnT>
                    <a:lnB>
                      <a:noFill/>
                    </a:lnB>
                  </a:tcPr>
                </a:tc>
                <a:tc>
                  <a:txBody>
                    <a:bodyPr/>
                    <a:lstStyle/>
                    <a:p>
                      <a:r>
                        <a:rPr lang="en-US" dirty="0"/>
                        <a:t>pMB1 </a:t>
                      </a:r>
                    </a:p>
                  </a:txBody>
                  <a:tcPr anchor="ctr">
                    <a:lnL>
                      <a:noFill/>
                    </a:lnL>
                    <a:lnR>
                      <a:noFill/>
                    </a:lnR>
                    <a:lnT>
                      <a:noFill/>
                    </a:lnT>
                    <a:lnB>
                      <a:noFill/>
                    </a:lnB>
                  </a:tcPr>
                </a:tc>
                <a:tc>
                  <a:txBody>
                    <a:bodyPr/>
                    <a:lstStyle/>
                    <a:p>
                      <a:r>
                        <a:rPr lang="en-US"/>
                        <a:t>15-20 </a:t>
                      </a:r>
                    </a:p>
                  </a:txBody>
                  <a:tcPr anchor="ctr">
                    <a:lnL>
                      <a:noFill/>
                    </a:lnL>
                    <a:lnR>
                      <a:noFill/>
                    </a:lnR>
                    <a:lnT>
                      <a:noFill/>
                    </a:lnT>
                    <a:lnB>
                      <a:noFill/>
                    </a:lnB>
                  </a:tcPr>
                </a:tc>
                <a:extLst>
                  <a:ext uri="{0D108BD9-81ED-4DB2-BD59-A6C34878D82A}">
                    <a16:rowId xmlns:a16="http://schemas.microsoft.com/office/drawing/2014/main" val="10001"/>
                  </a:ext>
                </a:extLst>
              </a:tr>
              <a:tr h="0">
                <a:tc>
                  <a:txBody>
                    <a:bodyPr/>
                    <a:lstStyle/>
                    <a:p>
                      <a:r>
                        <a:rPr lang="en-US"/>
                        <a:t>pUC vectors </a:t>
                      </a:r>
                    </a:p>
                  </a:txBody>
                  <a:tcPr anchor="ctr">
                    <a:lnL>
                      <a:noFill/>
                    </a:lnL>
                    <a:lnR>
                      <a:noFill/>
                    </a:lnR>
                    <a:lnT>
                      <a:noFill/>
                    </a:lnT>
                    <a:lnB>
                      <a:noFill/>
                    </a:lnB>
                  </a:tcPr>
                </a:tc>
                <a:tc>
                  <a:txBody>
                    <a:bodyPr/>
                    <a:lstStyle/>
                    <a:p>
                      <a:r>
                        <a:rPr lang="en-US"/>
                        <a:t>pMB1 </a:t>
                      </a:r>
                    </a:p>
                  </a:txBody>
                  <a:tcPr anchor="ctr">
                    <a:lnL>
                      <a:noFill/>
                    </a:lnL>
                    <a:lnR>
                      <a:noFill/>
                    </a:lnR>
                    <a:lnT>
                      <a:noFill/>
                    </a:lnT>
                    <a:lnB>
                      <a:noFill/>
                    </a:lnB>
                  </a:tcPr>
                </a:tc>
                <a:tc>
                  <a:txBody>
                    <a:bodyPr/>
                    <a:lstStyle/>
                    <a:p>
                      <a:r>
                        <a:rPr lang="en-US"/>
                        <a:t>500-700 </a:t>
                      </a:r>
                    </a:p>
                  </a:txBody>
                  <a:tcPr anchor="ctr">
                    <a:lnL>
                      <a:noFill/>
                    </a:lnL>
                    <a:lnR>
                      <a:noFill/>
                    </a:lnR>
                    <a:lnT>
                      <a:noFill/>
                    </a:lnT>
                    <a:lnB>
                      <a:noFill/>
                    </a:lnB>
                  </a:tcPr>
                </a:tc>
                <a:extLst>
                  <a:ext uri="{0D108BD9-81ED-4DB2-BD59-A6C34878D82A}">
                    <a16:rowId xmlns:a16="http://schemas.microsoft.com/office/drawing/2014/main" val="10002"/>
                  </a:ext>
                </a:extLst>
              </a:tr>
              <a:tr h="0">
                <a:tc>
                  <a:txBody>
                    <a:bodyPr/>
                    <a:lstStyle/>
                    <a:p>
                      <a:r>
                        <a:rPr lang="en-US"/>
                        <a:t>pACYC and its derivatives </a:t>
                      </a:r>
                    </a:p>
                  </a:txBody>
                  <a:tcPr anchor="ctr">
                    <a:lnL>
                      <a:noFill/>
                    </a:lnL>
                    <a:lnR>
                      <a:noFill/>
                    </a:lnR>
                    <a:lnT>
                      <a:noFill/>
                    </a:lnT>
                    <a:lnB>
                      <a:noFill/>
                    </a:lnB>
                  </a:tcPr>
                </a:tc>
                <a:tc>
                  <a:txBody>
                    <a:bodyPr/>
                    <a:lstStyle/>
                    <a:p>
                      <a:r>
                        <a:rPr lang="en-US">
                          <a:hlinkClick r:id="rId3" tooltip="P15A"/>
                        </a:rPr>
                        <a:t>p15A</a:t>
                      </a:r>
                      <a:r>
                        <a:rPr lang="en-US"/>
                        <a:t>[</a:t>
                      </a:r>
                      <a:r>
                        <a:rPr lang="en-US">
                          <a:hlinkClick r:id="rId4"/>
                        </a:rPr>
                        <a:t>3</a:t>
                      </a:r>
                      <a:r>
                        <a:rPr lang="en-US"/>
                        <a:t>] </a:t>
                      </a:r>
                    </a:p>
                  </a:txBody>
                  <a:tcPr anchor="ctr">
                    <a:lnL>
                      <a:noFill/>
                    </a:lnL>
                    <a:lnR>
                      <a:noFill/>
                    </a:lnR>
                    <a:lnT>
                      <a:noFill/>
                    </a:lnT>
                    <a:lnB>
                      <a:noFill/>
                    </a:lnB>
                  </a:tcPr>
                </a:tc>
                <a:tc>
                  <a:txBody>
                    <a:bodyPr/>
                    <a:lstStyle/>
                    <a:p>
                      <a:r>
                        <a:rPr lang="en-US"/>
                        <a:t>10-12 </a:t>
                      </a:r>
                    </a:p>
                  </a:txBody>
                  <a:tcPr anchor="ctr">
                    <a:lnL>
                      <a:noFill/>
                    </a:lnL>
                    <a:lnR>
                      <a:noFill/>
                    </a:lnR>
                    <a:lnT>
                      <a:noFill/>
                    </a:lnT>
                    <a:lnB>
                      <a:noFill/>
                    </a:lnB>
                  </a:tcPr>
                </a:tc>
                <a:extLst>
                  <a:ext uri="{0D108BD9-81ED-4DB2-BD59-A6C34878D82A}">
                    <a16:rowId xmlns:a16="http://schemas.microsoft.com/office/drawing/2014/main" val="10003"/>
                  </a:ext>
                </a:extLst>
              </a:tr>
              <a:tr h="0">
                <a:tc>
                  <a:txBody>
                    <a:bodyPr/>
                    <a:lstStyle/>
                    <a:p>
                      <a:r>
                        <a:rPr lang="en-US">
                          <a:hlinkClick r:id="rId5" tooltip="PSC101"/>
                        </a:rPr>
                        <a:t>pSC101</a:t>
                      </a:r>
                      <a:r>
                        <a:rPr lang="en-US"/>
                        <a:t> and its derivatives </a:t>
                      </a:r>
                    </a:p>
                  </a:txBody>
                  <a:tcPr anchor="ctr">
                    <a:lnL>
                      <a:noFill/>
                    </a:lnL>
                    <a:lnR>
                      <a:noFill/>
                    </a:lnR>
                    <a:lnT>
                      <a:noFill/>
                    </a:lnT>
                    <a:lnB>
                      <a:noFill/>
                    </a:lnB>
                  </a:tcPr>
                </a:tc>
                <a:tc>
                  <a:txBody>
                    <a:bodyPr/>
                    <a:lstStyle/>
                    <a:p>
                      <a:r>
                        <a:rPr lang="en-US"/>
                        <a:t>pSC101[</a:t>
                      </a:r>
                      <a:r>
                        <a:rPr lang="en-US">
                          <a:hlinkClick r:id="rId6"/>
                        </a:rPr>
                        <a:t>4</a:t>
                      </a:r>
                      <a:r>
                        <a:rPr lang="en-US"/>
                        <a:t>] </a:t>
                      </a:r>
                    </a:p>
                  </a:txBody>
                  <a:tcPr anchor="ctr">
                    <a:lnL>
                      <a:noFill/>
                    </a:lnL>
                    <a:lnR>
                      <a:noFill/>
                    </a:lnR>
                    <a:lnT>
                      <a:noFill/>
                    </a:lnT>
                    <a:lnB>
                      <a:noFill/>
                    </a:lnB>
                  </a:tcPr>
                </a:tc>
                <a:tc>
                  <a:txBody>
                    <a:bodyPr/>
                    <a:lstStyle/>
                    <a:p>
                      <a:r>
                        <a:rPr lang="en-US"/>
                        <a:t>5 </a:t>
                      </a:r>
                    </a:p>
                  </a:txBody>
                  <a:tcPr anchor="ctr">
                    <a:lnL>
                      <a:noFill/>
                    </a:lnL>
                    <a:lnR>
                      <a:noFill/>
                    </a:lnR>
                    <a:lnT>
                      <a:noFill/>
                    </a:lnT>
                    <a:lnB>
                      <a:noFill/>
                    </a:lnB>
                  </a:tcPr>
                </a:tc>
                <a:extLst>
                  <a:ext uri="{0D108BD9-81ED-4DB2-BD59-A6C34878D82A}">
                    <a16:rowId xmlns:a16="http://schemas.microsoft.com/office/drawing/2014/main" val="10004"/>
                  </a:ext>
                </a:extLst>
              </a:tr>
              <a:tr h="0">
                <a:tc>
                  <a:txBody>
                    <a:bodyPr/>
                    <a:lstStyle/>
                    <a:p>
                      <a:r>
                        <a:rPr lang="en-US">
                          <a:hlinkClick r:id="rId7" tooltip="ColE1"/>
                        </a:rPr>
                        <a:t>ColE1</a:t>
                      </a:r>
                      <a:r>
                        <a:rPr lang="en-US"/>
                        <a:t> </a:t>
                      </a:r>
                    </a:p>
                  </a:txBody>
                  <a:tcPr anchor="ctr">
                    <a:lnL>
                      <a:noFill/>
                    </a:lnL>
                    <a:lnR>
                      <a:noFill/>
                    </a:lnR>
                    <a:lnT>
                      <a:noFill/>
                    </a:lnT>
                    <a:lnB>
                      <a:noFill/>
                    </a:lnB>
                  </a:tcPr>
                </a:tc>
                <a:tc>
                  <a:txBody>
                    <a:bodyPr/>
                    <a:lstStyle/>
                    <a:p>
                      <a:r>
                        <a:rPr lang="en-US"/>
                        <a:t>ColE1[</a:t>
                      </a:r>
                      <a:r>
                        <a:rPr lang="en-US">
                          <a:hlinkClick r:id="rId8"/>
                        </a:rPr>
                        <a:t>5</a:t>
                      </a:r>
                      <a:r>
                        <a:rPr lang="en-US"/>
                        <a:t>, </a:t>
                      </a:r>
                      <a:r>
                        <a:rPr lang="en-US">
                          <a:hlinkClick r:id="rId9"/>
                        </a:rPr>
                        <a:t>6</a:t>
                      </a:r>
                      <a:r>
                        <a:rPr lang="en-US"/>
                        <a:t>] </a:t>
                      </a:r>
                    </a:p>
                  </a:txBody>
                  <a:tcPr anchor="ctr">
                    <a:lnL>
                      <a:noFill/>
                    </a:lnL>
                    <a:lnR>
                      <a:noFill/>
                    </a:lnR>
                    <a:lnT>
                      <a:noFill/>
                    </a:lnT>
                    <a:lnB>
                      <a:noFill/>
                    </a:lnB>
                  </a:tcPr>
                </a:tc>
                <a:tc>
                  <a:txBody>
                    <a:bodyPr/>
                    <a:lstStyle/>
                    <a:p>
                      <a:r>
                        <a:rPr lang="en-US" dirty="0"/>
                        <a:t>15-20 </a:t>
                      </a:r>
                    </a:p>
                  </a:txBody>
                  <a:tcPr anchor="ctr">
                    <a:lnL>
                      <a:noFill/>
                    </a:lnL>
                    <a:lnR>
                      <a:noFill/>
                    </a:lnR>
                    <a:lnT>
                      <a:noFill/>
                    </a:lnT>
                    <a:lnB>
                      <a:noFill/>
                    </a:lnB>
                  </a:tcPr>
                </a:tc>
                <a:extLst>
                  <a:ext uri="{0D108BD9-81ED-4DB2-BD59-A6C34878D82A}">
                    <a16:rowId xmlns:a16="http://schemas.microsoft.com/office/drawing/2014/main" val="10005"/>
                  </a:ext>
                </a:extLst>
              </a:tr>
            </a:tbl>
          </a:graphicData>
        </a:graphic>
      </p:graphicFrame>
      <p:sp>
        <p:nvSpPr>
          <p:cNvPr id="4" name="Rectangle 3"/>
          <p:cNvSpPr/>
          <p:nvPr/>
        </p:nvSpPr>
        <p:spPr>
          <a:xfrm>
            <a:off x="457200" y="232568"/>
            <a:ext cx="8229600" cy="1200329"/>
          </a:xfrm>
          <a:prstGeom prst="rect">
            <a:avLst/>
          </a:prstGeom>
        </p:spPr>
        <p:txBody>
          <a:bodyPr wrap="square">
            <a:spAutoFit/>
          </a:bodyPr>
          <a:lstStyle/>
          <a:p>
            <a:pPr>
              <a:spcBef>
                <a:spcPct val="50000"/>
              </a:spcBef>
            </a:pPr>
            <a:r>
              <a:rPr lang="en-US" b="1" u="sng" dirty="0"/>
              <a:t>Restricted host range </a:t>
            </a:r>
            <a:r>
              <a:rPr lang="en-US" b="1" dirty="0"/>
              <a:t>plasmid</a:t>
            </a:r>
            <a:r>
              <a:rPr lang="en-US" dirty="0">
                <a:solidFill>
                  <a:srgbClr val="CC0000"/>
                </a:solidFill>
              </a:rPr>
              <a:t>; </a:t>
            </a:r>
            <a:r>
              <a:rPr lang="en-US" dirty="0"/>
              <a:t>similar to pBR322 and the original plasmids used to create pTZ18u/pTZ19u cloning vectors.  When </a:t>
            </a:r>
            <a:r>
              <a:rPr lang="en-US" b="1" dirty="0" err="1"/>
              <a:t>Rop</a:t>
            </a:r>
            <a:r>
              <a:rPr lang="en-US" b="1" dirty="0"/>
              <a:t> and/or RNA I is removed/mutated </a:t>
            </a:r>
            <a:r>
              <a:rPr lang="en-US" dirty="0"/>
              <a:t>as in the </a:t>
            </a:r>
            <a:r>
              <a:rPr lang="en-US" dirty="0" err="1"/>
              <a:t>pUC</a:t>
            </a:r>
            <a:r>
              <a:rPr lang="en-US" dirty="0"/>
              <a:t> or our pTZ18u/19u vectors, plasmid copy number increases (amplifies) from 15-20 per cell to &gt;500 per cell.</a:t>
            </a:r>
          </a:p>
        </p:txBody>
      </p:sp>
      <p:sp>
        <p:nvSpPr>
          <p:cNvPr id="5" name="Rectangle 4"/>
          <p:cNvSpPr/>
          <p:nvPr/>
        </p:nvSpPr>
        <p:spPr>
          <a:xfrm>
            <a:off x="457200" y="5334000"/>
            <a:ext cx="7543800" cy="307777"/>
          </a:xfrm>
          <a:prstGeom prst="rect">
            <a:avLst/>
          </a:prstGeom>
        </p:spPr>
        <p:txBody>
          <a:bodyPr wrap="square">
            <a:spAutoFit/>
          </a:bodyPr>
          <a:lstStyle/>
          <a:p>
            <a:r>
              <a:rPr lang="en-US" sz="1400" dirty="0">
                <a:hlinkClick r:id="rId10"/>
              </a:rPr>
              <a:t>http://openwetware.org/wiki/Escherichia_coli/Vectors</a:t>
            </a:r>
            <a:r>
              <a:rPr lang="en-US" sz="1400" dirty="0"/>
              <a:t> </a:t>
            </a:r>
          </a:p>
        </p:txBody>
      </p:sp>
    </p:spTree>
    <p:extLst>
      <p:ext uri="{BB962C8B-B14F-4D97-AF65-F5344CB8AC3E}">
        <p14:creationId xmlns:p14="http://schemas.microsoft.com/office/powerpoint/2010/main" val="81486478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367531786"/>
              </p:ext>
            </p:extLst>
          </p:nvPr>
        </p:nvGraphicFramePr>
        <p:xfrm>
          <a:off x="1219200" y="1295400"/>
          <a:ext cx="6324600" cy="4861560"/>
        </p:xfrm>
        <a:graphic>
          <a:graphicData uri="http://schemas.openxmlformats.org/drawingml/2006/table">
            <a:tbl>
              <a:tblPr/>
              <a:tblGrid>
                <a:gridCol w="2108200">
                  <a:extLst>
                    <a:ext uri="{9D8B030D-6E8A-4147-A177-3AD203B41FA5}">
                      <a16:colId xmlns:a16="http://schemas.microsoft.com/office/drawing/2014/main" val="20000"/>
                    </a:ext>
                  </a:extLst>
                </a:gridCol>
                <a:gridCol w="2108200">
                  <a:extLst>
                    <a:ext uri="{9D8B030D-6E8A-4147-A177-3AD203B41FA5}">
                      <a16:colId xmlns:a16="http://schemas.microsoft.com/office/drawing/2014/main" val="20001"/>
                    </a:ext>
                  </a:extLst>
                </a:gridCol>
                <a:gridCol w="2108200">
                  <a:extLst>
                    <a:ext uri="{9D8B030D-6E8A-4147-A177-3AD203B41FA5}">
                      <a16:colId xmlns:a16="http://schemas.microsoft.com/office/drawing/2014/main" val="20002"/>
                    </a:ext>
                  </a:extLst>
                </a:gridCol>
              </a:tblGrid>
              <a:tr h="539432">
                <a:tc>
                  <a:txBody>
                    <a:bodyPr/>
                    <a:lstStyle/>
                    <a:p>
                      <a:pPr algn="ctr"/>
                      <a:r>
                        <a:rPr lang="en-US" sz="1600" b="1" dirty="0">
                          <a:effectLst/>
                        </a:rPr>
                        <a:t>Incompatibility group</a:t>
                      </a:r>
                      <a:r>
                        <a:rPr lang="en-US" sz="1600" dirty="0">
                          <a:effectLst/>
                        </a:rPr>
                        <a:t> </a:t>
                      </a:r>
                    </a:p>
                  </a:txBody>
                  <a:tcPr marL="32892" marR="32892" marT="32892" marB="32892" anchor="ctr">
                    <a:lnL w="9525" cap="flat" cmpd="sng" algn="ctr">
                      <a:solidFill>
                        <a:srgbClr val="C9C9C9"/>
                      </a:solidFill>
                      <a:prstDash val="solid"/>
                      <a:round/>
                      <a:headEnd type="none" w="med" len="med"/>
                      <a:tailEnd type="none" w="med" len="med"/>
                    </a:lnL>
                    <a:lnR w="9525" cap="flat" cmpd="sng" algn="ctr">
                      <a:solidFill>
                        <a:srgbClr val="C9C9C9"/>
                      </a:solidFill>
                      <a:prstDash val="solid"/>
                      <a:round/>
                      <a:headEnd type="none" w="med" len="med"/>
                      <a:tailEnd type="none" w="med" len="med"/>
                    </a:lnR>
                    <a:lnT w="9525" cap="flat" cmpd="sng" algn="ctr">
                      <a:solidFill>
                        <a:srgbClr val="C9C9C9"/>
                      </a:solidFill>
                      <a:prstDash val="solid"/>
                      <a:round/>
                      <a:headEnd type="none" w="med" len="med"/>
                      <a:tailEnd type="none" w="med" len="med"/>
                    </a:lnT>
                    <a:lnB w="9525" cap="flat" cmpd="sng" algn="ctr">
                      <a:solidFill>
                        <a:srgbClr val="C9C9C9"/>
                      </a:solidFill>
                      <a:prstDash val="solid"/>
                      <a:round/>
                      <a:headEnd type="none" w="med" len="med"/>
                      <a:tailEnd type="none" w="med" len="med"/>
                    </a:lnB>
                    <a:solidFill>
                      <a:srgbClr val="F0F0F0"/>
                    </a:solidFill>
                  </a:tcPr>
                </a:tc>
                <a:tc>
                  <a:txBody>
                    <a:bodyPr/>
                    <a:lstStyle/>
                    <a:p>
                      <a:pPr algn="ctr"/>
                      <a:r>
                        <a:rPr lang="en-US" sz="1600" b="1" dirty="0">
                          <a:effectLst/>
                        </a:rPr>
                        <a:t>Negative control element</a:t>
                      </a:r>
                      <a:r>
                        <a:rPr lang="en-US" sz="1600" dirty="0">
                          <a:effectLst/>
                        </a:rPr>
                        <a:t> </a:t>
                      </a:r>
                    </a:p>
                  </a:txBody>
                  <a:tcPr marL="32892" marR="32892" marT="32892" marB="32892" anchor="ctr">
                    <a:lnL w="9525" cap="flat" cmpd="sng" algn="ctr">
                      <a:solidFill>
                        <a:srgbClr val="C9C9C9"/>
                      </a:solidFill>
                      <a:prstDash val="solid"/>
                      <a:round/>
                      <a:headEnd type="none" w="med" len="med"/>
                      <a:tailEnd type="none" w="med" len="med"/>
                    </a:lnL>
                    <a:lnR w="9525" cap="flat" cmpd="sng" algn="ctr">
                      <a:solidFill>
                        <a:srgbClr val="C9C9C9"/>
                      </a:solidFill>
                      <a:prstDash val="solid"/>
                      <a:round/>
                      <a:headEnd type="none" w="med" len="med"/>
                      <a:tailEnd type="none" w="med" len="med"/>
                    </a:lnR>
                    <a:lnT w="9525" cap="flat" cmpd="sng" algn="ctr">
                      <a:solidFill>
                        <a:srgbClr val="C9C9C9"/>
                      </a:solidFill>
                      <a:prstDash val="solid"/>
                      <a:round/>
                      <a:headEnd type="none" w="med" len="med"/>
                      <a:tailEnd type="none" w="med" len="med"/>
                    </a:lnT>
                    <a:lnB w="9525" cap="flat" cmpd="sng" algn="ctr">
                      <a:solidFill>
                        <a:srgbClr val="C9C9C9"/>
                      </a:solidFill>
                      <a:prstDash val="solid"/>
                      <a:round/>
                      <a:headEnd type="none" w="med" len="med"/>
                      <a:tailEnd type="none" w="med" len="med"/>
                    </a:lnB>
                    <a:solidFill>
                      <a:srgbClr val="F0F0F0"/>
                    </a:solidFill>
                  </a:tcPr>
                </a:tc>
                <a:tc>
                  <a:txBody>
                    <a:bodyPr/>
                    <a:lstStyle/>
                    <a:p>
                      <a:pPr algn="ctr"/>
                      <a:r>
                        <a:rPr lang="en-US" sz="1600" b="1" dirty="0">
                          <a:effectLst/>
                        </a:rPr>
                        <a:t>Comment</a:t>
                      </a:r>
                      <a:r>
                        <a:rPr lang="en-US" sz="1600" dirty="0">
                          <a:effectLst/>
                        </a:rPr>
                        <a:t> </a:t>
                      </a:r>
                    </a:p>
                  </a:txBody>
                  <a:tcPr marL="32892" marR="32892" marT="32892" marB="32892" anchor="ctr">
                    <a:lnL w="9525" cap="flat" cmpd="sng" algn="ctr">
                      <a:solidFill>
                        <a:srgbClr val="C9C9C9"/>
                      </a:solidFill>
                      <a:prstDash val="solid"/>
                      <a:round/>
                      <a:headEnd type="none" w="med" len="med"/>
                      <a:tailEnd type="none" w="med" len="med"/>
                    </a:lnL>
                    <a:lnR w="9525" cap="flat" cmpd="sng" algn="ctr">
                      <a:solidFill>
                        <a:srgbClr val="C9C9C9"/>
                      </a:solidFill>
                      <a:prstDash val="solid"/>
                      <a:round/>
                      <a:headEnd type="none" w="med" len="med"/>
                      <a:tailEnd type="none" w="med" len="med"/>
                    </a:lnR>
                    <a:lnT w="9525" cap="flat" cmpd="sng" algn="ctr">
                      <a:solidFill>
                        <a:srgbClr val="C9C9C9"/>
                      </a:solidFill>
                      <a:prstDash val="solid"/>
                      <a:round/>
                      <a:headEnd type="none" w="med" len="med"/>
                      <a:tailEnd type="none" w="med" len="med"/>
                    </a:lnT>
                    <a:lnB w="9525" cap="flat" cmpd="sng" algn="ctr">
                      <a:solidFill>
                        <a:srgbClr val="C9C9C9"/>
                      </a:solidFill>
                      <a:prstDash val="solid"/>
                      <a:round/>
                      <a:headEnd type="none" w="med" len="med"/>
                      <a:tailEnd type="none" w="med" len="med"/>
                    </a:lnB>
                    <a:solidFill>
                      <a:srgbClr val="F0F0F0"/>
                    </a:solidFill>
                  </a:tcPr>
                </a:tc>
                <a:extLst>
                  <a:ext uri="{0D108BD9-81ED-4DB2-BD59-A6C34878D82A}">
                    <a16:rowId xmlns:a16="http://schemas.microsoft.com/office/drawing/2014/main" val="10000"/>
                  </a:ext>
                </a:extLst>
              </a:tr>
              <a:tr h="2907668">
                <a:tc>
                  <a:txBody>
                    <a:bodyPr/>
                    <a:lstStyle/>
                    <a:p>
                      <a:r>
                        <a:rPr lang="en-US" sz="1600"/>
                        <a:t>colE1[</a:t>
                      </a:r>
                      <a:r>
                        <a:rPr lang="en-US" sz="1600">
                          <a:hlinkClick r:id="rId2"/>
                        </a:rPr>
                        <a:t>5</a:t>
                      </a:r>
                      <a:r>
                        <a:rPr lang="en-US" sz="1600"/>
                        <a:t>, </a:t>
                      </a:r>
                      <a:r>
                        <a:rPr lang="en-US" sz="1600">
                          <a:hlinkClick r:id="rId3"/>
                        </a:rPr>
                        <a:t>6</a:t>
                      </a:r>
                      <a:r>
                        <a:rPr lang="en-US" sz="1600"/>
                        <a:t>], pMB1 </a:t>
                      </a:r>
                    </a:p>
                  </a:txBody>
                  <a:tcPr marL="32892" marR="32892" marT="32892" marB="32892" anchor="ctr">
                    <a:lnL w="9525" cap="flat" cmpd="sng" algn="ctr">
                      <a:solidFill>
                        <a:srgbClr val="C9C9C9"/>
                      </a:solidFill>
                      <a:prstDash val="solid"/>
                      <a:round/>
                      <a:headEnd type="none" w="med" len="med"/>
                      <a:tailEnd type="none" w="med" len="med"/>
                    </a:lnL>
                    <a:lnR w="9525" cap="flat" cmpd="sng" algn="ctr">
                      <a:solidFill>
                        <a:srgbClr val="C9C9C9"/>
                      </a:solidFill>
                      <a:prstDash val="solid"/>
                      <a:round/>
                      <a:headEnd type="none" w="med" len="med"/>
                      <a:tailEnd type="none" w="med" len="med"/>
                    </a:lnR>
                    <a:lnT w="9525" cap="flat" cmpd="sng" algn="ctr">
                      <a:solidFill>
                        <a:srgbClr val="C9C9C9"/>
                      </a:solidFill>
                      <a:prstDash val="solid"/>
                      <a:round/>
                      <a:headEnd type="none" w="med" len="med"/>
                      <a:tailEnd type="none" w="med" len="med"/>
                    </a:lnT>
                    <a:lnB w="9525" cap="flat" cmpd="sng" algn="ctr">
                      <a:solidFill>
                        <a:srgbClr val="C9C9C9"/>
                      </a:solidFill>
                      <a:prstDash val="solid"/>
                      <a:round/>
                      <a:headEnd type="none" w="med" len="med"/>
                      <a:tailEnd type="none" w="med" len="med"/>
                    </a:lnB>
                  </a:tcPr>
                </a:tc>
                <a:tc>
                  <a:txBody>
                    <a:bodyPr/>
                    <a:lstStyle/>
                    <a:p>
                      <a:r>
                        <a:rPr lang="en-US" sz="1600" dirty="0"/>
                        <a:t>RNAI </a:t>
                      </a:r>
                    </a:p>
                  </a:txBody>
                  <a:tcPr marL="32892" marR="32892" marT="32892" marB="32892" anchor="ctr">
                    <a:lnL w="9525" cap="flat" cmpd="sng" algn="ctr">
                      <a:solidFill>
                        <a:srgbClr val="C9C9C9"/>
                      </a:solidFill>
                      <a:prstDash val="solid"/>
                      <a:round/>
                      <a:headEnd type="none" w="med" len="med"/>
                      <a:tailEnd type="none" w="med" len="med"/>
                    </a:lnL>
                    <a:lnR w="9525" cap="flat" cmpd="sng" algn="ctr">
                      <a:solidFill>
                        <a:srgbClr val="C9C9C9"/>
                      </a:solidFill>
                      <a:prstDash val="solid"/>
                      <a:round/>
                      <a:headEnd type="none" w="med" len="med"/>
                      <a:tailEnd type="none" w="med" len="med"/>
                    </a:lnR>
                    <a:lnT w="9525" cap="flat" cmpd="sng" algn="ctr">
                      <a:solidFill>
                        <a:srgbClr val="C9C9C9"/>
                      </a:solidFill>
                      <a:prstDash val="solid"/>
                      <a:round/>
                      <a:headEnd type="none" w="med" len="med"/>
                      <a:tailEnd type="none" w="med" len="med"/>
                    </a:lnT>
                    <a:lnB w="9525" cap="flat" cmpd="sng" algn="ctr">
                      <a:solidFill>
                        <a:srgbClr val="C9C9C9"/>
                      </a:solidFill>
                      <a:prstDash val="solid"/>
                      <a:round/>
                      <a:headEnd type="none" w="med" len="med"/>
                      <a:tailEnd type="none" w="med" len="med"/>
                    </a:lnB>
                  </a:tcPr>
                </a:tc>
                <a:tc>
                  <a:txBody>
                    <a:bodyPr/>
                    <a:lstStyle/>
                    <a:p>
                      <a:r>
                        <a:rPr lang="en-US" sz="1600" dirty="0"/>
                        <a:t>controls processing of pre-RNAII into primer. </a:t>
                      </a:r>
                      <a:r>
                        <a:rPr lang="en-US" sz="1600" dirty="0" err="1"/>
                        <a:t>pUC</a:t>
                      </a:r>
                      <a:r>
                        <a:rPr lang="en-US" sz="1600" dirty="0"/>
                        <a:t> is derived from pBR322 (a single mutation in the pBR322 Primer RNA and deletion of the </a:t>
                      </a:r>
                      <a:r>
                        <a:rPr lang="en-US" sz="1600" dirty="0" err="1"/>
                        <a:t>rop</a:t>
                      </a:r>
                      <a:r>
                        <a:rPr lang="en-US" sz="1600" dirty="0"/>
                        <a:t> gene) which is derived from a pMB1 replicon, and cannot co-reside with the colE1 incompatibility group. </a:t>
                      </a:r>
                    </a:p>
                  </a:txBody>
                  <a:tcPr marL="32892" marR="32892" marT="32892" marB="32892" anchor="ctr">
                    <a:lnL w="9525" cap="flat" cmpd="sng" algn="ctr">
                      <a:solidFill>
                        <a:srgbClr val="C9C9C9"/>
                      </a:solidFill>
                      <a:prstDash val="solid"/>
                      <a:round/>
                      <a:headEnd type="none" w="med" len="med"/>
                      <a:tailEnd type="none" w="med" len="med"/>
                    </a:lnL>
                    <a:lnR w="9525" cap="flat" cmpd="sng" algn="ctr">
                      <a:solidFill>
                        <a:srgbClr val="C9C9C9"/>
                      </a:solidFill>
                      <a:prstDash val="solid"/>
                      <a:round/>
                      <a:headEnd type="none" w="med" len="med"/>
                      <a:tailEnd type="none" w="med" len="med"/>
                    </a:lnR>
                    <a:lnT w="9525" cap="flat" cmpd="sng" algn="ctr">
                      <a:solidFill>
                        <a:srgbClr val="C9C9C9"/>
                      </a:solidFill>
                      <a:prstDash val="solid"/>
                      <a:round/>
                      <a:headEnd type="none" w="med" len="med"/>
                      <a:tailEnd type="none" w="med" len="med"/>
                    </a:lnT>
                    <a:lnB w="9525"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10001"/>
                  </a:ext>
                </a:extLst>
              </a:tr>
              <a:tr h="539432">
                <a:tc>
                  <a:txBody>
                    <a:bodyPr/>
                    <a:lstStyle/>
                    <a:p>
                      <a:r>
                        <a:rPr lang="en-US" sz="1600"/>
                        <a:t>IncFII, pT181 </a:t>
                      </a:r>
                    </a:p>
                  </a:txBody>
                  <a:tcPr marL="32892" marR="32892" marT="32892" marB="32892" anchor="ctr">
                    <a:lnL w="9525" cap="flat" cmpd="sng" algn="ctr">
                      <a:solidFill>
                        <a:srgbClr val="C9C9C9"/>
                      </a:solidFill>
                      <a:prstDash val="solid"/>
                      <a:round/>
                      <a:headEnd type="none" w="med" len="med"/>
                      <a:tailEnd type="none" w="med" len="med"/>
                    </a:lnL>
                    <a:lnR w="9525" cap="flat" cmpd="sng" algn="ctr">
                      <a:solidFill>
                        <a:srgbClr val="C9C9C9"/>
                      </a:solidFill>
                      <a:prstDash val="solid"/>
                      <a:round/>
                      <a:headEnd type="none" w="med" len="med"/>
                      <a:tailEnd type="none" w="med" len="med"/>
                    </a:lnR>
                    <a:lnT w="9525" cap="flat" cmpd="sng" algn="ctr">
                      <a:solidFill>
                        <a:srgbClr val="C9C9C9"/>
                      </a:solidFill>
                      <a:prstDash val="solid"/>
                      <a:round/>
                      <a:headEnd type="none" w="med" len="med"/>
                      <a:tailEnd type="none" w="med" len="med"/>
                    </a:lnT>
                    <a:lnB w="9525" cap="flat" cmpd="sng" algn="ctr">
                      <a:solidFill>
                        <a:srgbClr val="C9C9C9"/>
                      </a:solidFill>
                      <a:prstDash val="solid"/>
                      <a:round/>
                      <a:headEnd type="none" w="med" len="med"/>
                      <a:tailEnd type="none" w="med" len="med"/>
                    </a:lnB>
                  </a:tcPr>
                </a:tc>
                <a:tc>
                  <a:txBody>
                    <a:bodyPr/>
                    <a:lstStyle/>
                    <a:p>
                      <a:r>
                        <a:rPr lang="en-US" sz="1600"/>
                        <a:t>RNA </a:t>
                      </a:r>
                    </a:p>
                  </a:txBody>
                  <a:tcPr marL="32892" marR="32892" marT="32892" marB="32892" anchor="ctr">
                    <a:lnL w="9525" cap="flat" cmpd="sng" algn="ctr">
                      <a:solidFill>
                        <a:srgbClr val="C9C9C9"/>
                      </a:solidFill>
                      <a:prstDash val="solid"/>
                      <a:round/>
                      <a:headEnd type="none" w="med" len="med"/>
                      <a:tailEnd type="none" w="med" len="med"/>
                    </a:lnL>
                    <a:lnR w="9525" cap="flat" cmpd="sng" algn="ctr">
                      <a:solidFill>
                        <a:srgbClr val="C9C9C9"/>
                      </a:solidFill>
                      <a:prstDash val="solid"/>
                      <a:round/>
                      <a:headEnd type="none" w="med" len="med"/>
                      <a:tailEnd type="none" w="med" len="med"/>
                    </a:lnR>
                    <a:lnT w="9525" cap="flat" cmpd="sng" algn="ctr">
                      <a:solidFill>
                        <a:srgbClr val="C9C9C9"/>
                      </a:solidFill>
                      <a:prstDash val="solid"/>
                      <a:round/>
                      <a:headEnd type="none" w="med" len="med"/>
                      <a:tailEnd type="none" w="med" len="med"/>
                    </a:lnT>
                    <a:lnB w="9525" cap="flat" cmpd="sng" algn="ctr">
                      <a:solidFill>
                        <a:srgbClr val="C9C9C9"/>
                      </a:solidFill>
                      <a:prstDash val="solid"/>
                      <a:round/>
                      <a:headEnd type="none" w="med" len="med"/>
                      <a:tailEnd type="none" w="med" len="med"/>
                    </a:lnB>
                  </a:tcPr>
                </a:tc>
                <a:tc>
                  <a:txBody>
                    <a:bodyPr/>
                    <a:lstStyle/>
                    <a:p>
                      <a:r>
                        <a:rPr lang="en-US" sz="1600"/>
                        <a:t>controls synthesis of RepA protein </a:t>
                      </a:r>
                    </a:p>
                  </a:txBody>
                  <a:tcPr marL="32892" marR="32892" marT="32892" marB="32892" anchor="ctr">
                    <a:lnL w="9525" cap="flat" cmpd="sng" algn="ctr">
                      <a:solidFill>
                        <a:srgbClr val="C9C9C9"/>
                      </a:solidFill>
                      <a:prstDash val="solid"/>
                      <a:round/>
                      <a:headEnd type="none" w="med" len="med"/>
                      <a:tailEnd type="none" w="med" len="med"/>
                    </a:lnL>
                    <a:lnR w="9525" cap="flat" cmpd="sng" algn="ctr">
                      <a:solidFill>
                        <a:srgbClr val="C9C9C9"/>
                      </a:solidFill>
                      <a:prstDash val="solid"/>
                      <a:round/>
                      <a:headEnd type="none" w="med" len="med"/>
                      <a:tailEnd type="none" w="med" len="med"/>
                    </a:lnR>
                    <a:lnT w="9525" cap="flat" cmpd="sng" algn="ctr">
                      <a:solidFill>
                        <a:srgbClr val="C9C9C9"/>
                      </a:solidFill>
                      <a:prstDash val="solid"/>
                      <a:round/>
                      <a:headEnd type="none" w="med" len="med"/>
                      <a:tailEnd type="none" w="med" len="med"/>
                    </a:lnT>
                    <a:lnB w="9525"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10002"/>
                  </a:ext>
                </a:extLst>
              </a:tr>
              <a:tr h="762768">
                <a:tc>
                  <a:txBody>
                    <a:bodyPr/>
                    <a:lstStyle/>
                    <a:p>
                      <a:r>
                        <a:rPr lang="pt-BR" sz="1600"/>
                        <a:t>P1, F, R6K, pSC101[</a:t>
                      </a:r>
                      <a:r>
                        <a:rPr lang="pt-BR" sz="1600">
                          <a:hlinkClick r:id="rId4"/>
                        </a:rPr>
                        <a:t>4</a:t>
                      </a:r>
                      <a:r>
                        <a:rPr lang="pt-BR" sz="1600"/>
                        <a:t>], p15A[</a:t>
                      </a:r>
                      <a:r>
                        <a:rPr lang="pt-BR" sz="1600">
                          <a:hlinkClick r:id="rId5"/>
                        </a:rPr>
                        <a:t>3</a:t>
                      </a:r>
                      <a:r>
                        <a:rPr lang="pt-BR" sz="1600"/>
                        <a:t>] </a:t>
                      </a:r>
                    </a:p>
                  </a:txBody>
                  <a:tcPr marL="32892" marR="32892" marT="32892" marB="32892" anchor="ctr">
                    <a:lnL w="9525" cap="flat" cmpd="sng" algn="ctr">
                      <a:solidFill>
                        <a:srgbClr val="C9C9C9"/>
                      </a:solidFill>
                      <a:prstDash val="solid"/>
                      <a:round/>
                      <a:headEnd type="none" w="med" len="med"/>
                      <a:tailEnd type="none" w="med" len="med"/>
                    </a:lnL>
                    <a:lnR w="9525" cap="flat" cmpd="sng" algn="ctr">
                      <a:solidFill>
                        <a:srgbClr val="C9C9C9"/>
                      </a:solidFill>
                      <a:prstDash val="solid"/>
                      <a:round/>
                      <a:headEnd type="none" w="med" len="med"/>
                      <a:tailEnd type="none" w="med" len="med"/>
                    </a:lnR>
                    <a:lnT w="9525" cap="flat" cmpd="sng" algn="ctr">
                      <a:solidFill>
                        <a:srgbClr val="C9C9C9"/>
                      </a:solidFill>
                      <a:prstDash val="solid"/>
                      <a:round/>
                      <a:headEnd type="none" w="med" len="med"/>
                      <a:tailEnd type="none" w="med" len="med"/>
                    </a:lnT>
                    <a:lnB w="9525" cap="flat" cmpd="sng" algn="ctr">
                      <a:solidFill>
                        <a:srgbClr val="C9C9C9"/>
                      </a:solidFill>
                      <a:prstDash val="solid"/>
                      <a:round/>
                      <a:headEnd type="none" w="med" len="med"/>
                      <a:tailEnd type="none" w="med" len="med"/>
                    </a:lnB>
                  </a:tcPr>
                </a:tc>
                <a:tc>
                  <a:txBody>
                    <a:bodyPr/>
                    <a:lstStyle/>
                    <a:p>
                      <a:r>
                        <a:rPr lang="en-US" sz="1600" dirty="0" err="1"/>
                        <a:t>iterons</a:t>
                      </a:r>
                      <a:r>
                        <a:rPr lang="en-US" sz="1600" dirty="0"/>
                        <a:t> </a:t>
                      </a:r>
                    </a:p>
                  </a:txBody>
                  <a:tcPr marL="32892" marR="32892" marT="32892" marB="32892" anchor="ctr">
                    <a:lnL w="9525" cap="flat" cmpd="sng" algn="ctr">
                      <a:solidFill>
                        <a:srgbClr val="C9C9C9"/>
                      </a:solidFill>
                      <a:prstDash val="solid"/>
                      <a:round/>
                      <a:headEnd type="none" w="med" len="med"/>
                      <a:tailEnd type="none" w="med" len="med"/>
                    </a:lnL>
                    <a:lnR w="9525" cap="flat" cmpd="sng" algn="ctr">
                      <a:solidFill>
                        <a:srgbClr val="C9C9C9"/>
                      </a:solidFill>
                      <a:prstDash val="solid"/>
                      <a:round/>
                      <a:headEnd type="none" w="med" len="med"/>
                      <a:tailEnd type="none" w="med" len="med"/>
                    </a:lnR>
                    <a:lnT w="9525" cap="flat" cmpd="sng" algn="ctr">
                      <a:solidFill>
                        <a:srgbClr val="C9C9C9"/>
                      </a:solidFill>
                      <a:prstDash val="solid"/>
                      <a:round/>
                      <a:headEnd type="none" w="med" len="med"/>
                      <a:tailEnd type="none" w="med" len="med"/>
                    </a:lnT>
                    <a:lnB w="9525" cap="flat" cmpd="sng" algn="ctr">
                      <a:solidFill>
                        <a:srgbClr val="C9C9C9"/>
                      </a:solidFill>
                      <a:prstDash val="solid"/>
                      <a:round/>
                      <a:headEnd type="none" w="med" len="med"/>
                      <a:tailEnd type="none" w="med" len="med"/>
                    </a:lnB>
                  </a:tcPr>
                </a:tc>
                <a:tc>
                  <a:txBody>
                    <a:bodyPr/>
                    <a:lstStyle/>
                    <a:p>
                      <a:r>
                        <a:rPr lang="en-US" sz="1600" dirty="0"/>
                        <a:t>sequesters </a:t>
                      </a:r>
                      <a:r>
                        <a:rPr lang="en-US" sz="1600" dirty="0" err="1"/>
                        <a:t>RepA</a:t>
                      </a:r>
                      <a:r>
                        <a:rPr lang="en-US" sz="1600" dirty="0"/>
                        <a:t> protein </a:t>
                      </a:r>
                    </a:p>
                  </a:txBody>
                  <a:tcPr marL="32892" marR="32892" marT="32892" marB="32892" anchor="ctr">
                    <a:lnL w="9525" cap="flat" cmpd="sng" algn="ctr">
                      <a:solidFill>
                        <a:srgbClr val="C9C9C9"/>
                      </a:solidFill>
                      <a:prstDash val="solid"/>
                      <a:round/>
                      <a:headEnd type="none" w="med" len="med"/>
                      <a:tailEnd type="none" w="med" len="med"/>
                    </a:lnL>
                    <a:lnR w="9525" cap="flat" cmpd="sng" algn="ctr">
                      <a:solidFill>
                        <a:srgbClr val="C9C9C9"/>
                      </a:solidFill>
                      <a:prstDash val="solid"/>
                      <a:round/>
                      <a:headEnd type="none" w="med" len="med"/>
                      <a:tailEnd type="none" w="med" len="med"/>
                    </a:lnR>
                    <a:lnT w="9525" cap="flat" cmpd="sng" algn="ctr">
                      <a:solidFill>
                        <a:srgbClr val="C9C9C9"/>
                      </a:solidFill>
                      <a:prstDash val="solid"/>
                      <a:round/>
                      <a:headEnd type="none" w="med" len="med"/>
                      <a:tailEnd type="none" w="med" len="med"/>
                    </a:lnT>
                    <a:lnB w="9525"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 name="Rectangle 1"/>
          <p:cNvSpPr>
            <a:spLocks noChangeArrowheads="1"/>
          </p:cNvSpPr>
          <p:nvPr/>
        </p:nvSpPr>
        <p:spPr bwMode="auto">
          <a:xfrm>
            <a:off x="457200" y="-62299"/>
            <a:ext cx="8839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latin typeface="Arial" charset="0"/>
                <a:cs typeface="Arial" charset="0"/>
              </a:rPr>
              <a:t>			Replicon compatibility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Arial" charset="0"/>
                <a:cs typeface="Arial" charset="0"/>
              </a:rPr>
              <a:t>Plasmids with DNA (synthesis)</a:t>
            </a:r>
            <a:r>
              <a:rPr kumimoji="0" lang="en-US" altLang="en-US" b="0" i="0" u="none" strike="noStrike" cap="none" normalizeH="0" dirty="0">
                <a:ln>
                  <a:noFill/>
                </a:ln>
                <a:solidFill>
                  <a:schemeClr val="tx1"/>
                </a:solidFill>
                <a:effectLst/>
                <a:latin typeface="Arial" charset="0"/>
                <a:cs typeface="Arial" charset="0"/>
              </a:rPr>
              <a:t> </a:t>
            </a:r>
            <a:r>
              <a:rPr kumimoji="0" lang="en-US" altLang="en-US" b="1" i="0" u="none" strike="noStrike" cap="none" normalizeH="0" dirty="0">
                <a:ln>
                  <a:noFill/>
                </a:ln>
                <a:solidFill>
                  <a:schemeClr val="tx1"/>
                </a:solidFill>
                <a:effectLst/>
                <a:latin typeface="Arial" charset="0"/>
                <a:cs typeface="Arial" charset="0"/>
              </a:rPr>
              <a:t>r</a:t>
            </a:r>
            <a:r>
              <a:rPr kumimoji="0" lang="en-US" altLang="en-US" b="1" i="0" u="none" strike="noStrike" cap="none" normalizeH="0" baseline="0" dirty="0">
                <a:ln>
                  <a:noFill/>
                </a:ln>
                <a:solidFill>
                  <a:schemeClr val="tx1"/>
                </a:solidFill>
                <a:effectLst/>
                <a:latin typeface="Arial" charset="0"/>
                <a:cs typeface="Arial" charset="0"/>
              </a:rPr>
              <a:t>eplication origins </a:t>
            </a:r>
            <a:r>
              <a:rPr kumimoji="0" lang="en-US" altLang="en-US" b="0" i="0" u="none" strike="noStrike" cap="none" normalizeH="0" baseline="0" dirty="0">
                <a:ln>
                  <a:noFill/>
                </a:ln>
                <a:solidFill>
                  <a:schemeClr val="tx1"/>
                </a:solidFill>
                <a:effectLst/>
                <a:latin typeface="Arial" charset="0"/>
                <a:cs typeface="Arial" charset="0"/>
              </a:rPr>
              <a:t>in different incompatibility groups are compatible in the same cell while origins with the same incompatibility group are not. </a:t>
            </a:r>
          </a:p>
        </p:txBody>
      </p:sp>
    </p:spTree>
    <p:extLst>
      <p:ext uri="{BB962C8B-B14F-4D97-AF65-F5344CB8AC3E}">
        <p14:creationId xmlns:p14="http://schemas.microsoft.com/office/powerpoint/2010/main" val="322459905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04-05"/>
          <p:cNvPicPr>
            <a:picLocks noChangeAspect="1" noChangeArrowheads="1"/>
          </p:cNvPicPr>
          <p:nvPr/>
        </p:nvPicPr>
        <p:blipFill>
          <a:blip r:embed="rId2" cstate="print"/>
          <a:srcRect/>
          <a:stretch>
            <a:fillRect/>
          </a:stretch>
        </p:blipFill>
        <p:spPr bwMode="auto">
          <a:xfrm>
            <a:off x="533399" y="685800"/>
            <a:ext cx="4767493" cy="2468880"/>
          </a:xfrm>
          <a:prstGeom prst="rect">
            <a:avLst/>
          </a:prstGeom>
          <a:noFill/>
          <a:ln w="9525">
            <a:noFill/>
            <a:miter lim="800000"/>
            <a:headEnd/>
            <a:tailEnd/>
          </a:ln>
        </p:spPr>
      </p:pic>
      <p:sp>
        <p:nvSpPr>
          <p:cNvPr id="5" name="Rectangle 4"/>
          <p:cNvSpPr/>
          <p:nvPr/>
        </p:nvSpPr>
        <p:spPr>
          <a:xfrm>
            <a:off x="5562600" y="381000"/>
            <a:ext cx="3657600" cy="5078313"/>
          </a:xfrm>
          <a:prstGeom prst="rect">
            <a:avLst/>
          </a:prstGeom>
        </p:spPr>
        <p:txBody>
          <a:bodyPr wrap="square">
            <a:spAutoFit/>
          </a:bodyPr>
          <a:lstStyle/>
          <a:p>
            <a:pPr>
              <a:spcBef>
                <a:spcPct val="50000"/>
              </a:spcBef>
            </a:pPr>
            <a:r>
              <a:rPr lang="en-US" b="1" dirty="0">
                <a:solidFill>
                  <a:srgbClr val="002060"/>
                </a:solidFill>
              </a:rPr>
              <a:t>pSC101 is a </a:t>
            </a:r>
            <a:r>
              <a:rPr lang="en-US" b="1" u="sng" dirty="0"/>
              <a:t>broad host range </a:t>
            </a:r>
            <a:r>
              <a:rPr lang="en-US" b="1" dirty="0">
                <a:solidFill>
                  <a:srgbClr val="002060"/>
                </a:solidFill>
              </a:rPr>
              <a:t>plasmid</a:t>
            </a:r>
            <a:r>
              <a:rPr lang="en-US" dirty="0">
                <a:solidFill>
                  <a:schemeClr val="accent2"/>
                </a:solidFill>
              </a:rPr>
              <a:t>. </a:t>
            </a:r>
            <a:r>
              <a:rPr lang="en-US" dirty="0">
                <a:solidFill>
                  <a:srgbClr val="336600"/>
                </a:solidFill>
              </a:rPr>
              <a:t> </a:t>
            </a:r>
            <a:r>
              <a:rPr lang="en-US" b="1" dirty="0" err="1">
                <a:solidFill>
                  <a:srgbClr val="336600"/>
                </a:solidFill>
              </a:rPr>
              <a:t>RepA</a:t>
            </a:r>
            <a:r>
              <a:rPr lang="en-US" b="1" dirty="0">
                <a:solidFill>
                  <a:srgbClr val="336600"/>
                </a:solidFill>
              </a:rPr>
              <a:t> </a:t>
            </a:r>
            <a:r>
              <a:rPr lang="en-US" dirty="0"/>
              <a:t>protein binds the multiple 17-22 </a:t>
            </a:r>
            <a:r>
              <a:rPr lang="en-US" dirty="0" err="1"/>
              <a:t>nt</a:t>
            </a:r>
            <a:r>
              <a:rPr lang="en-US" dirty="0"/>
              <a:t> Rep A </a:t>
            </a:r>
            <a:r>
              <a:rPr lang="en-US" b="1" dirty="0" err="1"/>
              <a:t>iteron</a:t>
            </a:r>
            <a:r>
              <a:rPr lang="en-US" b="1" dirty="0"/>
              <a:t> sites </a:t>
            </a:r>
            <a:r>
              <a:rPr lang="en-US" dirty="0"/>
              <a:t>to stimulate DNA replication. </a:t>
            </a:r>
          </a:p>
          <a:p>
            <a:pPr>
              <a:spcBef>
                <a:spcPct val="50000"/>
              </a:spcBef>
            </a:pPr>
            <a:r>
              <a:rPr lang="en-US" dirty="0"/>
              <a:t>BUT </a:t>
            </a:r>
            <a:r>
              <a:rPr lang="en-US" b="1" dirty="0"/>
              <a:t>too much </a:t>
            </a:r>
            <a:r>
              <a:rPr lang="en-US" b="1" dirty="0" err="1"/>
              <a:t>RepA</a:t>
            </a:r>
            <a:r>
              <a:rPr lang="en-US" b="1" dirty="0"/>
              <a:t> auto (down)-regulates</a:t>
            </a:r>
            <a:r>
              <a:rPr lang="en-US" dirty="0"/>
              <a:t> its own transcription (by binding the lower affinity IR1,IR2 operators) to </a:t>
            </a:r>
            <a:r>
              <a:rPr lang="en-US" b="1" i="1" dirty="0"/>
              <a:t>handcuff  </a:t>
            </a:r>
            <a:r>
              <a:rPr lang="en-US" b="1" dirty="0"/>
              <a:t>(bind together) </a:t>
            </a:r>
            <a:r>
              <a:rPr lang="en-US" dirty="0"/>
              <a:t>two plasmids in an inactive state by Rep A-</a:t>
            </a:r>
            <a:r>
              <a:rPr lang="en-US" dirty="0" err="1"/>
              <a:t>RepA</a:t>
            </a:r>
            <a:r>
              <a:rPr lang="en-US" dirty="0"/>
              <a:t> interaction.</a:t>
            </a:r>
          </a:p>
          <a:p>
            <a:pPr>
              <a:spcBef>
                <a:spcPct val="50000"/>
              </a:spcBef>
            </a:pPr>
            <a:r>
              <a:rPr lang="en-US" b="1" dirty="0">
                <a:solidFill>
                  <a:srgbClr val="A50021"/>
                </a:solidFill>
              </a:rPr>
              <a:t>The </a:t>
            </a:r>
            <a:r>
              <a:rPr lang="en-US" b="1" u="sng" dirty="0">
                <a:solidFill>
                  <a:srgbClr val="A50021"/>
                </a:solidFill>
              </a:rPr>
              <a:t>BALANCE</a:t>
            </a:r>
            <a:r>
              <a:rPr lang="en-US" b="1" dirty="0">
                <a:solidFill>
                  <a:srgbClr val="A50021"/>
                </a:solidFill>
              </a:rPr>
              <a:t> OF REPLICATION FACTORS/DNA COPY NUMBER dictates replication dynamics (that is, whether replication is enhanced or reduced)</a:t>
            </a:r>
          </a:p>
        </p:txBody>
      </p:sp>
    </p:spTree>
    <p:extLst>
      <p:ext uri="{BB962C8B-B14F-4D97-AF65-F5344CB8AC3E}">
        <p14:creationId xmlns:p14="http://schemas.microsoft.com/office/powerpoint/2010/main" val="417097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normAutofit fontScale="90000"/>
          </a:bodyPr>
          <a:lstStyle/>
          <a:p>
            <a:pPr eaLnBrk="1" hangingPunct="1"/>
            <a:r>
              <a:rPr lang="en-US" sz="4000" b="1" dirty="0">
                <a:solidFill>
                  <a:schemeClr val="bg1"/>
                </a:solidFill>
              </a:rPr>
              <a:t>History of Genetic Manipulation</a:t>
            </a:r>
            <a:endParaRPr lang="en-US" sz="4000" dirty="0">
              <a:solidFill>
                <a:schemeClr val="bg1"/>
              </a:solidFill>
            </a:endParaRPr>
          </a:p>
        </p:txBody>
      </p:sp>
      <p:sp>
        <p:nvSpPr>
          <p:cNvPr id="2051" name="Rectangle 3"/>
          <p:cNvSpPr>
            <a:spLocks noGrp="1" noChangeArrowheads="1"/>
          </p:cNvSpPr>
          <p:nvPr>
            <p:ph idx="1"/>
          </p:nvPr>
        </p:nvSpPr>
        <p:spPr>
          <a:xfrm>
            <a:off x="457200" y="1600200"/>
            <a:ext cx="8229600" cy="4876800"/>
          </a:xfrm>
        </p:spPr>
        <p:txBody>
          <a:bodyPr>
            <a:normAutofit/>
          </a:bodyPr>
          <a:lstStyle/>
          <a:p>
            <a:r>
              <a:rPr lang="en-US" sz="2000" b="1" dirty="0">
                <a:solidFill>
                  <a:schemeClr val="bg1"/>
                </a:solidFill>
              </a:rPr>
              <a:t>First divergence from wolf occurred ~40,000 years ago, rapid phenotypic changes seen ~15,000 ago with human settlements in stable agricultural communities (Vila et al., </a:t>
            </a:r>
            <a:r>
              <a:rPr lang="en-US" sz="2000" b="1" i="1" dirty="0">
                <a:solidFill>
                  <a:schemeClr val="bg1"/>
                </a:solidFill>
              </a:rPr>
              <a:t>Science 1997: </a:t>
            </a:r>
            <a:br>
              <a:rPr lang="en-US" sz="2000" b="1" i="1" dirty="0">
                <a:solidFill>
                  <a:schemeClr val="bg1"/>
                </a:solidFill>
              </a:rPr>
            </a:br>
            <a:r>
              <a:rPr lang="en-US" sz="2000" b="1" i="1" dirty="0">
                <a:solidFill>
                  <a:schemeClr val="bg1"/>
                </a:solidFill>
              </a:rPr>
              <a:t>Vol. 276 ,1687-1689 )</a:t>
            </a:r>
            <a:endParaRPr lang="en-US" sz="2000" b="1" dirty="0">
              <a:solidFill>
                <a:schemeClr val="bg1"/>
              </a:solidFill>
            </a:endParaRPr>
          </a:p>
        </p:txBody>
      </p:sp>
      <p:pic>
        <p:nvPicPr>
          <p:cNvPr id="2052" name="Picture 4" descr="chihuahua_artwork"/>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a:stretch>
            <a:fillRect/>
          </a:stretch>
        </p:blipFill>
        <p:spPr bwMode="auto">
          <a:xfrm>
            <a:off x="4210050" y="4017517"/>
            <a:ext cx="952500" cy="857250"/>
          </a:xfrm>
          <a:prstGeom prst="rect">
            <a:avLst/>
          </a:prstGeom>
          <a:noFill/>
          <a:ln w="9525">
            <a:noFill/>
            <a:miter lim="800000"/>
            <a:headEnd/>
            <a:tailEnd/>
          </a:ln>
        </p:spPr>
      </p:pic>
      <p:pic>
        <p:nvPicPr>
          <p:cNvPr id="2053" name="Picture 6" descr="Grey wolf"/>
          <p:cNvPicPr>
            <a:picLocks noChangeAspect="1" noChangeArrowheads="1"/>
          </p:cNvPicPr>
          <p:nvPr/>
        </p:nvPicPr>
        <p:blipFill>
          <a:blip r:embed="rId4" cstate="print"/>
          <a:srcRect/>
          <a:stretch>
            <a:fillRect/>
          </a:stretch>
        </p:blipFill>
        <p:spPr bwMode="auto">
          <a:xfrm>
            <a:off x="914400" y="3657600"/>
            <a:ext cx="1447799" cy="1577085"/>
          </a:xfrm>
          <a:prstGeom prst="rect">
            <a:avLst/>
          </a:prstGeom>
          <a:noFill/>
          <a:ln w="9525">
            <a:noFill/>
            <a:miter lim="800000"/>
            <a:headEnd/>
            <a:tailEnd/>
          </a:ln>
        </p:spPr>
      </p:pic>
      <p:sp>
        <p:nvSpPr>
          <p:cNvPr id="2054" name="AutoShape 7"/>
          <p:cNvSpPr>
            <a:spLocks noChangeArrowheads="1"/>
          </p:cNvSpPr>
          <p:nvPr/>
        </p:nvSpPr>
        <p:spPr bwMode="auto">
          <a:xfrm>
            <a:off x="3124200" y="4267200"/>
            <a:ext cx="976313" cy="485775"/>
          </a:xfrm>
          <a:prstGeom prst="rightArrow">
            <a:avLst>
              <a:gd name="adj1" fmla="val 50000"/>
              <a:gd name="adj2" fmla="val 50245"/>
            </a:avLst>
          </a:prstGeom>
          <a:solidFill>
            <a:schemeClr val="accent1"/>
          </a:solidFill>
          <a:ln w="9525">
            <a:solidFill>
              <a:schemeClr val="tx1"/>
            </a:solidFill>
            <a:miter lim="800000"/>
            <a:headEnd/>
            <a:tailEnd/>
          </a:ln>
        </p:spPr>
        <p:txBody>
          <a:bodyPr wrap="none" anchor="ctr"/>
          <a:lstStyle/>
          <a:p>
            <a:endParaRPr lang="en-US" dirty="0"/>
          </a:p>
        </p:txBody>
      </p:sp>
      <p:sp>
        <p:nvSpPr>
          <p:cNvPr id="2055" name="Text Box 8"/>
          <p:cNvSpPr txBox="1">
            <a:spLocks noChangeArrowheads="1"/>
          </p:cNvSpPr>
          <p:nvPr/>
        </p:nvSpPr>
        <p:spPr bwMode="auto">
          <a:xfrm>
            <a:off x="1066800" y="5867400"/>
            <a:ext cx="7239000" cy="523220"/>
          </a:xfrm>
          <a:prstGeom prst="rect">
            <a:avLst/>
          </a:prstGeom>
          <a:noFill/>
          <a:ln w="9525">
            <a:noFill/>
            <a:miter lim="800000"/>
            <a:headEnd/>
            <a:tailEnd/>
          </a:ln>
        </p:spPr>
        <p:txBody>
          <a:bodyPr>
            <a:spAutoFit/>
          </a:bodyPr>
          <a:lstStyle/>
          <a:p>
            <a:pPr>
              <a:spcBef>
                <a:spcPct val="50000"/>
              </a:spcBef>
            </a:pPr>
            <a:r>
              <a:rPr lang="en-US" sz="2800" b="1" dirty="0">
                <a:solidFill>
                  <a:schemeClr val="bg1"/>
                </a:solidFill>
              </a:rPr>
              <a:t>Other examples????</a:t>
            </a:r>
          </a:p>
        </p:txBody>
      </p:sp>
      <p:sp>
        <p:nvSpPr>
          <p:cNvPr id="11" name="AutoShape 7"/>
          <p:cNvSpPr>
            <a:spLocks noChangeArrowheads="1"/>
          </p:cNvSpPr>
          <p:nvPr/>
        </p:nvSpPr>
        <p:spPr bwMode="auto">
          <a:xfrm>
            <a:off x="3124200" y="5105400"/>
            <a:ext cx="3505200" cy="485775"/>
          </a:xfrm>
          <a:prstGeom prst="rightArrow">
            <a:avLst>
              <a:gd name="adj1" fmla="val 50000"/>
              <a:gd name="adj2" fmla="val 50245"/>
            </a:avLst>
          </a:prstGeom>
          <a:solidFill>
            <a:schemeClr val="accent1"/>
          </a:solidFill>
          <a:ln w="9525">
            <a:solidFill>
              <a:schemeClr val="tx1"/>
            </a:solidFill>
            <a:miter lim="800000"/>
            <a:headEnd/>
            <a:tailEnd/>
          </a:ln>
        </p:spPr>
        <p:txBody>
          <a:bodyPr wrap="none" anchor="ctr"/>
          <a:lstStyle/>
          <a:p>
            <a:endParaRPr lang="en-US"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7130" y="2857500"/>
            <a:ext cx="2281952" cy="2819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E917BC-87BA-43D3-8754-0F19FF4AC708}"/>
              </a:ext>
            </a:extLst>
          </p:cNvPr>
          <p:cNvSpPr txBox="1"/>
          <p:nvPr/>
        </p:nvSpPr>
        <p:spPr>
          <a:xfrm>
            <a:off x="228600" y="304800"/>
            <a:ext cx="8470712" cy="6740307"/>
          </a:xfrm>
          <a:prstGeom prst="rect">
            <a:avLst/>
          </a:prstGeom>
          <a:noFill/>
        </p:spPr>
        <p:txBody>
          <a:bodyPr wrap="square" rtlCol="0">
            <a:spAutoFit/>
          </a:bodyPr>
          <a:lstStyle/>
          <a:p>
            <a:r>
              <a:rPr lang="en-US" b="1" dirty="0"/>
              <a:t>This Weeks Lab Work</a:t>
            </a:r>
          </a:p>
          <a:p>
            <a:pPr marL="285750" indent="-285750">
              <a:buFont typeface="Arial" panose="020B0604020202020204" pitchFamily="34" charset="0"/>
              <a:buChar char="•"/>
            </a:pPr>
            <a:r>
              <a:rPr lang="en-US" dirty="0"/>
              <a:t>Silica based (Qiagen) recovery of yeast </a:t>
            </a:r>
            <a:r>
              <a:rPr lang="en-US" dirty="0">
                <a:highlight>
                  <a:srgbClr val="FFFF00"/>
                </a:highlight>
              </a:rPr>
              <a:t>(insert) DNA </a:t>
            </a:r>
            <a:r>
              <a:rPr lang="en-US" dirty="0"/>
              <a:t>after size fractionation on agarose gel – worked well</a:t>
            </a:r>
          </a:p>
          <a:p>
            <a:pPr marL="285750" indent="-285750">
              <a:buFont typeface="Arial" panose="020B0604020202020204" pitchFamily="34" charset="0"/>
              <a:buChar char="•"/>
            </a:pPr>
            <a:r>
              <a:rPr lang="en-US" dirty="0"/>
              <a:t>pTZ18u (pTZ19u) </a:t>
            </a:r>
            <a:r>
              <a:rPr lang="en-US" dirty="0">
                <a:highlight>
                  <a:srgbClr val="FFFF00"/>
                </a:highlight>
              </a:rPr>
              <a:t>vector DNA </a:t>
            </a:r>
            <a:r>
              <a:rPr lang="en-US" dirty="0"/>
              <a:t>cleavage worked well for most</a:t>
            </a:r>
          </a:p>
          <a:p>
            <a:pPr marL="285750" indent="-285750">
              <a:buFont typeface="Arial" panose="020B0604020202020204" pitchFamily="34" charset="0"/>
              <a:buChar char="•"/>
            </a:pPr>
            <a:endParaRPr lang="en-US" dirty="0"/>
          </a:p>
          <a:p>
            <a:r>
              <a:rPr lang="en-US" b="1" dirty="0"/>
              <a:t>Next Week – Wednesday</a:t>
            </a:r>
          </a:p>
          <a:p>
            <a:endParaRPr lang="en-US" b="1" dirty="0"/>
          </a:p>
          <a:p>
            <a:r>
              <a:rPr lang="en-US" b="1" dirty="0"/>
              <a:t>Sept 6:  LAB 3.</a:t>
            </a:r>
            <a:r>
              <a:rPr lang="en-US" dirty="0"/>
              <a:t> </a:t>
            </a:r>
          </a:p>
          <a:p>
            <a:r>
              <a:rPr lang="en-US" dirty="0"/>
              <a:t>Joining DNA ends with T4 DNA ligase; isolation of total RNA from yeast; impact of increased salt concentration on DNA migration</a:t>
            </a:r>
          </a:p>
          <a:p>
            <a:endParaRPr lang="en-US" b="1" dirty="0"/>
          </a:p>
          <a:p>
            <a:r>
              <a:rPr lang="en-US" b="1" dirty="0"/>
              <a:t>Reading assignments:</a:t>
            </a:r>
            <a:r>
              <a:rPr lang="en-US" dirty="0"/>
              <a:t> </a:t>
            </a:r>
            <a:r>
              <a:rPr lang="en-US" b="1" dirty="0"/>
              <a:t>NEB</a:t>
            </a:r>
            <a:r>
              <a:rPr lang="en-US" dirty="0"/>
              <a:t> 103 (Gibson Assembly), 113 (T4 PNK); 132 (EcoRI methyltransferase); 109 (T4 DNA ligase), 288- 289 (charts), 313-14, 341-346, 356-358 (charts related to enzyme use); </a:t>
            </a:r>
          </a:p>
          <a:p>
            <a:r>
              <a:rPr lang="en-US" b="1" dirty="0"/>
              <a:t>PGMG</a:t>
            </a:r>
            <a:r>
              <a:rPr lang="en-US" dirty="0"/>
              <a:t> chapters 4 (except the bacteriophage lambda stuff), Chapter 5 pages 75-81; 82-85 (specialized vectors for RNA probes) 94-95 (Gateway) </a:t>
            </a:r>
          </a:p>
          <a:p>
            <a:r>
              <a:rPr lang="en-US" b="1" dirty="0"/>
              <a:t>homework due; online safety training documentation due</a:t>
            </a:r>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28635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1" y="152400"/>
            <a:ext cx="8839200" cy="1477328"/>
          </a:xfrm>
          <a:prstGeom prst="rect">
            <a:avLst/>
          </a:prstGeom>
        </p:spPr>
        <p:txBody>
          <a:bodyPr wrap="square">
            <a:spAutoFit/>
          </a:bodyPr>
          <a:lstStyle/>
          <a:p>
            <a:r>
              <a:rPr lang="en-US" b="1" dirty="0"/>
              <a:t>If too similar</a:t>
            </a:r>
            <a:r>
              <a:rPr lang="en-US" dirty="0"/>
              <a:t>, the plasmids are said to be</a:t>
            </a:r>
            <a:r>
              <a:rPr lang="en-US" b="1" i="1" dirty="0"/>
              <a:t> incompatible</a:t>
            </a:r>
            <a:r>
              <a:rPr lang="en-US" dirty="0"/>
              <a:t> and cannot be retained in the same cell. Only plasmids with </a:t>
            </a:r>
            <a:r>
              <a:rPr lang="en-US" b="1" i="1" dirty="0"/>
              <a:t>different</a:t>
            </a:r>
            <a:r>
              <a:rPr lang="en-US" dirty="0"/>
              <a:t> replication and partitioning systems can be maintained in the </a:t>
            </a:r>
            <a:r>
              <a:rPr lang="en-US" b="1" i="1" dirty="0"/>
              <a:t>same</a:t>
            </a:r>
            <a:r>
              <a:rPr lang="en-US" dirty="0"/>
              <a:t> cell. </a:t>
            </a:r>
            <a:r>
              <a:rPr lang="en-US" b="1" dirty="0"/>
              <a:t>pACYC-DUET-1 plasmid from </a:t>
            </a:r>
            <a:r>
              <a:rPr lang="en-US" b="1" dirty="0" err="1"/>
              <a:t>Novagen</a:t>
            </a:r>
            <a:r>
              <a:rPr lang="en-US" b="1" dirty="0"/>
              <a:t> </a:t>
            </a:r>
            <a:r>
              <a:rPr lang="en-US" dirty="0"/>
              <a:t>a good example of a broad host range plasmid that </a:t>
            </a:r>
            <a:r>
              <a:rPr lang="en-US" b="1" u="sng" dirty="0"/>
              <a:t>is compatible </a:t>
            </a:r>
            <a:r>
              <a:rPr lang="en-US" dirty="0"/>
              <a:t>with pTZ18u or with pTBX1. </a:t>
            </a:r>
            <a:r>
              <a:rPr lang="en-US" dirty="0">
                <a:hlinkClick r:id="rId2"/>
              </a:rPr>
              <a:t>http://biochem.web.utah.edu/hill/links/pACYCDuet-1.pdf</a:t>
            </a:r>
            <a:r>
              <a:rPr lang="en-US" dirty="0"/>
              <a:t> </a:t>
            </a:r>
            <a:endParaRPr lang="en-US" sz="1200" dirty="0"/>
          </a:p>
        </p:txBody>
      </p:sp>
      <p:pic>
        <p:nvPicPr>
          <p:cNvPr id="8194" name="Picture 2" descr="http://ecoliwiki.net/colipedia/images/7/7f/PACYCDUE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543" y="1828800"/>
            <a:ext cx="6010275" cy="4419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359106" y="1961108"/>
            <a:ext cx="2514600" cy="4216539"/>
          </a:xfrm>
          <a:prstGeom prst="rect">
            <a:avLst/>
          </a:prstGeom>
          <a:noFill/>
        </p:spPr>
        <p:txBody>
          <a:bodyPr wrap="square" rtlCol="0">
            <a:spAutoFit/>
          </a:bodyPr>
          <a:lstStyle/>
          <a:p>
            <a:r>
              <a:rPr lang="en-US" sz="1400" b="1" dirty="0" err="1">
                <a:solidFill>
                  <a:srgbClr val="231F20"/>
                </a:solidFill>
                <a:latin typeface="Century-Book"/>
              </a:rPr>
              <a:t>pACYCDuet</a:t>
            </a:r>
            <a:r>
              <a:rPr lang="en-US" sz="1400" dirty="0">
                <a:solidFill>
                  <a:srgbClr val="231F20"/>
                </a:solidFill>
                <a:latin typeface="Century-Book"/>
              </a:rPr>
              <a:t>™-1 is designed for the co-expression of two target genes and protein products as His-6 or 15 amino acid </a:t>
            </a:r>
            <a:r>
              <a:rPr lang="en-US" sz="1400" b="1" dirty="0">
                <a:solidFill>
                  <a:srgbClr val="231F20"/>
                </a:solidFill>
                <a:latin typeface="Century-Book"/>
              </a:rPr>
              <a:t>S-tag protein fusions</a:t>
            </a:r>
            <a:r>
              <a:rPr lang="en-US" sz="1400" dirty="0">
                <a:solidFill>
                  <a:srgbClr val="231F20"/>
                </a:solidFill>
                <a:latin typeface="Century-Book"/>
              </a:rPr>
              <a:t>. The vector contains two multiple cloning sites (MCS), each of which is preceded by a</a:t>
            </a:r>
            <a:r>
              <a:rPr lang="en-US" sz="1400" b="1" dirty="0">
                <a:solidFill>
                  <a:srgbClr val="231F20"/>
                </a:solidFill>
                <a:latin typeface="Century-Book"/>
              </a:rPr>
              <a:t> T7 promoter/</a:t>
            </a:r>
            <a:r>
              <a:rPr lang="en-US" sz="1400" b="1" i="1" dirty="0">
                <a:solidFill>
                  <a:srgbClr val="231F20"/>
                </a:solidFill>
                <a:latin typeface="Century-BookItalic"/>
              </a:rPr>
              <a:t>lac </a:t>
            </a:r>
            <a:r>
              <a:rPr lang="en-US" sz="1400" b="1" dirty="0">
                <a:solidFill>
                  <a:srgbClr val="231F20"/>
                </a:solidFill>
                <a:latin typeface="Century-Book"/>
              </a:rPr>
              <a:t>operator </a:t>
            </a:r>
            <a:r>
              <a:rPr lang="en-US" sz="1400" dirty="0">
                <a:solidFill>
                  <a:srgbClr val="231F20"/>
                </a:solidFill>
                <a:latin typeface="Century-Book"/>
              </a:rPr>
              <a:t>and ribosome binding site (</a:t>
            </a:r>
            <a:r>
              <a:rPr lang="en-US" sz="1400" dirty="0" err="1">
                <a:solidFill>
                  <a:srgbClr val="231F20"/>
                </a:solidFill>
                <a:latin typeface="Century-Book"/>
              </a:rPr>
              <a:t>rbs</a:t>
            </a:r>
            <a:r>
              <a:rPr lang="en-US" sz="1400" dirty="0">
                <a:solidFill>
                  <a:srgbClr val="231F20"/>
                </a:solidFill>
                <a:latin typeface="Century-Book"/>
              </a:rPr>
              <a:t>). </a:t>
            </a:r>
          </a:p>
          <a:p>
            <a:endParaRPr lang="en-US" sz="1400" dirty="0">
              <a:solidFill>
                <a:srgbClr val="231F20"/>
              </a:solidFill>
              <a:latin typeface="Century-Book"/>
            </a:endParaRPr>
          </a:p>
          <a:p>
            <a:r>
              <a:rPr lang="en-US" sz="1400" dirty="0">
                <a:solidFill>
                  <a:srgbClr val="231F20"/>
                </a:solidFill>
                <a:latin typeface="Century-Book"/>
              </a:rPr>
              <a:t>The vector also carries the P15A replicon, </a:t>
            </a:r>
            <a:r>
              <a:rPr lang="en-US" sz="1400" i="1" dirty="0" err="1">
                <a:solidFill>
                  <a:srgbClr val="231F20"/>
                </a:solidFill>
                <a:latin typeface="Century-BookItalic"/>
              </a:rPr>
              <a:t>lacI</a:t>
            </a:r>
            <a:r>
              <a:rPr lang="en-US" sz="1400" i="1" dirty="0">
                <a:solidFill>
                  <a:srgbClr val="231F20"/>
                </a:solidFill>
                <a:latin typeface="Century-BookItalic"/>
              </a:rPr>
              <a:t> </a:t>
            </a:r>
            <a:r>
              <a:rPr lang="en-US" sz="1400" dirty="0">
                <a:solidFill>
                  <a:srgbClr val="231F20"/>
                </a:solidFill>
                <a:latin typeface="Century-Book"/>
              </a:rPr>
              <a:t>gene and chloramphenicol resistance gene. </a:t>
            </a:r>
            <a:r>
              <a:rPr lang="en-US" sz="1400" dirty="0"/>
              <a:t>Copy number 10-12 per cell. </a:t>
            </a:r>
            <a:r>
              <a:rPr lang="en-US" sz="1000" dirty="0">
                <a:hlinkClick r:id="rId4"/>
              </a:rPr>
              <a:t>http://www.emdmillipore.com/US/en/product/pACYCDuet%E2%84%A2-1-DNA---Novagen,EMD_BIO-71147#anchor_USP</a:t>
            </a:r>
            <a:r>
              <a:rPr lang="en-US" sz="1000" dirty="0"/>
              <a:t> </a:t>
            </a:r>
          </a:p>
        </p:txBody>
      </p:sp>
    </p:spTree>
    <p:extLst>
      <p:ext uri="{BB962C8B-B14F-4D97-AF65-F5344CB8AC3E}">
        <p14:creationId xmlns:p14="http://schemas.microsoft.com/office/powerpoint/2010/main" val="158275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06-01"/>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762000" y="1176338"/>
            <a:ext cx="7620000" cy="4505325"/>
          </a:xfrm>
          <a:prstGeom prst="rect">
            <a:avLst/>
          </a:prstGeom>
          <a:noFill/>
          <a:ln w="9525">
            <a:noFill/>
            <a:miter lim="800000"/>
            <a:headEnd/>
            <a:tailEnd/>
          </a:ln>
        </p:spPr>
      </p:pic>
      <p:sp>
        <p:nvSpPr>
          <p:cNvPr id="3" name="TextBox 2"/>
          <p:cNvSpPr txBox="1"/>
          <p:nvPr/>
        </p:nvSpPr>
        <p:spPr>
          <a:xfrm>
            <a:off x="533400" y="304800"/>
            <a:ext cx="7391400" cy="369332"/>
          </a:xfrm>
          <a:prstGeom prst="rect">
            <a:avLst/>
          </a:prstGeom>
          <a:noFill/>
        </p:spPr>
        <p:txBody>
          <a:bodyPr wrap="square" rtlCol="0">
            <a:spAutoFit/>
          </a:bodyPr>
          <a:lstStyle/>
          <a:p>
            <a:pPr algn="ctr"/>
            <a:r>
              <a:rPr lang="en-US" b="1" dirty="0"/>
              <a:t>Multiple paths to clone a gene</a:t>
            </a:r>
          </a:p>
        </p:txBody>
      </p:sp>
    </p:spTree>
    <p:extLst>
      <p:ext uri="{BB962C8B-B14F-4D97-AF65-F5344CB8AC3E}">
        <p14:creationId xmlns:p14="http://schemas.microsoft.com/office/powerpoint/2010/main" val="106498877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90600" y="228600"/>
            <a:ext cx="7010400" cy="6186309"/>
          </a:xfrm>
          <a:prstGeom prst="rect">
            <a:avLst/>
          </a:prstGeom>
          <a:noFill/>
        </p:spPr>
        <p:txBody>
          <a:bodyPr wrap="square" rtlCol="0">
            <a:spAutoFit/>
          </a:bodyPr>
          <a:lstStyle/>
          <a:p>
            <a:pPr algn="ctr"/>
            <a:endParaRPr lang="en-US" dirty="0"/>
          </a:p>
          <a:p>
            <a:r>
              <a:rPr lang="en-US" b="1" dirty="0"/>
              <a:t>Biochemical Approaches</a:t>
            </a:r>
            <a:endParaRPr lang="en-US" dirty="0"/>
          </a:p>
          <a:p>
            <a:pPr lvl="0"/>
            <a:r>
              <a:rPr lang="en-US" b="1" dirty="0"/>
              <a:t>Nucleic acid-based hybridizations DNA or RNA probes that are </a:t>
            </a:r>
            <a:r>
              <a:rPr lang="en-US" dirty="0"/>
              <a:t>perfect matches - where sequences are known from a DNA database  RNA pools of differentially expressed genes (e.g., cDNA subtractive hybridization)</a:t>
            </a:r>
          </a:p>
          <a:p>
            <a:pPr lvl="0"/>
            <a:endParaRPr lang="en-US" dirty="0"/>
          </a:p>
          <a:p>
            <a:pPr lvl="0"/>
            <a:r>
              <a:rPr lang="en-US" dirty="0"/>
              <a:t>or imperfect matches - where likely sequences are cross-species DNAs used under low hybridization stringency (where the hybridization/wash conditions contain higher salt and/or are done at lower temperature to compensate for interrupted or limited base pairing) or use of pools of oligonucleotides designed to cover all codons in a conserved protein sequence.</a:t>
            </a:r>
          </a:p>
          <a:p>
            <a:pPr lvl="0"/>
            <a:endParaRPr lang="en-US" dirty="0"/>
          </a:p>
          <a:p>
            <a:pPr lvl="0"/>
            <a:r>
              <a:rPr lang="en-US" b="1" dirty="0"/>
              <a:t>Protein-based hybridizations </a:t>
            </a:r>
            <a:r>
              <a:rPr lang="en-US" dirty="0"/>
              <a:t>identification of clones from an cDNA protein expression library through the use of an antibody against (or nucleic acids substrate of) the protein of interest; selection of specific RNA, DNA targets using filter (or resin)-bound substrates; bio-panning via phage display to selected RNA/DNA/protein substrates (see NEB phage display)</a:t>
            </a:r>
          </a:p>
          <a:p>
            <a:pPr lvl="0"/>
            <a:endParaRPr lang="en-US" dirty="0"/>
          </a:p>
          <a:p>
            <a:endParaRPr lang="en-US" dirty="0"/>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06-12"/>
          <p:cNvPicPr>
            <a:picLocks noChangeAspect="1" noChangeArrowheads="1"/>
          </p:cNvPicPr>
          <p:nvPr/>
        </p:nvPicPr>
        <p:blipFill>
          <a:blip r:embed="rId2" cstate="print"/>
          <a:srcRect/>
          <a:stretch>
            <a:fillRect/>
          </a:stretch>
        </p:blipFill>
        <p:spPr bwMode="auto">
          <a:xfrm>
            <a:off x="1066800" y="533400"/>
            <a:ext cx="6705600" cy="5257800"/>
          </a:xfrm>
          <a:prstGeom prst="rect">
            <a:avLst/>
          </a:prstGeom>
          <a:noFill/>
          <a:ln w="9525">
            <a:noFill/>
            <a:miter lim="800000"/>
            <a:headEnd/>
            <a:tailEnd/>
          </a:ln>
        </p:spPr>
      </p:pic>
      <p:sp>
        <p:nvSpPr>
          <p:cNvPr id="73731" name="Text Box 3"/>
          <p:cNvSpPr txBox="1">
            <a:spLocks noChangeArrowheads="1"/>
          </p:cNvSpPr>
          <p:nvPr/>
        </p:nvSpPr>
        <p:spPr bwMode="auto">
          <a:xfrm>
            <a:off x="3048000" y="2009775"/>
            <a:ext cx="2971800" cy="1190625"/>
          </a:xfrm>
          <a:prstGeom prst="rect">
            <a:avLst/>
          </a:prstGeom>
          <a:noFill/>
          <a:ln w="9525">
            <a:noFill/>
            <a:miter lim="800000"/>
            <a:headEnd/>
            <a:tailEnd/>
          </a:ln>
        </p:spPr>
        <p:txBody>
          <a:bodyPr>
            <a:spAutoFit/>
          </a:bodyPr>
          <a:lstStyle/>
          <a:p>
            <a:pPr>
              <a:spcBef>
                <a:spcPct val="50000"/>
              </a:spcBef>
            </a:pPr>
            <a:r>
              <a:rPr lang="en-US" b="1" dirty="0">
                <a:solidFill>
                  <a:schemeClr val="accent2"/>
                </a:solidFill>
              </a:rPr>
              <a:t>One or several clone identification strategies – nucleic acid hybridization.</a:t>
            </a:r>
          </a:p>
        </p:txBody>
      </p:sp>
    </p:spTree>
    <p:extLst>
      <p:ext uri="{BB962C8B-B14F-4D97-AF65-F5344CB8AC3E}">
        <p14:creationId xmlns:p14="http://schemas.microsoft.com/office/powerpoint/2010/main" val="279984248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609600" y="341313"/>
            <a:ext cx="7391400" cy="6958012"/>
          </a:xfrm>
          <a:prstGeom prst="rect">
            <a:avLst/>
          </a:prstGeom>
          <a:noFill/>
          <a:ln w="9525">
            <a:noFill/>
            <a:miter lim="800000"/>
            <a:headEnd/>
            <a:tailEnd/>
          </a:ln>
        </p:spPr>
        <p:txBody>
          <a:bodyPr wrap="square">
            <a:spAutoFit/>
          </a:bodyPr>
          <a:lstStyle/>
          <a:p>
            <a:r>
              <a:rPr lang="en-US" b="1" dirty="0"/>
              <a:t>		Genomic </a:t>
            </a:r>
            <a:r>
              <a:rPr lang="en-US" b="1" dirty="0" err="1"/>
              <a:t>vs</a:t>
            </a:r>
            <a:r>
              <a:rPr lang="en-US" b="1" dirty="0"/>
              <a:t> </a:t>
            </a:r>
            <a:r>
              <a:rPr lang="en-US" b="1" dirty="0" err="1"/>
              <a:t>cDNA</a:t>
            </a:r>
            <a:r>
              <a:rPr lang="en-US" b="1" dirty="0"/>
              <a:t> Libraries</a:t>
            </a:r>
          </a:p>
          <a:p>
            <a:r>
              <a:rPr lang="en-US" b="1" dirty="0"/>
              <a:t>Genomic:  </a:t>
            </a:r>
          </a:p>
          <a:p>
            <a:r>
              <a:rPr lang="en-US" dirty="0"/>
              <a:t>Insert size typically very large (often 30,000 – 1,000,000 </a:t>
            </a:r>
            <a:r>
              <a:rPr lang="en-US" dirty="0" err="1"/>
              <a:t>bp</a:t>
            </a:r>
            <a:r>
              <a:rPr lang="en-US" dirty="0"/>
              <a:t>) today mostly in BAC, YAC, </a:t>
            </a:r>
            <a:r>
              <a:rPr lang="en-US" dirty="0" err="1"/>
              <a:t>cosmid</a:t>
            </a:r>
            <a:r>
              <a:rPr lang="en-US" dirty="0"/>
              <a:t> vectors</a:t>
            </a:r>
          </a:p>
          <a:p>
            <a:pPr>
              <a:buFontTx/>
              <a:buChar char="-"/>
            </a:pPr>
            <a:endParaRPr lang="en-US" dirty="0"/>
          </a:p>
          <a:p>
            <a:pPr>
              <a:buFontTx/>
              <a:buChar char="-"/>
            </a:pPr>
            <a:r>
              <a:rPr lang="en-US" dirty="0"/>
              <a:t>Includes both coding and non-coding gene sequences and includes promoter elements, 5’ and 3’ </a:t>
            </a:r>
            <a:r>
              <a:rPr lang="en-US" dirty="0" err="1"/>
              <a:t>untranslated</a:t>
            </a:r>
            <a:r>
              <a:rPr lang="en-US" dirty="0"/>
              <a:t> regions (UTRs) as well as protein coding segments, </a:t>
            </a:r>
            <a:r>
              <a:rPr lang="en-US" dirty="0" err="1"/>
              <a:t>intergenic</a:t>
            </a:r>
            <a:r>
              <a:rPr lang="en-US" dirty="0"/>
              <a:t> regions, repetitive elements, centromeres, etc.</a:t>
            </a:r>
          </a:p>
          <a:p>
            <a:pPr>
              <a:buFontTx/>
              <a:buChar char="-"/>
            </a:pPr>
            <a:endParaRPr lang="en-US" dirty="0"/>
          </a:p>
          <a:p>
            <a:pPr>
              <a:buFontTx/>
              <a:buChar char="-"/>
            </a:pPr>
            <a:r>
              <a:rPr lang="en-US" dirty="0"/>
              <a:t>Number of clones that need to be screened largely depends on the genome complexity (i.e., largely genomes means more clones) but may be influenced by gene size.</a:t>
            </a:r>
          </a:p>
          <a:p>
            <a:endParaRPr lang="en-US" dirty="0"/>
          </a:p>
          <a:p>
            <a:pPr>
              <a:buFontTx/>
              <a:buChar char="-"/>
            </a:pPr>
            <a:r>
              <a:rPr lang="en-US" dirty="0"/>
              <a:t>DNA may be methylated or contain repeats and this requires careful selection of the host bacterial strain</a:t>
            </a:r>
          </a:p>
          <a:p>
            <a:pPr>
              <a:buFontTx/>
              <a:buChar char="-"/>
            </a:pPr>
            <a:endParaRPr lang="en-US" dirty="0"/>
          </a:p>
          <a:p>
            <a:pPr>
              <a:buFontTx/>
              <a:buChar char="-"/>
            </a:pPr>
            <a:r>
              <a:rPr lang="en-US" b="1" dirty="0"/>
              <a:t>Advantages:</a:t>
            </a:r>
            <a:r>
              <a:rPr lang="en-US" dirty="0"/>
              <a:t>  Useful for “genomic” sequencing projects.  Provides access to regulatory sequences (e.g., promoters) and functional but non-transcribed chromosomal segments (e.g., centromeres, telomeres, heterochromatin.  Can be useful in finding new genes that are poorly transcribed or that do not encode protein (e.g., </a:t>
            </a:r>
            <a:r>
              <a:rPr lang="en-US" dirty="0" err="1"/>
              <a:t>snRNAs</a:t>
            </a:r>
            <a:r>
              <a:rPr lang="en-US" dirty="0"/>
              <a:t>)</a:t>
            </a:r>
          </a:p>
          <a:p>
            <a:pPr>
              <a:buFontTx/>
              <a:buChar char="-"/>
            </a:pPr>
            <a:endParaRPr lang="en-US" dirty="0"/>
          </a:p>
          <a:p>
            <a:pPr>
              <a:buFontTx/>
              <a:buChar char="-"/>
            </a:pPr>
            <a:endParaRPr lang="en-US" b="1" dirty="0"/>
          </a:p>
          <a:p>
            <a:pPr>
              <a:buFontTx/>
              <a:buChar char="-"/>
            </a:pPr>
            <a:endParaRPr lang="en-US" b="1" dirty="0"/>
          </a:p>
        </p:txBody>
      </p:sp>
    </p:spTree>
    <p:extLst>
      <p:ext uri="{BB962C8B-B14F-4D97-AF65-F5344CB8AC3E}">
        <p14:creationId xmlns:p14="http://schemas.microsoft.com/office/powerpoint/2010/main" val="221917942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365125" y="265113"/>
            <a:ext cx="8016875" cy="6408737"/>
          </a:xfrm>
          <a:prstGeom prst="rect">
            <a:avLst/>
          </a:prstGeom>
          <a:noFill/>
          <a:ln w="9525">
            <a:noFill/>
            <a:miter lim="800000"/>
            <a:headEnd/>
            <a:tailEnd/>
          </a:ln>
        </p:spPr>
        <p:txBody>
          <a:bodyPr>
            <a:spAutoFit/>
          </a:bodyPr>
          <a:lstStyle/>
          <a:p>
            <a:r>
              <a:rPr lang="en-US" b="1" dirty="0"/>
              <a:t>Full length cDNA Libraries</a:t>
            </a:r>
          </a:p>
          <a:p>
            <a:endParaRPr lang="en-US" b="1" dirty="0"/>
          </a:p>
          <a:p>
            <a:pPr>
              <a:buFontTx/>
              <a:buChar char="-"/>
            </a:pPr>
            <a:r>
              <a:rPr lang="en-US" dirty="0"/>
              <a:t>Insert </a:t>
            </a:r>
            <a:r>
              <a:rPr lang="en-US" dirty="0">
                <a:solidFill>
                  <a:schemeClr val="accent2"/>
                </a:solidFill>
              </a:rPr>
              <a:t>size</a:t>
            </a:r>
            <a:r>
              <a:rPr lang="en-US" dirty="0"/>
              <a:t> corresponds roughly to the open reading frame (ORF;  the translated region) plus the 5’ and 3’ untranslated regions (UTRs).  These are generally shorter than genomic inserts (often 300 – 5,000 nts).  The </a:t>
            </a:r>
            <a:r>
              <a:rPr lang="en-US" dirty="0" err="1"/>
              <a:t>intronic</a:t>
            </a:r>
            <a:r>
              <a:rPr lang="en-US" dirty="0"/>
              <a:t> sequence has been removed and promoter elements and other </a:t>
            </a:r>
            <a:r>
              <a:rPr lang="en-US" dirty="0">
                <a:solidFill>
                  <a:schemeClr val="accent2"/>
                </a:solidFill>
              </a:rPr>
              <a:t>transcriptional signals</a:t>
            </a:r>
            <a:r>
              <a:rPr lang="en-US" dirty="0"/>
              <a:t> are not present (unless these are contained within the </a:t>
            </a:r>
            <a:r>
              <a:rPr lang="en-US" dirty="0" err="1"/>
              <a:t>orf</a:t>
            </a:r>
            <a:r>
              <a:rPr lang="en-US" dirty="0"/>
              <a:t> itself or the 5’ or 3’’ UTRs (rare).</a:t>
            </a:r>
          </a:p>
          <a:p>
            <a:pPr>
              <a:buFontTx/>
              <a:buChar char="-"/>
            </a:pPr>
            <a:r>
              <a:rPr lang="en-US" dirty="0"/>
              <a:t> In addition, the cDNA has a non-encoded </a:t>
            </a:r>
            <a:r>
              <a:rPr lang="en-US" dirty="0">
                <a:solidFill>
                  <a:schemeClr val="accent2"/>
                </a:solidFill>
              </a:rPr>
              <a:t>poly A tail</a:t>
            </a:r>
            <a:r>
              <a:rPr lang="en-US" dirty="0"/>
              <a:t> (often 50 -200 nts depending on the species).</a:t>
            </a:r>
          </a:p>
          <a:p>
            <a:pPr>
              <a:buFontTx/>
              <a:buChar char="-"/>
            </a:pPr>
            <a:r>
              <a:rPr lang="en-US" dirty="0"/>
              <a:t>The cDNA may be cloned in a variety of plasmid or viral vectors and is sometimes cloned so that the protein </a:t>
            </a:r>
            <a:r>
              <a:rPr lang="en-US" dirty="0">
                <a:solidFill>
                  <a:schemeClr val="accent2"/>
                </a:solidFill>
              </a:rPr>
              <a:t>coding sequence is expressed</a:t>
            </a:r>
            <a:r>
              <a:rPr lang="en-US" dirty="0"/>
              <a:t> from a bacterial promoter.</a:t>
            </a:r>
          </a:p>
          <a:p>
            <a:pPr>
              <a:buFontTx/>
              <a:buChar char="-"/>
            </a:pPr>
            <a:r>
              <a:rPr lang="en-US" dirty="0"/>
              <a:t>No </a:t>
            </a:r>
            <a:r>
              <a:rPr lang="en-US" dirty="0">
                <a:solidFill>
                  <a:schemeClr val="accent2"/>
                </a:solidFill>
              </a:rPr>
              <a:t>methylation</a:t>
            </a:r>
            <a:r>
              <a:rPr lang="en-US" dirty="0"/>
              <a:t> concerns and, in general, less concern over repetitive DNA,</a:t>
            </a:r>
          </a:p>
          <a:p>
            <a:pPr>
              <a:buFontTx/>
              <a:buChar char="-"/>
            </a:pPr>
            <a:r>
              <a:rPr lang="en-US" dirty="0"/>
              <a:t>The </a:t>
            </a:r>
            <a:r>
              <a:rPr lang="en-US" dirty="0">
                <a:solidFill>
                  <a:schemeClr val="accent2"/>
                </a:solidFill>
              </a:rPr>
              <a:t>number of clones</a:t>
            </a:r>
            <a:r>
              <a:rPr lang="en-US" dirty="0"/>
              <a:t> that need to be screened depends on the initial mRNA abundance and whether or not an enrichment procedure has been applied.</a:t>
            </a:r>
          </a:p>
          <a:p>
            <a:pPr>
              <a:buFontTx/>
              <a:buChar char="-"/>
            </a:pPr>
            <a:r>
              <a:rPr lang="en-US" b="1" dirty="0"/>
              <a:t>Advantages: </a:t>
            </a:r>
            <a:r>
              <a:rPr lang="en-US" dirty="0"/>
              <a:t>the nucleotide sequence can be easily used to predict the protein coding sequence.  The cDNA can be directly used for “expression” studies” where the protein is made in cells of choice (bacterial or otherwise).</a:t>
            </a:r>
          </a:p>
          <a:p>
            <a:r>
              <a:rPr lang="en-US" dirty="0"/>
              <a:t>Provides information about alternative RNA processing (alternative splicing, alternative 3’ end formation) and alternative promoter use.  Small insert size makes manipulation of clone much easier.</a:t>
            </a:r>
          </a:p>
        </p:txBody>
      </p:sp>
    </p:spTree>
    <p:extLst>
      <p:ext uri="{BB962C8B-B14F-4D97-AF65-F5344CB8AC3E}">
        <p14:creationId xmlns:p14="http://schemas.microsoft.com/office/powerpoint/2010/main" val="246916332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p:cNvSpPr>
            <a:spLocks noChangeArrowheads="1"/>
          </p:cNvSpPr>
          <p:nvPr/>
        </p:nvSpPr>
        <p:spPr bwMode="auto">
          <a:xfrm>
            <a:off x="457200" y="228600"/>
            <a:ext cx="8001000" cy="6309420"/>
          </a:xfrm>
          <a:prstGeom prst="rect">
            <a:avLst/>
          </a:prstGeom>
          <a:noFill/>
          <a:ln w="9525">
            <a:noFill/>
            <a:miter lim="800000"/>
            <a:headEnd/>
            <a:tailEnd/>
          </a:ln>
        </p:spPr>
        <p:txBody>
          <a:bodyPr wrap="square">
            <a:spAutoFit/>
          </a:bodyPr>
          <a:lstStyle/>
          <a:p>
            <a:r>
              <a:rPr lang="en-US" b="1" dirty="0">
                <a:solidFill>
                  <a:schemeClr val="accent2"/>
                </a:solidFill>
              </a:rPr>
              <a:t>But How Many Genomic DNA Library Clones Should I Screen?  </a:t>
            </a:r>
            <a:r>
              <a:rPr lang="en-US" b="1" dirty="0"/>
              <a:t>The answer depends on the genome size, the insert size, and the desired level of confidence (that the clone is present in the population).</a:t>
            </a:r>
          </a:p>
          <a:p>
            <a:endParaRPr lang="en-US" b="1" dirty="0"/>
          </a:p>
          <a:p>
            <a:r>
              <a:rPr lang="en-US" b="1" dirty="0"/>
              <a:t>For instance, to plate enough phage assure that your clone is present at a certainty level of 95 to 99%.  For instance, for a 99% certainty of getting your clone:</a:t>
            </a:r>
            <a:endParaRPr lang="en-US" dirty="0"/>
          </a:p>
          <a:p>
            <a:r>
              <a:rPr lang="en-US" dirty="0"/>
              <a:t>          N = </a:t>
            </a:r>
            <a:r>
              <a:rPr lang="en-US" u="sng" dirty="0" err="1"/>
              <a:t>ln</a:t>
            </a:r>
            <a:r>
              <a:rPr lang="en-US" u="sng" dirty="0"/>
              <a:t>(1‑0.99)</a:t>
            </a:r>
            <a:endParaRPr lang="en-US" dirty="0"/>
          </a:p>
          <a:p>
            <a:r>
              <a:rPr lang="en-US" dirty="0"/>
              <a:t> 	  </a:t>
            </a:r>
            <a:r>
              <a:rPr lang="en-US" dirty="0" err="1"/>
              <a:t>ln</a:t>
            </a:r>
            <a:r>
              <a:rPr lang="en-US" dirty="0"/>
              <a:t>[1‑(S / G)]</a:t>
            </a:r>
          </a:p>
          <a:p>
            <a:endParaRPr lang="en-US" dirty="0"/>
          </a:p>
          <a:p>
            <a:r>
              <a:rPr lang="en-US" sz="1600" dirty="0"/>
              <a:t>This means:	N=  </a:t>
            </a:r>
            <a:r>
              <a:rPr lang="en-US" sz="1600" dirty="0" err="1"/>
              <a:t>ln</a:t>
            </a:r>
            <a:r>
              <a:rPr lang="en-US" sz="1600" dirty="0"/>
              <a:t>(1‑probability) </a:t>
            </a:r>
          </a:p>
          <a:p>
            <a:r>
              <a:rPr lang="en-US" sz="1600" dirty="0" err="1"/>
              <a:t>ln</a:t>
            </a:r>
            <a:r>
              <a:rPr lang="en-US" sz="1600" dirty="0"/>
              <a:t>(1‑fractional contribution of DNA/genome)</a:t>
            </a:r>
          </a:p>
          <a:p>
            <a:r>
              <a:rPr lang="en-US" sz="1600" dirty="0"/>
              <a:t>     </a:t>
            </a:r>
          </a:p>
          <a:p>
            <a:r>
              <a:rPr lang="en-US" sz="1600" dirty="0"/>
              <a:t>     where, S= average size in Daltons of the insert</a:t>
            </a:r>
          </a:p>
          <a:p>
            <a:r>
              <a:rPr lang="en-US" sz="1600" dirty="0"/>
              <a:t>                G= genome size in Daltons (yeast,16,000,000 bp = 1.04 X10</a:t>
            </a:r>
            <a:r>
              <a:rPr lang="en-US" sz="1600" baseline="30000" dirty="0"/>
              <a:t>10</a:t>
            </a:r>
            <a:r>
              <a:rPr lang="en-US" sz="1600" dirty="0"/>
              <a:t> </a:t>
            </a:r>
            <a:r>
              <a:rPr lang="en-US" sz="1600" dirty="0" err="1"/>
              <a:t>Da</a:t>
            </a:r>
            <a:r>
              <a:rPr lang="en-US" sz="1600" dirty="0"/>
              <a:t>)</a:t>
            </a:r>
          </a:p>
          <a:p>
            <a:r>
              <a:rPr lang="en-US" sz="1600" dirty="0"/>
              <a:t>                N= require number of recombinant phage to score to get the desired level of confidence of finding the clone</a:t>
            </a:r>
          </a:p>
          <a:p>
            <a:endParaRPr lang="en-US" sz="1600" dirty="0"/>
          </a:p>
          <a:p>
            <a:r>
              <a:rPr lang="en-US" sz="1600" b="1" dirty="0">
                <a:solidFill>
                  <a:schemeClr val="accent2"/>
                </a:solidFill>
              </a:rPr>
              <a:t>So, for 30 kb yeast inserts:</a:t>
            </a:r>
          </a:p>
          <a:p>
            <a:r>
              <a:rPr lang="en-US" sz="1600" dirty="0"/>
              <a:t>     </a:t>
            </a:r>
            <a:r>
              <a:rPr lang="en-US" sz="1600" dirty="0">
                <a:solidFill>
                  <a:schemeClr val="accent2"/>
                </a:solidFill>
              </a:rPr>
              <a:t>~2300 recombinants</a:t>
            </a:r>
            <a:r>
              <a:rPr lang="en-US" sz="1600" dirty="0"/>
              <a:t> needed for 99% certainty of getting the clone of interest.  </a:t>
            </a:r>
            <a:r>
              <a:rPr lang="en-US" sz="1600" dirty="0">
                <a:solidFill>
                  <a:srgbClr val="CC0000"/>
                </a:solidFill>
              </a:rPr>
              <a:t>For humans</a:t>
            </a:r>
            <a:r>
              <a:rPr lang="en-US" sz="1600" dirty="0"/>
              <a:t> (genome ~ 3X10</a:t>
            </a:r>
            <a:r>
              <a:rPr lang="en-US" sz="1600" baseline="30000" dirty="0"/>
              <a:t>9</a:t>
            </a:r>
            <a:r>
              <a:rPr lang="en-US" sz="1600" dirty="0"/>
              <a:t> bp = 1.95 X 10</a:t>
            </a:r>
            <a:r>
              <a:rPr lang="en-US" sz="1600" baseline="30000" dirty="0"/>
              <a:t>12</a:t>
            </a:r>
            <a:r>
              <a:rPr lang="en-US" sz="1600" dirty="0"/>
              <a:t> </a:t>
            </a:r>
            <a:r>
              <a:rPr lang="en-US" sz="1600" dirty="0" err="1"/>
              <a:t>Da</a:t>
            </a:r>
            <a:r>
              <a:rPr lang="en-US" sz="1600" dirty="0"/>
              <a:t>), </a:t>
            </a:r>
            <a:r>
              <a:rPr lang="en-US" sz="1600" dirty="0">
                <a:solidFill>
                  <a:srgbClr val="CC0000"/>
                </a:solidFill>
              </a:rPr>
              <a:t>~475,000 recombinants</a:t>
            </a:r>
            <a:r>
              <a:rPr lang="en-US" sz="1600" dirty="0"/>
              <a:t> must be scored.</a:t>
            </a:r>
          </a:p>
          <a:p>
            <a:r>
              <a:rPr lang="en-US" sz="1600" dirty="0"/>
              <a:t>*see, Clarke &amp; Carbon (1979) Methods in Enzymology 68:396 and  Clarke &amp; Carbon (1976) Cell 9:91 for calculations.</a:t>
            </a:r>
          </a:p>
        </p:txBody>
      </p:sp>
    </p:spTree>
    <p:extLst>
      <p:ext uri="{BB962C8B-B14F-4D97-AF65-F5344CB8AC3E}">
        <p14:creationId xmlns:p14="http://schemas.microsoft.com/office/powerpoint/2010/main" val="53319958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365125" y="265113"/>
            <a:ext cx="8016875" cy="5509200"/>
          </a:xfrm>
          <a:prstGeom prst="rect">
            <a:avLst/>
          </a:prstGeom>
          <a:noFill/>
          <a:ln w="9525">
            <a:noFill/>
            <a:miter lim="800000"/>
            <a:headEnd/>
            <a:tailEnd/>
          </a:ln>
        </p:spPr>
        <p:txBody>
          <a:bodyPr>
            <a:spAutoFit/>
          </a:bodyPr>
          <a:lstStyle/>
          <a:p>
            <a:r>
              <a:rPr lang="en-US" sz="1600" b="1" dirty="0"/>
              <a:t>Full length cDNA Libraries</a:t>
            </a:r>
          </a:p>
          <a:p>
            <a:pPr>
              <a:buFontTx/>
              <a:buChar char="-"/>
            </a:pPr>
            <a:r>
              <a:rPr lang="en-US" sz="1600" dirty="0"/>
              <a:t>Insert </a:t>
            </a:r>
            <a:r>
              <a:rPr lang="en-US" sz="1600" dirty="0">
                <a:solidFill>
                  <a:schemeClr val="accent2"/>
                </a:solidFill>
              </a:rPr>
              <a:t>size</a:t>
            </a:r>
            <a:r>
              <a:rPr lang="en-US" sz="1600" dirty="0"/>
              <a:t> corresponds roughly to the open reading frame (ORF;  the translated region) plus the 5’ and 3’ untranslated regions (UTRs).  These are generally shorter than genomic inserts (often 300 – 5,000 nts).  The </a:t>
            </a:r>
            <a:r>
              <a:rPr lang="en-US" sz="1600" dirty="0" err="1"/>
              <a:t>intronic</a:t>
            </a:r>
            <a:r>
              <a:rPr lang="en-US" sz="1600" dirty="0"/>
              <a:t> sequence has been removed and promoter elements and other </a:t>
            </a:r>
            <a:r>
              <a:rPr lang="en-US" sz="1600" dirty="0">
                <a:solidFill>
                  <a:schemeClr val="accent2"/>
                </a:solidFill>
              </a:rPr>
              <a:t>transcriptional signals</a:t>
            </a:r>
            <a:r>
              <a:rPr lang="en-US" sz="1600" dirty="0"/>
              <a:t> are not present (unless these are contained within the </a:t>
            </a:r>
            <a:r>
              <a:rPr lang="en-US" sz="1600" dirty="0" err="1"/>
              <a:t>orf</a:t>
            </a:r>
            <a:r>
              <a:rPr lang="en-US" sz="1600" dirty="0"/>
              <a:t> itself or the 5’ or 3’’ UTRs (rare).</a:t>
            </a:r>
          </a:p>
          <a:p>
            <a:pPr>
              <a:buFontTx/>
              <a:buChar char="-"/>
            </a:pPr>
            <a:r>
              <a:rPr lang="en-US" sz="1600" dirty="0"/>
              <a:t> In addition, the cDNA has a non-encoded </a:t>
            </a:r>
            <a:r>
              <a:rPr lang="en-US" sz="1600" dirty="0">
                <a:solidFill>
                  <a:schemeClr val="accent2"/>
                </a:solidFill>
              </a:rPr>
              <a:t>poly A tail</a:t>
            </a:r>
            <a:r>
              <a:rPr lang="en-US" sz="1600" dirty="0"/>
              <a:t> (often 50 -200 nts depending on the species).</a:t>
            </a:r>
          </a:p>
          <a:p>
            <a:pPr>
              <a:buFontTx/>
              <a:buChar char="-"/>
            </a:pPr>
            <a:r>
              <a:rPr lang="en-US" sz="1600" dirty="0"/>
              <a:t>The cDNA may be cloned in a variety of plasmid or viral vectors and is sometimes cloned so that the protein </a:t>
            </a:r>
            <a:r>
              <a:rPr lang="en-US" sz="1600" dirty="0">
                <a:solidFill>
                  <a:schemeClr val="accent2"/>
                </a:solidFill>
              </a:rPr>
              <a:t>coding sequence is expressed</a:t>
            </a:r>
            <a:r>
              <a:rPr lang="en-US" sz="1600" dirty="0"/>
              <a:t> from a bacterial promoter.</a:t>
            </a:r>
          </a:p>
          <a:p>
            <a:pPr>
              <a:buFontTx/>
              <a:buChar char="-"/>
            </a:pPr>
            <a:r>
              <a:rPr lang="en-US" sz="1600" dirty="0"/>
              <a:t>No </a:t>
            </a:r>
            <a:r>
              <a:rPr lang="en-US" sz="1600" dirty="0">
                <a:solidFill>
                  <a:schemeClr val="accent2"/>
                </a:solidFill>
              </a:rPr>
              <a:t>methylation</a:t>
            </a:r>
            <a:r>
              <a:rPr lang="en-US" sz="1600" dirty="0"/>
              <a:t> concerns and, in general, less concern over repetitive DNA,</a:t>
            </a:r>
          </a:p>
          <a:p>
            <a:pPr>
              <a:buFontTx/>
              <a:buChar char="-"/>
            </a:pPr>
            <a:r>
              <a:rPr lang="en-US" sz="1600" dirty="0"/>
              <a:t>The </a:t>
            </a:r>
            <a:r>
              <a:rPr lang="en-US" sz="1600" dirty="0">
                <a:solidFill>
                  <a:schemeClr val="accent2"/>
                </a:solidFill>
              </a:rPr>
              <a:t>number of clones</a:t>
            </a:r>
            <a:r>
              <a:rPr lang="en-US" sz="1600" dirty="0"/>
              <a:t> that need to be screened depends on the initial mRNA abundance and whether or not an enrichment procedure has been applied.</a:t>
            </a:r>
          </a:p>
          <a:p>
            <a:pPr>
              <a:buFontTx/>
              <a:buChar char="-"/>
            </a:pPr>
            <a:r>
              <a:rPr lang="en-US" sz="1600" b="1" dirty="0"/>
              <a:t>Advantages: </a:t>
            </a:r>
            <a:r>
              <a:rPr lang="en-US" sz="1600" dirty="0"/>
              <a:t>the nucleotide sequence can be easily used to predict the protein coding sequence.  The cDNA can be directly used for “expression” studies” where the protein is made in cells of choice (bacterial or otherwise).</a:t>
            </a:r>
          </a:p>
          <a:p>
            <a:r>
              <a:rPr lang="en-US" sz="1600" dirty="0"/>
              <a:t>Provides information about alternative RNA processing (alternative splicing, alternative 3’ end formation) and alternative promoter use.  Small insert size makes manipulation of clone much easier.</a:t>
            </a:r>
          </a:p>
          <a:p>
            <a:endParaRPr lang="en-US" sz="1600" dirty="0"/>
          </a:p>
          <a:p>
            <a:r>
              <a:rPr lang="en-US" sz="1600" b="1" dirty="0"/>
              <a:t>Disadvantages: </a:t>
            </a:r>
            <a:r>
              <a:rPr lang="en-US" sz="1600" dirty="0"/>
              <a:t>Low transcript abundance may make isolation of desired transcript or isoform difficult.  </a:t>
            </a:r>
            <a:endParaRPr lang="en-US" sz="1600" b="1" dirty="0"/>
          </a:p>
        </p:txBody>
      </p:sp>
    </p:spTree>
    <p:extLst>
      <p:ext uri="{BB962C8B-B14F-4D97-AF65-F5344CB8AC3E}">
        <p14:creationId xmlns:p14="http://schemas.microsoft.com/office/powerpoint/2010/main" val="375979161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en-US" dirty="0"/>
              <a:t>cDNA libraries</a:t>
            </a:r>
          </a:p>
        </p:txBody>
      </p:sp>
      <p:sp>
        <p:nvSpPr>
          <p:cNvPr id="78851" name="Rectangle 3"/>
          <p:cNvSpPr>
            <a:spLocks noGrp="1" noChangeArrowheads="1"/>
          </p:cNvSpPr>
          <p:nvPr>
            <p:ph idx="1"/>
          </p:nvPr>
        </p:nvSpPr>
        <p:spPr/>
        <p:txBody>
          <a:bodyPr/>
          <a:lstStyle/>
          <a:p>
            <a:pPr eaLnBrk="1" hangingPunct="1"/>
            <a:r>
              <a:rPr lang="en-US" dirty="0"/>
              <a:t>Construct cDNA libraries from specific tissues or developmental stages.  May contain full length clones or be more biased toward the 5’ or 3’ end of RNAs.</a:t>
            </a:r>
          </a:p>
          <a:p>
            <a:pPr eaLnBrk="1" hangingPunct="1"/>
            <a:endParaRPr lang="en-US" dirty="0"/>
          </a:p>
          <a:p>
            <a:pPr eaLnBrk="1" hangingPunct="1"/>
            <a:r>
              <a:rPr lang="en-US" dirty="0"/>
              <a:t>Screen by nucleic acid hybridization or with antibodies against an expressed protein.</a:t>
            </a:r>
          </a:p>
        </p:txBody>
      </p:sp>
    </p:spTree>
    <p:extLst>
      <p:ext uri="{BB962C8B-B14F-4D97-AF65-F5344CB8AC3E}">
        <p14:creationId xmlns:p14="http://schemas.microsoft.com/office/powerpoint/2010/main" val="262541756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ChangeArrowheads="1"/>
          </p:cNvSpPr>
          <p:nvPr/>
        </p:nvSpPr>
        <p:spPr bwMode="auto">
          <a:xfrm>
            <a:off x="762000" y="106979"/>
            <a:ext cx="7696200" cy="649408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300" b="1" i="0" u="none" strike="noStrike" cap="none" normalizeH="0" baseline="0" dirty="0">
                <a:ln>
                  <a:noFill/>
                </a:ln>
                <a:solidFill>
                  <a:schemeClr val="tx1"/>
                </a:solidFill>
                <a:effectLst/>
                <a:latin typeface="Arial" pitchFamily="34" charset="0"/>
                <a:ea typeface="Times New Roman" pitchFamily="18" charset="0"/>
              </a:rPr>
              <a:t>Alternative Molecular or Genetic Approaches </a:t>
            </a:r>
          </a:p>
          <a:p>
            <a:pPr lvl="0"/>
            <a:endParaRPr lang="en-US" sz="1300" b="1" dirty="0"/>
          </a:p>
          <a:p>
            <a:pPr lvl="0"/>
            <a:r>
              <a:rPr lang="en-US" sz="1300" b="1" dirty="0"/>
              <a:t>Functional complementation to relieve the </a:t>
            </a:r>
            <a:r>
              <a:rPr lang="en-US" sz="1300" dirty="0"/>
              <a:t>lethal, conditional lethal (e.g., cold or heat sensitive) or severely impaired growth phenotype of an organism.  This is most commonly used for selections, lower eukaryotic organisms, and tissue culture cells where it is possible to screen large numbers of different transformants.  </a:t>
            </a:r>
          </a:p>
          <a:p>
            <a:pPr lvl="0"/>
            <a:endParaRPr lang="en-US" sz="1300" dirty="0"/>
          </a:p>
          <a:p>
            <a:pPr lvl="0"/>
            <a:r>
              <a:rPr lang="en-US" sz="1300" b="1" dirty="0"/>
              <a:t>Two hybrid interactions – </a:t>
            </a:r>
            <a:r>
              <a:rPr lang="en-US" sz="1300" dirty="0"/>
              <a:t>define sets of genes whose gene products associate in vivo.  Requires confirmation of pathway involvement. </a:t>
            </a:r>
          </a:p>
          <a:p>
            <a:pPr lvl="0"/>
            <a:endParaRPr lang="en-US" sz="1300" dirty="0"/>
          </a:p>
          <a:p>
            <a:pPr lvl="0"/>
            <a:r>
              <a:rPr lang="en-US" sz="1300" b="1" dirty="0"/>
              <a:t>High Throughput </a:t>
            </a:r>
            <a:r>
              <a:rPr lang="en-US" sz="1300" b="1" dirty="0" err="1"/>
              <a:t>Transcriptome</a:t>
            </a:r>
            <a:r>
              <a:rPr lang="en-US" sz="1300" b="1" dirty="0"/>
              <a:t> (RNA </a:t>
            </a:r>
            <a:r>
              <a:rPr lang="en-US" sz="1300" b="1" dirty="0" err="1"/>
              <a:t>Seq</a:t>
            </a:r>
            <a:r>
              <a:rPr lang="en-US" sz="1300" b="1" dirty="0"/>
              <a:t>, Microarray, </a:t>
            </a:r>
            <a:r>
              <a:rPr lang="en-US" sz="1300" b="1" dirty="0" err="1"/>
              <a:t>Nanodrop,etc</a:t>
            </a:r>
            <a:r>
              <a:rPr lang="en-US" sz="1300" b="1" dirty="0"/>
              <a:t>.)</a:t>
            </a:r>
            <a:r>
              <a:rPr lang="en-US" sz="1300" dirty="0"/>
              <a:t> </a:t>
            </a:r>
            <a:r>
              <a:rPr lang="en-US" sz="1300" b="1" dirty="0"/>
              <a:t>Approaches</a:t>
            </a:r>
            <a:r>
              <a:rPr lang="en-US" sz="1300" dirty="0"/>
              <a:t> to define coordinately regulated gene sets in tissue-specific or developmental stages; RNAs binding common proteins, etc.</a:t>
            </a:r>
          </a:p>
          <a:p>
            <a:pPr lvl="0"/>
            <a:endParaRPr lang="en-US" sz="1300" dirty="0"/>
          </a:p>
          <a:p>
            <a:pPr lvl="0"/>
            <a:r>
              <a:rPr lang="en-US" sz="1300" b="1" dirty="0"/>
              <a:t>High copy (dosage) suppression </a:t>
            </a:r>
            <a:r>
              <a:rPr lang="en-US" sz="1300" dirty="0"/>
              <a:t>of a mutant phenotype for a gene encoding a functionally related gene whose overexpression suppresses the mutant defect in a gene of interest. Requires confirmation of pathway involvement. </a:t>
            </a:r>
          </a:p>
          <a:p>
            <a:pPr lvl="0"/>
            <a:endParaRPr lang="en-US" sz="1300" dirty="0"/>
          </a:p>
          <a:p>
            <a:pPr lvl="0"/>
            <a:r>
              <a:rPr lang="en-US" sz="1300" b="1" dirty="0"/>
              <a:t>Extragenic suppression  - </a:t>
            </a:r>
            <a:r>
              <a:rPr lang="en-US" sz="1300" dirty="0"/>
              <a:t>the identification of second site mutations that suppress the mutant defect of a mutation in a known gene of interest. Requires a scheme to identify the suppressor gene &amp; confirmation of pathway involvement. </a:t>
            </a:r>
          </a:p>
          <a:p>
            <a:pPr lvl="0"/>
            <a:endParaRPr lang="en-US" sz="1300" dirty="0"/>
          </a:p>
          <a:p>
            <a:pPr lvl="0"/>
            <a:r>
              <a:rPr lang="en-US" sz="1300" b="1" dirty="0"/>
              <a:t>Synthetic lethal interactions –</a:t>
            </a:r>
            <a:r>
              <a:rPr lang="en-US" sz="1300" dirty="0"/>
              <a:t> define sets of mutations that, when combined in the same genome, show much greater than additive defects.  Synthetically lethal gene pairs often define genes contributing to the same biological process.   Requires a scheme to identify the synthetic lethal gene &amp; confirmation of pathway involvement. </a:t>
            </a:r>
          </a:p>
          <a:p>
            <a:pPr lvl="0"/>
            <a:endParaRPr lang="en-US" sz="1300" dirty="0"/>
          </a:p>
          <a:p>
            <a:pPr lvl="0"/>
            <a:r>
              <a:rPr lang="en-US" sz="1300" b="1" dirty="0"/>
              <a:t>Enhancer trap experiments </a:t>
            </a:r>
            <a:r>
              <a:rPr lang="en-US" sz="1300" dirty="0"/>
              <a:t>to define novel regulated genes by the random insertion of a readily scored marker gene (e.g., lacZ or GFP) into the genome.  Look for tissue-specific (e.g., lung vs heart) or development stage-specific (e.g., embryonic vs adult) expression patterns to define genes that contribute to that stage.   </a:t>
            </a:r>
            <a:endParaRPr kumimoji="0" lang="en-US" sz="1300" b="0" i="0" u="none" strike="noStrike" cap="none" normalizeH="0" baseline="0" dirty="0">
              <a:ln>
                <a:noFill/>
              </a:ln>
              <a:solidFill>
                <a:schemeClr val="tx1"/>
              </a:solidFill>
              <a:effectLst/>
              <a:latin typeface="Arial"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533400" y="228600"/>
            <a:ext cx="8153400" cy="366713"/>
          </a:xfrm>
          <a:prstGeom prst="rect">
            <a:avLst/>
          </a:prstGeom>
          <a:noFill/>
          <a:ln w="9525">
            <a:noFill/>
            <a:miter lim="800000"/>
            <a:headEnd/>
            <a:tailEnd/>
          </a:ln>
        </p:spPr>
        <p:txBody>
          <a:bodyPr>
            <a:spAutoFit/>
          </a:bodyPr>
          <a:lstStyle/>
          <a:p>
            <a:endParaRPr lang="en-US"/>
          </a:p>
        </p:txBody>
      </p:sp>
      <p:pic>
        <p:nvPicPr>
          <p:cNvPr id="16387" name="Picture 3" descr="03-01"/>
          <p:cNvPicPr>
            <a:picLocks noChangeAspect="1" noChangeArrowheads="1"/>
          </p:cNvPicPr>
          <p:nvPr/>
        </p:nvPicPr>
        <p:blipFill>
          <a:blip r:embed="rId2" cstate="print"/>
          <a:srcRect/>
          <a:stretch>
            <a:fillRect/>
          </a:stretch>
        </p:blipFill>
        <p:spPr bwMode="auto">
          <a:xfrm>
            <a:off x="2057400" y="1447800"/>
            <a:ext cx="4579938" cy="4481513"/>
          </a:xfrm>
          <a:prstGeom prst="rect">
            <a:avLst/>
          </a:prstGeom>
          <a:noFill/>
          <a:ln w="9525">
            <a:noFill/>
            <a:miter lim="800000"/>
            <a:headEnd/>
            <a:tailEnd/>
          </a:ln>
        </p:spPr>
      </p:pic>
      <p:sp>
        <p:nvSpPr>
          <p:cNvPr id="16388" name="Rectangle 4"/>
          <p:cNvSpPr>
            <a:spLocks noChangeArrowheads="1"/>
          </p:cNvSpPr>
          <p:nvPr/>
        </p:nvSpPr>
        <p:spPr bwMode="auto">
          <a:xfrm>
            <a:off x="457200" y="533400"/>
            <a:ext cx="8686800" cy="830997"/>
          </a:xfrm>
          <a:prstGeom prst="rect">
            <a:avLst/>
          </a:prstGeom>
          <a:noFill/>
          <a:ln w="9525">
            <a:noFill/>
            <a:miter lim="800000"/>
            <a:headEnd/>
            <a:tailEnd/>
          </a:ln>
        </p:spPr>
        <p:txBody>
          <a:bodyPr wrap="square">
            <a:spAutoFit/>
          </a:bodyPr>
          <a:lstStyle/>
          <a:p>
            <a:r>
              <a:rPr lang="en-US" sz="2400" b="1" dirty="0"/>
              <a:t>R/M (restriction/modification) systems a form of </a:t>
            </a:r>
            <a:r>
              <a:rPr lang="en-US" sz="2400" b="1" dirty="0">
                <a:solidFill>
                  <a:schemeClr val="accent2"/>
                </a:solidFill>
              </a:rPr>
              <a:t>microbial immunity.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762000"/>
            <a:ext cx="8458200" cy="5078313"/>
          </a:xfrm>
          <a:prstGeom prst="rect">
            <a:avLst/>
          </a:prstGeom>
          <a:noFill/>
        </p:spPr>
        <p:txBody>
          <a:bodyPr wrap="square" rtlCol="0">
            <a:spAutoFit/>
          </a:bodyPr>
          <a:lstStyle/>
          <a:p>
            <a:r>
              <a:rPr lang="en-US" b="1" dirty="0">
                <a:solidFill>
                  <a:srgbClr val="FF0000"/>
                </a:solidFill>
              </a:rPr>
              <a:t>We’ve had a pretty smooth start to the lab experiments</a:t>
            </a:r>
          </a:p>
          <a:p>
            <a:endParaRPr lang="en-US" b="1" dirty="0"/>
          </a:p>
          <a:p>
            <a:r>
              <a:rPr lang="en-US" b="1" dirty="0"/>
              <a:t>Lab work flow will improve</a:t>
            </a:r>
            <a:r>
              <a:rPr lang="en-US" dirty="0"/>
              <a:t>………………..by familiarity with protocols, coordination between lab members, TA/instructor trouble shooting – in essence, experience.  Put in the effort and by the end of the course, every student in the class will be able to design, execute and evaluate molecular genetic experiments.</a:t>
            </a:r>
          </a:p>
          <a:p>
            <a:endParaRPr lang="en-US" dirty="0"/>
          </a:p>
          <a:p>
            <a:r>
              <a:rPr lang="en-US" b="1" dirty="0"/>
              <a:t>We do not grade based on quality of results.  </a:t>
            </a:r>
            <a:r>
              <a:rPr lang="en-US" dirty="0"/>
              <a:t>But the labs build on one another, what happens if something goes wrong?</a:t>
            </a:r>
          </a:p>
          <a:p>
            <a:endParaRPr lang="en-US" dirty="0"/>
          </a:p>
          <a:p>
            <a:pPr marL="285750" indent="-285750">
              <a:buFont typeface="Arial" charset="0"/>
              <a:buChar char="•"/>
            </a:pPr>
            <a:r>
              <a:rPr lang="en-US" dirty="0"/>
              <a:t>Borrow from your lab partner or another group</a:t>
            </a:r>
          </a:p>
          <a:p>
            <a:pPr marL="285750" indent="-285750">
              <a:buFont typeface="Arial" charset="0"/>
              <a:buChar char="•"/>
            </a:pPr>
            <a:r>
              <a:rPr lang="en-US" dirty="0"/>
              <a:t>Backup reagents and the products of completed experiments are available from the TAs if you cannot find what you need</a:t>
            </a:r>
          </a:p>
          <a:p>
            <a:pPr marL="285750" indent="-285750">
              <a:buFont typeface="Arial" charset="0"/>
              <a:buChar char="•"/>
            </a:pPr>
            <a:endParaRPr lang="en-US" dirty="0"/>
          </a:p>
          <a:p>
            <a:pPr marL="285750" indent="-285750">
              <a:buFont typeface="Arial" charset="0"/>
              <a:buChar char="•"/>
            </a:pPr>
            <a:r>
              <a:rPr lang="en-US" dirty="0"/>
              <a:t>Learn to evaluate a failed experiment – this has value; trouble shooting skills are critical in science (&amp; life).  While no one recommends sabotaging an experiment as a learning experience, valuable discoveries can be made from an experiment “gone wrong”. </a:t>
            </a:r>
          </a:p>
        </p:txBody>
      </p:sp>
    </p:spTree>
    <p:extLst>
      <p:ext uri="{BB962C8B-B14F-4D97-AF65-F5344CB8AC3E}">
        <p14:creationId xmlns:p14="http://schemas.microsoft.com/office/powerpoint/2010/main" val="179633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1" y="1175084"/>
            <a:ext cx="4078705" cy="2634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0" y="127337"/>
            <a:ext cx="8534400" cy="1015663"/>
          </a:xfrm>
          <a:prstGeom prst="rect">
            <a:avLst/>
          </a:prstGeom>
          <a:noFill/>
        </p:spPr>
        <p:txBody>
          <a:bodyPr wrap="square" rtlCol="0">
            <a:spAutoFit/>
          </a:bodyPr>
          <a:lstStyle/>
          <a:p>
            <a:r>
              <a:rPr lang="en-US" sz="2000" b="1" dirty="0"/>
              <a:t>Gel extraction protocol: </a:t>
            </a:r>
            <a:r>
              <a:rPr lang="en-US" sz="2000" dirty="0">
                <a:highlight>
                  <a:srgbClr val="FFFF00"/>
                </a:highlight>
              </a:rPr>
              <a:t>Qiagen kit</a:t>
            </a:r>
            <a:r>
              <a:rPr lang="en-US" sz="2000" dirty="0"/>
              <a:t> was used to concentrate and also remove salts, agarose, ethidium bromide, and other impurities from the gel fractionated DNA sample</a:t>
            </a:r>
          </a:p>
        </p:txBody>
      </p:sp>
      <p:graphicFrame>
        <p:nvGraphicFramePr>
          <p:cNvPr id="5" name="Table 4"/>
          <p:cNvGraphicFramePr>
            <a:graphicFrameLocks noGrp="1"/>
          </p:cNvGraphicFramePr>
          <p:nvPr>
            <p:extLst>
              <p:ext uri="{D42A27DB-BD31-4B8C-83A1-F6EECF244321}">
                <p14:modId xmlns:p14="http://schemas.microsoft.com/office/powerpoint/2010/main" val="2519850402"/>
              </p:ext>
            </p:extLst>
          </p:nvPr>
        </p:nvGraphicFramePr>
        <p:xfrm>
          <a:off x="304800" y="1447800"/>
          <a:ext cx="4038600" cy="5029200"/>
        </p:xfrm>
        <a:graphic>
          <a:graphicData uri="http://schemas.openxmlformats.org/drawingml/2006/table">
            <a:tbl>
              <a:tblPr/>
              <a:tblGrid>
                <a:gridCol w="2209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tblGrid>
              <a:tr h="354676">
                <a:tc>
                  <a:txBody>
                    <a:bodyPr/>
                    <a:lstStyle/>
                    <a:p>
                      <a:endParaRPr lang="en-US" dirty="0"/>
                    </a:p>
                  </a:txBody>
                  <a:tcPr marL="0" marR="0" marT="0" marB="0" anchor="ctr">
                    <a:lnL>
                      <a:noFill/>
                    </a:lnL>
                    <a:lnR>
                      <a:noFill/>
                    </a:lnR>
                    <a:lnT>
                      <a:noFill/>
                    </a:lnT>
                    <a:lnB>
                      <a:noFill/>
                    </a:lnB>
                  </a:tcPr>
                </a:tc>
                <a:tc>
                  <a:txBody>
                    <a:bodyPr/>
                    <a:lstStyle/>
                    <a:p>
                      <a:endParaRPr lang="en-US" dirty="0"/>
                    </a:p>
                  </a:txBody>
                  <a:tcPr>
                    <a:lnL>
                      <a:noFill/>
                    </a:lnL>
                  </a:tcPr>
                </a:tc>
                <a:extLst>
                  <a:ext uri="{0D108BD9-81ED-4DB2-BD59-A6C34878D82A}">
                    <a16:rowId xmlns:a16="http://schemas.microsoft.com/office/drawing/2014/main" val="10000"/>
                  </a:ext>
                </a:extLst>
              </a:tr>
              <a:tr h="354676">
                <a:tc>
                  <a:txBody>
                    <a:bodyPr/>
                    <a:lstStyle/>
                    <a:p>
                      <a:r>
                        <a:rPr lang="en-US" b="1" dirty="0"/>
                        <a:t>Binding capacity </a:t>
                      </a:r>
                    </a:p>
                  </a:txBody>
                  <a:tcPr anchor="ctr">
                    <a:lnL>
                      <a:noFill/>
                    </a:lnL>
                    <a:lnR>
                      <a:noFill/>
                    </a:lnR>
                    <a:lnT>
                      <a:noFill/>
                    </a:lnT>
                    <a:lnB>
                      <a:noFill/>
                    </a:lnB>
                  </a:tcPr>
                </a:tc>
                <a:tc>
                  <a:txBody>
                    <a:bodyPr/>
                    <a:lstStyle/>
                    <a:p>
                      <a:r>
                        <a:rPr lang="en-US" dirty="0"/>
                        <a:t>10 µg </a:t>
                      </a:r>
                    </a:p>
                  </a:txBody>
                  <a:tcPr anchor="ctr">
                    <a:lnL>
                      <a:noFill/>
                    </a:lnL>
                    <a:lnR>
                      <a:noFill/>
                    </a:lnR>
                    <a:lnB>
                      <a:noFill/>
                    </a:lnB>
                  </a:tcPr>
                </a:tc>
                <a:extLst>
                  <a:ext uri="{0D108BD9-81ED-4DB2-BD59-A6C34878D82A}">
                    <a16:rowId xmlns:a16="http://schemas.microsoft.com/office/drawing/2014/main" val="10001"/>
                  </a:ext>
                </a:extLst>
              </a:tr>
              <a:tr h="354676">
                <a:tc>
                  <a:txBody>
                    <a:bodyPr/>
                    <a:lstStyle/>
                    <a:p>
                      <a:r>
                        <a:rPr lang="en-US"/>
                        <a:t>Elution volume </a:t>
                      </a:r>
                    </a:p>
                  </a:txBody>
                  <a:tcPr anchor="ctr">
                    <a:lnL>
                      <a:noFill/>
                    </a:lnL>
                    <a:lnR>
                      <a:noFill/>
                    </a:lnR>
                    <a:lnT>
                      <a:noFill/>
                    </a:lnT>
                    <a:lnB>
                      <a:noFill/>
                    </a:lnB>
                  </a:tcPr>
                </a:tc>
                <a:tc>
                  <a:txBody>
                    <a:bodyPr/>
                    <a:lstStyle/>
                    <a:p>
                      <a:r>
                        <a:rPr lang="en-US" dirty="0"/>
                        <a:t>30–50 µl </a:t>
                      </a:r>
                    </a:p>
                  </a:txBody>
                  <a:tcPr anchor="ctr">
                    <a:lnL>
                      <a:noFill/>
                    </a:lnL>
                    <a:lnR>
                      <a:noFill/>
                    </a:lnR>
                    <a:lnT>
                      <a:noFill/>
                    </a:lnT>
                    <a:lnB>
                      <a:noFill/>
                    </a:lnB>
                  </a:tcPr>
                </a:tc>
                <a:extLst>
                  <a:ext uri="{0D108BD9-81ED-4DB2-BD59-A6C34878D82A}">
                    <a16:rowId xmlns:a16="http://schemas.microsoft.com/office/drawing/2014/main" val="10002"/>
                  </a:ext>
                </a:extLst>
              </a:tr>
              <a:tr h="354676">
                <a:tc>
                  <a:txBody>
                    <a:bodyPr/>
                    <a:lstStyle/>
                    <a:p>
                      <a:r>
                        <a:rPr lang="en-US"/>
                        <a:t>Format </a:t>
                      </a:r>
                    </a:p>
                  </a:txBody>
                  <a:tcPr anchor="ctr">
                    <a:lnL>
                      <a:noFill/>
                    </a:lnL>
                    <a:lnR>
                      <a:noFill/>
                    </a:lnR>
                    <a:lnT>
                      <a:noFill/>
                    </a:lnT>
                    <a:lnB>
                      <a:noFill/>
                    </a:lnB>
                  </a:tcPr>
                </a:tc>
                <a:tc>
                  <a:txBody>
                    <a:bodyPr/>
                    <a:lstStyle/>
                    <a:p>
                      <a:r>
                        <a:rPr lang="en-US" dirty="0"/>
                        <a:t>Tube </a:t>
                      </a:r>
                    </a:p>
                  </a:txBody>
                  <a:tcPr anchor="ctr">
                    <a:lnL>
                      <a:noFill/>
                    </a:lnL>
                    <a:lnR>
                      <a:noFill/>
                    </a:lnR>
                    <a:lnT>
                      <a:noFill/>
                    </a:lnT>
                    <a:lnB>
                      <a:noFill/>
                    </a:lnB>
                  </a:tcPr>
                </a:tc>
                <a:extLst>
                  <a:ext uri="{0D108BD9-81ED-4DB2-BD59-A6C34878D82A}">
                    <a16:rowId xmlns:a16="http://schemas.microsoft.com/office/drawing/2014/main" val="10003"/>
                  </a:ext>
                </a:extLst>
              </a:tr>
              <a:tr h="354676">
                <a:tc>
                  <a:txBody>
                    <a:bodyPr/>
                    <a:lstStyle/>
                    <a:p>
                      <a:r>
                        <a:rPr lang="en-US" b="1" dirty="0"/>
                        <a:t>Fragment size </a:t>
                      </a:r>
                    </a:p>
                  </a:txBody>
                  <a:tcPr anchor="ctr">
                    <a:lnL>
                      <a:noFill/>
                    </a:lnL>
                    <a:lnR>
                      <a:noFill/>
                    </a:lnR>
                    <a:lnT>
                      <a:noFill/>
                    </a:lnT>
                    <a:lnB>
                      <a:noFill/>
                    </a:lnB>
                  </a:tcPr>
                </a:tc>
                <a:tc>
                  <a:txBody>
                    <a:bodyPr/>
                    <a:lstStyle/>
                    <a:p>
                      <a:r>
                        <a:rPr lang="en-US"/>
                        <a:t>70 bp – 10 kb </a:t>
                      </a:r>
                    </a:p>
                  </a:txBody>
                  <a:tcPr anchor="ctr">
                    <a:lnL>
                      <a:noFill/>
                    </a:lnL>
                    <a:lnR>
                      <a:noFill/>
                    </a:lnR>
                    <a:lnT>
                      <a:noFill/>
                    </a:lnT>
                    <a:lnB>
                      <a:noFill/>
                    </a:lnB>
                  </a:tcPr>
                </a:tc>
                <a:extLst>
                  <a:ext uri="{0D108BD9-81ED-4DB2-BD59-A6C34878D82A}">
                    <a16:rowId xmlns:a16="http://schemas.microsoft.com/office/drawing/2014/main" val="10004"/>
                  </a:ext>
                </a:extLst>
              </a:tr>
              <a:tr h="354676">
                <a:tc>
                  <a:txBody>
                    <a:bodyPr/>
                    <a:lstStyle/>
                    <a:p>
                      <a:r>
                        <a:rPr lang="en-US" dirty="0"/>
                        <a:t>Processing </a:t>
                      </a:r>
                    </a:p>
                  </a:txBody>
                  <a:tcPr anchor="ctr">
                    <a:lnL>
                      <a:noFill/>
                    </a:lnL>
                    <a:lnR>
                      <a:noFill/>
                    </a:lnR>
                    <a:lnT>
                      <a:noFill/>
                    </a:lnT>
                    <a:lnB>
                      <a:noFill/>
                    </a:lnB>
                  </a:tcPr>
                </a:tc>
                <a:tc>
                  <a:txBody>
                    <a:bodyPr/>
                    <a:lstStyle/>
                    <a:p>
                      <a:r>
                        <a:rPr lang="en-US"/>
                        <a:t>Manual </a:t>
                      </a:r>
                    </a:p>
                  </a:txBody>
                  <a:tcPr anchor="ctr">
                    <a:lnL>
                      <a:noFill/>
                    </a:lnL>
                    <a:lnR>
                      <a:noFill/>
                    </a:lnR>
                    <a:lnT>
                      <a:noFill/>
                    </a:lnT>
                    <a:lnB>
                      <a:noFill/>
                    </a:lnB>
                  </a:tcPr>
                </a:tc>
                <a:extLst>
                  <a:ext uri="{0D108BD9-81ED-4DB2-BD59-A6C34878D82A}">
                    <a16:rowId xmlns:a16="http://schemas.microsoft.com/office/drawing/2014/main" val="10005"/>
                  </a:ext>
                </a:extLst>
              </a:tr>
              <a:tr h="886691">
                <a:tc>
                  <a:txBody>
                    <a:bodyPr/>
                    <a:lstStyle/>
                    <a:p>
                      <a:r>
                        <a:rPr lang="en-US" dirty="0"/>
                        <a:t>Recovery:  </a:t>
                      </a:r>
                    </a:p>
                    <a:p>
                      <a:r>
                        <a:rPr lang="en-US" dirty="0"/>
                        <a:t>oligonucleotides dsDNA </a:t>
                      </a:r>
                    </a:p>
                  </a:txBody>
                  <a:tcPr anchor="ctr">
                    <a:lnL>
                      <a:noFill/>
                    </a:lnL>
                    <a:lnR>
                      <a:noFill/>
                    </a:lnR>
                    <a:lnT>
                      <a:noFill/>
                    </a:lnT>
                    <a:lnB>
                      <a:noFill/>
                    </a:lnB>
                  </a:tcPr>
                </a:tc>
                <a:tc>
                  <a:txBody>
                    <a:bodyPr/>
                    <a:lstStyle/>
                    <a:p>
                      <a:r>
                        <a:rPr lang="en-US"/>
                        <a:t>Recovery: dsDNA fragments </a:t>
                      </a:r>
                    </a:p>
                  </a:txBody>
                  <a:tcPr anchor="ctr">
                    <a:lnL>
                      <a:noFill/>
                    </a:lnL>
                    <a:lnR>
                      <a:noFill/>
                    </a:lnR>
                    <a:lnT>
                      <a:noFill/>
                    </a:lnT>
                    <a:lnB>
                      <a:noFill/>
                    </a:lnB>
                  </a:tcPr>
                </a:tc>
                <a:extLst>
                  <a:ext uri="{0D108BD9-81ED-4DB2-BD59-A6C34878D82A}">
                    <a16:rowId xmlns:a16="http://schemas.microsoft.com/office/drawing/2014/main" val="10006"/>
                  </a:ext>
                </a:extLst>
              </a:tr>
              <a:tr h="886691">
                <a:tc>
                  <a:txBody>
                    <a:bodyPr/>
                    <a:lstStyle/>
                    <a:p>
                      <a:r>
                        <a:rPr lang="en-US" dirty="0"/>
                        <a:t>Removal &lt;10mers 17–40mers dye terminator proteins </a:t>
                      </a:r>
                    </a:p>
                  </a:txBody>
                  <a:tcPr anchor="ctr">
                    <a:lnL>
                      <a:noFill/>
                    </a:lnL>
                    <a:lnR>
                      <a:noFill/>
                    </a:lnR>
                    <a:lnT>
                      <a:noFill/>
                    </a:lnT>
                    <a:lnB>
                      <a:noFill/>
                    </a:lnB>
                  </a:tcPr>
                </a:tc>
                <a:tc>
                  <a:txBody>
                    <a:bodyPr/>
                    <a:lstStyle/>
                    <a:p>
                      <a:r>
                        <a:rPr lang="en-US"/>
                        <a:t>Removal &lt;10mers </a:t>
                      </a:r>
                    </a:p>
                  </a:txBody>
                  <a:tcPr anchor="ctr">
                    <a:lnL>
                      <a:noFill/>
                    </a:lnL>
                    <a:lnR>
                      <a:noFill/>
                    </a:lnR>
                    <a:lnT>
                      <a:noFill/>
                    </a:lnT>
                    <a:lnB>
                      <a:noFill/>
                    </a:lnB>
                  </a:tcPr>
                </a:tc>
                <a:extLst>
                  <a:ext uri="{0D108BD9-81ED-4DB2-BD59-A6C34878D82A}">
                    <a16:rowId xmlns:a16="http://schemas.microsoft.com/office/drawing/2014/main" val="10007"/>
                  </a:ext>
                </a:extLst>
              </a:tr>
              <a:tr h="620684">
                <a:tc>
                  <a:txBody>
                    <a:bodyPr/>
                    <a:lstStyle/>
                    <a:p>
                      <a:r>
                        <a:rPr lang="en-US" dirty="0"/>
                        <a:t>Sample type: applications </a:t>
                      </a:r>
                    </a:p>
                  </a:txBody>
                  <a:tcPr anchor="ctr">
                    <a:lnL>
                      <a:noFill/>
                    </a:lnL>
                    <a:lnR>
                      <a:noFill/>
                    </a:lnR>
                    <a:lnT>
                      <a:noFill/>
                    </a:lnT>
                    <a:lnB>
                      <a:noFill/>
                    </a:lnB>
                  </a:tcPr>
                </a:tc>
                <a:tc>
                  <a:txBody>
                    <a:bodyPr/>
                    <a:lstStyle/>
                    <a:p>
                      <a:r>
                        <a:rPr lang="en-US"/>
                        <a:t>DNA: PCR reactions </a:t>
                      </a:r>
                    </a:p>
                  </a:txBody>
                  <a:tcPr anchor="ctr">
                    <a:lnL>
                      <a:noFill/>
                    </a:lnL>
                    <a:lnR>
                      <a:noFill/>
                    </a:lnR>
                    <a:lnT>
                      <a:noFill/>
                    </a:lnT>
                    <a:lnB>
                      <a:noFill/>
                    </a:lnB>
                  </a:tcPr>
                </a:tc>
                <a:extLst>
                  <a:ext uri="{0D108BD9-81ED-4DB2-BD59-A6C34878D82A}">
                    <a16:rowId xmlns:a16="http://schemas.microsoft.com/office/drawing/2014/main" val="10008"/>
                  </a:ext>
                </a:extLst>
              </a:tr>
              <a:tr h="354676">
                <a:tc>
                  <a:txBody>
                    <a:bodyPr/>
                    <a:lstStyle/>
                    <a:p>
                      <a:r>
                        <a:rPr lang="en-US"/>
                        <a:t>Technology </a:t>
                      </a:r>
                    </a:p>
                  </a:txBody>
                  <a:tcPr anchor="ctr">
                    <a:lnL>
                      <a:noFill/>
                    </a:lnL>
                    <a:lnR>
                      <a:noFill/>
                    </a:lnR>
                    <a:lnT>
                      <a:noFill/>
                    </a:lnT>
                    <a:lnB>
                      <a:noFill/>
                    </a:lnB>
                  </a:tcPr>
                </a:tc>
                <a:tc>
                  <a:txBody>
                    <a:bodyPr/>
                    <a:lstStyle/>
                    <a:p>
                      <a:r>
                        <a:rPr lang="en-US" b="1" dirty="0"/>
                        <a:t>Silica technology</a:t>
                      </a:r>
                    </a:p>
                  </a:txBody>
                  <a:tcPr anchor="ctr">
                    <a:lnL>
                      <a:noFill/>
                    </a:lnL>
                    <a:lnR>
                      <a:noFill/>
                    </a:lnR>
                    <a:lnT>
                      <a:noFill/>
                    </a:lnT>
                    <a:lnB>
                      <a:noFill/>
                    </a:lnB>
                  </a:tcPr>
                </a:tc>
                <a:extLst>
                  <a:ext uri="{0D108BD9-81ED-4DB2-BD59-A6C34878D82A}">
                    <a16:rowId xmlns:a16="http://schemas.microsoft.com/office/drawing/2014/main" val="10009"/>
                  </a:ext>
                </a:extLst>
              </a:tr>
            </a:tbl>
          </a:graphicData>
        </a:graphic>
      </p:graphicFrame>
      <p:sp>
        <p:nvSpPr>
          <p:cNvPr id="2" name="TextBox 1"/>
          <p:cNvSpPr txBox="1"/>
          <p:nvPr/>
        </p:nvSpPr>
        <p:spPr>
          <a:xfrm>
            <a:off x="4191000" y="3886200"/>
            <a:ext cx="4800600" cy="2862322"/>
          </a:xfrm>
          <a:prstGeom prst="rect">
            <a:avLst/>
          </a:prstGeom>
          <a:noFill/>
        </p:spPr>
        <p:txBody>
          <a:bodyPr wrap="square" rtlCol="0">
            <a:spAutoFit/>
          </a:bodyPr>
          <a:lstStyle/>
          <a:p>
            <a:r>
              <a:rPr lang="en-US" b="1" dirty="0"/>
              <a:t>Variations on this kit </a:t>
            </a:r>
            <a:r>
              <a:rPr lang="en-US" dirty="0"/>
              <a:t>available, for instance, for plasmid isolation or PCR cleanup – essentially all use the same technology but may vary in resin quantity, packaging &amp; minor details in the solutions provided (which are generally not disclosed in the manual). </a:t>
            </a:r>
          </a:p>
          <a:p>
            <a:endParaRPr lang="en-US" b="1" dirty="0"/>
          </a:p>
          <a:p>
            <a:r>
              <a:rPr lang="en-US" b="1" dirty="0"/>
              <a:t>The kits are expensive – can the columns be reused?  The reagents prepared in bulk? </a:t>
            </a:r>
          </a:p>
        </p:txBody>
      </p:sp>
    </p:spTree>
    <p:extLst>
      <p:ext uri="{BB962C8B-B14F-4D97-AF65-F5344CB8AC3E}">
        <p14:creationId xmlns:p14="http://schemas.microsoft.com/office/powerpoint/2010/main" val="259085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685800"/>
            <a:ext cx="7924800" cy="4801314"/>
          </a:xfrm>
          <a:prstGeom prst="rect">
            <a:avLst/>
          </a:prstGeom>
        </p:spPr>
        <p:txBody>
          <a:bodyPr wrap="square">
            <a:spAutoFit/>
          </a:bodyPr>
          <a:lstStyle/>
          <a:p>
            <a:pPr algn="ct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2400" b="1" i="1" dirty="0"/>
              <a:t>Molecular Biology is</a:t>
            </a:r>
            <a:r>
              <a:rPr lang="en-US" sz="2400" b="1" i="1" dirty="0">
                <a:solidFill>
                  <a:schemeClr val="accent2"/>
                </a:solidFill>
              </a:rPr>
              <a:t> </a:t>
            </a:r>
            <a:r>
              <a:rPr lang="en-US" sz="2400" b="1" i="1" u="sng" dirty="0">
                <a:solidFill>
                  <a:schemeClr val="accent2"/>
                </a:solidFill>
              </a:rPr>
              <a:t>driven by enzymes</a:t>
            </a:r>
            <a:r>
              <a:rPr lang="en-US" sz="2400" b="1" i="1" dirty="0">
                <a:solidFill>
                  <a:schemeClr val="accent2"/>
                </a:solidFill>
              </a:rPr>
              <a:t> </a:t>
            </a:r>
            <a:r>
              <a:rPr lang="en-US" sz="2400" b="1" i="1" dirty="0"/>
              <a:t>that copy, cleave, join, or modify nucleic acids</a:t>
            </a:r>
            <a:r>
              <a:rPr lang="en-US" sz="2400" b="1" dirty="0"/>
              <a:t>.</a:t>
            </a:r>
            <a:r>
              <a:rPr lang="en-US" sz="2400" b="1" dirty="0">
                <a:solidFill>
                  <a:schemeClr val="accent2"/>
                </a:solidFill>
              </a:rPr>
              <a:t>  </a:t>
            </a:r>
            <a:r>
              <a:rPr lang="en-US" sz="2400" b="1" i="1" dirty="0">
                <a:solidFill>
                  <a:schemeClr val="accent2"/>
                </a:solidFill>
              </a:rPr>
              <a:t>You need to know what is in the toolbox</a:t>
            </a:r>
            <a:r>
              <a:rPr lang="en-US" sz="2400" b="1" dirty="0">
                <a:solidFill>
                  <a:schemeClr val="accent2"/>
                </a:solidFill>
              </a:rPr>
              <a:t>. </a:t>
            </a:r>
          </a:p>
          <a:p>
            <a:pPr algn="ct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b="1" dirty="0">
              <a:solidFill>
                <a:srgbClr val="FF0000"/>
              </a:solidFill>
            </a:endParaRP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b="1" dirty="0">
              <a:solidFill>
                <a:srgbClr val="FF0000"/>
              </a:solidFill>
            </a:endParaRP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b="1" dirty="0"/>
              <a:t>Enzymes that cut DNA and/or RNA: </a:t>
            </a:r>
            <a:r>
              <a:rPr lang="en-US" b="1" dirty="0">
                <a:solidFill>
                  <a:srgbClr val="FF0000"/>
                </a:solidFill>
              </a:rPr>
              <a:t>Nucleases</a:t>
            </a:r>
            <a:endParaRPr lang="en-US" dirty="0">
              <a:solidFill>
                <a:srgbClr val="FF0000"/>
              </a:solidFill>
            </a:endParaRP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b="1" dirty="0">
              <a:solidFill>
                <a:schemeClr val="accent2"/>
              </a:solidFill>
            </a:endParaRP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b="1" dirty="0"/>
              <a:t>Types: </a:t>
            </a:r>
            <a:r>
              <a:rPr lang="en-US" b="1" u="sng" dirty="0" err="1"/>
              <a:t>Ribo</a:t>
            </a:r>
            <a:r>
              <a:rPr lang="en-US" b="1" dirty="0" err="1"/>
              <a:t>nucleases</a:t>
            </a:r>
            <a:r>
              <a:rPr lang="en-US" b="1" dirty="0"/>
              <a:t> </a:t>
            </a:r>
            <a:r>
              <a:rPr lang="en-US" b="1" dirty="0" err="1"/>
              <a:t>vs</a:t>
            </a:r>
            <a:r>
              <a:rPr lang="en-US" b="1" dirty="0"/>
              <a:t> </a:t>
            </a:r>
            <a:r>
              <a:rPr lang="en-US" b="1" u="sng" dirty="0" err="1"/>
              <a:t>Deo</a:t>
            </a:r>
            <a:r>
              <a:rPr lang="en-US" b="1" dirty="0" err="1"/>
              <a:t>xyribonucleases</a:t>
            </a:r>
            <a:r>
              <a:rPr lang="en-US" dirty="0"/>
              <a:t>  - </a:t>
            </a:r>
            <a:r>
              <a:rPr lang="en-US" b="1" dirty="0">
                <a:solidFill>
                  <a:srgbClr val="FF0000"/>
                </a:solidFill>
              </a:rPr>
              <a:t>substrate specificity </a:t>
            </a:r>
            <a:r>
              <a:rPr lang="en-US" dirty="0"/>
              <a:t>RNA or DNA, respectively.</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dirty="0">
              <a:solidFill>
                <a:schemeClr val="accent2"/>
              </a:solidFill>
            </a:endParaRP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b="1" u="sng" dirty="0"/>
              <a:t>Endo</a:t>
            </a:r>
            <a:r>
              <a:rPr lang="en-US" b="1" dirty="0"/>
              <a:t>nucleases </a:t>
            </a:r>
            <a:r>
              <a:rPr lang="en-US" b="1" dirty="0" err="1"/>
              <a:t>vs</a:t>
            </a:r>
            <a:r>
              <a:rPr lang="en-US" b="1" dirty="0"/>
              <a:t> </a:t>
            </a:r>
            <a:r>
              <a:rPr lang="en-US" b="1" u="sng" dirty="0" err="1"/>
              <a:t>Exo</a:t>
            </a:r>
            <a:r>
              <a:rPr lang="en-US" b="1" dirty="0" err="1"/>
              <a:t>nucleases</a:t>
            </a:r>
            <a:r>
              <a:rPr lang="en-US" dirty="0"/>
              <a:t> - cleavage site </a:t>
            </a:r>
            <a:r>
              <a:rPr lang="en-US" b="1" dirty="0">
                <a:solidFill>
                  <a:srgbClr val="FF0000"/>
                </a:solidFill>
              </a:rPr>
              <a:t>within</a:t>
            </a:r>
            <a:r>
              <a:rPr lang="en-US" dirty="0"/>
              <a:t> (internal regions of the) DNA chain or </a:t>
            </a:r>
            <a:r>
              <a:rPr lang="en-US" b="1" dirty="0">
                <a:solidFill>
                  <a:srgbClr val="FF0000"/>
                </a:solidFill>
              </a:rPr>
              <a:t>at the ends </a:t>
            </a:r>
            <a:r>
              <a:rPr lang="en-US" dirty="0"/>
              <a:t>of the DNA, respectively. </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b="1" dirty="0"/>
              <a:t>Single strand or double strand </a:t>
            </a:r>
            <a:r>
              <a:rPr lang="en-US" dirty="0"/>
              <a:t>(or both): </a:t>
            </a:r>
            <a:r>
              <a:rPr lang="en-US" b="1" dirty="0">
                <a:solidFill>
                  <a:srgbClr val="FF0000"/>
                </a:solidFill>
              </a:rPr>
              <a:t>structure specificity</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b="1" dirty="0">
              <a:solidFill>
                <a:schemeClr val="accent2"/>
              </a:solidFill>
            </a:endParaRP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dirty="0">
              <a:solidFill>
                <a:schemeClr val="accent2"/>
              </a:solidFill>
            </a:endParaRPr>
          </a:p>
        </p:txBody>
      </p:sp>
    </p:spTree>
    <p:extLst>
      <p:ext uri="{BB962C8B-B14F-4D97-AF65-F5344CB8AC3E}">
        <p14:creationId xmlns:p14="http://schemas.microsoft.com/office/powerpoint/2010/main" val="29031163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457200"/>
            <a:ext cx="7848600" cy="5232202"/>
          </a:xfrm>
          <a:prstGeom prst="rect">
            <a:avLst/>
          </a:prstGeom>
        </p:spPr>
        <p:txBody>
          <a:bodyPr wrap="square">
            <a:spAutoFit/>
          </a:bodyPr>
          <a:lstStyle/>
          <a:p>
            <a:pPr algn="ct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2000" b="1" dirty="0"/>
              <a:t>Examples</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sz="2000" b="1" dirty="0">
              <a:solidFill>
                <a:schemeClr val="accent2"/>
              </a:solidFill>
            </a:endParaRP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2000" b="1" dirty="0"/>
              <a:t>Double stranded </a:t>
            </a:r>
            <a:r>
              <a:rPr lang="en-US" sz="2000" b="1" dirty="0" err="1"/>
              <a:t>endodeoxyribonuclease</a:t>
            </a:r>
            <a:r>
              <a:rPr lang="en-US" sz="2000" dirty="0"/>
              <a:t>: standard restriction enzymes, e.g., </a:t>
            </a:r>
            <a:r>
              <a:rPr lang="en-US" sz="2000" dirty="0">
                <a:solidFill>
                  <a:srgbClr val="FF0000"/>
                </a:solidFill>
              </a:rPr>
              <a:t>EcoRI, HindIII </a:t>
            </a:r>
            <a:r>
              <a:rPr lang="en-US" sz="2000" dirty="0"/>
              <a:t>(used on Monday)</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sz="2000" b="1" dirty="0">
              <a:solidFill>
                <a:schemeClr val="accent2"/>
              </a:solidFill>
            </a:endParaRP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sz="2000" b="1" dirty="0">
              <a:solidFill>
                <a:schemeClr val="accent2"/>
              </a:solidFill>
            </a:endParaRP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2000" b="1" dirty="0"/>
              <a:t>Restriction endonucleases</a:t>
            </a:r>
            <a:r>
              <a:rPr lang="en-US" sz="2000" dirty="0"/>
              <a:t> are </a:t>
            </a:r>
            <a:r>
              <a:rPr lang="en-US" sz="2000" b="1" dirty="0"/>
              <a:t>microbial site-specific DNA cutting enzymes </a:t>
            </a:r>
            <a:r>
              <a:rPr lang="en-US" sz="2000" dirty="0"/>
              <a:t>typically associated with a methylase activity.</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sz="2000"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2000" dirty="0"/>
              <a:t>The role of the </a:t>
            </a:r>
            <a:r>
              <a:rPr lang="en-US" sz="2000" b="1" dirty="0"/>
              <a:t>associated methylase </a:t>
            </a:r>
            <a:r>
              <a:rPr lang="en-US" sz="2000" dirty="0"/>
              <a:t>is to chemically modify (methylate) the host cell genomic DNA to protect it from cleavage by the endonuclease</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sz="2000"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2000" dirty="0"/>
              <a:t>But why to bacteria have restriction/modification systems?</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b="1" dirty="0">
              <a:solidFill>
                <a:schemeClr val="accent2"/>
              </a:solidFill>
            </a:endParaRP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b="1" dirty="0">
              <a:solidFill>
                <a:schemeClr val="accent2"/>
              </a:solidFill>
            </a:endParaRP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b="1" dirty="0">
              <a:solidFill>
                <a:schemeClr val="accent2"/>
              </a:solidFill>
            </a:endParaRPr>
          </a:p>
        </p:txBody>
      </p:sp>
    </p:spTree>
    <p:extLst>
      <p:ext uri="{BB962C8B-B14F-4D97-AF65-F5344CB8AC3E}">
        <p14:creationId xmlns:p14="http://schemas.microsoft.com/office/powerpoint/2010/main" val="76124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5987" y="1715610"/>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58460"/>
            <a:ext cx="2390775"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5625" y="685800"/>
            <a:ext cx="2847975" cy="160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124200" y="2295525"/>
            <a:ext cx="2819400" cy="1754326"/>
          </a:xfrm>
          <a:prstGeom prst="rect">
            <a:avLst/>
          </a:prstGeom>
          <a:noFill/>
        </p:spPr>
        <p:txBody>
          <a:bodyPr wrap="square" rtlCol="0">
            <a:spAutoFit/>
          </a:bodyPr>
          <a:lstStyle/>
          <a:p>
            <a:pPr>
              <a:spcBef>
                <a:spcPct val="50000"/>
              </a:spcBef>
            </a:pPr>
            <a:r>
              <a:rPr lang="en-US" b="1" dirty="0">
                <a:solidFill>
                  <a:srgbClr val="FF0000"/>
                </a:solidFill>
              </a:rPr>
              <a:t>Plaques</a:t>
            </a:r>
            <a:r>
              <a:rPr lang="en-US" dirty="0"/>
              <a:t> are areas of active viral infection &amp; look like “holes” on a thick lawn of bacteria.  Assume each plaque starts from a single infected bacterium.</a:t>
            </a:r>
          </a:p>
        </p:txBody>
      </p:sp>
      <p:sp>
        <p:nvSpPr>
          <p:cNvPr id="3" name="Rectangle 2"/>
          <p:cNvSpPr/>
          <p:nvPr/>
        </p:nvSpPr>
        <p:spPr>
          <a:xfrm>
            <a:off x="457200" y="4343400"/>
            <a:ext cx="8534400" cy="1477328"/>
          </a:xfrm>
          <a:prstGeom prst="rect">
            <a:avLst/>
          </a:prstGeom>
        </p:spPr>
        <p:txBody>
          <a:bodyPr wrap="square">
            <a:spAutoFit/>
          </a:bodyPr>
          <a:lstStyle/>
          <a:p>
            <a:r>
              <a:rPr lang="en-US" b="1" dirty="0">
                <a:solidFill>
                  <a:srgbClr val="FF0000"/>
                </a:solidFill>
              </a:rPr>
              <a:t>Efficiency of plating (EOP) </a:t>
            </a:r>
            <a:r>
              <a:rPr lang="en-US" dirty="0"/>
              <a:t>is a </a:t>
            </a:r>
            <a:r>
              <a:rPr lang="en-US" i="1" dirty="0"/>
              <a:t>measure of viral infectivity </a:t>
            </a:r>
            <a:r>
              <a:rPr lang="en-US" dirty="0"/>
              <a:t>– where “1” is 100% infection (every infected cell produces virus).  </a:t>
            </a:r>
          </a:p>
          <a:p>
            <a:endParaRPr lang="en-US" dirty="0"/>
          </a:p>
          <a:p>
            <a:r>
              <a:rPr lang="en-US" dirty="0"/>
              <a:t>An EOP measure of 10</a:t>
            </a:r>
            <a:r>
              <a:rPr lang="en-US" baseline="30000" dirty="0"/>
              <a:t>-4</a:t>
            </a:r>
            <a:r>
              <a:rPr lang="en-US" dirty="0"/>
              <a:t> indicates 0.01% infection (1 in 10,000 infected cells produce virus). </a:t>
            </a:r>
          </a:p>
        </p:txBody>
      </p:sp>
      <p:sp>
        <p:nvSpPr>
          <p:cNvPr id="4" name="Rectangle 3">
            <a:extLst>
              <a:ext uri="{FF2B5EF4-FFF2-40B4-BE49-F238E27FC236}">
                <a16:creationId xmlns:a16="http://schemas.microsoft.com/office/drawing/2014/main" id="{35CA9208-B8BB-4698-9D21-F0EA8CCF3BB5}"/>
              </a:ext>
            </a:extLst>
          </p:cNvPr>
          <p:cNvSpPr/>
          <p:nvPr/>
        </p:nvSpPr>
        <p:spPr>
          <a:xfrm>
            <a:off x="1295400" y="137788"/>
            <a:ext cx="7463283" cy="523220"/>
          </a:xfrm>
          <a:prstGeom prst="rect">
            <a:avLst/>
          </a:prstGeom>
        </p:spPr>
        <p:txBody>
          <a:bodyPr wrap="square">
            <a:spAutoFit/>
          </a:bodyPr>
          <a:lstStyle/>
          <a:p>
            <a:r>
              <a:rPr lang="en-US" sz="2800" b="1" i="1" dirty="0">
                <a:solidFill>
                  <a:schemeClr val="accent2"/>
                </a:solidFill>
                <a:highlight>
                  <a:srgbClr val="FFFF00"/>
                </a:highlight>
              </a:rPr>
              <a:t>Protection against </a:t>
            </a:r>
            <a:r>
              <a:rPr lang="en-US" sz="2800" b="1" i="1" u="sng" dirty="0">
                <a:solidFill>
                  <a:schemeClr val="accent2"/>
                </a:solidFill>
                <a:highlight>
                  <a:srgbClr val="FFFF00"/>
                </a:highlight>
              </a:rPr>
              <a:t>viral infection</a:t>
            </a:r>
            <a:endParaRPr lang="en-US" sz="2800" i="1" dirty="0">
              <a:highlight>
                <a:srgbClr val="FFFF00"/>
              </a:highlight>
            </a:endParaRPr>
          </a:p>
        </p:txBody>
      </p:sp>
    </p:spTree>
    <p:extLst>
      <p:ext uri="{BB962C8B-B14F-4D97-AF65-F5344CB8AC3E}">
        <p14:creationId xmlns:p14="http://schemas.microsoft.com/office/powerpoint/2010/main" val="95567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fontScale="90000"/>
          </a:bodyPr>
          <a:lstStyle/>
          <a:p>
            <a:pPr eaLnBrk="1" hangingPunct="1"/>
            <a:r>
              <a:rPr lang="en-US" sz="4000" i="1" dirty="0"/>
              <a:t>Restriction /Modification Enzymes </a:t>
            </a:r>
            <a:r>
              <a:rPr lang="en-US" sz="4000" dirty="0"/>
              <a:t>as a microbial immune system</a:t>
            </a:r>
          </a:p>
        </p:txBody>
      </p:sp>
      <p:sp>
        <p:nvSpPr>
          <p:cNvPr id="17411" name="Rectangle 3"/>
          <p:cNvSpPr>
            <a:spLocks noGrp="1" noChangeArrowheads="1"/>
          </p:cNvSpPr>
          <p:nvPr>
            <p:ph sz="quarter" idx="1"/>
          </p:nvPr>
        </p:nvSpPr>
        <p:spPr>
          <a:xfrm>
            <a:off x="457200" y="1447800"/>
            <a:ext cx="8458200" cy="5257800"/>
          </a:xfrm>
        </p:spPr>
        <p:txBody>
          <a:bodyPr>
            <a:normAutofit fontScale="77500" lnSpcReduction="20000"/>
          </a:bodyPr>
          <a:lstStyle/>
          <a:p>
            <a:pPr eaLnBrk="1" hangingPunct="1">
              <a:lnSpc>
                <a:spcPct val="80000"/>
              </a:lnSpc>
              <a:buFontTx/>
              <a:buNone/>
            </a:pPr>
            <a:r>
              <a:rPr lang="en-US" sz="1800" dirty="0"/>
              <a:t>				</a:t>
            </a:r>
            <a:r>
              <a:rPr lang="el-GR" sz="1800" b="1" dirty="0">
                <a:cs typeface="Arial" charset="0"/>
              </a:rPr>
              <a:t>λ</a:t>
            </a:r>
            <a:r>
              <a:rPr lang="en-US" sz="1800" b="1" dirty="0">
                <a:cs typeface="Arial" charset="0"/>
              </a:rPr>
              <a:t> Plating Efficiency</a:t>
            </a:r>
          </a:p>
          <a:p>
            <a:pPr eaLnBrk="1" hangingPunct="1">
              <a:lnSpc>
                <a:spcPct val="80000"/>
              </a:lnSpc>
              <a:buFontTx/>
              <a:buNone/>
            </a:pPr>
            <a:r>
              <a:rPr lang="en-US" sz="1800" b="1" dirty="0">
                <a:cs typeface="Arial" charset="0"/>
              </a:rPr>
              <a:t>			</a:t>
            </a:r>
            <a:r>
              <a:rPr lang="en-US" sz="1800" b="1" i="1" u="sng" dirty="0">
                <a:solidFill>
                  <a:schemeClr val="accent2"/>
                </a:solidFill>
                <a:cs typeface="Arial" charset="0"/>
              </a:rPr>
              <a:t>E. coli</a:t>
            </a:r>
            <a:r>
              <a:rPr lang="en-US" sz="1800" b="1" u="sng" dirty="0">
                <a:solidFill>
                  <a:schemeClr val="accent2"/>
                </a:solidFill>
                <a:cs typeface="Arial" charset="0"/>
              </a:rPr>
              <a:t> strain used </a:t>
            </a:r>
            <a:r>
              <a:rPr lang="en-US" sz="1800" b="1" u="sng" dirty="0">
                <a:cs typeface="Arial" charset="0"/>
              </a:rPr>
              <a:t>to prepare virus stock</a:t>
            </a:r>
            <a:endParaRPr lang="el-GR" sz="1800" b="1" u="sng" dirty="0">
              <a:cs typeface="Arial" charset="0"/>
            </a:endParaRPr>
          </a:p>
          <a:p>
            <a:pPr eaLnBrk="1" hangingPunct="1">
              <a:lnSpc>
                <a:spcPct val="80000"/>
              </a:lnSpc>
              <a:buFontTx/>
              <a:buNone/>
            </a:pPr>
            <a:r>
              <a:rPr lang="en-US" sz="1800" b="1" i="1" u="sng" dirty="0">
                <a:solidFill>
                  <a:schemeClr val="accent2"/>
                </a:solidFill>
              </a:rPr>
              <a:t>E. coli</a:t>
            </a:r>
            <a:r>
              <a:rPr lang="en-US" sz="1800" b="1" u="sng" dirty="0">
                <a:solidFill>
                  <a:schemeClr val="accent2"/>
                </a:solidFill>
              </a:rPr>
              <a:t> strain</a:t>
            </a:r>
            <a:r>
              <a:rPr lang="en-US" sz="1800" dirty="0"/>
              <a:t>	                         K		B		C</a:t>
            </a:r>
          </a:p>
          <a:p>
            <a:pPr eaLnBrk="1" hangingPunct="1">
              <a:lnSpc>
                <a:spcPct val="80000"/>
              </a:lnSpc>
              <a:buFontTx/>
              <a:buNone/>
            </a:pPr>
            <a:r>
              <a:rPr lang="en-US" sz="1800" b="1" u="sng" dirty="0">
                <a:solidFill>
                  <a:schemeClr val="accent2"/>
                </a:solidFill>
              </a:rPr>
              <a:t>infected with virus</a:t>
            </a:r>
          </a:p>
          <a:p>
            <a:pPr eaLnBrk="1" hangingPunct="1">
              <a:lnSpc>
                <a:spcPct val="80000"/>
              </a:lnSpc>
              <a:buFontTx/>
              <a:buNone/>
            </a:pPr>
            <a:r>
              <a:rPr lang="en-US" sz="1800" b="1" dirty="0"/>
              <a:t>K			1		10-4		10-4</a:t>
            </a:r>
          </a:p>
          <a:p>
            <a:pPr eaLnBrk="1" hangingPunct="1">
              <a:lnSpc>
                <a:spcPct val="80000"/>
              </a:lnSpc>
              <a:buFontTx/>
              <a:buNone/>
            </a:pPr>
            <a:endParaRPr lang="en-US" sz="1800" b="1" dirty="0"/>
          </a:p>
          <a:p>
            <a:pPr eaLnBrk="1" hangingPunct="1">
              <a:lnSpc>
                <a:spcPct val="80000"/>
              </a:lnSpc>
              <a:buFontTx/>
              <a:buNone/>
            </a:pPr>
            <a:r>
              <a:rPr lang="en-US" sz="1800" b="1" dirty="0"/>
              <a:t>B			10-4		1		10-4</a:t>
            </a:r>
          </a:p>
          <a:p>
            <a:pPr eaLnBrk="1" hangingPunct="1">
              <a:lnSpc>
                <a:spcPct val="80000"/>
              </a:lnSpc>
              <a:buFontTx/>
              <a:buNone/>
            </a:pPr>
            <a:endParaRPr lang="en-US" sz="1800" b="1" dirty="0"/>
          </a:p>
          <a:p>
            <a:pPr eaLnBrk="1" hangingPunct="1">
              <a:lnSpc>
                <a:spcPct val="80000"/>
              </a:lnSpc>
              <a:buFontTx/>
              <a:buNone/>
            </a:pPr>
            <a:r>
              <a:rPr lang="en-US" sz="1800" b="1" dirty="0"/>
              <a:t>C			1		1		1</a:t>
            </a:r>
          </a:p>
          <a:p>
            <a:pPr eaLnBrk="1" hangingPunct="1">
              <a:lnSpc>
                <a:spcPct val="80000"/>
              </a:lnSpc>
              <a:buFontTx/>
              <a:buNone/>
            </a:pPr>
            <a:endParaRPr lang="en-US" sz="1800" dirty="0"/>
          </a:p>
          <a:p>
            <a:pPr eaLnBrk="1" hangingPunct="1">
              <a:lnSpc>
                <a:spcPct val="80000"/>
              </a:lnSpc>
              <a:buFontTx/>
              <a:buNone/>
            </a:pPr>
            <a:endParaRPr lang="en-US" sz="1800" b="1" dirty="0">
              <a:solidFill>
                <a:schemeClr val="accent2"/>
              </a:solidFill>
            </a:endParaRPr>
          </a:p>
          <a:p>
            <a:pPr eaLnBrk="1" hangingPunct="1">
              <a:lnSpc>
                <a:spcPct val="120000"/>
              </a:lnSpc>
              <a:buFontTx/>
              <a:buNone/>
            </a:pPr>
            <a:r>
              <a:rPr lang="en-US" sz="2300" b="1" dirty="0"/>
              <a:t>Conclude: </a:t>
            </a:r>
            <a:r>
              <a:rPr lang="en-US" sz="2300" b="1" dirty="0">
                <a:solidFill>
                  <a:schemeClr val="accent2"/>
                </a:solidFill>
              </a:rPr>
              <a:t>B/K E. coli strains differ in their “immune” response</a:t>
            </a:r>
            <a:r>
              <a:rPr lang="en-US" sz="2300" dirty="0"/>
              <a:t> because B and K have distinct and </a:t>
            </a:r>
            <a:r>
              <a:rPr lang="en-US" sz="2300" u="sng" dirty="0"/>
              <a:t>different restriction/modification systems </a:t>
            </a:r>
          </a:p>
          <a:p>
            <a:pPr eaLnBrk="1" hangingPunct="1">
              <a:lnSpc>
                <a:spcPct val="120000"/>
              </a:lnSpc>
              <a:buFontTx/>
              <a:buNone/>
            </a:pPr>
            <a:endParaRPr lang="en-US" sz="2300" dirty="0"/>
          </a:p>
          <a:p>
            <a:pPr eaLnBrk="1" hangingPunct="1">
              <a:lnSpc>
                <a:spcPct val="120000"/>
              </a:lnSpc>
              <a:buFontTx/>
              <a:buNone/>
            </a:pPr>
            <a:r>
              <a:rPr lang="en-US" sz="2300" dirty="0"/>
              <a:t> </a:t>
            </a:r>
            <a:r>
              <a:rPr lang="en-US" sz="2300" b="1" dirty="0"/>
              <a:t>C is R-M- </a:t>
            </a:r>
            <a:r>
              <a:rPr lang="en-US" sz="2300" dirty="0"/>
              <a:t>since phage propagated in strain C are restricted (few plaques) when presented to either </a:t>
            </a:r>
            <a:r>
              <a:rPr lang="en-US" sz="2300" i="1" dirty="0"/>
              <a:t>E. coli</a:t>
            </a:r>
            <a:r>
              <a:rPr lang="en-US" sz="2300" dirty="0"/>
              <a:t> strain K or B (</a:t>
            </a:r>
            <a:r>
              <a:rPr lang="en-US" sz="2300" b="1" dirty="0">
                <a:solidFill>
                  <a:schemeClr val="accent2"/>
                </a:solidFill>
              </a:rPr>
              <a:t>“C” propagated phage is not modified and vulnerable to destruction</a:t>
            </a:r>
            <a:r>
              <a:rPr lang="en-US" sz="2300" dirty="0"/>
              <a:t>)</a:t>
            </a:r>
            <a:r>
              <a:rPr lang="en-US" sz="2300" dirty="0">
                <a:solidFill>
                  <a:schemeClr val="accent2"/>
                </a:solidFill>
              </a:rPr>
              <a:t> </a:t>
            </a:r>
            <a:r>
              <a:rPr lang="en-US" sz="2300" dirty="0"/>
              <a:t>and </a:t>
            </a:r>
          </a:p>
          <a:p>
            <a:pPr eaLnBrk="1" hangingPunct="1">
              <a:lnSpc>
                <a:spcPct val="120000"/>
              </a:lnSpc>
              <a:buFontTx/>
              <a:buNone/>
            </a:pPr>
            <a:endParaRPr lang="en-US" sz="2300" dirty="0"/>
          </a:p>
          <a:p>
            <a:pPr eaLnBrk="1" hangingPunct="1">
              <a:lnSpc>
                <a:spcPct val="120000"/>
              </a:lnSpc>
              <a:buFontTx/>
              <a:buNone/>
            </a:pPr>
            <a:r>
              <a:rPr lang="en-US" sz="2300" dirty="0"/>
              <a:t>Phage from K or B bacteria are not restricted (many plaques) on strain C (</a:t>
            </a:r>
            <a:r>
              <a:rPr lang="en-US" sz="2300" b="1" dirty="0">
                <a:solidFill>
                  <a:schemeClr val="accent2"/>
                </a:solidFill>
              </a:rPr>
              <a:t>since “C” E. coli have no restriction system to destroy unmodified DNA</a:t>
            </a:r>
            <a:r>
              <a:rPr lang="en-US" sz="2300" dirty="0"/>
              <a:t>).</a:t>
            </a:r>
          </a:p>
        </p:txBody>
      </p:sp>
    </p:spTree>
    <p:extLst>
      <p:ext uri="{BB962C8B-B14F-4D97-AF65-F5344CB8AC3E}">
        <p14:creationId xmlns:p14="http://schemas.microsoft.com/office/powerpoint/2010/main" val="171604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11" end="1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1">
                                            <p:txEl>
                                              <p:pRg st="13" end="1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11">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533400" y="228600"/>
            <a:ext cx="8153400" cy="3754874"/>
          </a:xfrm>
          <a:prstGeom prst="rect">
            <a:avLst/>
          </a:prstGeom>
          <a:noFill/>
          <a:ln w="9525">
            <a:noFill/>
            <a:miter lim="800000"/>
            <a:headEnd/>
            <a:tailEnd/>
          </a:ln>
        </p:spPr>
        <p:txBody>
          <a:bodyPr wrap="square">
            <a:spAutoFit/>
          </a:bodyPr>
          <a:lstStyle/>
          <a:p>
            <a:r>
              <a:rPr lang="en-US" sz="2000" b="1" i="1" dirty="0"/>
              <a:t>Natural E. coli restriction systems (differ from one another in DNA </a:t>
            </a:r>
            <a:r>
              <a:rPr lang="en-US" sz="2000" b="1" i="1" dirty="0">
                <a:solidFill>
                  <a:srgbClr val="FF0000"/>
                </a:solidFill>
              </a:rPr>
              <a:t>sequence specificity </a:t>
            </a:r>
            <a:r>
              <a:rPr lang="en-US" sz="2000" b="1" i="1" dirty="0"/>
              <a:t>&amp; in </a:t>
            </a:r>
            <a:r>
              <a:rPr lang="en-US" sz="2000" b="1" i="1" dirty="0">
                <a:solidFill>
                  <a:srgbClr val="FF0000"/>
                </a:solidFill>
              </a:rPr>
              <a:t>sensitivity to DNA methylation</a:t>
            </a:r>
            <a:r>
              <a:rPr lang="en-US" sz="2000" b="1" i="1" dirty="0"/>
              <a:t>)</a:t>
            </a:r>
            <a:endParaRPr lang="en-US" sz="2000" b="1" dirty="0"/>
          </a:p>
          <a:p>
            <a:endParaRPr lang="en-US" b="1" dirty="0">
              <a:solidFill>
                <a:schemeClr val="accent2"/>
              </a:solidFill>
            </a:endParaRPr>
          </a:p>
          <a:p>
            <a:r>
              <a:rPr lang="en-US" b="1" dirty="0" err="1"/>
              <a:t>EcoK</a:t>
            </a:r>
            <a:r>
              <a:rPr lang="en-US" b="1" dirty="0"/>
              <a:t> system </a:t>
            </a:r>
            <a:r>
              <a:rPr lang="en-US" dirty="0"/>
              <a:t>includes the </a:t>
            </a:r>
            <a:r>
              <a:rPr lang="en-US" dirty="0" err="1"/>
              <a:t>Hsd</a:t>
            </a:r>
            <a:r>
              <a:rPr lang="en-US" dirty="0"/>
              <a:t> restriction (</a:t>
            </a:r>
            <a:r>
              <a:rPr lang="en-US" b="1" dirty="0" err="1"/>
              <a:t>hsdR</a:t>
            </a:r>
            <a:r>
              <a:rPr lang="en-US" dirty="0"/>
              <a:t>) enzyme gene cuts DNA that is </a:t>
            </a:r>
            <a:r>
              <a:rPr lang="en-US" u="sng" dirty="0"/>
              <a:t>NOT</a:t>
            </a:r>
            <a:r>
              <a:rPr lang="en-US" dirty="0"/>
              <a:t> protected by methylation. </a:t>
            </a:r>
            <a:r>
              <a:rPr lang="en-US" dirty="0" err="1"/>
              <a:t>EcoK</a:t>
            </a:r>
            <a:r>
              <a:rPr lang="en-US" dirty="0"/>
              <a:t> site recognition is (5' AA*CNNNNNNGTGC3‘ on average found 1/16,000 bp but can be more common, e.g., the 4361 bp pBR322 has 2 sites).  </a:t>
            </a:r>
            <a:r>
              <a:rPr lang="en-US" dirty="0" err="1"/>
              <a:t>EcoK</a:t>
            </a:r>
            <a:r>
              <a:rPr lang="en-US" dirty="0"/>
              <a:t> methylase (</a:t>
            </a:r>
            <a:r>
              <a:rPr lang="en-US" b="1" dirty="0" err="1"/>
              <a:t>hsdM</a:t>
            </a:r>
            <a:r>
              <a:rPr lang="en-US" dirty="0"/>
              <a:t>) modifies adenosine in AA(N6)CGTGC. </a:t>
            </a:r>
            <a:r>
              <a:rPr lang="en-US" b="1" dirty="0" err="1"/>
              <a:t>HsdS</a:t>
            </a:r>
            <a:r>
              <a:rPr lang="en-US" dirty="0"/>
              <a:t> is a DNA sequence specificity factor needed for both methylation &amp; cleavage. Unmodified DNA introduced into a strain with the </a:t>
            </a:r>
            <a:r>
              <a:rPr lang="en-US" dirty="0" err="1"/>
              <a:t>EcoK</a:t>
            </a:r>
            <a:r>
              <a:rPr lang="en-US" dirty="0"/>
              <a:t> restriction enzyme will be destroyed. </a:t>
            </a:r>
            <a:r>
              <a:rPr lang="en-US" dirty="0" err="1"/>
              <a:t>HsdR</a:t>
            </a:r>
            <a:r>
              <a:rPr lang="en-US" dirty="0"/>
              <a:t> deficient strains are rest-, mod+ . </a:t>
            </a:r>
            <a:r>
              <a:rPr lang="en-US" b="1" dirty="0" err="1"/>
              <a:t>HsdS</a:t>
            </a:r>
            <a:r>
              <a:rPr lang="en-US" b="1" dirty="0"/>
              <a:t> deficient or </a:t>
            </a:r>
            <a:r>
              <a:rPr lang="en-US" b="1" dirty="0" err="1"/>
              <a:t>HsdM</a:t>
            </a:r>
            <a:r>
              <a:rPr lang="en-US" b="1" dirty="0"/>
              <a:t> deficient strains </a:t>
            </a:r>
            <a:r>
              <a:rPr lang="en-US" dirty="0"/>
              <a:t>are rest-, mod-</a:t>
            </a:r>
          </a:p>
          <a:p>
            <a:endParaRPr lang="en-US" dirty="0"/>
          </a:p>
        </p:txBody>
      </p:sp>
      <p:pic>
        <p:nvPicPr>
          <p:cNvPr id="19459" name="Picture 3" descr="03-04"/>
          <p:cNvPicPr>
            <a:picLocks noChangeAspect="1" noChangeArrowheads="1"/>
          </p:cNvPicPr>
          <p:nvPr/>
        </p:nvPicPr>
        <p:blipFill>
          <a:blip r:embed="rId2" cstate="print"/>
          <a:srcRect/>
          <a:stretch>
            <a:fillRect/>
          </a:stretch>
        </p:blipFill>
        <p:spPr bwMode="auto">
          <a:xfrm>
            <a:off x="685800" y="3609975"/>
            <a:ext cx="7620000" cy="1266825"/>
          </a:xfrm>
          <a:prstGeom prst="rect">
            <a:avLst/>
          </a:prstGeom>
          <a:noFill/>
          <a:ln w="9525">
            <a:noFill/>
            <a:miter lim="800000"/>
            <a:headEnd/>
            <a:tailEnd/>
          </a:ln>
        </p:spPr>
      </p:pic>
      <p:sp>
        <p:nvSpPr>
          <p:cNvPr id="19460" name="Rectangle 4"/>
          <p:cNvSpPr>
            <a:spLocks noChangeArrowheads="1"/>
          </p:cNvSpPr>
          <p:nvPr/>
        </p:nvSpPr>
        <p:spPr bwMode="auto">
          <a:xfrm>
            <a:off x="609600" y="4480173"/>
            <a:ext cx="7924800" cy="1615827"/>
          </a:xfrm>
          <a:prstGeom prst="rect">
            <a:avLst/>
          </a:prstGeom>
          <a:noFill/>
          <a:ln w="9525">
            <a:noFill/>
            <a:miter lim="800000"/>
            <a:headEnd/>
            <a:tailEnd/>
          </a:ln>
        </p:spPr>
        <p:txBody>
          <a:bodyPr wrap="square">
            <a:spAutoFit/>
          </a:bodyPr>
          <a:lstStyle/>
          <a:p>
            <a:pPr>
              <a:spcBef>
                <a:spcPct val="50000"/>
              </a:spcBef>
            </a:pPr>
            <a:endParaRPr lang="en-US" b="1" dirty="0"/>
          </a:p>
          <a:p>
            <a:pPr>
              <a:spcBef>
                <a:spcPct val="50000"/>
              </a:spcBef>
            </a:pPr>
            <a:r>
              <a:rPr lang="en-US" b="1" u="sng" dirty="0"/>
              <a:t>Clustered gene sets</a:t>
            </a:r>
            <a:r>
              <a:rPr lang="en-US" u="sng" dirty="0"/>
              <a:t> </a:t>
            </a:r>
            <a:r>
              <a:rPr lang="en-US" dirty="0"/>
              <a:t>in the </a:t>
            </a:r>
            <a:r>
              <a:rPr lang="en-US" i="1" dirty="0"/>
              <a:t>E. coli</a:t>
            </a:r>
            <a:r>
              <a:rPr lang="en-US" dirty="0"/>
              <a:t> chromosome.  Such </a:t>
            </a:r>
            <a:r>
              <a:rPr lang="en-US" b="1" dirty="0"/>
              <a:t>structural &amp;</a:t>
            </a:r>
            <a:r>
              <a:rPr lang="en-US" dirty="0"/>
              <a:t> </a:t>
            </a:r>
            <a:r>
              <a:rPr lang="en-US" b="1" dirty="0"/>
              <a:t>functional linkage</a:t>
            </a:r>
            <a:r>
              <a:rPr lang="en-US" dirty="0"/>
              <a:t> is common in bacteria but much less so in higher eukaryotes (with certain striking exceptions such as </a:t>
            </a:r>
            <a:r>
              <a:rPr lang="en-US" dirty="0" err="1"/>
              <a:t>rDNA</a:t>
            </a:r>
            <a:r>
              <a:rPr lang="en-US" dirty="0"/>
              <a:t> repeats, histone genes, U-small nuclear RNA genes)</a:t>
            </a:r>
          </a:p>
        </p:txBody>
      </p:sp>
    </p:spTree>
    <p:extLst>
      <p:ext uri="{BB962C8B-B14F-4D97-AF65-F5344CB8AC3E}">
        <p14:creationId xmlns:p14="http://schemas.microsoft.com/office/powerpoint/2010/main" val="82550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6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502414"/>
            <a:ext cx="8534400" cy="6001643"/>
          </a:xfrm>
          <a:prstGeom prst="rect">
            <a:avLst/>
          </a:prstGeom>
        </p:spPr>
        <p:txBody>
          <a:bodyPr wrap="square">
            <a:spAutoFit/>
          </a:bodyPr>
          <a:lstStyle/>
          <a:p>
            <a:pPr lvl="0"/>
            <a:r>
              <a:rPr lang="en-US" sz="1600" dirty="0">
                <a:solidFill>
                  <a:prstClr val="black"/>
                </a:solidFill>
              </a:rPr>
              <a:t>For cloning of foreign DNA sequences in </a:t>
            </a:r>
            <a:r>
              <a:rPr lang="en-US" sz="1600" i="1" dirty="0">
                <a:solidFill>
                  <a:prstClr val="black"/>
                </a:solidFill>
              </a:rPr>
              <a:t>E. coli</a:t>
            </a:r>
            <a:r>
              <a:rPr lang="en-US" sz="1600" dirty="0">
                <a:solidFill>
                  <a:prstClr val="black"/>
                </a:solidFill>
              </a:rPr>
              <a:t>, the most important is </a:t>
            </a:r>
            <a:r>
              <a:rPr lang="en-US" sz="1600" b="1" dirty="0">
                <a:solidFill>
                  <a:prstClr val="black"/>
                </a:solidFill>
              </a:rPr>
              <a:t>the </a:t>
            </a:r>
            <a:r>
              <a:rPr lang="en-US" sz="1600" b="1" dirty="0">
                <a:solidFill>
                  <a:srgbClr val="FF0000"/>
                </a:solidFill>
              </a:rPr>
              <a:t>type I</a:t>
            </a:r>
            <a:r>
              <a:rPr lang="en-US" sz="1600" b="1" dirty="0">
                <a:solidFill>
                  <a:prstClr val="black"/>
                </a:solidFill>
              </a:rPr>
              <a:t> system </a:t>
            </a:r>
            <a:r>
              <a:rPr lang="en-US" sz="1600" dirty="0">
                <a:solidFill>
                  <a:prstClr val="black"/>
                </a:solidFill>
              </a:rPr>
              <a:t>encoded by the </a:t>
            </a:r>
            <a:r>
              <a:rPr lang="en-US" sz="1600" b="1" i="1" dirty="0" err="1">
                <a:solidFill>
                  <a:prstClr val="black"/>
                </a:solidFill>
              </a:rPr>
              <a:t>hsdR</a:t>
            </a:r>
            <a:r>
              <a:rPr lang="en-US" sz="1600" b="1" dirty="0">
                <a:solidFill>
                  <a:prstClr val="black"/>
                </a:solidFill>
              </a:rPr>
              <a:t>, </a:t>
            </a:r>
            <a:r>
              <a:rPr lang="en-US" sz="1600" b="1" i="1" dirty="0" err="1">
                <a:solidFill>
                  <a:prstClr val="black"/>
                </a:solidFill>
              </a:rPr>
              <a:t>hsdM</a:t>
            </a:r>
            <a:r>
              <a:rPr lang="en-US" sz="1600" b="1" dirty="0">
                <a:solidFill>
                  <a:prstClr val="black"/>
                </a:solidFill>
              </a:rPr>
              <a:t> and </a:t>
            </a:r>
            <a:r>
              <a:rPr lang="en-US" sz="1600" b="1" i="1" dirty="0" err="1">
                <a:solidFill>
                  <a:prstClr val="black"/>
                </a:solidFill>
              </a:rPr>
              <a:t>hsdS</a:t>
            </a:r>
            <a:r>
              <a:rPr lang="en-US" sz="1600" dirty="0">
                <a:solidFill>
                  <a:prstClr val="black"/>
                </a:solidFill>
              </a:rPr>
              <a:t> genes. The products of all three genes form a multimeric enzyme capable of cleaving or </a:t>
            </a:r>
            <a:r>
              <a:rPr lang="en-US" sz="1600" dirty="0" err="1">
                <a:solidFill>
                  <a:prstClr val="black"/>
                </a:solidFill>
              </a:rPr>
              <a:t>methylating</a:t>
            </a:r>
            <a:r>
              <a:rPr lang="en-US" sz="1600" dirty="0">
                <a:solidFill>
                  <a:prstClr val="black"/>
                </a:solidFill>
              </a:rPr>
              <a:t> a particular target sequence (5´-AAC[N</a:t>
            </a:r>
            <a:r>
              <a:rPr lang="en-US" sz="1600" baseline="-25000" dirty="0">
                <a:solidFill>
                  <a:prstClr val="black"/>
                </a:solidFill>
              </a:rPr>
              <a:t>6</a:t>
            </a:r>
            <a:r>
              <a:rPr lang="en-US" sz="1600" dirty="0">
                <a:solidFill>
                  <a:prstClr val="black"/>
                </a:solidFill>
              </a:rPr>
              <a:t>]GTGC-3´ in </a:t>
            </a:r>
            <a:r>
              <a:rPr lang="en-US" sz="1600" i="1" dirty="0">
                <a:solidFill>
                  <a:prstClr val="black"/>
                </a:solidFill>
              </a:rPr>
              <a:t>E. coli</a:t>
            </a:r>
            <a:r>
              <a:rPr lang="en-US" sz="1600" dirty="0">
                <a:solidFill>
                  <a:prstClr val="black"/>
                </a:solidFill>
              </a:rPr>
              <a:t> K12 strains). </a:t>
            </a:r>
          </a:p>
          <a:p>
            <a:pPr lvl="0"/>
            <a:endParaRPr lang="en-US" sz="1400" dirty="0">
              <a:solidFill>
                <a:prstClr val="black"/>
              </a:solidFill>
            </a:endParaRPr>
          </a:p>
          <a:p>
            <a:pPr lvl="0"/>
            <a:r>
              <a:rPr lang="en-US" sz="1400" dirty="0">
                <a:solidFill>
                  <a:prstClr val="black"/>
                </a:solidFill>
              </a:rPr>
              <a:t>If the target sequence is </a:t>
            </a:r>
            <a:r>
              <a:rPr lang="en-US" sz="1400" b="1" dirty="0">
                <a:solidFill>
                  <a:prstClr val="black"/>
                </a:solidFill>
              </a:rPr>
              <a:t>hemi-methylated</a:t>
            </a:r>
            <a:r>
              <a:rPr lang="en-US" sz="1400" dirty="0">
                <a:solidFill>
                  <a:prstClr val="black"/>
                </a:solidFill>
              </a:rPr>
              <a:t> (only one strand is methylated as occurs during DNA replication of the host chromosome), then the enzyme acts as a methylase thus protecting the sequence from cleavage. </a:t>
            </a:r>
          </a:p>
          <a:p>
            <a:pPr lvl="0"/>
            <a:endParaRPr lang="en-US" sz="1400" dirty="0">
              <a:solidFill>
                <a:prstClr val="black"/>
              </a:solidFill>
            </a:endParaRPr>
          </a:p>
          <a:p>
            <a:pPr lvl="0"/>
            <a:r>
              <a:rPr lang="en-US" sz="1400" dirty="0">
                <a:solidFill>
                  <a:prstClr val="black"/>
                </a:solidFill>
              </a:rPr>
              <a:t>If the sequence is </a:t>
            </a:r>
            <a:r>
              <a:rPr lang="en-US" sz="1400" b="1" dirty="0">
                <a:solidFill>
                  <a:prstClr val="black"/>
                </a:solidFill>
              </a:rPr>
              <a:t>not methylated </a:t>
            </a:r>
            <a:r>
              <a:rPr lang="en-US" sz="1400" dirty="0">
                <a:solidFill>
                  <a:prstClr val="black"/>
                </a:solidFill>
              </a:rPr>
              <a:t>on any strand, then the enzyme acts as a restriction endonuclease and cuts the target sequence. </a:t>
            </a:r>
          </a:p>
          <a:p>
            <a:pPr lvl="0"/>
            <a:endParaRPr lang="en-US" sz="1400" dirty="0">
              <a:solidFill>
                <a:prstClr val="black"/>
              </a:solidFill>
            </a:endParaRPr>
          </a:p>
          <a:p>
            <a:pPr lvl="0"/>
            <a:r>
              <a:rPr lang="en-US" sz="1400" dirty="0">
                <a:solidFill>
                  <a:prstClr val="black"/>
                </a:solidFill>
              </a:rPr>
              <a:t>Typically DNA from another organism will not be methylated at the </a:t>
            </a:r>
            <a:r>
              <a:rPr lang="en-US" sz="1400" dirty="0" err="1">
                <a:solidFill>
                  <a:prstClr val="black"/>
                </a:solidFill>
              </a:rPr>
              <a:t>EcoK</a:t>
            </a:r>
            <a:r>
              <a:rPr lang="en-US" sz="1400" dirty="0">
                <a:solidFill>
                  <a:prstClr val="black"/>
                </a:solidFill>
              </a:rPr>
              <a:t> target sequence and will be degraded when introduced into a </a:t>
            </a:r>
            <a:r>
              <a:rPr lang="en-US" sz="1400" i="1" dirty="0">
                <a:solidFill>
                  <a:prstClr val="black"/>
                </a:solidFill>
              </a:rPr>
              <a:t>E. coli </a:t>
            </a:r>
            <a:r>
              <a:rPr lang="en-US" sz="1400" dirty="0">
                <a:solidFill>
                  <a:prstClr val="black"/>
                </a:solidFill>
              </a:rPr>
              <a:t>that is wildtype for all three </a:t>
            </a:r>
            <a:r>
              <a:rPr lang="en-US" sz="1400" i="1" dirty="0" err="1">
                <a:solidFill>
                  <a:prstClr val="black"/>
                </a:solidFill>
              </a:rPr>
              <a:t>hsd</a:t>
            </a:r>
            <a:r>
              <a:rPr lang="en-US" sz="1400" dirty="0">
                <a:solidFill>
                  <a:prstClr val="black"/>
                </a:solidFill>
              </a:rPr>
              <a:t> genes. </a:t>
            </a:r>
          </a:p>
          <a:p>
            <a:pPr lvl="0"/>
            <a:endParaRPr lang="en-US" sz="1400" b="1" dirty="0">
              <a:solidFill>
                <a:prstClr val="black"/>
              </a:solidFill>
            </a:endParaRPr>
          </a:p>
          <a:p>
            <a:pPr lvl="0"/>
            <a:r>
              <a:rPr lang="en-US" sz="1400" dirty="0">
                <a:solidFill>
                  <a:prstClr val="black"/>
                </a:solidFill>
              </a:rPr>
              <a:t>Mutations in either the </a:t>
            </a:r>
            <a:r>
              <a:rPr lang="en-US" sz="1400" i="1" dirty="0" err="1">
                <a:solidFill>
                  <a:prstClr val="black"/>
                </a:solidFill>
              </a:rPr>
              <a:t>hsdM</a:t>
            </a:r>
            <a:r>
              <a:rPr lang="en-US" sz="1400" dirty="0">
                <a:solidFill>
                  <a:prstClr val="black"/>
                </a:solidFill>
              </a:rPr>
              <a:t> or </a:t>
            </a:r>
            <a:r>
              <a:rPr lang="en-US" sz="1400" i="1" dirty="0" err="1">
                <a:solidFill>
                  <a:prstClr val="black"/>
                </a:solidFill>
              </a:rPr>
              <a:t>hsdR</a:t>
            </a:r>
            <a:r>
              <a:rPr lang="en-US" sz="1400" dirty="0">
                <a:solidFill>
                  <a:prstClr val="black"/>
                </a:solidFill>
              </a:rPr>
              <a:t> genes result in a restriction-modification minus phenotype (r</a:t>
            </a:r>
            <a:r>
              <a:rPr lang="en-US" sz="1400" baseline="30000" dirty="0">
                <a:solidFill>
                  <a:prstClr val="black"/>
                </a:solidFill>
              </a:rPr>
              <a:t>–</a:t>
            </a:r>
            <a:r>
              <a:rPr lang="en-US" sz="1400" dirty="0">
                <a:solidFill>
                  <a:prstClr val="black"/>
                </a:solidFill>
              </a:rPr>
              <a:t>, m</a:t>
            </a:r>
            <a:r>
              <a:rPr lang="en-US" sz="1400" baseline="30000" dirty="0">
                <a:solidFill>
                  <a:prstClr val="black"/>
                </a:solidFill>
              </a:rPr>
              <a:t>–</a:t>
            </a:r>
            <a:r>
              <a:rPr lang="en-US" sz="1400" dirty="0">
                <a:solidFill>
                  <a:prstClr val="black"/>
                </a:solidFill>
              </a:rPr>
              <a:t>). DNA propagated in this genetic background is not subject to endonuclease cleavage but similarly is not methylated. Consequently, plasmid DNA isolated from such a strain cannot be introduced into a strain that is wildtype for </a:t>
            </a:r>
            <a:r>
              <a:rPr lang="en-US" sz="1400" i="1" dirty="0" err="1">
                <a:solidFill>
                  <a:prstClr val="black"/>
                </a:solidFill>
              </a:rPr>
              <a:t>hsdR</a:t>
            </a:r>
            <a:r>
              <a:rPr lang="en-US" sz="1400" dirty="0">
                <a:solidFill>
                  <a:prstClr val="black"/>
                </a:solidFill>
              </a:rPr>
              <a:t>, </a:t>
            </a:r>
            <a:r>
              <a:rPr lang="en-US" sz="1400" i="1" dirty="0" err="1">
                <a:solidFill>
                  <a:prstClr val="black"/>
                </a:solidFill>
              </a:rPr>
              <a:t>hsdM</a:t>
            </a:r>
            <a:r>
              <a:rPr lang="en-US" sz="1400" dirty="0">
                <a:solidFill>
                  <a:prstClr val="black"/>
                </a:solidFill>
              </a:rPr>
              <a:t> and </a:t>
            </a:r>
            <a:r>
              <a:rPr lang="en-US" sz="1400" i="1" dirty="0" err="1">
                <a:solidFill>
                  <a:prstClr val="black"/>
                </a:solidFill>
              </a:rPr>
              <a:t>hsdS</a:t>
            </a:r>
            <a:r>
              <a:rPr lang="en-US" sz="1400" dirty="0">
                <a:solidFill>
                  <a:prstClr val="black"/>
                </a:solidFill>
              </a:rPr>
              <a:t> (r</a:t>
            </a:r>
            <a:r>
              <a:rPr lang="en-US" sz="1400" baseline="30000" dirty="0">
                <a:solidFill>
                  <a:prstClr val="black"/>
                </a:solidFill>
              </a:rPr>
              <a:t>+</a:t>
            </a:r>
            <a:r>
              <a:rPr lang="en-US" sz="1400" dirty="0">
                <a:solidFill>
                  <a:prstClr val="black"/>
                </a:solidFill>
              </a:rPr>
              <a:t>, m</a:t>
            </a:r>
            <a:r>
              <a:rPr lang="en-US" sz="1400" baseline="30000" dirty="0">
                <a:solidFill>
                  <a:prstClr val="black"/>
                </a:solidFill>
              </a:rPr>
              <a:t>+</a:t>
            </a:r>
            <a:r>
              <a:rPr lang="en-US" sz="1400" dirty="0">
                <a:solidFill>
                  <a:prstClr val="black"/>
                </a:solidFill>
              </a:rPr>
              <a:t>) as it will be degraded. </a:t>
            </a:r>
            <a:r>
              <a:rPr lang="en-US" sz="1400" b="1" dirty="0">
                <a:solidFill>
                  <a:prstClr val="black"/>
                </a:solidFill>
              </a:rPr>
              <a:t>Such DNA has to be passed through a restriction minus modification plus strain such as JM109 to protect it from cleavage</a:t>
            </a:r>
            <a:r>
              <a:rPr lang="en-US" sz="1400" dirty="0">
                <a:solidFill>
                  <a:prstClr val="black"/>
                </a:solidFill>
              </a:rPr>
              <a:t>.  Thus, before transforming a plasmid into a different strain of </a:t>
            </a:r>
            <a:r>
              <a:rPr lang="en-US" sz="1400" i="1" dirty="0">
                <a:solidFill>
                  <a:prstClr val="black"/>
                </a:solidFill>
              </a:rPr>
              <a:t>E. coli</a:t>
            </a:r>
            <a:r>
              <a:rPr lang="en-US" sz="1400" dirty="0">
                <a:solidFill>
                  <a:prstClr val="black"/>
                </a:solidFill>
              </a:rPr>
              <a:t>, it is important to consider the </a:t>
            </a:r>
            <a:r>
              <a:rPr lang="en-US" sz="1400" i="1" dirty="0" err="1">
                <a:solidFill>
                  <a:prstClr val="black"/>
                </a:solidFill>
              </a:rPr>
              <a:t>hsdR</a:t>
            </a:r>
            <a:r>
              <a:rPr lang="en-US" sz="1400" dirty="0">
                <a:solidFill>
                  <a:prstClr val="black"/>
                </a:solidFill>
              </a:rPr>
              <a:t>, </a:t>
            </a:r>
            <a:r>
              <a:rPr lang="en-US" sz="1400" i="1" dirty="0" err="1">
                <a:solidFill>
                  <a:prstClr val="black"/>
                </a:solidFill>
              </a:rPr>
              <a:t>hsdM</a:t>
            </a:r>
            <a:r>
              <a:rPr lang="en-US" sz="1400" dirty="0">
                <a:solidFill>
                  <a:prstClr val="black"/>
                </a:solidFill>
              </a:rPr>
              <a:t> and </a:t>
            </a:r>
            <a:r>
              <a:rPr lang="en-US" sz="1400" i="1" dirty="0" err="1">
                <a:solidFill>
                  <a:prstClr val="black"/>
                </a:solidFill>
              </a:rPr>
              <a:t>hsdS</a:t>
            </a:r>
            <a:r>
              <a:rPr lang="en-US" sz="1400" dirty="0">
                <a:solidFill>
                  <a:prstClr val="black"/>
                </a:solidFill>
              </a:rPr>
              <a:t> genotype of the strain that the plasmid was grown in as well as the genotype of the strain into which you plan to transform it.</a:t>
            </a:r>
          </a:p>
          <a:p>
            <a:pPr lvl="0"/>
            <a:endParaRPr lang="en-US" sz="1400" dirty="0">
              <a:solidFill>
                <a:prstClr val="black"/>
              </a:solidFill>
            </a:endParaRPr>
          </a:p>
          <a:p>
            <a:pPr lvl="0"/>
            <a:r>
              <a:rPr lang="en-US" sz="1400" dirty="0">
                <a:solidFill>
                  <a:prstClr val="black"/>
                </a:solidFill>
              </a:rPr>
              <a:t> </a:t>
            </a:r>
            <a:r>
              <a:rPr lang="en-US" sz="1400" dirty="0">
                <a:solidFill>
                  <a:prstClr val="black"/>
                </a:solidFill>
                <a:hlinkClick r:id="rId2"/>
              </a:rPr>
              <a:t>http://www.promega.com/resources/articles/pubhub/enotes/what-are-the-effects-of-the-bacterial-dna-restriction-modification-systems-on-cloning/</a:t>
            </a:r>
            <a:endParaRPr lang="en-US" sz="1400" dirty="0">
              <a:solidFill>
                <a:prstClr val="black"/>
              </a:solidFill>
            </a:endParaRPr>
          </a:p>
          <a:p>
            <a:pPr lvl="0"/>
            <a:endParaRPr lang="en-US" sz="1200" dirty="0">
              <a:solidFill>
                <a:prstClr val="black"/>
              </a:solidFill>
            </a:endParaRPr>
          </a:p>
        </p:txBody>
      </p:sp>
    </p:spTree>
    <p:extLst>
      <p:ext uri="{BB962C8B-B14F-4D97-AF65-F5344CB8AC3E}">
        <p14:creationId xmlns:p14="http://schemas.microsoft.com/office/powerpoint/2010/main" val="1908658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a:solidFill>
                  <a:schemeClr val="bg1"/>
                </a:solidFill>
                <a:effectLst/>
              </a:rPr>
              <a:t>Mayan development of corn from </a:t>
            </a:r>
            <a:r>
              <a:rPr lang="en-US" dirty="0" err="1">
                <a:solidFill>
                  <a:schemeClr val="bg1"/>
                </a:solidFill>
                <a:effectLst/>
              </a:rPr>
              <a:t>teosinte</a:t>
            </a:r>
            <a:r>
              <a:rPr lang="en-US" dirty="0">
                <a:solidFill>
                  <a:schemeClr val="bg1"/>
                </a:solidFill>
                <a:effectLst/>
              </a:rPr>
              <a:t> grass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0" y="1219200"/>
            <a:ext cx="2857500" cy="2914650"/>
          </a:xfrm>
        </p:spPr>
      </p:pic>
      <p:sp>
        <p:nvSpPr>
          <p:cNvPr id="3" name="TextBox 2"/>
          <p:cNvSpPr txBox="1"/>
          <p:nvPr/>
        </p:nvSpPr>
        <p:spPr>
          <a:xfrm>
            <a:off x="228600" y="4343400"/>
            <a:ext cx="8686800" cy="2031325"/>
          </a:xfrm>
          <a:prstGeom prst="rect">
            <a:avLst/>
          </a:prstGeom>
          <a:noFill/>
        </p:spPr>
        <p:txBody>
          <a:bodyPr wrap="square" rtlCol="0">
            <a:spAutoFit/>
          </a:bodyPr>
          <a:lstStyle/>
          <a:p>
            <a:r>
              <a:rPr lang="en-US" b="1" dirty="0" err="1">
                <a:solidFill>
                  <a:schemeClr val="bg1"/>
                </a:solidFill>
              </a:rPr>
              <a:t>Teosinte</a:t>
            </a:r>
            <a:r>
              <a:rPr lang="en-US" dirty="0">
                <a:solidFill>
                  <a:schemeClr val="bg1"/>
                </a:solidFill>
              </a:rPr>
              <a:t> is the common name for a group of four annual and perennial species of the genus </a:t>
            </a:r>
            <a:r>
              <a:rPr lang="en-US" dirty="0" err="1">
                <a:solidFill>
                  <a:schemeClr val="bg1"/>
                </a:solidFill>
              </a:rPr>
              <a:t>Zea</a:t>
            </a:r>
            <a:r>
              <a:rPr lang="en-US" dirty="0">
                <a:solidFill>
                  <a:schemeClr val="bg1"/>
                </a:solidFill>
              </a:rPr>
              <a:t> native to Mexico and Central America (</a:t>
            </a:r>
            <a:r>
              <a:rPr lang="en-US" dirty="0" err="1">
                <a:solidFill>
                  <a:schemeClr val="bg1"/>
                </a:solidFill>
              </a:rPr>
              <a:t>Doebley</a:t>
            </a:r>
            <a:r>
              <a:rPr lang="en-US" dirty="0">
                <a:solidFill>
                  <a:schemeClr val="bg1"/>
                </a:solidFill>
              </a:rPr>
              <a:t> 1990; Sanchez et al. 1998; Wilkes 1967). One form of </a:t>
            </a:r>
            <a:r>
              <a:rPr lang="en-US" dirty="0" err="1">
                <a:solidFill>
                  <a:schemeClr val="bg1"/>
                </a:solidFill>
              </a:rPr>
              <a:t>teosinte</a:t>
            </a:r>
            <a:r>
              <a:rPr lang="en-US" dirty="0">
                <a:solidFill>
                  <a:schemeClr val="bg1"/>
                </a:solidFill>
              </a:rPr>
              <a:t>, known as </a:t>
            </a:r>
            <a:r>
              <a:rPr lang="en-US" dirty="0" err="1">
                <a:solidFill>
                  <a:schemeClr val="bg1"/>
                </a:solidFill>
              </a:rPr>
              <a:t>Zeo</a:t>
            </a:r>
            <a:r>
              <a:rPr lang="en-US" dirty="0">
                <a:solidFill>
                  <a:schemeClr val="bg1"/>
                </a:solidFill>
              </a:rPr>
              <a:t> mays ssp. </a:t>
            </a:r>
            <a:r>
              <a:rPr lang="en-US" dirty="0" err="1">
                <a:solidFill>
                  <a:schemeClr val="bg1"/>
                </a:solidFill>
              </a:rPr>
              <a:t>parviglumis</a:t>
            </a:r>
            <a:r>
              <a:rPr lang="en-US" dirty="0">
                <a:solidFill>
                  <a:schemeClr val="bg1"/>
                </a:solidFill>
              </a:rPr>
              <a:t>, shares a particularly close genetic relationship with maize and available evidence indicates that it is the direct ancestor of maize (</a:t>
            </a:r>
            <a:r>
              <a:rPr lang="en-US" dirty="0" err="1">
                <a:solidFill>
                  <a:schemeClr val="bg1"/>
                </a:solidFill>
              </a:rPr>
              <a:t>Doebley</a:t>
            </a:r>
            <a:r>
              <a:rPr lang="en-US" dirty="0">
                <a:solidFill>
                  <a:schemeClr val="bg1"/>
                </a:solidFill>
              </a:rPr>
              <a:t> 1990; Matsuoka et al. 2002). Maize was domesticated between </a:t>
            </a:r>
            <a:r>
              <a:rPr lang="en-US" b="1" dirty="0">
                <a:solidFill>
                  <a:schemeClr val="bg1"/>
                </a:solidFill>
              </a:rPr>
              <a:t>6,000 and 10,000 years ago </a:t>
            </a:r>
            <a:r>
              <a:rPr lang="en-US" dirty="0">
                <a:solidFill>
                  <a:schemeClr val="bg1"/>
                </a:solidFill>
              </a:rPr>
              <a:t>in the valleys of southwestern Mexico.</a:t>
            </a:r>
          </a:p>
        </p:txBody>
      </p:sp>
      <p:sp>
        <p:nvSpPr>
          <p:cNvPr id="5" name="TextBox 4"/>
          <p:cNvSpPr txBox="1"/>
          <p:nvPr/>
        </p:nvSpPr>
        <p:spPr>
          <a:xfrm>
            <a:off x="6324600" y="2743200"/>
            <a:ext cx="1981200" cy="461665"/>
          </a:xfrm>
          <a:prstGeom prst="rect">
            <a:avLst/>
          </a:prstGeom>
          <a:noFill/>
        </p:spPr>
        <p:txBody>
          <a:bodyPr wrap="square" rtlCol="0">
            <a:spAutoFit/>
          </a:bodyPr>
          <a:lstStyle/>
          <a:p>
            <a:r>
              <a:rPr lang="en-US" sz="1200" dirty="0">
                <a:solidFill>
                  <a:schemeClr val="bg1"/>
                </a:solidFill>
                <a:hlinkClick r:id="rId3"/>
              </a:rPr>
              <a:t>http://teosinte.wisc.edu/questions.html</a:t>
            </a:r>
            <a:r>
              <a:rPr lang="en-US" sz="1200" dirty="0">
                <a:solidFill>
                  <a:schemeClr val="bg1"/>
                </a:solidFill>
              </a:rPr>
              <a:t> </a:t>
            </a:r>
          </a:p>
        </p:txBody>
      </p:sp>
    </p:spTree>
    <p:extLst>
      <p:ext uri="{BB962C8B-B14F-4D97-AF65-F5344CB8AC3E}">
        <p14:creationId xmlns:p14="http://schemas.microsoft.com/office/powerpoint/2010/main" val="18592797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533400" y="228600"/>
            <a:ext cx="8153400" cy="1200329"/>
          </a:xfrm>
          <a:prstGeom prst="rect">
            <a:avLst/>
          </a:prstGeom>
          <a:noFill/>
          <a:ln w="9525">
            <a:noFill/>
            <a:miter lim="800000"/>
            <a:headEnd/>
            <a:tailEnd/>
          </a:ln>
        </p:spPr>
        <p:txBody>
          <a:bodyPr wrap="square">
            <a:spAutoFit/>
          </a:bodyPr>
          <a:lstStyle/>
          <a:p>
            <a:r>
              <a:rPr lang="en-US" b="1" i="1" dirty="0"/>
              <a:t>Natural E. coli restriction systems</a:t>
            </a:r>
            <a:endParaRPr lang="en-US" dirty="0"/>
          </a:p>
          <a:p>
            <a:endParaRPr lang="en-US" b="1" dirty="0">
              <a:solidFill>
                <a:schemeClr val="accent2"/>
              </a:solidFill>
            </a:endParaRPr>
          </a:p>
          <a:p>
            <a:r>
              <a:rPr lang="en-US" b="1" dirty="0">
                <a:solidFill>
                  <a:schemeClr val="accent2"/>
                </a:solidFill>
              </a:rPr>
              <a:t>		What are the </a:t>
            </a:r>
            <a:r>
              <a:rPr lang="en-US" b="1" i="1" dirty="0" err="1">
                <a:solidFill>
                  <a:schemeClr val="accent2"/>
                </a:solidFill>
              </a:rPr>
              <a:t>mcrC</a:t>
            </a:r>
            <a:r>
              <a:rPr lang="en-US" b="1" i="1" dirty="0">
                <a:solidFill>
                  <a:schemeClr val="accent2"/>
                </a:solidFill>
              </a:rPr>
              <a:t>/B</a:t>
            </a:r>
            <a:r>
              <a:rPr lang="en-US" b="1" dirty="0">
                <a:solidFill>
                  <a:schemeClr val="accent2"/>
                </a:solidFill>
              </a:rPr>
              <a:t> and </a:t>
            </a:r>
            <a:r>
              <a:rPr lang="en-US" b="1" i="1" dirty="0" err="1">
                <a:solidFill>
                  <a:schemeClr val="accent2"/>
                </a:solidFill>
              </a:rPr>
              <a:t>mrr</a:t>
            </a:r>
            <a:r>
              <a:rPr lang="en-US" b="1" i="1" dirty="0">
                <a:solidFill>
                  <a:schemeClr val="accent2"/>
                </a:solidFill>
              </a:rPr>
              <a:t> genes?</a:t>
            </a:r>
            <a:endParaRPr lang="en-US" i="1" dirty="0"/>
          </a:p>
          <a:p>
            <a:endParaRPr lang="en-US" dirty="0"/>
          </a:p>
        </p:txBody>
      </p:sp>
      <p:pic>
        <p:nvPicPr>
          <p:cNvPr id="19459" name="Picture 3" descr="03-04"/>
          <p:cNvPicPr>
            <a:picLocks noChangeAspect="1" noChangeArrowheads="1"/>
          </p:cNvPicPr>
          <p:nvPr/>
        </p:nvPicPr>
        <p:blipFill>
          <a:blip r:embed="rId2" cstate="print"/>
          <a:srcRect/>
          <a:stretch>
            <a:fillRect/>
          </a:stretch>
        </p:blipFill>
        <p:spPr bwMode="auto">
          <a:xfrm>
            <a:off x="800100" y="1828800"/>
            <a:ext cx="7620000" cy="1266825"/>
          </a:xfrm>
          <a:prstGeom prst="rect">
            <a:avLst/>
          </a:prstGeom>
          <a:noFill/>
          <a:ln w="9525">
            <a:noFill/>
            <a:miter lim="800000"/>
            <a:headEnd/>
            <a:tailEnd/>
          </a:ln>
        </p:spPr>
      </p:pic>
      <p:sp>
        <p:nvSpPr>
          <p:cNvPr id="2" name="TextBox 1"/>
          <p:cNvSpPr txBox="1"/>
          <p:nvPr/>
        </p:nvSpPr>
        <p:spPr>
          <a:xfrm>
            <a:off x="800100" y="3962400"/>
            <a:ext cx="7620000" cy="646331"/>
          </a:xfrm>
          <a:prstGeom prst="rect">
            <a:avLst/>
          </a:prstGeom>
          <a:noFill/>
        </p:spPr>
        <p:txBody>
          <a:bodyPr wrap="square" rtlCol="0">
            <a:spAutoFit/>
          </a:bodyPr>
          <a:lstStyle/>
          <a:p>
            <a:r>
              <a:rPr lang="en-US" b="1" dirty="0"/>
              <a:t>Another </a:t>
            </a:r>
            <a:r>
              <a:rPr lang="en-US" b="1" i="1" dirty="0"/>
              <a:t>E. coli </a:t>
            </a:r>
            <a:r>
              <a:rPr lang="en-US" b="1" dirty="0"/>
              <a:t>restriction enzyme systems </a:t>
            </a:r>
            <a:r>
              <a:rPr lang="en-US" dirty="0"/>
              <a:t>that also protect the bacteria but act in a distinct way………………….</a:t>
            </a:r>
          </a:p>
        </p:txBody>
      </p:sp>
    </p:spTree>
    <p:extLst>
      <p:ext uri="{BB962C8B-B14F-4D97-AF65-F5344CB8AC3E}">
        <p14:creationId xmlns:p14="http://schemas.microsoft.com/office/powerpoint/2010/main" val="335170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381000" y="70235"/>
            <a:ext cx="8153400" cy="4093428"/>
          </a:xfrm>
          <a:prstGeom prst="rect">
            <a:avLst/>
          </a:prstGeom>
          <a:noFill/>
          <a:ln w="9525">
            <a:noFill/>
            <a:miter lim="800000"/>
            <a:headEnd/>
            <a:tailEnd/>
          </a:ln>
          <a:effectLst/>
        </p:spPr>
        <p:txBody>
          <a:bodyPr wrap="square">
            <a:spAutoFit/>
          </a:bodyPr>
          <a:lstStyle/>
          <a:p>
            <a:pPr>
              <a:defRPr/>
            </a:pPr>
            <a:endParaRPr lang="en-US" b="1" dirty="0"/>
          </a:p>
          <a:p>
            <a:pPr>
              <a:defRPr/>
            </a:pPr>
            <a:endParaRPr lang="en-US" b="1" dirty="0"/>
          </a:p>
          <a:p>
            <a:pPr>
              <a:defRPr/>
            </a:pPr>
            <a:r>
              <a:rPr lang="en-US" sz="1600" b="1" i="1" dirty="0"/>
              <a:t>Natural E. coli restriction systems</a:t>
            </a:r>
            <a:endParaRPr lang="en-US" sz="1600" dirty="0"/>
          </a:p>
          <a:p>
            <a:pPr>
              <a:defRPr/>
            </a:pPr>
            <a:r>
              <a:rPr lang="en-US" sz="1600" b="1" i="1" u="sng" dirty="0">
                <a:solidFill>
                  <a:schemeClr val="accent2"/>
                </a:solidFill>
              </a:rPr>
              <a:t>McrA </a:t>
            </a:r>
            <a:r>
              <a:rPr lang="en-US" sz="1600" b="1" u="sng" dirty="0">
                <a:solidFill>
                  <a:schemeClr val="accent2"/>
                </a:solidFill>
              </a:rPr>
              <a:t>and </a:t>
            </a:r>
            <a:r>
              <a:rPr lang="en-US" sz="1600" b="1" i="1" u="sng" dirty="0" err="1">
                <a:solidFill>
                  <a:schemeClr val="accent2"/>
                </a:solidFill>
              </a:rPr>
              <a:t>McrBC</a:t>
            </a:r>
            <a:r>
              <a:rPr lang="en-US" sz="1600" dirty="0"/>
              <a:t> are two restriction systems with similar specificity; </a:t>
            </a:r>
            <a:r>
              <a:rPr lang="en-US" sz="1600" b="1" dirty="0">
                <a:solidFill>
                  <a:srgbClr val="800000"/>
                </a:solidFill>
              </a:rPr>
              <a:t>cut only when DNA</a:t>
            </a:r>
            <a:r>
              <a:rPr lang="en-US" sz="1600" dirty="0">
                <a:solidFill>
                  <a:srgbClr val="800000"/>
                </a:solidFill>
                <a:highlight>
                  <a:srgbClr val="FFFF00"/>
                </a:highlight>
              </a:rPr>
              <a:t> </a:t>
            </a:r>
            <a:r>
              <a:rPr lang="en-US" sz="1600" b="1" i="1" u="sng" dirty="0">
                <a:solidFill>
                  <a:schemeClr val="hlink"/>
                </a:solidFill>
                <a:effectLst>
                  <a:outerShdw blurRad="38100" dist="38100" dir="2700000" algn="tl">
                    <a:srgbClr val="C0C0C0"/>
                  </a:outerShdw>
                </a:effectLst>
                <a:highlight>
                  <a:srgbClr val="FFFF00"/>
                </a:highlight>
              </a:rPr>
              <a:t>IS</a:t>
            </a:r>
            <a:r>
              <a:rPr lang="en-US" sz="1600" dirty="0">
                <a:solidFill>
                  <a:schemeClr val="hlink"/>
                </a:solidFill>
                <a:highlight>
                  <a:srgbClr val="FFFF00"/>
                </a:highlight>
              </a:rPr>
              <a:t> </a:t>
            </a:r>
            <a:r>
              <a:rPr lang="en-US" sz="1600" b="1" dirty="0">
                <a:solidFill>
                  <a:srgbClr val="800000"/>
                </a:solidFill>
              </a:rPr>
              <a:t>methylated</a:t>
            </a:r>
            <a:r>
              <a:rPr lang="en-US" sz="1600" b="1" dirty="0"/>
              <a:t> at C*</a:t>
            </a:r>
            <a:r>
              <a:rPr lang="en-US" sz="1600" b="1" dirty="0" err="1"/>
              <a:t>pG</a:t>
            </a:r>
            <a:r>
              <a:rPr lang="en-US" sz="1600" dirty="0"/>
              <a:t> within sequence specific regions (</a:t>
            </a:r>
            <a:r>
              <a:rPr lang="en-US" sz="1600" dirty="0" err="1"/>
              <a:t>NEBiolabs</a:t>
            </a:r>
            <a:r>
              <a:rPr lang="en-US" sz="1600" dirty="0"/>
              <a:t>). </a:t>
            </a:r>
            <a:r>
              <a:rPr lang="en-US" sz="1600" b="1" i="1" u="sng" dirty="0" err="1">
                <a:solidFill>
                  <a:schemeClr val="accent2"/>
                </a:solidFill>
              </a:rPr>
              <a:t>Mrr</a:t>
            </a:r>
            <a:r>
              <a:rPr lang="en-US" sz="1600" i="1" u="sng" dirty="0"/>
              <a:t> </a:t>
            </a:r>
            <a:r>
              <a:rPr lang="en-US" sz="1600" u="sng" dirty="0"/>
              <a:t>is a similar enzyme </a:t>
            </a:r>
            <a:r>
              <a:rPr lang="en-US" sz="1600" dirty="0"/>
              <a:t>that cuts at</a:t>
            </a:r>
            <a:r>
              <a:rPr lang="en-US" sz="1600" b="1" dirty="0"/>
              <a:t> </a:t>
            </a:r>
            <a:r>
              <a:rPr lang="en-US" sz="1600" b="1" dirty="0" err="1"/>
              <a:t>methyladenosine</a:t>
            </a:r>
            <a:r>
              <a:rPr lang="en-US" sz="1600" dirty="0"/>
              <a:t> (no obvious consensus), and </a:t>
            </a:r>
            <a:r>
              <a:rPr lang="en-US" sz="1600" u="sng" dirty="0"/>
              <a:t>doesn't cut DNA at dam, </a:t>
            </a:r>
            <a:r>
              <a:rPr lang="en-US" sz="1600" u="sng" dirty="0" err="1"/>
              <a:t>EcoK</a:t>
            </a:r>
            <a:r>
              <a:rPr lang="en-US" sz="1600" u="sng" dirty="0"/>
              <a:t> or EcoR1 sites</a:t>
            </a:r>
            <a:r>
              <a:rPr lang="en-US" sz="1600" dirty="0"/>
              <a:t>.</a:t>
            </a:r>
            <a:endParaRPr lang="en-US" sz="1600" b="1" dirty="0"/>
          </a:p>
          <a:p>
            <a:pPr>
              <a:defRPr/>
            </a:pPr>
            <a:endParaRPr lang="en-US" sz="1600" b="1" dirty="0"/>
          </a:p>
          <a:p>
            <a:pPr>
              <a:defRPr/>
            </a:pPr>
            <a:r>
              <a:rPr lang="en-US" sz="1600" b="1" dirty="0"/>
              <a:t>Most complex eukaryotes</a:t>
            </a:r>
            <a:r>
              <a:rPr lang="en-US" sz="1600" dirty="0"/>
              <a:t> (including plants) and some bacteria but not yeast or </a:t>
            </a:r>
            <a:r>
              <a:rPr lang="en-US" sz="1600" i="1" dirty="0"/>
              <a:t>Drosophila</a:t>
            </a:r>
            <a:r>
              <a:rPr lang="en-US" sz="1600" dirty="0"/>
              <a:t> have 5 </a:t>
            </a:r>
            <a:r>
              <a:rPr lang="en-US" sz="1600" dirty="0" err="1"/>
              <a:t>methylcytosine</a:t>
            </a:r>
            <a:r>
              <a:rPr lang="en-US" sz="1600" dirty="0"/>
              <a:t> and so it is important to use </a:t>
            </a:r>
            <a:r>
              <a:rPr lang="en-US" sz="1600" dirty="0" err="1"/>
              <a:t>Mcr</a:t>
            </a:r>
            <a:r>
              <a:rPr lang="en-US" sz="1600" dirty="0"/>
              <a:t> ‑ strains. 6-methyl adenosine found in many lower eukaryotes (e.g., insects) and plants and so </a:t>
            </a:r>
            <a:r>
              <a:rPr lang="en-US" sz="1600" b="1" dirty="0" err="1"/>
              <a:t>mrr</a:t>
            </a:r>
            <a:r>
              <a:rPr lang="en-US" sz="1600" b="1" dirty="0"/>
              <a:t>‑ </a:t>
            </a:r>
            <a:r>
              <a:rPr lang="en-US" sz="1600" dirty="0"/>
              <a:t>strain should be used there – otherwise, most of the foreign DNA will be cleaved and destroyed in </a:t>
            </a:r>
            <a:r>
              <a:rPr lang="en-US" sz="1600" i="1" dirty="0"/>
              <a:t>E. coli</a:t>
            </a:r>
            <a:r>
              <a:rPr lang="en-US" sz="1600" dirty="0"/>
              <a:t>. </a:t>
            </a:r>
            <a:r>
              <a:rPr lang="en-US" sz="1600" b="1" dirty="0"/>
              <a:t>S-</a:t>
            </a:r>
            <a:r>
              <a:rPr lang="en-US" sz="1600" b="1" dirty="0" err="1"/>
              <a:t>adenosylmethionine</a:t>
            </a:r>
            <a:r>
              <a:rPr lang="en-US" sz="1600" b="1" dirty="0"/>
              <a:t> (SAM) </a:t>
            </a:r>
            <a:r>
              <a:rPr lang="en-US" sz="1600" dirty="0"/>
              <a:t> is the methyl donor.</a:t>
            </a:r>
          </a:p>
          <a:p>
            <a:pPr>
              <a:defRPr/>
            </a:pPr>
            <a:endParaRPr lang="en-US" sz="1600" b="1" dirty="0"/>
          </a:p>
          <a:p>
            <a:pPr>
              <a:defRPr/>
            </a:pPr>
            <a:r>
              <a:rPr lang="en-US" sz="1600" b="1" dirty="0"/>
              <a:t>Note: Once in </a:t>
            </a:r>
            <a:r>
              <a:rPr lang="en-US" sz="1600" b="1" i="1" dirty="0"/>
              <a:t>E. coli</a:t>
            </a:r>
            <a:r>
              <a:rPr lang="en-US" sz="1600" b="1" dirty="0"/>
              <a:t>, the host methylation pattern is lost </a:t>
            </a:r>
            <a:r>
              <a:rPr lang="en-US" sz="1600" dirty="0"/>
              <a:t>– so any methylated DNA that survives replication will be fine thereafter.</a:t>
            </a:r>
          </a:p>
        </p:txBody>
      </p:sp>
      <p:pic>
        <p:nvPicPr>
          <p:cNvPr id="18435" name="Picture 3" descr="SAM"/>
          <p:cNvPicPr>
            <a:picLocks noChangeAspect="1" noChangeArrowheads="1"/>
          </p:cNvPicPr>
          <p:nvPr/>
        </p:nvPicPr>
        <p:blipFill>
          <a:blip r:embed="rId2" cstate="print"/>
          <a:srcRect/>
          <a:stretch>
            <a:fillRect/>
          </a:stretch>
        </p:blipFill>
        <p:spPr bwMode="auto">
          <a:xfrm>
            <a:off x="533400" y="4181475"/>
            <a:ext cx="3733800" cy="2295525"/>
          </a:xfrm>
          <a:prstGeom prst="rect">
            <a:avLst/>
          </a:prstGeom>
          <a:noFill/>
          <a:ln w="9525">
            <a:noFill/>
            <a:miter lim="800000"/>
            <a:headEnd/>
            <a:tailEnd/>
          </a:ln>
        </p:spPr>
      </p:pic>
      <p:sp>
        <p:nvSpPr>
          <p:cNvPr id="18436" name="Text Box 4"/>
          <p:cNvSpPr txBox="1">
            <a:spLocks noChangeArrowheads="1"/>
          </p:cNvSpPr>
          <p:nvPr/>
        </p:nvSpPr>
        <p:spPr bwMode="auto">
          <a:xfrm>
            <a:off x="2971800" y="5531643"/>
            <a:ext cx="1219200" cy="366713"/>
          </a:xfrm>
          <a:prstGeom prst="rect">
            <a:avLst/>
          </a:prstGeom>
          <a:noFill/>
          <a:ln w="9525">
            <a:noFill/>
            <a:miter lim="800000"/>
            <a:headEnd/>
            <a:tailEnd/>
          </a:ln>
        </p:spPr>
        <p:txBody>
          <a:bodyPr>
            <a:spAutoFit/>
          </a:bodyPr>
          <a:lstStyle/>
          <a:p>
            <a:pPr>
              <a:spcBef>
                <a:spcPct val="50000"/>
              </a:spcBef>
            </a:pPr>
            <a:r>
              <a:rPr lang="en-US" b="1" dirty="0">
                <a:solidFill>
                  <a:srgbClr val="CC0000"/>
                </a:solidFill>
              </a:rPr>
              <a:t>SAM</a:t>
            </a:r>
          </a:p>
        </p:txBody>
      </p:sp>
      <p:pic>
        <p:nvPicPr>
          <p:cNvPr id="5" name="Picture 4" descr="5 mthyl c and 6 methyl a.jpg"/>
          <p:cNvPicPr>
            <a:picLocks noChangeAspect="1"/>
          </p:cNvPicPr>
          <p:nvPr/>
        </p:nvPicPr>
        <p:blipFill>
          <a:blip r:embed="rId3" cstate="print"/>
          <a:stretch>
            <a:fillRect/>
          </a:stretch>
        </p:blipFill>
        <p:spPr>
          <a:xfrm>
            <a:off x="4944532" y="4260293"/>
            <a:ext cx="3818468" cy="2073832"/>
          </a:xfrm>
          <a:prstGeom prst="rect">
            <a:avLst/>
          </a:prstGeom>
        </p:spPr>
      </p:pic>
      <p:sp>
        <p:nvSpPr>
          <p:cNvPr id="6" name="TextBox 5"/>
          <p:cNvSpPr txBox="1"/>
          <p:nvPr/>
        </p:nvSpPr>
        <p:spPr>
          <a:xfrm>
            <a:off x="3962400" y="4800600"/>
            <a:ext cx="1371600" cy="738664"/>
          </a:xfrm>
          <a:prstGeom prst="rect">
            <a:avLst/>
          </a:prstGeom>
          <a:noFill/>
        </p:spPr>
        <p:txBody>
          <a:bodyPr wrap="square" rtlCol="0">
            <a:spAutoFit/>
          </a:bodyPr>
          <a:lstStyle/>
          <a:p>
            <a:r>
              <a:rPr lang="en-US" sz="1400" b="1" dirty="0"/>
              <a:t>DNA + Modification enzyme</a:t>
            </a:r>
          </a:p>
        </p:txBody>
      </p:sp>
      <p:sp>
        <p:nvSpPr>
          <p:cNvPr id="7" name="TextBox 6"/>
          <p:cNvSpPr txBox="1"/>
          <p:nvPr/>
        </p:nvSpPr>
        <p:spPr>
          <a:xfrm>
            <a:off x="6019800" y="3791336"/>
            <a:ext cx="1600200" cy="461665"/>
          </a:xfrm>
          <a:prstGeom prst="rect">
            <a:avLst/>
          </a:prstGeom>
          <a:noFill/>
        </p:spPr>
        <p:txBody>
          <a:bodyPr wrap="square" rtlCol="0">
            <a:spAutoFit/>
          </a:bodyPr>
          <a:lstStyle/>
          <a:p>
            <a:r>
              <a:rPr lang="en-US" sz="1200" b="1" dirty="0"/>
              <a:t>N-4 methyl C also in bacteria HN-CH3</a:t>
            </a:r>
          </a:p>
        </p:txBody>
      </p:sp>
      <p:sp>
        <p:nvSpPr>
          <p:cNvPr id="8" name="Right Arrow 7"/>
          <p:cNvSpPr/>
          <p:nvPr/>
        </p:nvSpPr>
        <p:spPr>
          <a:xfrm>
            <a:off x="3810000" y="591616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819400" y="152400"/>
            <a:ext cx="4390946" cy="369332"/>
          </a:xfrm>
          <a:prstGeom prst="rect">
            <a:avLst/>
          </a:prstGeom>
        </p:spPr>
        <p:txBody>
          <a:bodyPr wrap="none">
            <a:spAutoFit/>
          </a:bodyPr>
          <a:lstStyle/>
          <a:p>
            <a:r>
              <a:rPr lang="en-US" dirty="0">
                <a:hlinkClick r:id="rId4"/>
              </a:rPr>
              <a:t>http://rebase.neb.com/rebase/rebms.html</a:t>
            </a:r>
            <a:endParaRPr lang="en-US" dirty="0"/>
          </a:p>
        </p:txBody>
      </p:sp>
    </p:spTree>
    <p:extLst>
      <p:ext uri="{BB962C8B-B14F-4D97-AF65-F5344CB8AC3E}">
        <p14:creationId xmlns:p14="http://schemas.microsoft.com/office/powerpoint/2010/main" val="111575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50">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25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152400" y="304800"/>
            <a:ext cx="8763000" cy="3554819"/>
          </a:xfrm>
          <a:prstGeom prst="rect">
            <a:avLst/>
          </a:prstGeom>
          <a:noFill/>
          <a:ln w="9525">
            <a:noFill/>
            <a:miter lim="800000"/>
            <a:headEnd/>
            <a:tailEnd/>
          </a:ln>
        </p:spPr>
        <p:txBody>
          <a:bodyPr wrap="square">
            <a:spAutoFit/>
          </a:bodyPr>
          <a:lstStyle/>
          <a:p>
            <a:r>
              <a:rPr lang="en-US" b="1" dirty="0"/>
              <a:t>Dam, </a:t>
            </a:r>
            <a:r>
              <a:rPr lang="en-US" b="1" dirty="0" err="1"/>
              <a:t>Dcm</a:t>
            </a:r>
            <a:r>
              <a:rPr lang="en-US" b="1" dirty="0"/>
              <a:t>: </a:t>
            </a:r>
            <a:r>
              <a:rPr lang="en-US" dirty="0"/>
              <a:t>Two methylases in </a:t>
            </a:r>
            <a:r>
              <a:rPr lang="en-US" i="1" dirty="0"/>
              <a:t>E. coli </a:t>
            </a:r>
            <a:r>
              <a:rPr lang="en-US" dirty="0"/>
              <a:t>that can impair certain restriction enzyme function but are </a:t>
            </a:r>
            <a:r>
              <a:rPr lang="en-US" u="sng" dirty="0"/>
              <a:t>NOT</a:t>
            </a:r>
            <a:r>
              <a:rPr lang="en-US" dirty="0"/>
              <a:t> naturally associated with a bacterial nuclease – have methyltransferase enzymatic activity only). </a:t>
            </a:r>
          </a:p>
          <a:p>
            <a:endParaRPr lang="en-US" dirty="0"/>
          </a:p>
          <a:p>
            <a:r>
              <a:rPr lang="en-US" sz="1700" b="1" dirty="0"/>
              <a:t>Dam</a:t>
            </a:r>
            <a:r>
              <a:rPr lang="en-US" sz="1700" dirty="0"/>
              <a:t> transfer methyl group from S‑</a:t>
            </a:r>
            <a:r>
              <a:rPr lang="en-US" sz="1700" dirty="0" err="1"/>
              <a:t>adenosylmethionine</a:t>
            </a:r>
            <a:r>
              <a:rPr lang="en-US" sz="1700" dirty="0"/>
              <a:t> to </a:t>
            </a:r>
            <a:r>
              <a:rPr lang="en-US" sz="1700" b="1" dirty="0"/>
              <a:t>N6</a:t>
            </a:r>
            <a:r>
              <a:rPr lang="en-US" sz="1700" dirty="0"/>
              <a:t>‑adenosine in the sequence GA*TC (these sequences are not cut my </a:t>
            </a:r>
            <a:r>
              <a:rPr lang="en-US" sz="1700" dirty="0" err="1"/>
              <a:t>Mrr</a:t>
            </a:r>
            <a:r>
              <a:rPr lang="en-US" sz="1700" dirty="0"/>
              <a:t>). </a:t>
            </a:r>
            <a:r>
              <a:rPr lang="en-US" sz="1700" b="1" dirty="0" err="1"/>
              <a:t>Dcm</a:t>
            </a:r>
            <a:r>
              <a:rPr lang="en-US" sz="1700" dirty="0"/>
              <a:t> methylase modified </a:t>
            </a:r>
            <a:r>
              <a:rPr lang="en-US" sz="1700" b="1" dirty="0"/>
              <a:t>C5</a:t>
            </a:r>
            <a:r>
              <a:rPr lang="en-US" sz="1700" dirty="0"/>
              <a:t> in the sequences CCAGG and CCTGG. </a:t>
            </a:r>
          </a:p>
          <a:p>
            <a:endParaRPr lang="en-US" sz="1700" dirty="0"/>
          </a:p>
          <a:p>
            <a:r>
              <a:rPr lang="en-US" sz="1700" dirty="0"/>
              <a:t>These methylation sites can, when present in a restriction endonuclease site generally inhibit (partially or completely), the </a:t>
            </a:r>
            <a:r>
              <a:rPr lang="en-US" sz="1700" b="1" dirty="0"/>
              <a:t>cutting of a restriction endonuclease.  </a:t>
            </a:r>
          </a:p>
          <a:p>
            <a:endParaRPr lang="en-US" sz="1700" dirty="0"/>
          </a:p>
          <a:p>
            <a:r>
              <a:rPr lang="en-US" sz="1700" dirty="0"/>
              <a:t>For a very limited number of restriction enzymes the methylation is stimulatory – but these are rare exceptions, most often the methylation inhibits DNA cleavage</a:t>
            </a:r>
            <a:endParaRPr lang="en-US" sz="1700" u="sng" dirty="0"/>
          </a:p>
        </p:txBody>
      </p:sp>
    </p:spTree>
    <p:extLst>
      <p:ext uri="{BB962C8B-B14F-4D97-AF65-F5344CB8AC3E}">
        <p14:creationId xmlns:p14="http://schemas.microsoft.com/office/powerpoint/2010/main" val="386003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8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998" y="91440"/>
            <a:ext cx="7801446" cy="6766560"/>
          </a:xfrm>
          <a:prstGeom prst="rect">
            <a:avLst/>
          </a:prstGeom>
        </p:spPr>
      </p:pic>
      <p:sp>
        <p:nvSpPr>
          <p:cNvPr id="3" name="TextBox 2"/>
          <p:cNvSpPr txBox="1"/>
          <p:nvPr/>
        </p:nvSpPr>
        <p:spPr>
          <a:xfrm>
            <a:off x="6182299" y="4495800"/>
            <a:ext cx="2971800" cy="1200329"/>
          </a:xfrm>
          <a:prstGeom prst="rect">
            <a:avLst/>
          </a:prstGeom>
          <a:noFill/>
        </p:spPr>
        <p:txBody>
          <a:bodyPr wrap="square" rtlCol="0">
            <a:spAutoFit/>
          </a:bodyPr>
          <a:lstStyle/>
          <a:p>
            <a:r>
              <a:rPr lang="en-US" sz="1200" b="1" dirty="0"/>
              <a:t>10X Buffer 4 Components</a:t>
            </a:r>
          </a:p>
          <a:p>
            <a:r>
              <a:rPr lang="en-US" sz="1200" dirty="0"/>
              <a:t>500mM Potassium Acetate </a:t>
            </a:r>
            <a:br>
              <a:rPr lang="en-US" sz="1200" dirty="0"/>
            </a:br>
            <a:r>
              <a:rPr lang="en-US" sz="1200" dirty="0"/>
              <a:t>200mM Tris-acetate </a:t>
            </a:r>
            <a:br>
              <a:rPr lang="en-US" sz="1200" dirty="0"/>
            </a:br>
            <a:r>
              <a:rPr lang="en-US" sz="1200" dirty="0"/>
              <a:t>100mM Magnesium Acetate </a:t>
            </a:r>
            <a:br>
              <a:rPr lang="en-US" sz="1200" dirty="0"/>
            </a:br>
            <a:r>
              <a:rPr lang="en-US" sz="1200" dirty="0"/>
              <a:t>10mM DTT </a:t>
            </a:r>
            <a:br>
              <a:rPr lang="en-US" sz="1200" dirty="0"/>
            </a:br>
            <a:r>
              <a:rPr lang="en-US" sz="1200" dirty="0"/>
              <a:t>pH 7.9@25°C</a:t>
            </a:r>
            <a:endParaRPr lang="en-US" dirty="0"/>
          </a:p>
        </p:txBody>
      </p:sp>
    </p:spTree>
    <p:extLst>
      <p:ext uri="{BB962C8B-B14F-4D97-AF65-F5344CB8AC3E}">
        <p14:creationId xmlns:p14="http://schemas.microsoft.com/office/powerpoint/2010/main" val="39112827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641EEF-595E-4928-8F6C-A1CE1786AD0B}"/>
              </a:ext>
            </a:extLst>
          </p:cNvPr>
          <p:cNvSpPr/>
          <p:nvPr/>
        </p:nvSpPr>
        <p:spPr>
          <a:xfrm>
            <a:off x="76200" y="335846"/>
            <a:ext cx="8610600" cy="3693319"/>
          </a:xfrm>
          <a:prstGeom prst="rect">
            <a:avLst/>
          </a:prstGeom>
        </p:spPr>
        <p:txBody>
          <a:bodyPr wrap="square">
            <a:spAutoFit/>
          </a:bodyPr>
          <a:lstStyle/>
          <a:p>
            <a:r>
              <a:rPr lang="en-US" b="1" u="sng" dirty="0"/>
              <a:t>Many lab bacterial strains are </a:t>
            </a:r>
            <a:r>
              <a:rPr lang="en-US" b="1" u="sng" dirty="0" err="1"/>
              <a:t>dcm</a:t>
            </a:r>
            <a:r>
              <a:rPr lang="en-US" b="1" u="sng" dirty="0"/>
              <a:t>+/dam+</a:t>
            </a:r>
            <a:r>
              <a:rPr lang="en-US" dirty="0"/>
              <a:t>, always check to see if your enzyme is Dam/</a:t>
            </a:r>
            <a:r>
              <a:rPr lang="en-US" dirty="0" err="1"/>
              <a:t>Dcm</a:t>
            </a:r>
            <a:r>
              <a:rPr lang="en-US" dirty="0"/>
              <a:t> sensitive before use</a:t>
            </a:r>
            <a:r>
              <a:rPr lang="en-US" b="1" dirty="0"/>
              <a:t>. </a:t>
            </a:r>
            <a:r>
              <a:rPr lang="en-US" dirty="0">
                <a:hlinkClick r:id="rId2"/>
              </a:rPr>
              <a:t>http://rebase.neb.com/rebase/rebms.html</a:t>
            </a:r>
            <a:endParaRPr lang="en-US" b="1" dirty="0"/>
          </a:p>
          <a:p>
            <a:endParaRPr lang="en-US" b="1" dirty="0"/>
          </a:p>
          <a:p>
            <a:r>
              <a:rPr lang="en-US" b="1" u="sng" dirty="0">
                <a:solidFill>
                  <a:srgbClr val="FF0000"/>
                </a:solidFill>
              </a:rPr>
              <a:t>Relevant to plasmid DNA transformation </a:t>
            </a:r>
            <a:r>
              <a:rPr lang="en-US" dirty="0"/>
              <a:t>of </a:t>
            </a:r>
            <a:r>
              <a:rPr lang="en-US" i="1" dirty="0"/>
              <a:t>E. coli</a:t>
            </a:r>
            <a:r>
              <a:rPr lang="en-US" b="1" i="1" dirty="0"/>
              <a:t>. </a:t>
            </a:r>
            <a:r>
              <a:rPr lang="en-US" dirty="0"/>
              <a:t>Dam/</a:t>
            </a:r>
            <a:r>
              <a:rPr lang="en-US" dirty="0" err="1"/>
              <a:t>Dcm</a:t>
            </a:r>
            <a:r>
              <a:rPr lang="en-US" dirty="0"/>
              <a:t> modified DNA introduced into a dam or </a:t>
            </a:r>
            <a:r>
              <a:rPr lang="en-US" dirty="0" err="1"/>
              <a:t>dcm</a:t>
            </a:r>
            <a:r>
              <a:rPr lang="en-US" dirty="0"/>
              <a:t> deficient strain replicates once and then </a:t>
            </a:r>
            <a:r>
              <a:rPr lang="en-US" b="1" dirty="0"/>
              <a:t>arrests replication in a hemi-modified state</a:t>
            </a:r>
            <a:r>
              <a:rPr lang="en-US" dirty="0"/>
              <a:t>. </a:t>
            </a:r>
          </a:p>
          <a:p>
            <a:endParaRPr lang="en-US" b="1" dirty="0">
              <a:solidFill>
                <a:schemeClr val="accent2"/>
              </a:solidFill>
            </a:endParaRPr>
          </a:p>
          <a:p>
            <a:r>
              <a:rPr lang="en-US" b="1" dirty="0">
                <a:solidFill>
                  <a:schemeClr val="accent2"/>
                </a:solidFill>
              </a:rPr>
              <a:t>THE REASON</a:t>
            </a:r>
            <a:r>
              <a:rPr lang="en-US" dirty="0"/>
              <a:t>: In a Dam+ strain, fully methylated DNA is replicated to hemi-methylated state and this signals the cell to stop replicating.  Dam+ methylation would then normally occur on the unmethylated strand in the newly divided cell to produce the full methylated dsDNA substrate ready for replication --- but this cannot happen in a Dam- mutant where the methylase is missing (so the DNA stays in this limbo state where it cannot be replicated)</a:t>
            </a:r>
          </a:p>
        </p:txBody>
      </p:sp>
    </p:spTree>
    <p:extLst>
      <p:ext uri="{BB962C8B-B14F-4D97-AF65-F5344CB8AC3E}">
        <p14:creationId xmlns:p14="http://schemas.microsoft.com/office/powerpoint/2010/main" val="593337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5"/>
          <p:cNvSpPr txBox="1">
            <a:spLocks noChangeArrowheads="1"/>
          </p:cNvSpPr>
          <p:nvPr/>
        </p:nvSpPr>
        <p:spPr bwMode="auto">
          <a:xfrm>
            <a:off x="228600" y="304800"/>
            <a:ext cx="8915400" cy="4678204"/>
          </a:xfrm>
          <a:prstGeom prst="rect">
            <a:avLst/>
          </a:prstGeom>
          <a:noFill/>
          <a:ln w="9525">
            <a:noFill/>
            <a:miter lim="800000"/>
            <a:headEnd/>
            <a:tailEnd/>
          </a:ln>
        </p:spPr>
        <p:txBody>
          <a:bodyPr>
            <a:spAutoFit/>
          </a:bodyPr>
          <a:lstStyle/>
          <a:p>
            <a:pPr marL="342900" indent="-342900"/>
            <a:r>
              <a:rPr lang="en-US" sz="2000" b="1" dirty="0"/>
              <a:t>Nucleic Acid joining enzymes</a:t>
            </a:r>
            <a:r>
              <a:rPr lang="en-US" sz="2000" dirty="0"/>
              <a:t>: Naturally occurring enzymes for cellular or viral replication or repair.</a:t>
            </a:r>
          </a:p>
          <a:p>
            <a:pPr marL="342900" indent="-342900"/>
            <a:endParaRPr lang="en-US" sz="2000" dirty="0"/>
          </a:p>
          <a:p>
            <a:pPr marL="342900" indent="-342900"/>
            <a:r>
              <a:rPr lang="en-US" sz="2000" b="1" dirty="0"/>
              <a:t>DNA ligase</a:t>
            </a:r>
            <a:r>
              <a:rPr lang="en-US" sz="2000" dirty="0"/>
              <a:t>: Covalently joins a free 5' phosphate and free 3' hydroxyl to form a complete nucleic acid chain.  This enzyme </a:t>
            </a:r>
            <a:r>
              <a:rPr lang="en-US" sz="2000" dirty="0">
                <a:solidFill>
                  <a:schemeClr val="accent2"/>
                </a:solidFill>
              </a:rPr>
              <a:t>will seal nicks (but not gaps)</a:t>
            </a:r>
            <a:r>
              <a:rPr lang="en-US" sz="2000" dirty="0"/>
              <a:t> in double stranded DNA as well as join the ends of two separate molecules.  </a:t>
            </a:r>
          </a:p>
          <a:p>
            <a:pPr marL="342900" indent="-342900"/>
            <a:endParaRPr lang="en-US" sz="2000" dirty="0"/>
          </a:p>
          <a:p>
            <a:pPr marL="342900" indent="-342900"/>
            <a:r>
              <a:rPr lang="en-US" sz="2000" dirty="0"/>
              <a:t>DNA ligase </a:t>
            </a:r>
            <a:r>
              <a:rPr lang="en-US" sz="2000" dirty="0">
                <a:solidFill>
                  <a:schemeClr val="accent2"/>
                </a:solidFill>
              </a:rPr>
              <a:t>requires a double stranded substrate</a:t>
            </a:r>
            <a:r>
              <a:rPr lang="en-US" sz="2000" dirty="0"/>
              <a:t> (DNA, RNA or RNA/DNA hybrid).  Examples, T4 or </a:t>
            </a:r>
            <a:r>
              <a:rPr lang="en-US" sz="2000" i="1" dirty="0"/>
              <a:t>E. coli </a:t>
            </a:r>
            <a:r>
              <a:rPr lang="en-US" sz="2000" dirty="0"/>
              <a:t>DNA ligase; require nucleotide co-factors (ATP &amp; NAD+, respectively).  Important cloning enzyme.</a:t>
            </a:r>
            <a:endParaRPr lang="en-US" sz="2000" b="1" dirty="0"/>
          </a:p>
          <a:p>
            <a:pPr marL="342900" indent="-342900"/>
            <a:endParaRPr lang="en-US" sz="2000" b="1" dirty="0"/>
          </a:p>
          <a:p>
            <a:pPr marL="342900" indent="-342900"/>
            <a:endParaRPr lang="en-US" sz="2000" b="1" dirty="0"/>
          </a:p>
          <a:p>
            <a:pPr marL="342900" indent="-342900"/>
            <a:endParaRPr lang="en-US" sz="2000" dirty="0"/>
          </a:p>
          <a:p>
            <a:pPr marL="342900" indent="-342900"/>
            <a:endParaRPr lang="en-US" dirty="0"/>
          </a:p>
        </p:txBody>
      </p:sp>
    </p:spTree>
    <p:extLst>
      <p:ext uri="{BB962C8B-B14F-4D97-AF65-F5344CB8AC3E}">
        <p14:creationId xmlns:p14="http://schemas.microsoft.com/office/powerpoint/2010/main" val="32792518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ocw.mit.edu/courses/biological-engineering/20-109-laboratory-fundamentals-in-biological-engineering-fall-2007/labs/mod1_3_dnaligat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533400"/>
            <a:ext cx="4762500" cy="32670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09800" y="3886200"/>
            <a:ext cx="4800600" cy="400110"/>
          </a:xfrm>
          <a:prstGeom prst="rect">
            <a:avLst/>
          </a:prstGeom>
        </p:spPr>
        <p:txBody>
          <a:bodyPr wrap="square">
            <a:spAutoFit/>
          </a:bodyPr>
          <a:lstStyle/>
          <a:p>
            <a:r>
              <a:rPr lang="en-US" sz="1000" dirty="0">
                <a:hlinkClick r:id="rId3"/>
              </a:rPr>
              <a:t>http://ocw.mit.edu/courses/biological-engineering/20-109-laboratory-fundamentals-in-biological-engineering-fall-2007/labs/mod1_3_dnaligatn.jpg</a:t>
            </a:r>
            <a:endParaRPr lang="en-US" dirty="0"/>
          </a:p>
        </p:txBody>
      </p:sp>
      <p:sp>
        <p:nvSpPr>
          <p:cNvPr id="3" name="TextBox 2"/>
          <p:cNvSpPr txBox="1"/>
          <p:nvPr/>
        </p:nvSpPr>
        <p:spPr>
          <a:xfrm>
            <a:off x="457200" y="4800600"/>
            <a:ext cx="8458200" cy="923330"/>
          </a:xfrm>
          <a:prstGeom prst="rect">
            <a:avLst/>
          </a:prstGeom>
          <a:noFill/>
        </p:spPr>
        <p:txBody>
          <a:bodyPr wrap="square" rtlCol="0">
            <a:spAutoFit/>
          </a:bodyPr>
          <a:lstStyle/>
          <a:p>
            <a:r>
              <a:rPr lang="en-US" dirty="0"/>
              <a:t>Next week we will ligate (join) together the pTZ18u/19u plasmid backbone with the yeast DNA insert using </a:t>
            </a:r>
            <a:r>
              <a:rPr lang="en-US" b="1" dirty="0"/>
              <a:t>T4 DNA ligase </a:t>
            </a:r>
            <a:r>
              <a:rPr lang="en-US" dirty="0"/>
              <a:t>to seal the compatible EcoRI/EcoRI and HindIII/HindIII ends of our two DNA species.</a:t>
            </a:r>
          </a:p>
        </p:txBody>
      </p:sp>
      <p:sp>
        <p:nvSpPr>
          <p:cNvPr id="4" name="Rectangle 3"/>
          <p:cNvSpPr/>
          <p:nvPr/>
        </p:nvSpPr>
        <p:spPr>
          <a:xfrm>
            <a:off x="7010400" y="2438400"/>
            <a:ext cx="1457450" cy="369332"/>
          </a:xfrm>
          <a:prstGeom prst="rect">
            <a:avLst/>
          </a:prstGeom>
        </p:spPr>
        <p:txBody>
          <a:bodyPr wrap="none">
            <a:spAutoFit/>
          </a:bodyPr>
          <a:lstStyle/>
          <a:p>
            <a:r>
              <a:rPr lang="en-US" sz="1200" u="sng" dirty="0"/>
              <a:t>A G C T—(HindIII</a:t>
            </a:r>
            <a:r>
              <a:rPr lang="en-US" u="sng" dirty="0"/>
              <a:t>)</a:t>
            </a:r>
            <a:endParaRPr lang="en-US" dirty="0"/>
          </a:p>
        </p:txBody>
      </p:sp>
      <p:sp>
        <p:nvSpPr>
          <p:cNvPr id="5" name="TextBox 4"/>
          <p:cNvSpPr txBox="1"/>
          <p:nvPr/>
        </p:nvSpPr>
        <p:spPr>
          <a:xfrm>
            <a:off x="2215551" y="476071"/>
            <a:ext cx="1219200" cy="1200329"/>
          </a:xfrm>
          <a:prstGeom prst="rect">
            <a:avLst/>
          </a:prstGeom>
          <a:noFill/>
        </p:spPr>
        <p:txBody>
          <a:bodyPr wrap="square" rtlCol="0">
            <a:spAutoFit/>
          </a:bodyPr>
          <a:lstStyle/>
          <a:p>
            <a:r>
              <a:rPr lang="en-US" dirty="0"/>
              <a:t>EcoRI “sticky” ends; 5’ extension</a:t>
            </a:r>
          </a:p>
        </p:txBody>
      </p:sp>
    </p:spTree>
    <p:extLst>
      <p:ext uri="{BB962C8B-B14F-4D97-AF65-F5344CB8AC3E}">
        <p14:creationId xmlns:p14="http://schemas.microsoft.com/office/powerpoint/2010/main" val="241477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082452" y="685800"/>
            <a:ext cx="4979096" cy="5029200"/>
          </a:xfrm>
          <a:prstGeom prst="rect">
            <a:avLst/>
          </a:prstGeom>
        </p:spPr>
      </p:pic>
      <p:sp>
        <p:nvSpPr>
          <p:cNvPr id="5" name="TextBox 4"/>
          <p:cNvSpPr txBox="1"/>
          <p:nvPr/>
        </p:nvSpPr>
        <p:spPr>
          <a:xfrm>
            <a:off x="304800" y="152400"/>
            <a:ext cx="8534400" cy="400110"/>
          </a:xfrm>
          <a:prstGeom prst="rect">
            <a:avLst/>
          </a:prstGeom>
          <a:noFill/>
        </p:spPr>
        <p:txBody>
          <a:bodyPr wrap="square" rtlCol="0">
            <a:spAutoFit/>
          </a:bodyPr>
          <a:lstStyle/>
          <a:p>
            <a:pPr algn="ctr"/>
            <a:r>
              <a:rPr lang="en-US" sz="2000" b="1" dirty="0">
                <a:effectLst/>
              </a:rPr>
              <a:t>T4 bacteriophage (viral) &amp; eukaryotic DNA ligase reaction  </a:t>
            </a:r>
            <a:endParaRPr lang="en-US" sz="2000" b="1" dirty="0"/>
          </a:p>
        </p:txBody>
      </p:sp>
      <p:sp>
        <p:nvSpPr>
          <p:cNvPr id="2" name="TextBox 1"/>
          <p:cNvSpPr txBox="1"/>
          <p:nvPr/>
        </p:nvSpPr>
        <p:spPr>
          <a:xfrm>
            <a:off x="76200" y="1524000"/>
            <a:ext cx="1828800" cy="2677656"/>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Ligase joins together two DNA molecules – </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but how does it work?</a:t>
            </a:r>
          </a:p>
        </p:txBody>
      </p:sp>
      <p:sp>
        <p:nvSpPr>
          <p:cNvPr id="3" name="TextBox 2"/>
          <p:cNvSpPr txBox="1"/>
          <p:nvPr/>
        </p:nvSpPr>
        <p:spPr>
          <a:xfrm>
            <a:off x="7162800" y="609600"/>
            <a:ext cx="1447800" cy="6124754"/>
          </a:xfrm>
          <a:prstGeom prst="rect">
            <a:avLst/>
          </a:prstGeom>
          <a:noFill/>
        </p:spPr>
        <p:txBody>
          <a:bodyPr wrap="square" rtlCol="0">
            <a:spAutoFit/>
          </a:bodyPr>
          <a:lstStyle/>
          <a:p>
            <a:r>
              <a:rPr lang="en-US" sz="1400" dirty="0"/>
              <a:t>Ligase protein is first covalently modified – charged with AMP (pyrophosphate released)</a:t>
            </a:r>
          </a:p>
          <a:p>
            <a:endParaRPr lang="en-US" sz="1400" dirty="0"/>
          </a:p>
          <a:p>
            <a:r>
              <a:rPr lang="en-US" sz="1400" dirty="0"/>
              <a:t>Ligase binds DNA and passes AMP to 5’ phosphate of DNA – making high energy bond</a:t>
            </a:r>
          </a:p>
          <a:p>
            <a:endParaRPr lang="en-US" sz="1400" dirty="0"/>
          </a:p>
          <a:p>
            <a:r>
              <a:rPr lang="en-US" sz="1400" dirty="0"/>
              <a:t>Nucleophilic attack by the 3’ hydroxyl of DNA on the diphosphate seals the dsDNA with a phosphodiester bond, releasing AMP and ligase</a:t>
            </a:r>
          </a:p>
          <a:p>
            <a:endParaRPr lang="en-US" sz="1400" dirty="0"/>
          </a:p>
        </p:txBody>
      </p:sp>
    </p:spTree>
    <p:extLst>
      <p:ext uri="{BB962C8B-B14F-4D97-AF65-F5344CB8AC3E}">
        <p14:creationId xmlns:p14="http://schemas.microsoft.com/office/powerpoint/2010/main" val="223376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ocw.mit.edu/courses/biological-engineering/20-109-laboratory-fundamentals-in-biological-engineering-fall-2007/labs/mod1_3_dnaligat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533400"/>
            <a:ext cx="4762500" cy="32670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09800" y="3886200"/>
            <a:ext cx="4800600" cy="400110"/>
          </a:xfrm>
          <a:prstGeom prst="rect">
            <a:avLst/>
          </a:prstGeom>
        </p:spPr>
        <p:txBody>
          <a:bodyPr wrap="square">
            <a:spAutoFit/>
          </a:bodyPr>
          <a:lstStyle/>
          <a:p>
            <a:r>
              <a:rPr lang="en-US" sz="1000" dirty="0">
                <a:hlinkClick r:id="rId3"/>
              </a:rPr>
              <a:t>http://ocw.mit.edu/courses/biological-engineering/20-109-laboratory-fundamentals-in-biological-engineering-fall-2007/labs/mod1_3_dnaligatn.jpg</a:t>
            </a:r>
            <a:endParaRPr lang="en-US" dirty="0"/>
          </a:p>
        </p:txBody>
      </p:sp>
      <p:sp>
        <p:nvSpPr>
          <p:cNvPr id="3" name="TextBox 2"/>
          <p:cNvSpPr txBox="1"/>
          <p:nvPr/>
        </p:nvSpPr>
        <p:spPr>
          <a:xfrm>
            <a:off x="762000" y="4800600"/>
            <a:ext cx="8153400" cy="646331"/>
          </a:xfrm>
          <a:prstGeom prst="rect">
            <a:avLst/>
          </a:prstGeom>
          <a:noFill/>
        </p:spPr>
        <p:txBody>
          <a:bodyPr wrap="square" rtlCol="0">
            <a:spAutoFit/>
          </a:bodyPr>
          <a:lstStyle/>
          <a:p>
            <a:r>
              <a:rPr lang="en-US" dirty="0"/>
              <a:t>End result is covalently joined (ligated) DNA ends which reform the continuous phosphodiester backbone of DNA. </a:t>
            </a:r>
          </a:p>
        </p:txBody>
      </p:sp>
    </p:spTree>
    <p:extLst>
      <p:ext uri="{BB962C8B-B14F-4D97-AF65-F5344CB8AC3E}">
        <p14:creationId xmlns:p14="http://schemas.microsoft.com/office/powerpoint/2010/main" val="26016516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le:NAD+ phys.sv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276600"/>
            <a:ext cx="2286000" cy="28356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66800" y="547147"/>
            <a:ext cx="7467600" cy="646331"/>
          </a:xfrm>
          <a:prstGeom prst="rect">
            <a:avLst/>
          </a:prstGeom>
          <a:noFill/>
        </p:spPr>
        <p:txBody>
          <a:bodyPr wrap="square" rtlCol="0">
            <a:spAutoFit/>
          </a:bodyPr>
          <a:lstStyle/>
          <a:p>
            <a:r>
              <a:rPr lang="en-US" b="1" dirty="0">
                <a:effectLst/>
              </a:rPr>
              <a:t>In bacteria, </a:t>
            </a:r>
            <a:r>
              <a:rPr lang="en-US" dirty="0">
                <a:effectLst/>
                <a:hlinkClick r:id="rId4" action="ppaction://hlinkfile"/>
              </a:rPr>
              <a:t>NAD</a:t>
            </a:r>
            <a:r>
              <a:rPr lang="en-US" baseline="30000" dirty="0">
                <a:effectLst/>
                <a:hlinkClick r:id="rId4" action="ppaction://hlinkfile"/>
              </a:rPr>
              <a:t>+</a:t>
            </a:r>
            <a:r>
              <a:rPr lang="en-US" dirty="0">
                <a:effectLst/>
              </a:rPr>
              <a:t> is cleaved to produce nicotinamide mononucleotide (NMN) + </a:t>
            </a:r>
            <a:r>
              <a:rPr lang="en-US" dirty="0" err="1">
                <a:effectLst/>
              </a:rPr>
              <a:t>ppi</a:t>
            </a:r>
            <a:r>
              <a:rPr lang="en-US" dirty="0">
                <a:effectLst/>
              </a:rPr>
              <a:t> during ligation</a:t>
            </a:r>
            <a:endParaRPr lang="en-US" dirty="0"/>
          </a:p>
        </p:txBody>
      </p:sp>
      <p:sp>
        <p:nvSpPr>
          <p:cNvPr id="3" name="TextBox 2"/>
          <p:cNvSpPr txBox="1"/>
          <p:nvPr/>
        </p:nvSpPr>
        <p:spPr>
          <a:xfrm>
            <a:off x="1066800" y="3505200"/>
            <a:ext cx="2971800" cy="2308324"/>
          </a:xfrm>
          <a:prstGeom prst="rect">
            <a:avLst/>
          </a:prstGeom>
          <a:noFill/>
        </p:spPr>
        <p:txBody>
          <a:bodyPr wrap="square" rtlCol="0">
            <a:spAutoFit/>
          </a:bodyPr>
          <a:lstStyle/>
          <a:p>
            <a:r>
              <a:rPr lang="en-US" dirty="0">
                <a:effectLst/>
              </a:rPr>
              <a:t>nicotinamide adenine dinucleotide, oxidized (NAD+)  - </a:t>
            </a:r>
            <a:r>
              <a:rPr lang="en-US" b="1" dirty="0">
                <a:solidFill>
                  <a:srgbClr val="C00000"/>
                </a:solidFill>
                <a:effectLst/>
              </a:rPr>
              <a:t>still adenylate transfer to ligase, simply different starting compound</a:t>
            </a:r>
          </a:p>
          <a:p>
            <a:r>
              <a:rPr lang="en-US" sz="1200" dirty="0">
                <a:effectLst/>
                <a:hlinkClick r:id="rId5"/>
              </a:rPr>
              <a:t>http://www.ncbi.nlm.nih.gov/books/NBK22587/figure/A3801/?report=objectonly</a:t>
            </a:r>
            <a:endParaRPr lang="en-US" sz="1200" dirty="0">
              <a:effectLst/>
            </a:endParaRPr>
          </a:p>
          <a:p>
            <a:endParaRPr lang="en-US" sz="1200" dirty="0"/>
          </a:p>
        </p:txBody>
      </p:sp>
      <p:pic>
        <p:nvPicPr>
          <p:cNvPr id="1028" name="Picture 4" descr="Figure 27.28. DNA Ligase Reaction."/>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76337" y="1371600"/>
            <a:ext cx="6334125" cy="1200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629400" y="3323395"/>
            <a:ext cx="1447800" cy="2862322"/>
          </a:xfrm>
          <a:prstGeom prst="rect">
            <a:avLst/>
          </a:prstGeom>
          <a:noFill/>
        </p:spPr>
        <p:txBody>
          <a:bodyPr wrap="square" rtlCol="0">
            <a:spAutoFit/>
          </a:bodyPr>
          <a:lstStyle/>
          <a:p>
            <a:r>
              <a:rPr lang="en-US" dirty="0"/>
              <a:t>Here NAD+ charges the ligase protein with AMP – the rest of the chemistry is the same as with T4 DNA ligase</a:t>
            </a:r>
          </a:p>
        </p:txBody>
      </p:sp>
      <p:sp>
        <p:nvSpPr>
          <p:cNvPr id="5" name="TextBox 4"/>
          <p:cNvSpPr txBox="1"/>
          <p:nvPr/>
        </p:nvSpPr>
        <p:spPr>
          <a:xfrm>
            <a:off x="1295400" y="2667000"/>
            <a:ext cx="6324600" cy="646331"/>
          </a:xfrm>
          <a:prstGeom prst="rect">
            <a:avLst/>
          </a:prstGeom>
          <a:noFill/>
        </p:spPr>
        <p:txBody>
          <a:bodyPr wrap="square" rtlCol="0">
            <a:spAutoFit/>
          </a:bodyPr>
          <a:lstStyle/>
          <a:p>
            <a:r>
              <a:rPr lang="en-US" dirty="0"/>
              <a:t>Free DNA 5’ phosphate &amp; 3’ hydroxyl joined by ligase</a:t>
            </a:r>
          </a:p>
          <a:p>
            <a:endParaRPr lang="en-US" dirty="0"/>
          </a:p>
        </p:txBody>
      </p:sp>
    </p:spTree>
    <p:extLst>
      <p:ext uri="{BB962C8B-B14F-4D97-AF65-F5344CB8AC3E}">
        <p14:creationId xmlns:p14="http://schemas.microsoft.com/office/powerpoint/2010/main" val="175646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28600" y="304800"/>
            <a:ext cx="8686800" cy="5486400"/>
          </a:xfrm>
        </p:spPr>
        <p:txBody>
          <a:bodyPr>
            <a:normAutofit fontScale="92500" lnSpcReduction="10000"/>
          </a:bodyPr>
          <a:lstStyle/>
          <a:p>
            <a:pPr algn="ctr"/>
            <a:r>
              <a:rPr lang="en-US" sz="4300" b="1" dirty="0">
                <a:solidFill>
                  <a:schemeClr val="bg1"/>
                </a:solidFill>
              </a:rPr>
              <a:t>Questions to consider</a:t>
            </a:r>
          </a:p>
          <a:p>
            <a:pPr algn="ctr"/>
            <a:endParaRPr lang="en-US" sz="4300" b="1" dirty="0">
              <a:solidFill>
                <a:schemeClr val="bg1"/>
              </a:solidFill>
            </a:endParaRPr>
          </a:p>
          <a:p>
            <a:r>
              <a:rPr lang="en-US" b="1" dirty="0">
                <a:solidFill>
                  <a:schemeClr val="bg1"/>
                </a:solidFill>
              </a:rPr>
              <a:t>1) What defines a desirable trait?</a:t>
            </a:r>
          </a:p>
          <a:p>
            <a:endParaRPr lang="en-US" b="1" dirty="0">
              <a:solidFill>
                <a:schemeClr val="bg1"/>
              </a:solidFill>
            </a:endParaRPr>
          </a:p>
          <a:p>
            <a:r>
              <a:rPr lang="en-US" b="1" dirty="0">
                <a:solidFill>
                  <a:schemeClr val="bg1"/>
                </a:solidFill>
              </a:rPr>
              <a:t>2) How does one “breed in” these features?</a:t>
            </a:r>
          </a:p>
          <a:p>
            <a:endParaRPr lang="en-US" b="1" dirty="0">
              <a:solidFill>
                <a:schemeClr val="bg1"/>
              </a:solidFill>
            </a:endParaRPr>
          </a:p>
          <a:p>
            <a:r>
              <a:rPr lang="en-US" b="1" dirty="0">
                <a:solidFill>
                  <a:schemeClr val="bg1"/>
                </a:solidFill>
              </a:rPr>
              <a:t>3) Are domesticated versions of dogs, horses, corn, etc. “genetically modified”?</a:t>
            </a:r>
          </a:p>
          <a:p>
            <a:endParaRPr lang="en-US" b="1" dirty="0">
              <a:solidFill>
                <a:schemeClr val="bg1"/>
              </a:solidFill>
            </a:endParaRPr>
          </a:p>
          <a:p>
            <a:r>
              <a:rPr lang="en-US" b="1" dirty="0">
                <a:solidFill>
                  <a:schemeClr val="bg1"/>
                </a:solidFill>
              </a:rPr>
              <a:t>4) What is the underlying genetic basis for the physical and behavioral landmarks of domestication?  Is there a “cost”?</a:t>
            </a:r>
          </a:p>
          <a:p>
            <a:endParaRPr lang="en-US" dirty="0">
              <a:solidFill>
                <a:schemeClr val="bg1"/>
              </a:solidFill>
            </a:endParaRPr>
          </a:p>
        </p:txBody>
      </p:sp>
    </p:spTree>
    <p:extLst>
      <p:ext uri="{BB962C8B-B14F-4D97-AF65-F5344CB8AC3E}">
        <p14:creationId xmlns:p14="http://schemas.microsoft.com/office/powerpoint/2010/main" val="375976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5"/>
          <p:cNvSpPr txBox="1">
            <a:spLocks noChangeArrowheads="1"/>
          </p:cNvSpPr>
          <p:nvPr/>
        </p:nvSpPr>
        <p:spPr bwMode="auto">
          <a:xfrm>
            <a:off x="228600" y="304800"/>
            <a:ext cx="8915400" cy="4678204"/>
          </a:xfrm>
          <a:prstGeom prst="rect">
            <a:avLst/>
          </a:prstGeom>
          <a:noFill/>
          <a:ln w="9525">
            <a:noFill/>
            <a:miter lim="800000"/>
            <a:headEnd/>
            <a:tailEnd/>
          </a:ln>
        </p:spPr>
        <p:txBody>
          <a:bodyPr>
            <a:spAutoFit/>
          </a:bodyPr>
          <a:lstStyle/>
          <a:p>
            <a:pPr marL="342900" indent="-342900"/>
            <a:r>
              <a:rPr lang="en-US" sz="2000" b="1" dirty="0"/>
              <a:t>Nucleic Acid joining enzymes</a:t>
            </a:r>
            <a:r>
              <a:rPr lang="en-US" sz="2000" dirty="0"/>
              <a:t>: Naturally occurring enzymes for cellular or viral replication or repair.</a:t>
            </a:r>
          </a:p>
          <a:p>
            <a:pPr marL="342900" indent="-342900"/>
            <a:endParaRPr lang="en-US" sz="2000" dirty="0"/>
          </a:p>
          <a:p>
            <a:pPr marL="342900" indent="-342900"/>
            <a:endParaRPr lang="en-US" sz="2000" b="1" dirty="0"/>
          </a:p>
          <a:p>
            <a:pPr marL="342900" indent="-342900"/>
            <a:endParaRPr lang="en-US" sz="2000" b="1" dirty="0"/>
          </a:p>
          <a:p>
            <a:pPr marL="342900" indent="-342900"/>
            <a:r>
              <a:rPr lang="en-US" sz="2000" b="1" dirty="0">
                <a:solidFill>
                  <a:srgbClr val="FF0000"/>
                </a:solidFill>
              </a:rPr>
              <a:t>RNA ligase</a:t>
            </a:r>
            <a:r>
              <a:rPr lang="en-US" sz="2000" dirty="0">
                <a:solidFill>
                  <a:srgbClr val="FF0000"/>
                </a:solidFill>
              </a:rPr>
              <a:t>: </a:t>
            </a:r>
            <a:r>
              <a:rPr lang="en-US" sz="2000" dirty="0"/>
              <a:t>Covalently joins a free 5' phosphate and free 3' hydroxyl to form a complete nucleic acid chain.    RNA ligase requires a </a:t>
            </a:r>
            <a:r>
              <a:rPr lang="en-US" sz="2000" dirty="0">
                <a:solidFill>
                  <a:schemeClr val="accent2"/>
                </a:solidFill>
              </a:rPr>
              <a:t>single stranded substrate</a:t>
            </a:r>
            <a:r>
              <a:rPr lang="en-US" sz="2000" dirty="0"/>
              <a:t> (DNA or RNA) and a nucleotide cofactor.  Example, T4 RNA ligase (+ ATP). </a:t>
            </a:r>
          </a:p>
          <a:p>
            <a:pPr marL="342900" indent="-342900"/>
            <a:endParaRPr lang="en-US" sz="2000" dirty="0"/>
          </a:p>
          <a:p>
            <a:pPr marL="342900" indent="-342900"/>
            <a:r>
              <a:rPr lang="en-US" sz="2000" dirty="0"/>
              <a:t>RNA ligase is useful to make 3’ end-labeled RNA (e.g., with a radioactive, biotin substituted or florescent nucleotide) to use as a probe, for structure analysis or RNA enzymology.</a:t>
            </a:r>
          </a:p>
          <a:p>
            <a:pPr marL="342900" indent="-342900"/>
            <a:endParaRPr lang="en-US" sz="2000" dirty="0"/>
          </a:p>
          <a:p>
            <a:pPr marL="342900" indent="-342900"/>
            <a:endParaRPr lang="en-US" dirty="0"/>
          </a:p>
        </p:txBody>
      </p:sp>
    </p:spTree>
    <p:extLst>
      <p:ext uri="{BB962C8B-B14F-4D97-AF65-F5344CB8AC3E}">
        <p14:creationId xmlns:p14="http://schemas.microsoft.com/office/powerpoint/2010/main" val="78710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www.thermofisher.com/content/dam/LifeTech/Images/integration/pCp-RNA-Biotin-Rx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09600"/>
            <a:ext cx="5283040" cy="42062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943600" y="457200"/>
            <a:ext cx="3200400" cy="4524315"/>
          </a:xfrm>
          <a:prstGeom prst="rect">
            <a:avLst/>
          </a:prstGeom>
          <a:noFill/>
        </p:spPr>
        <p:txBody>
          <a:bodyPr wrap="square" rtlCol="0">
            <a:spAutoFit/>
          </a:bodyPr>
          <a:lstStyle/>
          <a:p>
            <a:r>
              <a:rPr lang="en-US" dirty="0"/>
              <a:t>T4 RNA ligase – reaction mechanism similar to DNA ligase in going through a covalent </a:t>
            </a:r>
            <a:r>
              <a:rPr lang="en-US" b="1" dirty="0"/>
              <a:t>RNA ligase-nucleotide  intermediate </a:t>
            </a:r>
            <a:r>
              <a:rPr lang="en-US" dirty="0"/>
              <a:t>prior to transfer of the label to the 3’ end of the RNA chain.  </a:t>
            </a:r>
          </a:p>
          <a:p>
            <a:endParaRPr lang="en-US" dirty="0"/>
          </a:p>
          <a:p>
            <a:r>
              <a:rPr lang="en-US" dirty="0"/>
              <a:t>Here the 3’ phosphate on the label is present to limit addition to one biotin nucleotide per RNA.  </a:t>
            </a:r>
          </a:p>
          <a:p>
            <a:endParaRPr lang="en-US" dirty="0"/>
          </a:p>
          <a:p>
            <a:r>
              <a:rPr lang="en-US" b="1" dirty="0"/>
              <a:t>(</a:t>
            </a:r>
            <a:r>
              <a:rPr lang="en-US" b="1" baseline="30000" dirty="0"/>
              <a:t>32-</a:t>
            </a:r>
            <a:r>
              <a:rPr lang="en-US" b="1" dirty="0"/>
              <a:t>P)</a:t>
            </a:r>
            <a:r>
              <a:rPr lang="en-US" dirty="0"/>
              <a:t> </a:t>
            </a:r>
            <a:r>
              <a:rPr lang="en-US" dirty="0" err="1"/>
              <a:t>pCp</a:t>
            </a:r>
            <a:r>
              <a:rPr lang="en-US" dirty="0"/>
              <a:t>  is commonly used to radiolabel 3’ ends with RNA ligase. </a:t>
            </a:r>
          </a:p>
        </p:txBody>
      </p:sp>
    </p:spTree>
    <p:extLst>
      <p:ext uri="{BB962C8B-B14F-4D97-AF65-F5344CB8AC3E}">
        <p14:creationId xmlns:p14="http://schemas.microsoft.com/office/powerpoint/2010/main" val="206810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igure 1: Phage l recombination into the E. coli chromosom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08013"/>
            <a:ext cx="4048125" cy="309562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Figure 1: Phage l recombination into the E. coli chromosom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5855613"/>
            <a:ext cx="4048125" cy="30956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Figure 1: Phage l recombination into the E. coli chromosome "/>
          <p:cNvPicPr/>
          <p:nvPr/>
        </p:nvPicPr>
        <p:blipFill>
          <a:blip r:embed="rId2">
            <a:extLst>
              <a:ext uri="{28A0092B-C50C-407E-A947-70E740481C1C}">
                <a14:useLocalDpi xmlns:a14="http://schemas.microsoft.com/office/drawing/2010/main" val="0"/>
              </a:ext>
            </a:extLst>
          </a:blip>
          <a:srcRect/>
          <a:stretch>
            <a:fillRect/>
          </a:stretch>
        </p:blipFill>
        <p:spPr bwMode="auto">
          <a:xfrm>
            <a:off x="2666998" y="152400"/>
            <a:ext cx="4048125" cy="3095625"/>
          </a:xfrm>
          <a:prstGeom prst="rect">
            <a:avLst/>
          </a:prstGeom>
          <a:noFill/>
          <a:ln>
            <a:noFill/>
          </a:ln>
        </p:spPr>
      </p:pic>
      <p:sp>
        <p:nvSpPr>
          <p:cNvPr id="2" name="TextBox 1"/>
          <p:cNvSpPr txBox="1"/>
          <p:nvPr/>
        </p:nvSpPr>
        <p:spPr>
          <a:xfrm>
            <a:off x="152400" y="3490049"/>
            <a:ext cx="8686800" cy="1323439"/>
          </a:xfrm>
          <a:prstGeom prst="rect">
            <a:avLst/>
          </a:prstGeom>
          <a:noFill/>
        </p:spPr>
        <p:txBody>
          <a:bodyPr wrap="square" rtlCol="0">
            <a:spAutoFit/>
          </a:bodyPr>
          <a:lstStyle/>
          <a:p>
            <a:r>
              <a:rPr lang="en-US" sz="2000" dirty="0"/>
              <a:t>The </a:t>
            </a:r>
            <a:r>
              <a:rPr lang="en-US" sz="2000" b="1" dirty="0"/>
              <a:t>GATEWAY Cloning Technology</a:t>
            </a:r>
            <a:r>
              <a:rPr lang="en-US" sz="2000" dirty="0"/>
              <a:t> is based on the </a:t>
            </a:r>
            <a:r>
              <a:rPr lang="en-US" sz="2000" u="sng" dirty="0"/>
              <a:t>site-specific recombination</a:t>
            </a:r>
            <a:r>
              <a:rPr lang="en-US" sz="2000" dirty="0"/>
              <a:t> system used by phage </a:t>
            </a:r>
            <a:r>
              <a:rPr lang="en-US" sz="2000" dirty="0">
                <a:latin typeface="Symbol" panose="05050102010706020507" pitchFamily="18" charset="2"/>
              </a:rPr>
              <a:t>l</a:t>
            </a:r>
            <a:r>
              <a:rPr lang="en-US" sz="2000" dirty="0"/>
              <a:t> to integrate its DNA in the </a:t>
            </a:r>
            <a:r>
              <a:rPr lang="en-US" sz="2000" i="1" dirty="0"/>
              <a:t>E. coli</a:t>
            </a:r>
            <a:r>
              <a:rPr lang="en-US" sz="2000" dirty="0"/>
              <a:t> chromosome. Both organisms have specific recombination sites called </a:t>
            </a:r>
            <a:r>
              <a:rPr lang="en-US" sz="2000" i="1" dirty="0" err="1">
                <a:solidFill>
                  <a:srgbClr val="FF0000"/>
                </a:solidFill>
              </a:rPr>
              <a:t>att</a:t>
            </a:r>
            <a:r>
              <a:rPr lang="en-US" sz="2000" dirty="0" err="1">
                <a:solidFill>
                  <a:srgbClr val="FF0000"/>
                </a:solidFill>
              </a:rPr>
              <a:t>P</a:t>
            </a:r>
            <a:r>
              <a:rPr lang="en-US" sz="2000" dirty="0"/>
              <a:t> in phage </a:t>
            </a:r>
            <a:r>
              <a:rPr lang="en-US" sz="2000" dirty="0">
                <a:latin typeface="Symbol" panose="05050102010706020507" pitchFamily="18" charset="2"/>
              </a:rPr>
              <a:t>l </a:t>
            </a:r>
            <a:r>
              <a:rPr lang="en-US" sz="2000" dirty="0"/>
              <a:t>site and </a:t>
            </a:r>
            <a:r>
              <a:rPr lang="en-US" sz="2000" i="1" dirty="0" err="1">
                <a:solidFill>
                  <a:srgbClr val="FF0000"/>
                </a:solidFill>
              </a:rPr>
              <a:t>att</a:t>
            </a:r>
            <a:r>
              <a:rPr lang="en-US" sz="2000" dirty="0" err="1">
                <a:solidFill>
                  <a:srgbClr val="FF0000"/>
                </a:solidFill>
              </a:rPr>
              <a:t>B</a:t>
            </a:r>
            <a:r>
              <a:rPr lang="en-US" sz="2000" dirty="0"/>
              <a:t> in </a:t>
            </a:r>
            <a:r>
              <a:rPr lang="en-US" sz="2000" i="1" dirty="0"/>
              <a:t>E. coli</a:t>
            </a:r>
            <a:r>
              <a:rPr lang="en-US" sz="2000" dirty="0"/>
              <a:t>. </a:t>
            </a:r>
          </a:p>
        </p:txBody>
      </p:sp>
      <p:sp>
        <p:nvSpPr>
          <p:cNvPr id="3" name="Rectangle 2"/>
          <p:cNvSpPr/>
          <p:nvPr/>
        </p:nvSpPr>
        <p:spPr>
          <a:xfrm>
            <a:off x="152400" y="1066800"/>
            <a:ext cx="2514599" cy="1384995"/>
          </a:xfrm>
          <a:prstGeom prst="rect">
            <a:avLst/>
          </a:prstGeom>
        </p:spPr>
        <p:txBody>
          <a:bodyPr wrap="square">
            <a:spAutoFit/>
          </a:bodyPr>
          <a:lstStyle/>
          <a:p>
            <a:r>
              <a:rPr lang="en-US" sz="1200" dirty="0">
                <a:hlinkClick r:id="rId3"/>
              </a:rPr>
              <a:t>https://www.embl.de/pepcore/pepcore_services/cloning/cloning_methods/recombination/gateway/</a:t>
            </a:r>
            <a:endParaRPr lang="en-US" sz="1200" dirty="0"/>
          </a:p>
          <a:p>
            <a:r>
              <a:rPr lang="en-US" sz="1200" dirty="0"/>
              <a:t>Image of circular lambda phage integrating into E. coli chromosome (only partial chromosome shown)</a:t>
            </a:r>
          </a:p>
        </p:txBody>
      </p:sp>
      <p:sp>
        <p:nvSpPr>
          <p:cNvPr id="5" name="TextBox 4"/>
          <p:cNvSpPr txBox="1"/>
          <p:nvPr/>
        </p:nvSpPr>
        <p:spPr>
          <a:xfrm>
            <a:off x="6858000" y="228600"/>
            <a:ext cx="1905000" cy="1200329"/>
          </a:xfrm>
          <a:prstGeom prst="rect">
            <a:avLst/>
          </a:prstGeom>
          <a:noFill/>
        </p:spPr>
        <p:txBody>
          <a:bodyPr wrap="square" rtlCol="0">
            <a:spAutoFit/>
          </a:bodyPr>
          <a:lstStyle/>
          <a:p>
            <a:pPr algn="ctr"/>
            <a:r>
              <a:rPr lang="en-US" sz="2400" b="1" u="sng" dirty="0">
                <a:solidFill>
                  <a:srgbClr val="FF0000"/>
                </a:solidFill>
              </a:rPr>
              <a:t>Ligase-free DNA cloning</a:t>
            </a:r>
          </a:p>
        </p:txBody>
      </p:sp>
      <p:sp>
        <p:nvSpPr>
          <p:cNvPr id="6" name="TextBox 5"/>
          <p:cNvSpPr txBox="1"/>
          <p:nvPr/>
        </p:nvSpPr>
        <p:spPr>
          <a:xfrm>
            <a:off x="2971800" y="706993"/>
            <a:ext cx="595035" cy="369332"/>
          </a:xfrm>
          <a:prstGeom prst="rect">
            <a:avLst/>
          </a:prstGeom>
          <a:noFill/>
        </p:spPr>
        <p:txBody>
          <a:bodyPr wrap="none" rtlCol="0">
            <a:spAutoFit/>
          </a:bodyPr>
          <a:lstStyle/>
          <a:p>
            <a:r>
              <a:rPr lang="en-US" dirty="0" err="1"/>
              <a:t>attP</a:t>
            </a:r>
            <a:endParaRPr lang="en-US" dirty="0"/>
          </a:p>
        </p:txBody>
      </p:sp>
      <p:sp>
        <p:nvSpPr>
          <p:cNvPr id="9" name="TextBox 8"/>
          <p:cNvSpPr txBox="1"/>
          <p:nvPr/>
        </p:nvSpPr>
        <p:spPr>
          <a:xfrm>
            <a:off x="2986365" y="1066800"/>
            <a:ext cx="595035" cy="369332"/>
          </a:xfrm>
          <a:prstGeom prst="rect">
            <a:avLst/>
          </a:prstGeom>
          <a:noFill/>
        </p:spPr>
        <p:txBody>
          <a:bodyPr wrap="none" rtlCol="0">
            <a:spAutoFit/>
          </a:bodyPr>
          <a:lstStyle/>
          <a:p>
            <a:r>
              <a:rPr lang="en-US" dirty="0" err="1"/>
              <a:t>attB</a:t>
            </a:r>
            <a:endParaRPr lang="en-US" dirty="0"/>
          </a:p>
        </p:txBody>
      </p:sp>
      <p:sp>
        <p:nvSpPr>
          <p:cNvPr id="10" name="TextBox 9"/>
          <p:cNvSpPr txBox="1"/>
          <p:nvPr/>
        </p:nvSpPr>
        <p:spPr>
          <a:xfrm>
            <a:off x="3824565" y="2667000"/>
            <a:ext cx="569387" cy="369332"/>
          </a:xfrm>
          <a:prstGeom prst="rect">
            <a:avLst/>
          </a:prstGeom>
          <a:noFill/>
        </p:spPr>
        <p:txBody>
          <a:bodyPr wrap="none" rtlCol="0">
            <a:spAutoFit/>
          </a:bodyPr>
          <a:lstStyle/>
          <a:p>
            <a:r>
              <a:rPr lang="en-US" dirty="0" err="1"/>
              <a:t>attL</a:t>
            </a:r>
            <a:endParaRPr lang="en-US" dirty="0"/>
          </a:p>
        </p:txBody>
      </p:sp>
      <p:sp>
        <p:nvSpPr>
          <p:cNvPr id="11" name="TextBox 10"/>
          <p:cNvSpPr txBox="1"/>
          <p:nvPr/>
        </p:nvSpPr>
        <p:spPr>
          <a:xfrm>
            <a:off x="4766985" y="2667000"/>
            <a:ext cx="607859" cy="369332"/>
          </a:xfrm>
          <a:prstGeom prst="rect">
            <a:avLst/>
          </a:prstGeom>
          <a:noFill/>
        </p:spPr>
        <p:txBody>
          <a:bodyPr wrap="none" rtlCol="0">
            <a:spAutoFit/>
          </a:bodyPr>
          <a:lstStyle/>
          <a:p>
            <a:r>
              <a:rPr lang="en-US" dirty="0" err="1"/>
              <a:t>attR</a:t>
            </a:r>
            <a:endParaRPr lang="en-US" dirty="0"/>
          </a:p>
        </p:txBody>
      </p:sp>
      <p:sp>
        <p:nvSpPr>
          <p:cNvPr id="7" name="TextBox 6"/>
          <p:cNvSpPr txBox="1"/>
          <p:nvPr/>
        </p:nvSpPr>
        <p:spPr>
          <a:xfrm>
            <a:off x="299258" y="5181600"/>
            <a:ext cx="8463742" cy="400110"/>
          </a:xfrm>
          <a:prstGeom prst="rect">
            <a:avLst/>
          </a:prstGeom>
          <a:noFill/>
        </p:spPr>
        <p:txBody>
          <a:bodyPr wrap="square" rtlCol="0">
            <a:spAutoFit/>
          </a:bodyPr>
          <a:lstStyle/>
          <a:p>
            <a:r>
              <a:rPr lang="en-US" sz="2000" dirty="0"/>
              <a:t>NOTE: </a:t>
            </a:r>
            <a:r>
              <a:rPr lang="en-US" sz="2000" dirty="0" err="1"/>
              <a:t>attL</a:t>
            </a:r>
            <a:r>
              <a:rPr lang="en-US" sz="2000" dirty="0"/>
              <a:t> and </a:t>
            </a:r>
            <a:r>
              <a:rPr lang="en-US" sz="2000" dirty="0" err="1"/>
              <a:t>attR</a:t>
            </a:r>
            <a:r>
              <a:rPr lang="en-US" sz="2000" dirty="0"/>
              <a:t> are hybrid sites of mixed (</a:t>
            </a:r>
            <a:r>
              <a:rPr lang="en-US" sz="2000" dirty="0" err="1"/>
              <a:t>attP</a:t>
            </a:r>
            <a:r>
              <a:rPr lang="en-US" sz="2000" dirty="0"/>
              <a:t> and </a:t>
            </a:r>
            <a:r>
              <a:rPr lang="en-US" sz="2000" dirty="0" err="1"/>
              <a:t>attB</a:t>
            </a:r>
            <a:r>
              <a:rPr lang="en-US" sz="2000" dirty="0"/>
              <a:t> sequence)</a:t>
            </a:r>
          </a:p>
        </p:txBody>
      </p:sp>
    </p:spTree>
    <p:extLst>
      <p:ext uri="{BB962C8B-B14F-4D97-AF65-F5344CB8AC3E}">
        <p14:creationId xmlns:p14="http://schemas.microsoft.com/office/powerpoint/2010/main" val="326041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04800"/>
            <a:ext cx="8610600" cy="6278642"/>
          </a:xfrm>
          <a:prstGeom prst="rect">
            <a:avLst/>
          </a:prstGeom>
          <a:noFill/>
        </p:spPr>
        <p:txBody>
          <a:bodyPr wrap="square" rtlCol="0">
            <a:spAutoFit/>
          </a:bodyPr>
          <a:lstStyle/>
          <a:p>
            <a:pPr algn="ctr"/>
            <a:r>
              <a:rPr lang="en-US" sz="2400" b="1" dirty="0"/>
              <a:t>Last Lecture</a:t>
            </a:r>
          </a:p>
          <a:p>
            <a:endParaRPr lang="en-US" b="1" dirty="0"/>
          </a:p>
          <a:p>
            <a:r>
              <a:rPr lang="en-US" b="1" dirty="0"/>
              <a:t>Host restriction/modification systems as a defense mechanism</a:t>
            </a:r>
          </a:p>
          <a:p>
            <a:r>
              <a:rPr lang="en-US" b="1" i="1" dirty="0" err="1"/>
              <a:t>hsdS</a:t>
            </a:r>
            <a:r>
              <a:rPr lang="en-US" b="1" i="1" dirty="0"/>
              <a:t>, </a:t>
            </a:r>
            <a:r>
              <a:rPr lang="en-US" b="1" i="1" dirty="0" err="1"/>
              <a:t>HsdM</a:t>
            </a:r>
            <a:r>
              <a:rPr lang="en-US" b="1" i="1" dirty="0"/>
              <a:t>, </a:t>
            </a:r>
            <a:r>
              <a:rPr lang="en-US" b="1" i="1" dirty="0" err="1"/>
              <a:t>hdsR</a:t>
            </a:r>
            <a:r>
              <a:rPr lang="en-US" b="1" i="1" dirty="0"/>
              <a:t> (</a:t>
            </a:r>
            <a:r>
              <a:rPr lang="en-US" b="1" i="1" dirty="0" err="1"/>
              <a:t>EcoK</a:t>
            </a:r>
            <a:r>
              <a:rPr lang="en-US" b="1" i="1" dirty="0"/>
              <a:t>)– </a:t>
            </a:r>
            <a:r>
              <a:rPr lang="en-US" b="1" dirty="0"/>
              <a:t>methylation in bacteria protects </a:t>
            </a:r>
            <a:r>
              <a:rPr lang="en-US" dirty="0"/>
              <a:t>specific target sequences from cleavage by the endonuclease (specificity factor [S], methylase [M] and restriction endonuclease[R])</a:t>
            </a:r>
          </a:p>
          <a:p>
            <a:endParaRPr lang="en-US" i="1" dirty="0"/>
          </a:p>
          <a:p>
            <a:r>
              <a:rPr lang="en-US" b="1" i="1" dirty="0" err="1"/>
              <a:t>Mrr</a:t>
            </a:r>
            <a:r>
              <a:rPr lang="en-US" b="1" i="1" dirty="0"/>
              <a:t>, </a:t>
            </a:r>
            <a:r>
              <a:rPr lang="en-US" b="1" i="1" dirty="0" err="1"/>
              <a:t>MrcA</a:t>
            </a:r>
            <a:r>
              <a:rPr lang="en-US" b="1" i="1" dirty="0"/>
              <a:t>, </a:t>
            </a:r>
            <a:r>
              <a:rPr lang="en-US" b="1" i="1" dirty="0" err="1"/>
              <a:t>MrcB</a:t>
            </a:r>
            <a:r>
              <a:rPr lang="en-US" b="1" i="1" dirty="0"/>
              <a:t>/C </a:t>
            </a:r>
            <a:r>
              <a:rPr lang="en-US" i="1" dirty="0"/>
              <a:t>– </a:t>
            </a:r>
            <a:r>
              <a:rPr lang="en-US" b="1" dirty="0"/>
              <a:t>(endonuclease only) normal DNA methylation</a:t>
            </a:r>
            <a:r>
              <a:rPr lang="en-US" dirty="0"/>
              <a:t> </a:t>
            </a:r>
            <a:r>
              <a:rPr lang="en-US" b="1" dirty="0"/>
              <a:t>by another organism (e.g., human) stimulates DNA cleavage</a:t>
            </a:r>
            <a:r>
              <a:rPr lang="en-US" dirty="0"/>
              <a:t> by these bacterial endonuclease enzymes (three different methylation patterns recognized).  </a:t>
            </a:r>
            <a:r>
              <a:rPr lang="en-US" b="1" dirty="0"/>
              <a:t>Note, the eukaryotic methylation of recognition sequences can also inhibit certain restriction enzymes</a:t>
            </a:r>
            <a:r>
              <a:rPr lang="en-US" dirty="0"/>
              <a:t>.</a:t>
            </a:r>
          </a:p>
          <a:p>
            <a:r>
              <a:rPr lang="en-US" b="1" dirty="0"/>
              <a:t>	</a:t>
            </a:r>
          </a:p>
          <a:p>
            <a:r>
              <a:rPr lang="en-US" b="1" dirty="0"/>
              <a:t>Dam and </a:t>
            </a:r>
            <a:r>
              <a:rPr lang="en-US" b="1" dirty="0" err="1"/>
              <a:t>Dcm</a:t>
            </a:r>
            <a:r>
              <a:rPr lang="en-US" b="1" dirty="0"/>
              <a:t> methylation (methylase only)</a:t>
            </a:r>
          </a:p>
          <a:p>
            <a:r>
              <a:rPr lang="en-US" b="1" dirty="0"/>
              <a:t>Not associated with an endonuclease </a:t>
            </a:r>
            <a:r>
              <a:rPr lang="en-US" dirty="0"/>
              <a:t>but acts as a mark for replication. Plasmid DNA from Dam+ and/or </a:t>
            </a:r>
            <a:r>
              <a:rPr lang="en-US" dirty="0" err="1"/>
              <a:t>Dcm</a:t>
            </a:r>
            <a:r>
              <a:rPr lang="en-US" dirty="0"/>
              <a:t>+ E. coli transformed into Dam-, </a:t>
            </a:r>
            <a:r>
              <a:rPr lang="en-US" dirty="0" err="1"/>
              <a:t>Dcm</a:t>
            </a:r>
            <a:r>
              <a:rPr lang="en-US" dirty="0"/>
              <a:t>- E. coli will replicate once and stop.  </a:t>
            </a:r>
          </a:p>
          <a:p>
            <a:endParaRPr lang="en-US" dirty="0"/>
          </a:p>
          <a:p>
            <a:r>
              <a:rPr lang="en-US" dirty="0"/>
              <a:t>Many common restriction enzymes used in the lab are inhibited by Dam or </a:t>
            </a:r>
            <a:r>
              <a:rPr lang="en-US" dirty="0" err="1"/>
              <a:t>Dcm</a:t>
            </a:r>
            <a:r>
              <a:rPr lang="en-US" dirty="0"/>
              <a:t> methylation (some are insensitive and very few are enhanced by methylation).</a:t>
            </a:r>
          </a:p>
          <a:p>
            <a:endParaRPr lang="en-US" dirty="0"/>
          </a:p>
          <a:p>
            <a:endParaRPr lang="en-US" b="1" dirty="0"/>
          </a:p>
        </p:txBody>
      </p:sp>
    </p:spTree>
    <p:extLst>
      <p:ext uri="{BB962C8B-B14F-4D97-AF65-F5344CB8AC3E}">
        <p14:creationId xmlns:p14="http://schemas.microsoft.com/office/powerpoint/2010/main" val="6260430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91A5E2FE-321C-4EEF-A631-4AAD20126541}"/>
              </a:ext>
            </a:extLst>
          </p:cNvPr>
          <p:cNvGraphicFramePr>
            <a:graphicFrameLocks noGrp="1"/>
          </p:cNvGraphicFramePr>
          <p:nvPr>
            <p:extLst>
              <p:ext uri="{D42A27DB-BD31-4B8C-83A1-F6EECF244321}">
                <p14:modId xmlns:p14="http://schemas.microsoft.com/office/powerpoint/2010/main" val="3710379870"/>
              </p:ext>
            </p:extLst>
          </p:nvPr>
        </p:nvGraphicFramePr>
        <p:xfrm>
          <a:off x="0" y="76200"/>
          <a:ext cx="9067800" cy="6832600"/>
        </p:xfrm>
        <a:graphic>
          <a:graphicData uri="http://schemas.openxmlformats.org/drawingml/2006/table">
            <a:tbl>
              <a:tblPr firstRow="1" bandRow="1">
                <a:tableStyleId>{5940675A-B579-460E-94D1-54222C63F5DA}</a:tableStyleId>
              </a:tblPr>
              <a:tblGrid>
                <a:gridCol w="2266950">
                  <a:extLst>
                    <a:ext uri="{9D8B030D-6E8A-4147-A177-3AD203B41FA5}">
                      <a16:colId xmlns:a16="http://schemas.microsoft.com/office/drawing/2014/main" val="1098535713"/>
                    </a:ext>
                  </a:extLst>
                </a:gridCol>
                <a:gridCol w="2266950">
                  <a:extLst>
                    <a:ext uri="{9D8B030D-6E8A-4147-A177-3AD203B41FA5}">
                      <a16:colId xmlns:a16="http://schemas.microsoft.com/office/drawing/2014/main" val="660866241"/>
                    </a:ext>
                  </a:extLst>
                </a:gridCol>
                <a:gridCol w="2266950">
                  <a:extLst>
                    <a:ext uri="{9D8B030D-6E8A-4147-A177-3AD203B41FA5}">
                      <a16:colId xmlns:a16="http://schemas.microsoft.com/office/drawing/2014/main" val="789385000"/>
                    </a:ext>
                  </a:extLst>
                </a:gridCol>
                <a:gridCol w="2266950">
                  <a:extLst>
                    <a:ext uri="{9D8B030D-6E8A-4147-A177-3AD203B41FA5}">
                      <a16:colId xmlns:a16="http://schemas.microsoft.com/office/drawing/2014/main" val="3683845999"/>
                    </a:ext>
                  </a:extLst>
                </a:gridCol>
              </a:tblGrid>
              <a:tr h="370840">
                <a:tc>
                  <a:txBody>
                    <a:bodyPr/>
                    <a:lstStyle/>
                    <a:p>
                      <a:r>
                        <a:rPr lang="en-US" b="1" i="1" dirty="0"/>
                        <a:t>E. coli </a:t>
                      </a:r>
                      <a:r>
                        <a:rPr lang="en-US" b="1" dirty="0"/>
                        <a:t>Enzyme</a:t>
                      </a:r>
                    </a:p>
                  </a:txBody>
                  <a:tcPr/>
                </a:tc>
                <a:tc>
                  <a:txBody>
                    <a:bodyPr/>
                    <a:lstStyle/>
                    <a:p>
                      <a:r>
                        <a:rPr lang="en-US" b="1" dirty="0"/>
                        <a:t>Specificity</a:t>
                      </a:r>
                    </a:p>
                  </a:txBody>
                  <a:tcPr/>
                </a:tc>
                <a:tc>
                  <a:txBody>
                    <a:bodyPr/>
                    <a:lstStyle/>
                    <a:p>
                      <a:r>
                        <a:rPr lang="en-US" b="1" dirty="0"/>
                        <a:t>Role in Cell</a:t>
                      </a:r>
                    </a:p>
                  </a:txBody>
                  <a:tcPr/>
                </a:tc>
                <a:tc>
                  <a:txBody>
                    <a:bodyPr/>
                    <a:lstStyle/>
                    <a:p>
                      <a:r>
                        <a:rPr lang="en-US" b="1" dirty="0"/>
                        <a:t>Recombinant DNA </a:t>
                      </a:r>
                    </a:p>
                  </a:txBody>
                  <a:tcPr/>
                </a:tc>
                <a:extLst>
                  <a:ext uri="{0D108BD9-81ED-4DB2-BD59-A6C34878D82A}">
                    <a16:rowId xmlns:a16="http://schemas.microsoft.com/office/drawing/2014/main" val="3182054091"/>
                  </a:ext>
                </a:extLst>
              </a:tr>
              <a:tr h="370840">
                <a:tc>
                  <a:txBody>
                    <a:bodyPr/>
                    <a:lstStyle/>
                    <a:p>
                      <a:r>
                        <a:rPr lang="en-US" sz="1600" b="1" dirty="0" err="1"/>
                        <a:t>EcoK</a:t>
                      </a:r>
                      <a:r>
                        <a:rPr lang="en-US" sz="1600" b="1" dirty="0"/>
                        <a:t>; </a:t>
                      </a:r>
                      <a:r>
                        <a:rPr lang="en-US" sz="1600" b="1" dirty="0" err="1"/>
                        <a:t>HsdR</a:t>
                      </a:r>
                      <a:r>
                        <a:rPr lang="en-US" sz="1600" b="1" dirty="0"/>
                        <a:t>/M/S</a:t>
                      </a:r>
                    </a:p>
                    <a:p>
                      <a:r>
                        <a:rPr lang="en-US" sz="1600" b="1" dirty="0"/>
                        <a:t>(endonuclease, methylase and specificity factors); </a:t>
                      </a:r>
                      <a:r>
                        <a:rPr lang="en-US" sz="1600" b="1" dirty="0" err="1"/>
                        <a:t>EcoB</a:t>
                      </a:r>
                      <a:r>
                        <a:rPr lang="en-US" sz="1600" b="1" dirty="0"/>
                        <a:t> system similar</a:t>
                      </a:r>
                    </a:p>
                  </a:txBody>
                  <a:tcPr/>
                </a:tc>
                <a:tc>
                  <a:txBody>
                    <a:bodyPr/>
                    <a:lstStyle/>
                    <a:p>
                      <a:r>
                        <a:rPr lang="en-US" sz="1600" b="1" dirty="0"/>
                        <a:t>Site specific</a:t>
                      </a:r>
                    </a:p>
                    <a:p>
                      <a:r>
                        <a:rPr lang="en-US" sz="1600" b="1" dirty="0"/>
                        <a:t>5'AA*CNNNNNNGTGC 3’; methylation by bacteria </a:t>
                      </a:r>
                      <a:r>
                        <a:rPr lang="en-US" sz="1600" b="1" u="sng" dirty="0"/>
                        <a:t>blocks</a:t>
                      </a:r>
                      <a:r>
                        <a:rPr lang="en-US" sz="1600" b="1" dirty="0"/>
                        <a:t> DNA cleavage</a:t>
                      </a:r>
                    </a:p>
                  </a:txBody>
                  <a:tcPr/>
                </a:tc>
                <a:tc>
                  <a:txBody>
                    <a:bodyPr/>
                    <a:lstStyle/>
                    <a:p>
                      <a:r>
                        <a:rPr lang="en-US" sz="1600" b="1" dirty="0"/>
                        <a:t>Protects against foreign DNA  (viruses lack this methylation, hence destroyed by the cell)</a:t>
                      </a:r>
                    </a:p>
                  </a:txBody>
                  <a:tcPr/>
                </a:tc>
                <a:tc>
                  <a:txBody>
                    <a:bodyPr/>
                    <a:lstStyle/>
                    <a:p>
                      <a:r>
                        <a:rPr lang="en-US" sz="1600" b="1" dirty="0"/>
                        <a:t>Recombinant DNA will not be methylated at this sequence &amp; will be cut (destroyed) by this enzyme in </a:t>
                      </a:r>
                      <a:r>
                        <a:rPr lang="en-US" sz="1600" b="1" i="1" dirty="0"/>
                        <a:t>E. coli</a:t>
                      </a:r>
                      <a:r>
                        <a:rPr lang="en-US" sz="1600" b="1" dirty="0"/>
                        <a:t>; poor transformation</a:t>
                      </a:r>
                    </a:p>
                  </a:txBody>
                  <a:tcPr/>
                </a:tc>
                <a:extLst>
                  <a:ext uri="{0D108BD9-81ED-4DB2-BD59-A6C34878D82A}">
                    <a16:rowId xmlns:a16="http://schemas.microsoft.com/office/drawing/2014/main" val="2344938887"/>
                  </a:ext>
                </a:extLst>
              </a:tr>
              <a:tr h="370840">
                <a:tc>
                  <a:txBody>
                    <a:bodyPr/>
                    <a:lstStyle/>
                    <a:p>
                      <a:r>
                        <a:rPr lang="en-US" sz="1600" b="1" dirty="0"/>
                        <a:t>McrA, </a:t>
                      </a:r>
                      <a:r>
                        <a:rPr lang="en-US" sz="1600" b="1" dirty="0" err="1"/>
                        <a:t>McrB</a:t>
                      </a:r>
                      <a:r>
                        <a:rPr lang="en-US" sz="1600" b="1" dirty="0"/>
                        <a:t>/C</a:t>
                      </a:r>
                    </a:p>
                    <a:p>
                      <a:r>
                        <a:rPr lang="en-US" sz="1600" b="1" dirty="0"/>
                        <a:t>(endonuclease activity only)</a:t>
                      </a:r>
                    </a:p>
                  </a:txBody>
                  <a:tcPr/>
                </a:tc>
                <a:tc>
                  <a:txBody>
                    <a:bodyPr/>
                    <a:lstStyle/>
                    <a:p>
                      <a:r>
                        <a:rPr lang="en-US" sz="1600" b="1" dirty="0"/>
                        <a:t>C*</a:t>
                      </a:r>
                      <a:r>
                        <a:rPr lang="en-US" sz="1600" b="1" dirty="0" err="1"/>
                        <a:t>pG</a:t>
                      </a:r>
                      <a:r>
                        <a:rPr lang="en-US" sz="1600" b="1" dirty="0"/>
                        <a:t>; methylation </a:t>
                      </a:r>
                      <a:r>
                        <a:rPr lang="en-US" sz="1600" b="1" u="sng" dirty="0"/>
                        <a:t>stimulates</a:t>
                      </a:r>
                      <a:r>
                        <a:rPr lang="en-US" sz="1600" b="1" dirty="0"/>
                        <a:t> DNA cleavage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Protects against foreign DNA</a:t>
                      </a:r>
                    </a:p>
                  </a:txBody>
                  <a:tcPr/>
                </a:tc>
                <a:tc>
                  <a:txBody>
                    <a:bodyPr/>
                    <a:lstStyle/>
                    <a:p>
                      <a:r>
                        <a:rPr lang="en-US" sz="1600" b="1" dirty="0"/>
                        <a:t>C*</a:t>
                      </a:r>
                      <a:r>
                        <a:rPr lang="en-US" sz="1600" b="1" dirty="0" err="1"/>
                        <a:t>pG</a:t>
                      </a:r>
                      <a:r>
                        <a:rPr lang="en-US" sz="1600" b="1" dirty="0"/>
                        <a:t> methylation very common in higher eukaryotes; foreign DNA will be cut (destroyed) by this enzyme in </a:t>
                      </a:r>
                      <a:r>
                        <a:rPr lang="en-US" sz="1600" b="1" i="1" dirty="0"/>
                        <a:t>E. coli</a:t>
                      </a:r>
                      <a:r>
                        <a:rPr lang="en-US" sz="1600" b="1" dirty="0"/>
                        <a:t>; poor transformation; </a:t>
                      </a:r>
                    </a:p>
                  </a:txBody>
                  <a:tcPr/>
                </a:tc>
                <a:extLst>
                  <a:ext uri="{0D108BD9-81ED-4DB2-BD59-A6C34878D82A}">
                    <a16:rowId xmlns:a16="http://schemas.microsoft.com/office/drawing/2014/main" val="2649305160"/>
                  </a:ext>
                </a:extLst>
              </a:tr>
              <a:tr h="370840">
                <a:tc>
                  <a:txBody>
                    <a:bodyPr/>
                    <a:lstStyle/>
                    <a:p>
                      <a:r>
                        <a:rPr lang="en-US" sz="1600" b="1" dirty="0" err="1"/>
                        <a:t>Mrr</a:t>
                      </a:r>
                      <a:endParaRPr lang="en-US" sz="16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(endonuclease activity only)</a:t>
                      </a:r>
                    </a:p>
                    <a:p>
                      <a:endParaRPr lang="en-US" sz="1600" b="1" dirty="0"/>
                    </a:p>
                  </a:txBody>
                  <a:tcPr/>
                </a:tc>
                <a:tc>
                  <a:txBody>
                    <a:bodyPr/>
                    <a:lstStyle/>
                    <a:p>
                      <a:r>
                        <a:rPr lang="en-US" sz="1600" b="1" dirty="0"/>
                        <a:t>Cuts </a:t>
                      </a:r>
                      <a:r>
                        <a:rPr lang="en-US" sz="1600" b="1" dirty="0" err="1"/>
                        <a:t>methyladenosine</a:t>
                      </a:r>
                      <a:endParaRPr lang="en-US" sz="16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Protects against foreign DNA</a:t>
                      </a:r>
                    </a:p>
                    <a:p>
                      <a:endParaRPr lang="en-US" sz="1600" b="1" dirty="0"/>
                    </a:p>
                  </a:txBody>
                  <a:tcPr/>
                </a:tc>
                <a:tc>
                  <a:txBody>
                    <a:bodyPr/>
                    <a:lstStyle/>
                    <a:p>
                      <a:r>
                        <a:rPr lang="en-US" sz="1600" b="1" dirty="0"/>
                        <a:t>methylation very common in other microbes; foreign DNA will be cut (destroyed) by this enzyme in </a:t>
                      </a:r>
                      <a:r>
                        <a:rPr lang="en-US" sz="1600" b="1" i="1" dirty="0"/>
                        <a:t>E. coli</a:t>
                      </a:r>
                      <a:r>
                        <a:rPr lang="en-US" sz="1600" b="1" dirty="0"/>
                        <a:t>; poor transformation</a:t>
                      </a:r>
                    </a:p>
                  </a:txBody>
                  <a:tcPr/>
                </a:tc>
                <a:extLst>
                  <a:ext uri="{0D108BD9-81ED-4DB2-BD59-A6C34878D82A}">
                    <a16:rowId xmlns:a16="http://schemas.microsoft.com/office/drawing/2014/main" val="3748662845"/>
                  </a:ext>
                </a:extLst>
              </a:tr>
              <a:tr h="370840">
                <a:tc>
                  <a:txBody>
                    <a:bodyPr/>
                    <a:lstStyle/>
                    <a:p>
                      <a:r>
                        <a:rPr lang="en-US" sz="1600" b="1" dirty="0"/>
                        <a:t>Dam; </a:t>
                      </a:r>
                      <a:r>
                        <a:rPr lang="en-US" sz="1600" b="1" dirty="0" err="1"/>
                        <a:t>Dcm</a:t>
                      </a:r>
                      <a:endParaRPr lang="en-US" sz="1600" b="1" dirty="0"/>
                    </a:p>
                    <a:p>
                      <a:r>
                        <a:rPr lang="en-US" sz="1600" b="1" dirty="0"/>
                        <a:t>(methylase activity only)</a:t>
                      </a:r>
                    </a:p>
                  </a:txBody>
                  <a:tcPr/>
                </a:tc>
                <a:tc>
                  <a:txBody>
                    <a:bodyPr/>
                    <a:lstStyle/>
                    <a:p>
                      <a:r>
                        <a:rPr lang="en-US" sz="1600" b="1" dirty="0"/>
                        <a:t>GA*TC (Dam); CC*AGG and CC*TGG (</a:t>
                      </a:r>
                      <a:r>
                        <a:rPr lang="en-US" sz="1600" b="1" dirty="0" err="1"/>
                        <a:t>Dcm</a:t>
                      </a:r>
                      <a:r>
                        <a:rPr lang="en-US" sz="1600" b="1" dirty="0"/>
                        <a:t>)</a:t>
                      </a:r>
                    </a:p>
                  </a:txBody>
                  <a:tcPr/>
                </a:tc>
                <a:tc>
                  <a:txBody>
                    <a:bodyPr/>
                    <a:lstStyle/>
                    <a:p>
                      <a:r>
                        <a:rPr lang="en-US" sz="1600" b="1" dirty="0"/>
                        <a:t>Used as a bookkeeping tool for replication</a:t>
                      </a:r>
                    </a:p>
                  </a:txBody>
                  <a:tcPr/>
                </a:tc>
                <a:tc>
                  <a:txBody>
                    <a:bodyPr/>
                    <a:lstStyle/>
                    <a:p>
                      <a:r>
                        <a:rPr lang="en-US" sz="1600" b="1" dirty="0"/>
                        <a:t>Unmethylated DNA transformed into a Dam/</a:t>
                      </a:r>
                      <a:r>
                        <a:rPr lang="en-US" sz="1600" b="1" dirty="0" err="1"/>
                        <a:t>Dcm</a:t>
                      </a:r>
                      <a:r>
                        <a:rPr lang="en-US" sz="1600" b="1" dirty="0"/>
                        <a:t> + cell will replicate once and stop; poor transformation; methylation can block restriction enzymes</a:t>
                      </a:r>
                    </a:p>
                  </a:txBody>
                  <a:tcPr/>
                </a:tc>
                <a:extLst>
                  <a:ext uri="{0D108BD9-81ED-4DB2-BD59-A6C34878D82A}">
                    <a16:rowId xmlns:a16="http://schemas.microsoft.com/office/drawing/2014/main" val="2484432561"/>
                  </a:ext>
                </a:extLst>
              </a:tr>
            </a:tbl>
          </a:graphicData>
        </a:graphic>
      </p:graphicFrame>
    </p:spTree>
    <p:extLst>
      <p:ext uri="{BB962C8B-B14F-4D97-AF65-F5344CB8AC3E}">
        <p14:creationId xmlns:p14="http://schemas.microsoft.com/office/powerpoint/2010/main" val="5052864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 1: Phage l recombination into the E. coli chromosome ">
            <a:extLst>
              <a:ext uri="{FF2B5EF4-FFF2-40B4-BE49-F238E27FC236}">
                <a16:creationId xmlns:a16="http://schemas.microsoft.com/office/drawing/2014/main" id="{57051601-578C-463F-BC55-C76F733AE53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80975"/>
            <a:ext cx="4048125" cy="3095625"/>
          </a:xfrm>
          <a:prstGeom prst="rect">
            <a:avLst/>
          </a:prstGeom>
          <a:noFill/>
          <a:ln>
            <a:noFill/>
          </a:ln>
        </p:spPr>
      </p:pic>
      <p:sp>
        <p:nvSpPr>
          <p:cNvPr id="3" name="TextBox 2">
            <a:extLst>
              <a:ext uri="{FF2B5EF4-FFF2-40B4-BE49-F238E27FC236}">
                <a16:creationId xmlns:a16="http://schemas.microsoft.com/office/drawing/2014/main" id="{4905CB50-CD9C-4C55-95A1-B8EC44C7A06A}"/>
              </a:ext>
            </a:extLst>
          </p:cNvPr>
          <p:cNvSpPr txBox="1"/>
          <p:nvPr/>
        </p:nvSpPr>
        <p:spPr>
          <a:xfrm>
            <a:off x="152400" y="3276600"/>
            <a:ext cx="8686800" cy="3477875"/>
          </a:xfrm>
          <a:prstGeom prst="rect">
            <a:avLst/>
          </a:prstGeom>
          <a:noFill/>
        </p:spPr>
        <p:txBody>
          <a:bodyPr wrap="square" rtlCol="0">
            <a:spAutoFit/>
          </a:bodyPr>
          <a:lstStyle/>
          <a:p>
            <a:r>
              <a:rPr lang="en-US" sz="2000" dirty="0"/>
              <a:t>The integration process (</a:t>
            </a:r>
            <a:r>
              <a:rPr lang="en-US" sz="2000" dirty="0" err="1"/>
              <a:t>lysogeny</a:t>
            </a:r>
            <a:r>
              <a:rPr lang="en-US" sz="2000" dirty="0"/>
              <a:t>) is catalyzed by 2 enzymes: the phage </a:t>
            </a:r>
            <a:r>
              <a:rPr lang="en-US" sz="2000" dirty="0">
                <a:latin typeface="Symbol" panose="05050102010706020507" pitchFamily="18" charset="2"/>
              </a:rPr>
              <a:t>l</a:t>
            </a:r>
            <a:r>
              <a:rPr lang="en-US" sz="2000" dirty="0"/>
              <a:t> encoded protein </a:t>
            </a:r>
            <a:r>
              <a:rPr lang="en-US" sz="2000" b="1" dirty="0" err="1">
                <a:solidFill>
                  <a:srgbClr val="FF0000"/>
                </a:solidFill>
              </a:rPr>
              <a:t>Int</a:t>
            </a:r>
            <a:r>
              <a:rPr lang="en-US" sz="2000" b="1" dirty="0">
                <a:solidFill>
                  <a:srgbClr val="FF0000"/>
                </a:solidFill>
              </a:rPr>
              <a:t> (Integrase) </a:t>
            </a:r>
            <a:r>
              <a:rPr lang="en-US" sz="2000" dirty="0"/>
              <a:t>and the </a:t>
            </a:r>
            <a:r>
              <a:rPr lang="en-US" sz="2000" i="1" dirty="0"/>
              <a:t>E. coli</a:t>
            </a:r>
            <a:r>
              <a:rPr lang="en-US" sz="2000" dirty="0"/>
              <a:t> protein </a:t>
            </a:r>
            <a:r>
              <a:rPr lang="en-US" sz="2000" b="1" dirty="0">
                <a:solidFill>
                  <a:srgbClr val="FF0000"/>
                </a:solidFill>
              </a:rPr>
              <a:t>IHF (Integration Host Factor). </a:t>
            </a:r>
          </a:p>
          <a:p>
            <a:endParaRPr lang="en-US" sz="2000" b="1" dirty="0">
              <a:solidFill>
                <a:srgbClr val="FF0000"/>
              </a:solidFill>
            </a:endParaRPr>
          </a:p>
          <a:p>
            <a:r>
              <a:rPr lang="en-US" sz="2000" dirty="0"/>
              <a:t>Upon integration, the recombination between </a:t>
            </a:r>
            <a:r>
              <a:rPr lang="en-US" sz="2000" i="1" dirty="0" err="1"/>
              <a:t>att</a:t>
            </a:r>
            <a:r>
              <a:rPr lang="en-US" sz="2000" b="1" dirty="0" err="1"/>
              <a:t>B</a:t>
            </a:r>
            <a:r>
              <a:rPr lang="en-US" sz="2000" dirty="0"/>
              <a:t> (25 nt) and </a:t>
            </a:r>
            <a:r>
              <a:rPr lang="en-US" sz="2000" i="1" dirty="0" err="1"/>
              <a:t>att</a:t>
            </a:r>
            <a:r>
              <a:rPr lang="en-US" sz="2000" b="1" dirty="0" err="1"/>
              <a:t>P</a:t>
            </a:r>
            <a:r>
              <a:rPr lang="en-US" sz="2000" dirty="0"/>
              <a:t> (243 nt) sites generate </a:t>
            </a:r>
            <a:r>
              <a:rPr lang="en-US" sz="2000" i="1" u="sng" dirty="0" err="1">
                <a:solidFill>
                  <a:srgbClr val="FF0000"/>
                </a:solidFill>
              </a:rPr>
              <a:t>att</a:t>
            </a:r>
            <a:r>
              <a:rPr lang="en-US" sz="2000" b="1" u="sng" dirty="0" err="1">
                <a:solidFill>
                  <a:srgbClr val="FF0000"/>
                </a:solidFill>
              </a:rPr>
              <a:t>L</a:t>
            </a:r>
            <a:r>
              <a:rPr lang="en-US" sz="2000" dirty="0"/>
              <a:t> (100 nt) and </a:t>
            </a:r>
            <a:r>
              <a:rPr lang="en-US" sz="2000" i="1" u="sng" dirty="0" err="1">
                <a:solidFill>
                  <a:srgbClr val="FF0000"/>
                </a:solidFill>
              </a:rPr>
              <a:t>att</a:t>
            </a:r>
            <a:r>
              <a:rPr lang="en-US" sz="2000" b="1" u="sng" dirty="0" err="1">
                <a:solidFill>
                  <a:srgbClr val="FF0000"/>
                </a:solidFill>
              </a:rPr>
              <a:t>R</a:t>
            </a:r>
            <a:r>
              <a:rPr lang="en-US" sz="2000" u="sng" dirty="0"/>
              <a:t> </a:t>
            </a:r>
            <a:r>
              <a:rPr lang="en-US" sz="2000" dirty="0"/>
              <a:t>(168 nt) sites that flank the integrated phage </a:t>
            </a:r>
            <a:r>
              <a:rPr lang="en-US" sz="2000" dirty="0">
                <a:latin typeface="Symbol" panose="05050102010706020507" pitchFamily="18" charset="2"/>
              </a:rPr>
              <a:t>l</a:t>
            </a:r>
            <a:r>
              <a:rPr lang="en-US" sz="2000" dirty="0"/>
              <a:t> DNA. </a:t>
            </a:r>
          </a:p>
          <a:p>
            <a:endParaRPr lang="en-US" sz="2000" dirty="0">
              <a:solidFill>
                <a:srgbClr val="FF0000"/>
              </a:solidFill>
            </a:endParaRPr>
          </a:p>
          <a:p>
            <a:r>
              <a:rPr lang="en-US" sz="2000" dirty="0">
                <a:solidFill>
                  <a:srgbClr val="FF0000"/>
                </a:solidFill>
              </a:rPr>
              <a:t>The process is reversible</a:t>
            </a:r>
            <a:r>
              <a:rPr lang="en-US" sz="2000" dirty="0"/>
              <a:t> and the excision is again catalyzed </a:t>
            </a:r>
            <a:r>
              <a:rPr lang="en-US" sz="2000" dirty="0" err="1"/>
              <a:t>Int</a:t>
            </a:r>
            <a:r>
              <a:rPr lang="en-US" sz="2000" dirty="0"/>
              <a:t> and IHF in combination with the phage </a:t>
            </a:r>
            <a:r>
              <a:rPr lang="en-US" sz="2000" dirty="0">
                <a:latin typeface="Symbol" panose="05050102010706020507" pitchFamily="18" charset="2"/>
              </a:rPr>
              <a:t>l </a:t>
            </a:r>
            <a:r>
              <a:rPr lang="en-US" sz="2000" dirty="0"/>
              <a:t>protein </a:t>
            </a:r>
            <a:r>
              <a:rPr lang="en-US" sz="2000" b="1" dirty="0" err="1">
                <a:solidFill>
                  <a:srgbClr val="FF0000"/>
                </a:solidFill>
              </a:rPr>
              <a:t>Xis</a:t>
            </a:r>
            <a:r>
              <a:rPr lang="en-US" sz="2000" b="1" dirty="0">
                <a:solidFill>
                  <a:srgbClr val="FF0000"/>
                </a:solidFill>
              </a:rPr>
              <a:t> </a:t>
            </a:r>
            <a:r>
              <a:rPr lang="en-US" sz="2000" dirty="0"/>
              <a:t>to reform the </a:t>
            </a:r>
            <a:r>
              <a:rPr lang="en-US" sz="2000" i="1" dirty="0" err="1"/>
              <a:t>att</a:t>
            </a:r>
            <a:r>
              <a:rPr lang="en-US" sz="2000" dirty="0" err="1"/>
              <a:t>P</a:t>
            </a:r>
            <a:r>
              <a:rPr lang="en-US" sz="2000" dirty="0"/>
              <a:t> site in phage </a:t>
            </a:r>
            <a:r>
              <a:rPr lang="en-US" sz="2000" dirty="0">
                <a:latin typeface="Symbol" panose="05050102010706020507" pitchFamily="18" charset="2"/>
              </a:rPr>
              <a:t>l</a:t>
            </a:r>
            <a:r>
              <a:rPr lang="en-US" sz="2000" dirty="0"/>
              <a:t> and the </a:t>
            </a:r>
            <a:r>
              <a:rPr lang="en-US" sz="2000" i="1" dirty="0" err="1"/>
              <a:t>att</a:t>
            </a:r>
            <a:r>
              <a:rPr lang="en-US" sz="2000" dirty="0" err="1"/>
              <a:t>B</a:t>
            </a:r>
            <a:r>
              <a:rPr lang="en-US" sz="2000" dirty="0"/>
              <a:t> site in the </a:t>
            </a:r>
            <a:r>
              <a:rPr lang="en-US" sz="2000" i="1" dirty="0"/>
              <a:t>E. coli</a:t>
            </a:r>
            <a:r>
              <a:rPr lang="en-US" sz="2000" dirty="0"/>
              <a:t> chromosome.</a:t>
            </a:r>
          </a:p>
        </p:txBody>
      </p:sp>
      <p:sp>
        <p:nvSpPr>
          <p:cNvPr id="4" name="Rectangle 3">
            <a:extLst>
              <a:ext uri="{FF2B5EF4-FFF2-40B4-BE49-F238E27FC236}">
                <a16:creationId xmlns:a16="http://schemas.microsoft.com/office/drawing/2014/main" id="{78FD1E13-A00E-4632-96DA-21FE110A3455}"/>
              </a:ext>
            </a:extLst>
          </p:cNvPr>
          <p:cNvSpPr/>
          <p:nvPr/>
        </p:nvSpPr>
        <p:spPr>
          <a:xfrm>
            <a:off x="762000" y="609600"/>
            <a:ext cx="2590800" cy="646331"/>
          </a:xfrm>
          <a:prstGeom prst="rect">
            <a:avLst/>
          </a:prstGeom>
        </p:spPr>
        <p:txBody>
          <a:bodyPr wrap="square">
            <a:spAutoFit/>
          </a:bodyPr>
          <a:lstStyle/>
          <a:p>
            <a:r>
              <a:rPr lang="en-US" dirty="0"/>
              <a:t>The </a:t>
            </a:r>
            <a:r>
              <a:rPr lang="en-US" b="1" dirty="0"/>
              <a:t>GATEWAY Cloning Technology</a:t>
            </a:r>
            <a:r>
              <a:rPr lang="en-US" dirty="0"/>
              <a:t> </a:t>
            </a:r>
          </a:p>
        </p:txBody>
      </p:sp>
    </p:spTree>
    <p:extLst>
      <p:ext uri="{BB962C8B-B14F-4D97-AF65-F5344CB8AC3E}">
        <p14:creationId xmlns:p14="http://schemas.microsoft.com/office/powerpoint/2010/main" val="379852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igure 2: The GATEWAY reaction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08013"/>
            <a:ext cx="4048125" cy="309562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Figure 2: The GATEWAY reaction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5855613"/>
            <a:ext cx="4048125" cy="30956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Figure 2: The GATEWAY reactions  "/>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28600"/>
            <a:ext cx="4048125" cy="3095625"/>
          </a:xfrm>
          <a:prstGeom prst="rect">
            <a:avLst/>
          </a:prstGeom>
          <a:noFill/>
          <a:ln>
            <a:noFill/>
          </a:ln>
        </p:spPr>
      </p:pic>
      <p:sp>
        <p:nvSpPr>
          <p:cNvPr id="2" name="Rectangle 1"/>
          <p:cNvSpPr/>
          <p:nvPr/>
        </p:nvSpPr>
        <p:spPr>
          <a:xfrm>
            <a:off x="76200" y="3276600"/>
            <a:ext cx="9067800" cy="3416320"/>
          </a:xfrm>
          <a:prstGeom prst="rect">
            <a:avLst/>
          </a:prstGeom>
        </p:spPr>
        <p:txBody>
          <a:bodyPr wrap="square">
            <a:spAutoFit/>
          </a:bodyPr>
          <a:lstStyle/>
          <a:p>
            <a:r>
              <a:rPr lang="en-US" dirty="0"/>
              <a:t>The </a:t>
            </a:r>
            <a:r>
              <a:rPr lang="en-US" b="1" dirty="0"/>
              <a:t>GATEWAY reactions</a:t>
            </a:r>
            <a:r>
              <a:rPr lang="en-US" dirty="0"/>
              <a:t> are </a:t>
            </a:r>
            <a:r>
              <a:rPr lang="en-US" i="1" dirty="0"/>
              <a:t>in vitro</a:t>
            </a:r>
            <a:r>
              <a:rPr lang="en-US" dirty="0"/>
              <a:t> versions of the integration and excision reactions. </a:t>
            </a:r>
          </a:p>
          <a:p>
            <a:endParaRPr lang="en-US" dirty="0"/>
          </a:p>
          <a:p>
            <a:r>
              <a:rPr lang="en-US" dirty="0"/>
              <a:t>To make the reactions </a:t>
            </a:r>
            <a:r>
              <a:rPr lang="en-US" u="sng" dirty="0"/>
              <a:t>directional</a:t>
            </a:r>
            <a:r>
              <a:rPr lang="en-US" dirty="0"/>
              <a:t> two slightly different and specific sites were developed, </a:t>
            </a:r>
            <a:r>
              <a:rPr lang="en-US" i="1" dirty="0"/>
              <a:t>attL</a:t>
            </a:r>
            <a:r>
              <a:rPr lang="en-US" dirty="0"/>
              <a:t>1 and </a:t>
            </a:r>
            <a:r>
              <a:rPr lang="en-US" i="1" dirty="0"/>
              <a:t>attL</a:t>
            </a:r>
            <a:r>
              <a:rPr lang="en-US" dirty="0"/>
              <a:t>2 for each recombination site. In the </a:t>
            </a:r>
            <a:r>
              <a:rPr lang="en-US" b="1" dirty="0"/>
              <a:t>BP Reaction</a:t>
            </a:r>
            <a:r>
              <a:rPr lang="en-US" dirty="0"/>
              <a:t> </a:t>
            </a:r>
            <a:r>
              <a:rPr lang="en-US" i="1" dirty="0"/>
              <a:t>att</a:t>
            </a:r>
            <a:r>
              <a:rPr lang="en-US" dirty="0"/>
              <a:t>B1 only reacts with </a:t>
            </a:r>
            <a:r>
              <a:rPr lang="en-US" i="1" dirty="0"/>
              <a:t>att</a:t>
            </a:r>
            <a:r>
              <a:rPr lang="en-US" dirty="0"/>
              <a:t>P1 resulting in </a:t>
            </a:r>
            <a:r>
              <a:rPr lang="en-US" i="1" dirty="0"/>
              <a:t>att</a:t>
            </a:r>
            <a:r>
              <a:rPr lang="en-US" dirty="0"/>
              <a:t>L1 and </a:t>
            </a:r>
            <a:r>
              <a:rPr lang="en-US" i="1" dirty="0"/>
              <a:t>att</a:t>
            </a:r>
            <a:r>
              <a:rPr lang="en-US" dirty="0"/>
              <a:t>R1, and </a:t>
            </a:r>
            <a:r>
              <a:rPr lang="en-US" i="1" dirty="0"/>
              <a:t>att</a:t>
            </a:r>
            <a:r>
              <a:rPr lang="en-US" dirty="0"/>
              <a:t>B2 only with </a:t>
            </a:r>
            <a:r>
              <a:rPr lang="en-US" i="1" dirty="0"/>
              <a:t>att</a:t>
            </a:r>
            <a:r>
              <a:rPr lang="en-US" dirty="0"/>
              <a:t>P2 giving </a:t>
            </a:r>
            <a:r>
              <a:rPr lang="en-US" i="1" dirty="0"/>
              <a:t>att</a:t>
            </a:r>
            <a:r>
              <a:rPr lang="en-US" dirty="0"/>
              <a:t>L2 and </a:t>
            </a:r>
            <a:r>
              <a:rPr lang="en-US" i="1" dirty="0"/>
              <a:t>att</a:t>
            </a:r>
            <a:r>
              <a:rPr lang="en-US" dirty="0"/>
              <a:t>R2. The reverse reaction (</a:t>
            </a:r>
            <a:r>
              <a:rPr lang="en-US" b="1" dirty="0"/>
              <a:t>LR Reaction</a:t>
            </a:r>
            <a:r>
              <a:rPr lang="en-US" dirty="0"/>
              <a:t>) shows the same specificity.</a:t>
            </a:r>
          </a:p>
          <a:p>
            <a:endParaRPr lang="en-US" dirty="0"/>
          </a:p>
          <a:p>
            <a:r>
              <a:rPr lang="en-US" b="1" dirty="0"/>
              <a:t>LR </a:t>
            </a:r>
            <a:r>
              <a:rPr lang="en-US" b="1" dirty="0" err="1"/>
              <a:t>clonase</a:t>
            </a:r>
            <a:r>
              <a:rPr lang="en-US" b="1" dirty="0"/>
              <a:t> </a:t>
            </a:r>
            <a:r>
              <a:rPr lang="en-US" dirty="0"/>
              <a:t>= </a:t>
            </a:r>
            <a:r>
              <a:rPr lang="en-US" dirty="0" err="1"/>
              <a:t>Int</a:t>
            </a:r>
            <a:r>
              <a:rPr lang="en-US" dirty="0"/>
              <a:t> + IHF + </a:t>
            </a:r>
            <a:r>
              <a:rPr lang="en-US" dirty="0" err="1"/>
              <a:t>Xis</a:t>
            </a:r>
            <a:r>
              <a:rPr lang="en-US" dirty="0"/>
              <a:t> (because of </a:t>
            </a:r>
            <a:r>
              <a:rPr lang="en-US" dirty="0" err="1"/>
              <a:t>attL</a:t>
            </a:r>
            <a:r>
              <a:rPr lang="en-US" dirty="0"/>
              <a:t> and </a:t>
            </a:r>
            <a:r>
              <a:rPr lang="en-US" dirty="0" err="1"/>
              <a:t>attR</a:t>
            </a:r>
            <a:r>
              <a:rPr lang="en-US" dirty="0"/>
              <a:t>);  BP </a:t>
            </a:r>
            <a:r>
              <a:rPr lang="en-US" dirty="0" err="1"/>
              <a:t>clonase</a:t>
            </a:r>
            <a:r>
              <a:rPr lang="en-US" dirty="0"/>
              <a:t> = </a:t>
            </a:r>
            <a:r>
              <a:rPr lang="en-US" dirty="0" err="1"/>
              <a:t>Int</a:t>
            </a:r>
            <a:r>
              <a:rPr lang="en-US" dirty="0"/>
              <a:t> + IHF </a:t>
            </a:r>
          </a:p>
          <a:p>
            <a:endParaRPr lang="en-US" dirty="0"/>
          </a:p>
          <a:p>
            <a:r>
              <a:rPr lang="en-US" dirty="0"/>
              <a:t>Note: The entry clone with your DNA of interest can be made by traditional cloning or with a </a:t>
            </a:r>
            <a:r>
              <a:rPr lang="en-US" dirty="0">
                <a:solidFill>
                  <a:srgbClr val="FF0000"/>
                </a:solidFill>
              </a:rPr>
              <a:t>PCR product flanked by AttL1,2 sites </a:t>
            </a:r>
            <a:r>
              <a:rPr lang="en-US" dirty="0"/>
              <a:t>plus a commercial </a:t>
            </a:r>
            <a:r>
              <a:rPr lang="en-US" dirty="0">
                <a:solidFill>
                  <a:srgbClr val="FF0000"/>
                </a:solidFill>
              </a:rPr>
              <a:t>destination vectors </a:t>
            </a:r>
            <a:r>
              <a:rPr lang="en-US" dirty="0"/>
              <a:t>flanked by attR1/2.</a:t>
            </a:r>
          </a:p>
        </p:txBody>
      </p:sp>
      <p:sp>
        <p:nvSpPr>
          <p:cNvPr id="3" name="TextBox 2"/>
          <p:cNvSpPr txBox="1"/>
          <p:nvPr/>
        </p:nvSpPr>
        <p:spPr>
          <a:xfrm>
            <a:off x="6629400" y="228600"/>
            <a:ext cx="2438400" cy="2554545"/>
          </a:xfrm>
          <a:prstGeom prst="rect">
            <a:avLst/>
          </a:prstGeom>
          <a:noFill/>
        </p:spPr>
        <p:txBody>
          <a:bodyPr wrap="square" rtlCol="0">
            <a:spAutoFit/>
          </a:bodyPr>
          <a:lstStyle/>
          <a:p>
            <a:r>
              <a:rPr lang="en-US" sz="1600" b="1" dirty="0"/>
              <a:t>Entry clone </a:t>
            </a:r>
            <a:r>
              <a:rPr lang="en-US" sz="1600" dirty="0"/>
              <a:t>has your insert DNA flanked by attL1 and attL2; </a:t>
            </a:r>
            <a:r>
              <a:rPr lang="en-US" sz="1600" b="1" dirty="0"/>
              <a:t>destination vector </a:t>
            </a:r>
            <a:r>
              <a:rPr lang="en-US" sz="1600" dirty="0"/>
              <a:t>with attR1 and attR2.  </a:t>
            </a:r>
          </a:p>
          <a:p>
            <a:endParaRPr lang="en-US" sz="1600" dirty="0"/>
          </a:p>
          <a:p>
            <a:r>
              <a:rPr lang="en-US" sz="1600" dirty="0"/>
              <a:t>attL1 is joined with attR1 &amp; attL2 with attR2 (forming </a:t>
            </a:r>
            <a:r>
              <a:rPr lang="en-US" sz="1600" b="1" dirty="0"/>
              <a:t>AttB1 </a:t>
            </a:r>
            <a:r>
              <a:rPr lang="en-US" sz="1600" dirty="0"/>
              <a:t>and </a:t>
            </a:r>
            <a:r>
              <a:rPr lang="en-US" sz="1600" b="1" dirty="0"/>
              <a:t>B2</a:t>
            </a:r>
            <a:r>
              <a:rPr lang="en-US" sz="1600" dirty="0"/>
              <a:t> in the expression clone)</a:t>
            </a:r>
          </a:p>
        </p:txBody>
      </p:sp>
      <p:sp>
        <p:nvSpPr>
          <p:cNvPr id="5" name="TextBox 4"/>
          <p:cNvSpPr txBox="1"/>
          <p:nvPr/>
        </p:nvSpPr>
        <p:spPr>
          <a:xfrm>
            <a:off x="2481262" y="1143000"/>
            <a:ext cx="947738" cy="276999"/>
          </a:xfrm>
          <a:prstGeom prst="rect">
            <a:avLst/>
          </a:prstGeom>
          <a:noFill/>
        </p:spPr>
        <p:txBody>
          <a:bodyPr wrap="square" rtlCol="0">
            <a:spAutoFit/>
          </a:bodyPr>
          <a:lstStyle/>
          <a:p>
            <a:r>
              <a:rPr lang="en-US" sz="1200" dirty="0"/>
              <a:t>attL1, L2</a:t>
            </a:r>
          </a:p>
        </p:txBody>
      </p:sp>
      <p:sp>
        <p:nvSpPr>
          <p:cNvPr id="8" name="TextBox 7"/>
          <p:cNvSpPr txBox="1"/>
          <p:nvPr/>
        </p:nvSpPr>
        <p:spPr>
          <a:xfrm>
            <a:off x="2481262" y="2362200"/>
            <a:ext cx="947738" cy="276999"/>
          </a:xfrm>
          <a:prstGeom prst="rect">
            <a:avLst/>
          </a:prstGeom>
          <a:noFill/>
        </p:spPr>
        <p:txBody>
          <a:bodyPr wrap="square" rtlCol="0">
            <a:spAutoFit/>
          </a:bodyPr>
          <a:lstStyle/>
          <a:p>
            <a:r>
              <a:rPr lang="en-US" sz="1200" dirty="0"/>
              <a:t>attB1, B2</a:t>
            </a:r>
          </a:p>
        </p:txBody>
      </p:sp>
      <p:sp>
        <p:nvSpPr>
          <p:cNvPr id="9" name="TextBox 8"/>
          <p:cNvSpPr txBox="1"/>
          <p:nvPr/>
        </p:nvSpPr>
        <p:spPr>
          <a:xfrm>
            <a:off x="5562600" y="1130736"/>
            <a:ext cx="947738" cy="276999"/>
          </a:xfrm>
          <a:prstGeom prst="rect">
            <a:avLst/>
          </a:prstGeom>
          <a:noFill/>
        </p:spPr>
        <p:txBody>
          <a:bodyPr wrap="square" rtlCol="0">
            <a:spAutoFit/>
          </a:bodyPr>
          <a:lstStyle/>
          <a:p>
            <a:r>
              <a:rPr lang="en-US" sz="1200" dirty="0"/>
              <a:t>attR1, R2</a:t>
            </a:r>
          </a:p>
        </p:txBody>
      </p:sp>
      <p:sp>
        <p:nvSpPr>
          <p:cNvPr id="10" name="TextBox 9"/>
          <p:cNvSpPr txBox="1"/>
          <p:nvPr/>
        </p:nvSpPr>
        <p:spPr>
          <a:xfrm>
            <a:off x="5562600" y="2353449"/>
            <a:ext cx="947738" cy="276999"/>
          </a:xfrm>
          <a:prstGeom prst="rect">
            <a:avLst/>
          </a:prstGeom>
          <a:noFill/>
        </p:spPr>
        <p:txBody>
          <a:bodyPr wrap="square" rtlCol="0">
            <a:spAutoFit/>
          </a:bodyPr>
          <a:lstStyle/>
          <a:p>
            <a:r>
              <a:rPr lang="en-US" sz="1200" dirty="0"/>
              <a:t>attP1, P2</a:t>
            </a:r>
          </a:p>
        </p:txBody>
      </p:sp>
      <p:sp>
        <p:nvSpPr>
          <p:cNvPr id="6" name="TextBox 5"/>
          <p:cNvSpPr txBox="1"/>
          <p:nvPr/>
        </p:nvSpPr>
        <p:spPr>
          <a:xfrm>
            <a:off x="168215" y="228600"/>
            <a:ext cx="2246372" cy="1754326"/>
          </a:xfrm>
          <a:prstGeom prst="rect">
            <a:avLst/>
          </a:prstGeom>
          <a:noFill/>
        </p:spPr>
        <p:txBody>
          <a:bodyPr wrap="square" rtlCol="0">
            <a:spAutoFit/>
          </a:bodyPr>
          <a:lstStyle/>
          <a:p>
            <a:r>
              <a:rPr lang="en-US" dirty="0"/>
              <a:t>You can use this technique to swap DNA inserts plasmids (here move black insert into orange vector)</a:t>
            </a:r>
          </a:p>
        </p:txBody>
      </p:sp>
    </p:spTree>
    <p:extLst>
      <p:ext uri="{BB962C8B-B14F-4D97-AF65-F5344CB8AC3E}">
        <p14:creationId xmlns:p14="http://schemas.microsoft.com/office/powerpoint/2010/main" val="239926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381000" y="793323"/>
            <a:ext cx="8458200" cy="4093428"/>
          </a:xfrm>
          <a:prstGeom prst="rect">
            <a:avLst/>
          </a:prstGeom>
          <a:noFill/>
          <a:ln w="9525">
            <a:noFill/>
            <a:miter lim="800000"/>
            <a:headEnd/>
            <a:tailEnd/>
          </a:ln>
        </p:spPr>
        <p:txBody>
          <a:bodyPr anchor="ctr">
            <a:spAutoFit/>
          </a:bodyPr>
          <a:lstStyle/>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2000" b="1" dirty="0"/>
              <a:t>Restriction Endonucleases: </a:t>
            </a:r>
            <a:r>
              <a:rPr lang="en-US" sz="2000" dirty="0"/>
              <a:t>The DNA cutting component of bacterial species specific  </a:t>
            </a:r>
            <a:r>
              <a:rPr lang="en-US" sz="2000" i="1" u="sng" dirty="0"/>
              <a:t>restriction/modification systems</a:t>
            </a:r>
            <a:r>
              <a:rPr lang="en-US" sz="2000" dirty="0"/>
              <a:t>.  These nucleases are capable of producing double-stranded DNA cuts.  The DNA cleavage activity is altered (stimulated or blocked) by the methylation of the restriction enzyme recognition site by the associated methylation activity.  </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sz="2000"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2000" dirty="0"/>
              <a:t>The restriction/modification system of bacteria acts </a:t>
            </a:r>
            <a:r>
              <a:rPr lang="en-US" sz="2000" i="1" u="sng" dirty="0"/>
              <a:t>somewhat like the immune system</a:t>
            </a:r>
            <a:r>
              <a:rPr lang="en-US" sz="2000" dirty="0"/>
              <a:t> of higher organisms in that it protects the host from invasion by pathogens such as viruses. </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sz="2000"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2000" b="1" dirty="0"/>
              <a:t>Three or four types or classes of restriction endonucleases are known.</a:t>
            </a:r>
            <a:r>
              <a:rPr lang="en-US" sz="2000" dirty="0"/>
              <a:t>  These include………………………………….</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sz="2000" dirty="0"/>
          </a:p>
        </p:txBody>
      </p:sp>
    </p:spTree>
    <p:extLst>
      <p:ext uri="{BB962C8B-B14F-4D97-AF65-F5344CB8AC3E}">
        <p14:creationId xmlns:p14="http://schemas.microsoft.com/office/powerpoint/2010/main" val="7745983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CCA9AD1-D27C-4DA2-8BB3-B21F785511D1}"/>
              </a:ext>
            </a:extLst>
          </p:cNvPr>
          <p:cNvGraphicFramePr>
            <a:graphicFrameLocks noGrp="1"/>
          </p:cNvGraphicFramePr>
          <p:nvPr>
            <p:extLst>
              <p:ext uri="{D42A27DB-BD31-4B8C-83A1-F6EECF244321}">
                <p14:modId xmlns:p14="http://schemas.microsoft.com/office/powerpoint/2010/main" val="3101230814"/>
              </p:ext>
            </p:extLst>
          </p:nvPr>
        </p:nvGraphicFramePr>
        <p:xfrm>
          <a:off x="76200" y="0"/>
          <a:ext cx="9067800" cy="6483349"/>
        </p:xfrm>
        <a:graphic>
          <a:graphicData uri="http://schemas.openxmlformats.org/drawingml/2006/table">
            <a:tbl>
              <a:tblPr/>
              <a:tblGrid>
                <a:gridCol w="9067800">
                  <a:extLst>
                    <a:ext uri="{9D8B030D-6E8A-4147-A177-3AD203B41FA5}">
                      <a16:colId xmlns:a16="http://schemas.microsoft.com/office/drawing/2014/main" val="100698388"/>
                    </a:ext>
                  </a:extLst>
                </a:gridCol>
              </a:tblGrid>
              <a:tr h="2144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Type I</a:t>
                      </a:r>
                      <a:r>
                        <a:rPr lang="en-US" sz="1400" dirty="0"/>
                        <a:t>  </a:t>
                      </a:r>
                      <a:r>
                        <a:rPr lang="en-US" sz="1400" b="1" dirty="0"/>
                        <a:t>(Enzyme classes –see </a:t>
                      </a:r>
                      <a:r>
                        <a:rPr lang="en-US" sz="1400" b="1" dirty="0">
                          <a:solidFill>
                            <a:srgbClr val="A50021"/>
                          </a:solidFill>
                          <a:hlinkClick r:id="rId2"/>
                        </a:rPr>
                        <a:t>http://rebase.neb.com/rebase/rebase.enz.html</a:t>
                      </a:r>
                      <a:r>
                        <a:rPr lang="en-US" sz="1400" b="1" dirty="0">
                          <a:solidFill>
                            <a:srgbClr val="A50021"/>
                          </a:solidFill>
                        </a:rPr>
                        <a:t> )</a:t>
                      </a:r>
                    </a:p>
                    <a:p>
                      <a:endParaRPr lang="en-US" sz="1400" dirty="0"/>
                    </a:p>
                  </a:txBody>
                  <a:tcPr marL="39017" marR="39017" marT="19508" marB="19508" anchor="ctr">
                    <a:lnL>
                      <a:noFill/>
                    </a:lnL>
                    <a:lnR>
                      <a:noFill/>
                    </a:lnR>
                    <a:lnT>
                      <a:noFill/>
                    </a:lnT>
                    <a:lnB>
                      <a:noFill/>
                    </a:lnB>
                    <a:solidFill>
                      <a:srgbClr val="F5F5DC"/>
                    </a:solidFill>
                  </a:tcPr>
                </a:tc>
                <a:extLst>
                  <a:ext uri="{0D108BD9-81ED-4DB2-BD59-A6C34878D82A}">
                    <a16:rowId xmlns:a16="http://schemas.microsoft.com/office/drawing/2014/main" val="316363639"/>
                  </a:ext>
                </a:extLst>
              </a:tr>
              <a:tr h="832006">
                <a:tc>
                  <a:txBody>
                    <a:bodyPr/>
                    <a:lstStyle/>
                    <a:p>
                      <a:r>
                        <a:rPr lang="en-US" sz="1400" dirty="0"/>
                        <a:t>The key characteristics of the Type I R-M systems are that these enzymes are </a:t>
                      </a:r>
                      <a:r>
                        <a:rPr lang="en-US" sz="1400" dirty="0" err="1"/>
                        <a:t>multisubunit</a:t>
                      </a:r>
                      <a:r>
                        <a:rPr lang="en-US" sz="1400" dirty="0"/>
                        <a:t> proteins that function as a single protein complex and </a:t>
                      </a:r>
                      <a:r>
                        <a:rPr lang="en-US" sz="1400" b="1" dirty="0"/>
                        <a:t>usually contain two R subunits, two M subunits, and one S subunit</a:t>
                      </a:r>
                      <a:r>
                        <a:rPr lang="en-US" sz="1400" dirty="0"/>
                        <a:t>. After locating their recognition site they serve as molecular motors to translocate DNA until a collision occurs that triggers cleavage. The </a:t>
                      </a:r>
                      <a:r>
                        <a:rPr lang="en-US" sz="1400" b="1" dirty="0"/>
                        <a:t>resulting fragments thus tend to be fairly random.  </a:t>
                      </a:r>
                      <a:r>
                        <a:rPr lang="en-US" sz="1400" b="1" dirty="0" err="1">
                          <a:solidFill>
                            <a:srgbClr val="FF0000"/>
                          </a:solidFill>
                        </a:rPr>
                        <a:t>HsdM</a:t>
                      </a:r>
                      <a:r>
                        <a:rPr lang="en-US" sz="1400" b="1" dirty="0">
                          <a:solidFill>
                            <a:srgbClr val="FF0000"/>
                          </a:solidFill>
                        </a:rPr>
                        <a:t>/R/S;</a:t>
                      </a:r>
                      <a:r>
                        <a:rPr lang="en-US" sz="1400" b="1" dirty="0"/>
                        <a:t> Require ATP</a:t>
                      </a:r>
                      <a:r>
                        <a:rPr lang="en-US" sz="1400" dirty="0"/>
                        <a:t>.</a:t>
                      </a:r>
                    </a:p>
                  </a:txBody>
                  <a:tcPr marL="39017" marR="39017" marT="19508" marB="19508" anchor="ctr">
                    <a:lnL>
                      <a:noFill/>
                    </a:lnL>
                    <a:lnR>
                      <a:noFill/>
                    </a:lnR>
                    <a:lnT>
                      <a:noFill/>
                    </a:lnT>
                    <a:lnB>
                      <a:noFill/>
                    </a:lnB>
                    <a:solidFill>
                      <a:srgbClr val="FFFFFF"/>
                    </a:solidFill>
                  </a:tcPr>
                </a:tc>
                <a:extLst>
                  <a:ext uri="{0D108BD9-81ED-4DB2-BD59-A6C34878D82A}">
                    <a16:rowId xmlns:a16="http://schemas.microsoft.com/office/drawing/2014/main" val="347017348"/>
                  </a:ext>
                </a:extLst>
              </a:tr>
              <a:tr h="214490">
                <a:tc>
                  <a:txBody>
                    <a:bodyPr/>
                    <a:lstStyle/>
                    <a:p>
                      <a:r>
                        <a:rPr lang="en-US" sz="1400" b="1" dirty="0"/>
                        <a:t>Type II</a:t>
                      </a:r>
                      <a:r>
                        <a:rPr lang="en-US" sz="1400" dirty="0"/>
                        <a:t>  - </a:t>
                      </a:r>
                      <a:r>
                        <a:rPr lang="en-US" sz="1400" b="1" dirty="0">
                          <a:solidFill>
                            <a:srgbClr val="FF0000"/>
                          </a:solidFill>
                        </a:rPr>
                        <a:t>these are the most common enzymes used for recombinant DNA work</a:t>
                      </a:r>
                    </a:p>
                  </a:txBody>
                  <a:tcPr marL="39017" marR="39017" marT="19508" marB="19508" anchor="ctr">
                    <a:lnL>
                      <a:noFill/>
                    </a:lnL>
                    <a:lnR>
                      <a:noFill/>
                    </a:lnR>
                    <a:lnT>
                      <a:noFill/>
                    </a:lnT>
                    <a:lnB>
                      <a:noFill/>
                    </a:lnB>
                    <a:solidFill>
                      <a:srgbClr val="F5F5DC"/>
                    </a:solidFill>
                  </a:tcPr>
                </a:tc>
                <a:extLst>
                  <a:ext uri="{0D108BD9-81ED-4DB2-BD59-A6C34878D82A}">
                    <a16:rowId xmlns:a16="http://schemas.microsoft.com/office/drawing/2014/main" val="4033594859"/>
                  </a:ext>
                </a:extLst>
              </a:tr>
              <a:tr h="1456010">
                <a:tc>
                  <a:txBody>
                    <a:bodyPr/>
                    <a:lstStyle/>
                    <a:p>
                      <a:r>
                        <a:rPr lang="en-US" sz="1400" dirty="0"/>
                        <a:t>The Type II restriction systems </a:t>
                      </a:r>
                      <a:r>
                        <a:rPr lang="en-US" sz="1400" b="1" dirty="0"/>
                        <a:t>typically contain individual restriction enzymes and modification enzymes encoded by separate genes</a:t>
                      </a:r>
                      <a:r>
                        <a:rPr lang="en-US" sz="1400" dirty="0"/>
                        <a:t>. The Type II restriction enzymes typically recognize specific DNA sequences and </a:t>
                      </a:r>
                      <a:r>
                        <a:rPr lang="en-US" sz="1400" b="1" dirty="0"/>
                        <a:t>cleave at constant positions at or close to that sequence to produce 5-phosphates and 3-hydroxyls</a:t>
                      </a:r>
                      <a:r>
                        <a:rPr lang="en-US" sz="1400" dirty="0"/>
                        <a:t>. Usually they require Mg2+ ions as a cofactor, although some have more exotic requirements. </a:t>
                      </a:r>
                      <a:r>
                        <a:rPr lang="en-US" sz="1400" b="0" dirty="0">
                          <a:solidFill>
                            <a:srgbClr val="FF0000"/>
                          </a:solidFill>
                        </a:rPr>
                        <a:t>Do not require ATP.  </a:t>
                      </a:r>
                      <a:r>
                        <a:rPr lang="en-US" sz="1400" dirty="0"/>
                        <a:t>The methyltransferases usually recognize the same sequence although some are more promiscuous. </a:t>
                      </a:r>
                      <a:r>
                        <a:rPr lang="en-US" sz="1400" b="1" dirty="0"/>
                        <a:t>Three types of DNA methyltransferases have been found as part of Type II R-M systems forming either C5-methylcytosine, N4-methylcytosine or N6-methyladenine</a:t>
                      </a:r>
                      <a:r>
                        <a:rPr lang="en-US" sz="1400" dirty="0"/>
                        <a:t>. </a:t>
                      </a:r>
                    </a:p>
                  </a:txBody>
                  <a:tcPr marL="39017" marR="39017" marT="19508" marB="19508" anchor="ctr">
                    <a:lnL>
                      <a:noFill/>
                    </a:lnL>
                    <a:lnR>
                      <a:noFill/>
                    </a:lnR>
                    <a:lnT>
                      <a:noFill/>
                    </a:lnT>
                    <a:lnB>
                      <a:noFill/>
                    </a:lnB>
                    <a:solidFill>
                      <a:srgbClr val="FFFFFF"/>
                    </a:solidFill>
                  </a:tcPr>
                </a:tc>
                <a:extLst>
                  <a:ext uri="{0D108BD9-81ED-4DB2-BD59-A6C34878D82A}">
                    <a16:rowId xmlns:a16="http://schemas.microsoft.com/office/drawing/2014/main" val="232966864"/>
                  </a:ext>
                </a:extLst>
              </a:tr>
              <a:tr h="214490">
                <a:tc>
                  <a:txBody>
                    <a:bodyPr/>
                    <a:lstStyle/>
                    <a:p>
                      <a:r>
                        <a:rPr lang="en-US" sz="1400" b="1" dirty="0"/>
                        <a:t>Type III</a:t>
                      </a:r>
                      <a:r>
                        <a:rPr lang="en-US" sz="1400" dirty="0"/>
                        <a:t> </a:t>
                      </a:r>
                    </a:p>
                  </a:txBody>
                  <a:tcPr marL="39017" marR="39017" marT="19508" marB="19508" anchor="ctr">
                    <a:lnL>
                      <a:noFill/>
                    </a:lnL>
                    <a:lnR>
                      <a:noFill/>
                    </a:lnR>
                    <a:lnT>
                      <a:noFill/>
                    </a:lnT>
                    <a:lnB>
                      <a:noFill/>
                    </a:lnB>
                    <a:solidFill>
                      <a:srgbClr val="F5F5DC"/>
                    </a:solidFill>
                  </a:tcPr>
                </a:tc>
                <a:extLst>
                  <a:ext uri="{0D108BD9-81ED-4DB2-BD59-A6C34878D82A}">
                    <a16:rowId xmlns:a16="http://schemas.microsoft.com/office/drawing/2014/main" val="2576352320"/>
                  </a:ext>
                </a:extLst>
              </a:tr>
              <a:tr h="1768012">
                <a:tc>
                  <a:txBody>
                    <a:bodyPr/>
                    <a:lstStyle/>
                    <a:p>
                      <a:r>
                        <a:rPr lang="en-US" sz="1400" dirty="0"/>
                        <a:t>These systems are composed </a:t>
                      </a:r>
                      <a:r>
                        <a:rPr lang="en-US" sz="1400" b="1" dirty="0"/>
                        <a:t>of two genes (mod and res)</a:t>
                      </a:r>
                      <a:r>
                        <a:rPr lang="en-US" sz="1400" dirty="0"/>
                        <a:t> encoding protein subunits that function either in DNA recognition and modification (Mod) or restriction (Res). </a:t>
                      </a:r>
                      <a:r>
                        <a:rPr lang="en-US" sz="1400" b="1" dirty="0">
                          <a:solidFill>
                            <a:srgbClr val="FF0000"/>
                          </a:solidFill>
                        </a:rPr>
                        <a:t>Both subunits </a:t>
                      </a:r>
                      <a:r>
                        <a:rPr lang="en-US" sz="1400" b="1" dirty="0"/>
                        <a:t>are required for restriction</a:t>
                      </a:r>
                      <a:r>
                        <a:rPr lang="en-US" sz="1400" dirty="0"/>
                        <a:t>, which also has </a:t>
                      </a:r>
                      <a:r>
                        <a:rPr lang="en-US" sz="1400" b="1" dirty="0"/>
                        <a:t>an absolute requirement for ATP hydrolysis</a:t>
                      </a:r>
                      <a:r>
                        <a:rPr lang="en-US" sz="1400" dirty="0"/>
                        <a:t>. For DNA cleavage, </a:t>
                      </a:r>
                      <a:r>
                        <a:rPr lang="en-US" sz="1400" b="1" dirty="0"/>
                        <a:t>the enzyme must interact with two copies of a non-palindromic recognition sequence and the sites must be in an inverse orientation in the substrate DNA molecule</a:t>
                      </a:r>
                      <a:r>
                        <a:rPr lang="en-US" sz="1400" dirty="0"/>
                        <a:t>. Cleavage is preceded </a:t>
                      </a:r>
                      <a:r>
                        <a:rPr lang="en-US" sz="1400" b="1" dirty="0"/>
                        <a:t>by </a:t>
                      </a:r>
                      <a:r>
                        <a:rPr lang="en-US" sz="1400" b="1" dirty="0">
                          <a:solidFill>
                            <a:srgbClr val="FF0000"/>
                          </a:solidFill>
                        </a:rPr>
                        <a:t>ATP-dependent</a:t>
                      </a:r>
                      <a:r>
                        <a:rPr lang="en-US" sz="1400" b="1" dirty="0"/>
                        <a:t> DNA translocation</a:t>
                      </a:r>
                      <a:r>
                        <a:rPr lang="en-US" sz="1400" dirty="0"/>
                        <a:t> as with the Type I </a:t>
                      </a:r>
                      <a:r>
                        <a:rPr lang="en-US" sz="1400" dirty="0" err="1"/>
                        <a:t>Reases</a:t>
                      </a:r>
                      <a:r>
                        <a:rPr lang="en-US" sz="1400" dirty="0"/>
                        <a:t> (but do not hydrolyze the ATP). The enzymes cleave at a specific distance away from one of the two copies of their recognition sequence. The Mod subunit can function independently of the Res subunit to methylate DNA: in all known cases the methylated base formed is N6-methyladenine and full modification is actually hemi-methylation. </a:t>
                      </a:r>
                    </a:p>
                  </a:txBody>
                  <a:tcPr marL="39017" marR="39017" marT="19508" marB="19508" anchor="ctr">
                    <a:lnL>
                      <a:noFill/>
                    </a:lnL>
                    <a:lnR>
                      <a:noFill/>
                    </a:lnR>
                    <a:lnT>
                      <a:noFill/>
                    </a:lnT>
                    <a:lnB>
                      <a:noFill/>
                    </a:lnB>
                    <a:solidFill>
                      <a:srgbClr val="FFFFFF"/>
                    </a:solidFill>
                  </a:tcPr>
                </a:tc>
                <a:extLst>
                  <a:ext uri="{0D108BD9-81ED-4DB2-BD59-A6C34878D82A}">
                    <a16:rowId xmlns:a16="http://schemas.microsoft.com/office/drawing/2014/main" val="3994776917"/>
                  </a:ext>
                </a:extLst>
              </a:tr>
              <a:tr h="214490">
                <a:tc>
                  <a:txBody>
                    <a:bodyPr/>
                    <a:lstStyle/>
                    <a:p>
                      <a:r>
                        <a:rPr lang="en-US" sz="1400" b="1" dirty="0"/>
                        <a:t>Type IV</a:t>
                      </a:r>
                      <a:r>
                        <a:rPr lang="en-US" sz="1400" dirty="0"/>
                        <a:t> </a:t>
                      </a:r>
                    </a:p>
                  </a:txBody>
                  <a:tcPr marL="39017" marR="39017" marT="19508" marB="19508" anchor="ctr">
                    <a:lnL>
                      <a:noFill/>
                    </a:lnL>
                    <a:lnR>
                      <a:noFill/>
                    </a:lnR>
                    <a:lnT>
                      <a:noFill/>
                    </a:lnT>
                    <a:lnB>
                      <a:noFill/>
                    </a:lnB>
                    <a:solidFill>
                      <a:srgbClr val="F5F5DC"/>
                    </a:solidFill>
                  </a:tcPr>
                </a:tc>
                <a:extLst>
                  <a:ext uri="{0D108BD9-81ED-4DB2-BD59-A6C34878D82A}">
                    <a16:rowId xmlns:a16="http://schemas.microsoft.com/office/drawing/2014/main" val="411849705"/>
                  </a:ext>
                </a:extLst>
              </a:tr>
              <a:tr h="1144007">
                <a:tc>
                  <a:txBody>
                    <a:bodyPr/>
                    <a:lstStyle/>
                    <a:p>
                      <a:r>
                        <a:rPr lang="en-US" sz="1400" dirty="0"/>
                        <a:t>These systems are composed of </a:t>
                      </a:r>
                      <a:r>
                        <a:rPr lang="en-US" sz="1400" b="1" dirty="0"/>
                        <a:t>one or two genes </a:t>
                      </a:r>
                      <a:r>
                        <a:rPr lang="en-US" sz="1400" dirty="0"/>
                        <a:t>encoding proteins that </a:t>
                      </a:r>
                      <a:r>
                        <a:rPr lang="en-US" sz="1400" b="1" dirty="0">
                          <a:solidFill>
                            <a:srgbClr val="FF0000"/>
                          </a:solidFill>
                        </a:rPr>
                        <a:t>cleave only modified DNA</a:t>
                      </a:r>
                      <a:r>
                        <a:rPr lang="en-US" sz="1400" dirty="0"/>
                        <a:t>, including methylated, </a:t>
                      </a:r>
                      <a:r>
                        <a:rPr lang="en-US" sz="1400" dirty="0" err="1"/>
                        <a:t>hydroxymethylated</a:t>
                      </a:r>
                      <a:r>
                        <a:rPr lang="en-US" sz="1400" dirty="0"/>
                        <a:t> and glucosyl-</a:t>
                      </a:r>
                      <a:r>
                        <a:rPr lang="en-US" sz="1400" dirty="0" err="1"/>
                        <a:t>hydroxymethylated</a:t>
                      </a:r>
                      <a:r>
                        <a:rPr lang="en-US" sz="1400" dirty="0"/>
                        <a:t> bases. </a:t>
                      </a:r>
                      <a:r>
                        <a:rPr lang="en-US" sz="1400" b="1" dirty="0"/>
                        <a:t>Their recognition sequences have usually not been well defined except for </a:t>
                      </a:r>
                      <a:r>
                        <a:rPr lang="en-US" sz="1400" b="1" dirty="0" err="1">
                          <a:solidFill>
                            <a:srgbClr val="FF0000"/>
                          </a:solidFill>
                        </a:rPr>
                        <a:t>McrBC</a:t>
                      </a:r>
                      <a:r>
                        <a:rPr lang="en-US" sz="1400" b="1" dirty="0"/>
                        <a:t>,</a:t>
                      </a:r>
                      <a:r>
                        <a:rPr lang="en-US" sz="1400" dirty="0"/>
                        <a:t> which recognizes two dinucleotides of the general form </a:t>
                      </a:r>
                      <a:r>
                        <a:rPr lang="en-US" sz="1400" dirty="0" err="1"/>
                        <a:t>RmC</a:t>
                      </a:r>
                      <a:r>
                        <a:rPr lang="en-US" sz="1400" dirty="0"/>
                        <a:t> (a purine followed by a methylated cytosine either m4C or m5C) and which are separated by anywhere from 40-3000 bases.</a:t>
                      </a:r>
                      <a:r>
                        <a:rPr lang="en-US" sz="1400" b="1" dirty="0"/>
                        <a:t> Cleavage takes place approximately 30 bp away from one of the sites.</a:t>
                      </a:r>
                      <a:r>
                        <a:rPr lang="en-US" sz="1400" dirty="0"/>
                        <a:t>  </a:t>
                      </a:r>
                      <a:r>
                        <a:rPr lang="en-US" sz="1400" dirty="0">
                          <a:solidFill>
                            <a:srgbClr val="FF0000"/>
                          </a:solidFill>
                        </a:rPr>
                        <a:t>Do not require ATP</a:t>
                      </a:r>
                      <a:r>
                        <a:rPr lang="en-US" sz="1400" dirty="0"/>
                        <a:t>.</a:t>
                      </a:r>
                    </a:p>
                  </a:txBody>
                  <a:tcPr marL="39017" marR="39017" marT="19508" marB="19508" anchor="ctr">
                    <a:lnL>
                      <a:noFill/>
                    </a:lnL>
                    <a:lnR>
                      <a:noFill/>
                    </a:lnR>
                    <a:lnT>
                      <a:noFill/>
                    </a:lnT>
                    <a:lnB>
                      <a:noFill/>
                    </a:lnB>
                    <a:solidFill>
                      <a:srgbClr val="FFFFFF"/>
                    </a:solidFill>
                  </a:tcPr>
                </a:tc>
                <a:extLst>
                  <a:ext uri="{0D108BD9-81ED-4DB2-BD59-A6C34878D82A}">
                    <a16:rowId xmlns:a16="http://schemas.microsoft.com/office/drawing/2014/main" val="1316000036"/>
                  </a:ext>
                </a:extLst>
              </a:tr>
            </a:tbl>
          </a:graphicData>
        </a:graphic>
      </p:graphicFrame>
    </p:spTree>
    <p:extLst>
      <p:ext uri="{BB962C8B-B14F-4D97-AF65-F5344CB8AC3E}">
        <p14:creationId xmlns:p14="http://schemas.microsoft.com/office/powerpoint/2010/main" val="27994895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381000" y="225425"/>
            <a:ext cx="8686800" cy="4985980"/>
          </a:xfrm>
          <a:prstGeom prst="rect">
            <a:avLst/>
          </a:prstGeom>
          <a:noFill/>
          <a:ln w="9525">
            <a:noFill/>
            <a:miter lim="800000"/>
            <a:headEnd/>
            <a:tailEnd/>
          </a:ln>
        </p:spPr>
        <p:txBody>
          <a:bodyPr wrap="square">
            <a:spAutoFit/>
          </a:bodyPr>
          <a:lstStyle/>
          <a:p>
            <a:r>
              <a:rPr lang="en-US" b="1" dirty="0"/>
              <a:t>Type II.  </a:t>
            </a:r>
            <a:r>
              <a:rPr lang="en-US" dirty="0"/>
              <a:t>Most often </a:t>
            </a:r>
            <a:r>
              <a:rPr lang="en-US" b="1" dirty="0"/>
              <a:t>two different protein subunits which act independently</a:t>
            </a:r>
            <a:r>
              <a:rPr lang="en-US" dirty="0"/>
              <a:t>, one is the </a:t>
            </a:r>
            <a:r>
              <a:rPr lang="en-US" b="1" dirty="0"/>
              <a:t>endonuclease</a:t>
            </a:r>
            <a:r>
              <a:rPr lang="en-US" dirty="0"/>
              <a:t> and the other is the </a:t>
            </a:r>
            <a:r>
              <a:rPr lang="en-US" b="1" dirty="0"/>
              <a:t>methyl transferase</a:t>
            </a:r>
            <a:r>
              <a:rPr lang="en-US" dirty="0"/>
              <a:t>.  The endonuclease often acts  as a dimer binding opposite faces of the DNA. The methylase usually functions as a monomer.  Recognition pattern often a short (6-12 bp)</a:t>
            </a:r>
            <a:r>
              <a:rPr lang="en-US" b="1" dirty="0"/>
              <a:t>.</a:t>
            </a:r>
            <a:r>
              <a:rPr lang="en-US" dirty="0"/>
              <a:t>  </a:t>
            </a:r>
          </a:p>
          <a:p>
            <a:endParaRPr lang="en-US" dirty="0"/>
          </a:p>
          <a:p>
            <a:r>
              <a:rPr lang="en-US" dirty="0"/>
              <a:t>Cleavage occurs within or nearby the recognition sequence.  Endonuclease cleavage </a:t>
            </a:r>
            <a:r>
              <a:rPr lang="en-US" b="1" dirty="0"/>
              <a:t>requires Mg</a:t>
            </a:r>
            <a:r>
              <a:rPr lang="en-US" b="1" baseline="30000" dirty="0"/>
              <a:t>++</a:t>
            </a:r>
            <a:r>
              <a:rPr lang="en-US" b="1" dirty="0"/>
              <a:t> </a:t>
            </a:r>
            <a:r>
              <a:rPr lang="en-US" dirty="0"/>
              <a:t>but </a:t>
            </a:r>
            <a:r>
              <a:rPr lang="en-US" b="1" u="sng" dirty="0"/>
              <a:t>not</a:t>
            </a:r>
            <a:r>
              <a:rPr lang="en-US" dirty="0"/>
              <a:t>  </a:t>
            </a:r>
            <a:r>
              <a:rPr lang="en-US" b="1" dirty="0"/>
              <a:t>ATP. </a:t>
            </a:r>
            <a:r>
              <a:rPr lang="en-US" dirty="0"/>
              <a:t>Most type II enzymes do not require S-</a:t>
            </a:r>
            <a:r>
              <a:rPr lang="en-US" dirty="0" err="1"/>
              <a:t>adenosylmethionine</a:t>
            </a:r>
            <a:r>
              <a:rPr lang="en-US" dirty="0"/>
              <a:t> (SAM) for activity. However, for a small number of type II endonucleases the methylase resides in the same polypeptide chain and the endonuclease (i.e., type IIG; example </a:t>
            </a:r>
            <a:r>
              <a:rPr lang="en-US" dirty="0" err="1"/>
              <a:t>AcuI</a:t>
            </a:r>
            <a:r>
              <a:rPr lang="en-US" dirty="0"/>
              <a:t>) &amp; then </a:t>
            </a:r>
            <a:r>
              <a:rPr lang="en-US" b="1" dirty="0"/>
              <a:t>SAM </a:t>
            </a:r>
            <a:r>
              <a:rPr lang="en-US" dirty="0"/>
              <a:t>is stimulatory for the endonuclease. </a:t>
            </a:r>
          </a:p>
          <a:p>
            <a:endParaRPr lang="en-US" dirty="0"/>
          </a:p>
          <a:p>
            <a:r>
              <a:rPr lang="en-US" dirty="0"/>
              <a:t>Type II endonucleases always leave 5’ phosphate after cutting, in contrast acid hydrolysis of DNA chain leaves 3’ phosphates. </a:t>
            </a:r>
          </a:p>
          <a:p>
            <a:endParaRPr lang="en-US" dirty="0"/>
          </a:p>
          <a:p>
            <a:r>
              <a:rPr lang="en-US" dirty="0"/>
              <a:t>See other type II subtypes: </a:t>
            </a:r>
            <a:r>
              <a:rPr lang="en-US" dirty="0">
                <a:hlinkClick r:id="rId2"/>
              </a:rPr>
              <a:t>http://rebase.neb.com/cgi-bin/sublist</a:t>
            </a:r>
            <a:endParaRPr lang="en-US" dirty="0"/>
          </a:p>
          <a:p>
            <a:endParaRPr lang="en-US" b="1" dirty="0"/>
          </a:p>
          <a:p>
            <a:endParaRPr lang="en-US" sz="1200" dirty="0"/>
          </a:p>
        </p:txBody>
      </p:sp>
    </p:spTree>
    <p:extLst>
      <p:ext uri="{BB962C8B-B14F-4D97-AF65-F5344CB8AC3E}">
        <p14:creationId xmlns:p14="http://schemas.microsoft.com/office/powerpoint/2010/main" val="227879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0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0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47800" y="2590800"/>
            <a:ext cx="4800600" cy="2277547"/>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
            </a:r>
            <a:br>
              <a:rPr lang="en-US" dirty="0">
                <a:solidFill>
                  <a:schemeClr val="bg1"/>
                </a:solidFill>
                <a:latin typeface="Arial" panose="020B0604020202020204" pitchFamily="34" charset="0"/>
                <a:cs typeface="Arial" panose="020B0604020202020204" pitchFamily="34" charset="0"/>
              </a:rPr>
            </a:br>
            <a:r>
              <a:rPr lang="en-US" sz="4400" b="1" dirty="0">
                <a:solidFill>
                  <a:srgbClr val="FF0000"/>
                </a:solidFill>
                <a:latin typeface="Arial" panose="020B0604020202020204" pitchFamily="34" charset="0"/>
                <a:cs typeface="Arial" panose="020B0604020202020204" pitchFamily="34" charset="0"/>
              </a:rPr>
              <a:t>Execution and Outcome</a:t>
            </a:r>
            <a:endParaRPr lang="en-US" sz="4400" b="1" dirty="0">
              <a:solidFill>
                <a:srgbClr val="FF0000"/>
              </a:solidFill>
            </a:endParaRPr>
          </a:p>
        </p:txBody>
      </p:sp>
      <p:sp>
        <p:nvSpPr>
          <p:cNvPr id="4" name="Rectangle 3"/>
          <p:cNvSpPr/>
          <p:nvPr/>
        </p:nvSpPr>
        <p:spPr>
          <a:xfrm>
            <a:off x="304800" y="1295400"/>
            <a:ext cx="7086600" cy="1077218"/>
          </a:xfrm>
          <a:prstGeom prst="rect">
            <a:avLst/>
          </a:prstGeom>
        </p:spPr>
        <p:txBody>
          <a:bodyPr wrap="square">
            <a:spAutoFit/>
          </a:bodyPr>
          <a:lstStyle/>
          <a:p>
            <a:r>
              <a:rPr lang="en-US" sz="3200" b="1" dirty="0">
                <a:solidFill>
                  <a:prstClr val="black"/>
                </a:solidFill>
                <a:latin typeface="Arial" panose="020B0604020202020204" pitchFamily="34" charset="0"/>
                <a:cs typeface="Arial" panose="020B0604020202020204" pitchFamily="34" charset="0"/>
              </a:rPr>
              <a:t>5) What Makes Genetic Engineering Different from Selective Breeding?</a:t>
            </a:r>
            <a:endParaRPr lang="en-US" sz="3200" b="1" dirty="0"/>
          </a:p>
        </p:txBody>
      </p:sp>
    </p:spTree>
    <p:extLst>
      <p:ext uri="{BB962C8B-B14F-4D97-AF65-F5344CB8AC3E}">
        <p14:creationId xmlns:p14="http://schemas.microsoft.com/office/powerpoint/2010/main" val="346173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5A8A60-9EBE-4FE9-AB0F-04B287340198}"/>
              </a:ext>
            </a:extLst>
          </p:cNvPr>
          <p:cNvSpPr/>
          <p:nvPr/>
        </p:nvSpPr>
        <p:spPr>
          <a:xfrm>
            <a:off x="762000" y="1447800"/>
            <a:ext cx="8001000" cy="2677656"/>
          </a:xfrm>
          <a:prstGeom prst="rect">
            <a:avLst/>
          </a:prstGeom>
        </p:spPr>
        <p:txBody>
          <a:bodyPr wrap="square">
            <a:spAutoFit/>
          </a:bodyPr>
          <a:lstStyle/>
          <a:p>
            <a:r>
              <a:rPr lang="en-US" b="1" dirty="0"/>
              <a:t>Type IIP </a:t>
            </a:r>
            <a:r>
              <a:rPr lang="en-US" dirty="0"/>
              <a:t>- Recognize palindrome sequence and cut within. Example, </a:t>
            </a:r>
            <a:r>
              <a:rPr lang="en-US" b="1" dirty="0"/>
              <a:t>EcoRI</a:t>
            </a:r>
            <a:endParaRPr lang="en-US" dirty="0"/>
          </a:p>
          <a:p>
            <a:r>
              <a:rPr lang="en-US" dirty="0"/>
              <a:t>5 G/AATTC 3’</a:t>
            </a:r>
          </a:p>
          <a:p>
            <a:r>
              <a:rPr lang="en-US" dirty="0"/>
              <a:t>3’CTTAA/G 5’   </a:t>
            </a:r>
          </a:p>
          <a:p>
            <a:endParaRPr lang="en-US" dirty="0"/>
          </a:p>
          <a:p>
            <a:endParaRPr lang="en-US" dirty="0"/>
          </a:p>
          <a:p>
            <a:endParaRPr lang="en-US" dirty="0"/>
          </a:p>
          <a:p>
            <a:r>
              <a:rPr lang="en-US" sz="2000" dirty="0"/>
              <a:t>What are the components of a typical restriction endonuclease reaction mix?  </a:t>
            </a:r>
            <a:r>
              <a:rPr lang="en-US" sz="2000" dirty="0">
                <a:hlinkClick r:id="rId2"/>
              </a:rPr>
              <a:t>https://www.neb.com/products/r0101-ecori#pd-description</a:t>
            </a:r>
            <a:r>
              <a:rPr lang="en-US" sz="2000" dirty="0"/>
              <a:t> </a:t>
            </a:r>
          </a:p>
        </p:txBody>
      </p:sp>
    </p:spTree>
    <p:extLst>
      <p:ext uri="{BB962C8B-B14F-4D97-AF65-F5344CB8AC3E}">
        <p14:creationId xmlns:p14="http://schemas.microsoft.com/office/powerpoint/2010/main" val="191200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28600" y="381000"/>
            <a:ext cx="8229600" cy="1143000"/>
          </a:xfrm>
        </p:spPr>
        <p:txBody>
          <a:bodyPr/>
          <a:lstStyle/>
          <a:p>
            <a:pPr algn="l" eaLnBrk="1" hangingPunct="1"/>
            <a:r>
              <a:rPr lang="en-US" dirty="0"/>
              <a:t>    </a:t>
            </a:r>
            <a:r>
              <a:rPr lang="en-US" dirty="0">
                <a:solidFill>
                  <a:schemeClr val="accent2"/>
                </a:solidFill>
              </a:rPr>
              <a:t>1.</a:t>
            </a:r>
            <a:r>
              <a:rPr lang="en-US" dirty="0"/>
              <a:t> </a:t>
            </a:r>
            <a:r>
              <a:rPr lang="en-US" dirty="0">
                <a:solidFill>
                  <a:schemeClr val="tx2"/>
                </a:solidFill>
              </a:rPr>
              <a:t>5’ extension: </a:t>
            </a:r>
            <a:r>
              <a:rPr lang="en-US" dirty="0" err="1"/>
              <a:t>EcoRI</a:t>
            </a:r>
            <a:endParaRPr lang="en-US" dirty="0"/>
          </a:p>
        </p:txBody>
      </p:sp>
      <p:sp>
        <p:nvSpPr>
          <p:cNvPr id="25603" name="Rectangle 3"/>
          <p:cNvSpPr>
            <a:spLocks noGrp="1" noChangeArrowheads="1"/>
          </p:cNvSpPr>
          <p:nvPr>
            <p:ph idx="1"/>
          </p:nvPr>
        </p:nvSpPr>
        <p:spPr/>
        <p:txBody>
          <a:bodyPr/>
          <a:lstStyle/>
          <a:p>
            <a:pPr eaLnBrk="1" hangingPunct="1">
              <a:buFontTx/>
              <a:buNone/>
            </a:pPr>
            <a:r>
              <a:rPr lang="en-US" dirty="0"/>
              <a:t/>
            </a:r>
            <a:br>
              <a:rPr lang="en-US" dirty="0"/>
            </a:br>
            <a:r>
              <a:rPr lang="en-US" dirty="0"/>
              <a:t> </a:t>
            </a:r>
            <a:r>
              <a:rPr lang="en-US" sz="4400" dirty="0">
                <a:solidFill>
                  <a:schemeClr val="accent2"/>
                </a:solidFill>
              </a:rPr>
              <a:t>2.</a:t>
            </a:r>
            <a:r>
              <a:rPr lang="en-US" dirty="0"/>
              <a:t> </a:t>
            </a:r>
            <a:r>
              <a:rPr lang="en-US" sz="4400" dirty="0">
                <a:solidFill>
                  <a:schemeClr val="tx2"/>
                </a:solidFill>
              </a:rPr>
              <a:t>3’ extension:</a:t>
            </a:r>
            <a:r>
              <a:rPr lang="en-US" sz="4400" dirty="0"/>
              <a:t> </a:t>
            </a:r>
            <a:r>
              <a:rPr lang="en-US" sz="4400" dirty="0" err="1"/>
              <a:t>KpnI</a:t>
            </a:r>
            <a:endParaRPr lang="en-US" sz="4400" dirty="0"/>
          </a:p>
        </p:txBody>
      </p:sp>
      <p:pic>
        <p:nvPicPr>
          <p:cNvPr id="25604" name="Picture 4" descr="EcoR-I-cutsite_1"/>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6096000" y="762000"/>
            <a:ext cx="1828800" cy="457200"/>
          </a:xfrm>
          <a:prstGeom prst="rect">
            <a:avLst/>
          </a:prstGeom>
          <a:noFill/>
          <a:ln w="9525">
            <a:noFill/>
            <a:miter lim="800000"/>
            <a:headEnd/>
            <a:tailEnd/>
          </a:ln>
        </p:spPr>
      </p:pic>
      <p:pic>
        <p:nvPicPr>
          <p:cNvPr id="25605" name="Picture 5" descr="GGTACC"/>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Lst>
          </a:blip>
          <a:srcRect/>
          <a:stretch>
            <a:fillRect/>
          </a:stretch>
        </p:blipFill>
        <p:spPr bwMode="auto">
          <a:xfrm>
            <a:off x="6096000" y="2286000"/>
            <a:ext cx="1873250" cy="457200"/>
          </a:xfrm>
          <a:prstGeom prst="rect">
            <a:avLst/>
          </a:prstGeom>
          <a:noFill/>
          <a:ln w="9525">
            <a:noFill/>
            <a:miter lim="800000"/>
            <a:headEnd/>
            <a:tailEnd/>
          </a:ln>
        </p:spPr>
      </p:pic>
      <p:sp>
        <p:nvSpPr>
          <p:cNvPr id="25606" name="Rectangle 6"/>
          <p:cNvSpPr>
            <a:spLocks noChangeArrowheads="1"/>
          </p:cNvSpPr>
          <p:nvPr/>
        </p:nvSpPr>
        <p:spPr bwMode="auto">
          <a:xfrm>
            <a:off x="457200" y="3276600"/>
            <a:ext cx="8229600" cy="1143000"/>
          </a:xfrm>
          <a:prstGeom prst="rect">
            <a:avLst/>
          </a:prstGeom>
          <a:noFill/>
          <a:ln w="9525">
            <a:noFill/>
            <a:miter lim="800000"/>
            <a:headEnd/>
            <a:tailEnd/>
          </a:ln>
        </p:spPr>
        <p:txBody>
          <a:bodyPr anchor="ctr"/>
          <a:lstStyle/>
          <a:p>
            <a:r>
              <a:rPr lang="en-US" sz="4400" dirty="0">
                <a:solidFill>
                  <a:schemeClr val="tx2"/>
                </a:solidFill>
              </a:rPr>
              <a:t>   </a:t>
            </a:r>
            <a:r>
              <a:rPr lang="en-US" sz="4400" dirty="0">
                <a:solidFill>
                  <a:schemeClr val="accent2"/>
                </a:solidFill>
              </a:rPr>
              <a:t>3.</a:t>
            </a:r>
            <a:r>
              <a:rPr lang="en-US" sz="4400" dirty="0">
                <a:solidFill>
                  <a:schemeClr val="tx2"/>
                </a:solidFill>
              </a:rPr>
              <a:t> Blunt: </a:t>
            </a:r>
            <a:r>
              <a:rPr lang="en-US" sz="4400" dirty="0" err="1"/>
              <a:t>SmaI</a:t>
            </a:r>
            <a:endParaRPr lang="en-US" sz="4400" dirty="0"/>
          </a:p>
        </p:txBody>
      </p:sp>
      <p:pic>
        <p:nvPicPr>
          <p:cNvPr id="25607" name="Picture 7" descr="CCCGGG"/>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Lst>
          </a:blip>
          <a:srcRect/>
          <a:stretch>
            <a:fillRect/>
          </a:stretch>
        </p:blipFill>
        <p:spPr bwMode="auto">
          <a:xfrm>
            <a:off x="6172200" y="3657600"/>
            <a:ext cx="1773238" cy="457200"/>
          </a:xfrm>
          <a:prstGeom prst="rect">
            <a:avLst/>
          </a:prstGeom>
          <a:noFill/>
          <a:ln w="9525">
            <a:noFill/>
            <a:miter lim="800000"/>
            <a:headEnd/>
            <a:tailEnd/>
          </a:ln>
        </p:spPr>
      </p:pic>
      <p:sp>
        <p:nvSpPr>
          <p:cNvPr id="25608" name="Text Box 8"/>
          <p:cNvSpPr txBox="1">
            <a:spLocks noChangeArrowheads="1"/>
          </p:cNvSpPr>
          <p:nvPr/>
        </p:nvSpPr>
        <p:spPr bwMode="auto">
          <a:xfrm>
            <a:off x="457200" y="4419600"/>
            <a:ext cx="8153400" cy="2123658"/>
          </a:xfrm>
          <a:prstGeom prst="rect">
            <a:avLst/>
          </a:prstGeom>
          <a:noFill/>
          <a:ln w="9525">
            <a:noFill/>
            <a:miter lim="800000"/>
            <a:headEnd/>
            <a:tailEnd/>
          </a:ln>
        </p:spPr>
        <p:txBody>
          <a:bodyPr>
            <a:spAutoFit/>
          </a:bodyPr>
          <a:lstStyle/>
          <a:p>
            <a:pPr>
              <a:spcBef>
                <a:spcPct val="50000"/>
              </a:spcBef>
            </a:pPr>
            <a:r>
              <a:rPr lang="en-US" sz="2400" dirty="0"/>
              <a:t>DNA “ends” left after cleavage: “</a:t>
            </a:r>
            <a:r>
              <a:rPr lang="en-US" sz="2400" dirty="0">
                <a:solidFill>
                  <a:schemeClr val="accent2"/>
                </a:solidFill>
              </a:rPr>
              <a:t>blunt or flush</a:t>
            </a:r>
            <a:r>
              <a:rPr lang="en-US" sz="2400" dirty="0"/>
              <a:t>” with no un-base paired DNA or “</a:t>
            </a:r>
            <a:r>
              <a:rPr lang="en-US" sz="2400" dirty="0">
                <a:solidFill>
                  <a:schemeClr val="accent2"/>
                </a:solidFill>
              </a:rPr>
              <a:t>sticky</a:t>
            </a:r>
            <a:r>
              <a:rPr lang="en-US" sz="2400" dirty="0"/>
              <a:t>” with either </a:t>
            </a:r>
            <a:r>
              <a:rPr lang="en-US" sz="2400" b="1" dirty="0"/>
              <a:t>5’ or 3’ single stranded DNA extensions</a:t>
            </a:r>
            <a:r>
              <a:rPr lang="en-US" sz="2400" dirty="0"/>
              <a:t>. </a:t>
            </a:r>
          </a:p>
          <a:p>
            <a:pPr>
              <a:spcBef>
                <a:spcPct val="50000"/>
              </a:spcBef>
            </a:pPr>
            <a:r>
              <a:rPr lang="en-US" sz="2400" dirty="0"/>
              <a:t>Blunt ends can always be joined but sticky ends require complementarity (so, the sequences must base pair).  </a:t>
            </a:r>
          </a:p>
        </p:txBody>
      </p:sp>
    </p:spTree>
    <p:extLst>
      <p:ext uri="{BB962C8B-B14F-4D97-AF65-F5344CB8AC3E}">
        <p14:creationId xmlns:p14="http://schemas.microsoft.com/office/powerpoint/2010/main" val="13042802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81000"/>
            <a:ext cx="8686800" cy="5909310"/>
          </a:xfrm>
          <a:prstGeom prst="rect">
            <a:avLst/>
          </a:prstGeom>
        </p:spPr>
        <p:txBody>
          <a:bodyPr wrap="square">
            <a:spAutoFit/>
          </a:bodyPr>
          <a:lstStyle/>
          <a:p>
            <a:pPr>
              <a:spcBef>
                <a:spcPct val="50000"/>
              </a:spcBef>
            </a:pPr>
            <a:r>
              <a:rPr lang="en-US" sz="2400" dirty="0"/>
              <a:t>DNA cut with an enzymes that leaves 5</a:t>
            </a:r>
            <a:r>
              <a:rPr lang="en-US" sz="2400" b="1" dirty="0"/>
              <a:t>’ sticky ends </a:t>
            </a:r>
            <a:r>
              <a:rPr lang="en-US" sz="2400" dirty="0"/>
              <a:t>can only be joined with DNA cut with an enzyme that leaves </a:t>
            </a:r>
            <a:r>
              <a:rPr lang="en-US" sz="2400" b="1" dirty="0"/>
              <a:t>compatible 5’ sticky ends</a:t>
            </a:r>
            <a:r>
              <a:rPr lang="en-US" sz="2400" dirty="0"/>
              <a:t>, </a:t>
            </a:r>
            <a:r>
              <a:rPr lang="en-US" sz="2400" i="1" dirty="0"/>
              <a:t>never with an enzyme that leaves 3’ sticky ends no mater what the sequence is.  </a:t>
            </a:r>
          </a:p>
          <a:p>
            <a:pPr>
              <a:spcBef>
                <a:spcPct val="50000"/>
              </a:spcBef>
            </a:pPr>
            <a:endParaRPr lang="en-US" sz="2400" i="1" dirty="0"/>
          </a:p>
          <a:p>
            <a:pPr>
              <a:spcBef>
                <a:spcPct val="50000"/>
              </a:spcBef>
            </a:pPr>
            <a:endParaRPr lang="en-US" sz="2400" i="1" dirty="0"/>
          </a:p>
          <a:p>
            <a:pPr>
              <a:spcBef>
                <a:spcPct val="50000"/>
              </a:spcBef>
            </a:pPr>
            <a:r>
              <a:rPr lang="en-US" sz="2200" dirty="0"/>
              <a:t>Enzymes that leave 3</a:t>
            </a:r>
            <a:r>
              <a:rPr lang="en-US" sz="2200" b="1" dirty="0"/>
              <a:t>’ sticky ends </a:t>
            </a:r>
            <a:r>
              <a:rPr lang="en-US" sz="2200" dirty="0"/>
              <a:t>can only be joined with DNA cut with an enzyme that also leaves </a:t>
            </a:r>
            <a:r>
              <a:rPr lang="en-US" sz="2200" b="1" dirty="0"/>
              <a:t>compatible 3’ sticky ends</a:t>
            </a:r>
            <a:r>
              <a:rPr lang="en-US" sz="2200" dirty="0"/>
              <a:t>, </a:t>
            </a:r>
            <a:r>
              <a:rPr lang="en-US" sz="2200" i="1" dirty="0"/>
              <a:t>never with an enzyme that leaves 5’ sticky ends no mater what the sequence is.  </a:t>
            </a:r>
          </a:p>
          <a:p>
            <a:pPr>
              <a:spcBef>
                <a:spcPct val="50000"/>
              </a:spcBef>
            </a:pPr>
            <a:endParaRPr lang="en-US" dirty="0"/>
          </a:p>
          <a:p>
            <a:pPr>
              <a:spcBef>
                <a:spcPct val="50000"/>
              </a:spcBef>
            </a:pPr>
            <a:endParaRPr lang="en-US" sz="2800" b="1" i="1" dirty="0"/>
          </a:p>
          <a:p>
            <a:pPr>
              <a:spcBef>
                <a:spcPct val="50000"/>
              </a:spcBef>
            </a:pPr>
            <a:r>
              <a:rPr lang="en-US" sz="2800" b="1" i="1" dirty="0"/>
              <a:t>Can you show this to be true? </a:t>
            </a:r>
            <a:endParaRPr lang="en-US" dirty="0"/>
          </a:p>
        </p:txBody>
      </p:sp>
      <p:pic>
        <p:nvPicPr>
          <p:cNvPr id="3" name="Picture 4" descr="EcoR-I-cutsite_1">
            <a:extLst>
              <a:ext uri="{FF2B5EF4-FFF2-40B4-BE49-F238E27FC236}">
                <a16:creationId xmlns:a16="http://schemas.microsoft.com/office/drawing/2014/main" id="{283FDE82-F0EC-49C2-978C-5E0BCBF56A8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381000" y="2039035"/>
            <a:ext cx="2585324" cy="646331"/>
          </a:xfrm>
          <a:prstGeom prst="rect">
            <a:avLst/>
          </a:prstGeom>
          <a:noFill/>
          <a:ln w="9525">
            <a:noFill/>
            <a:miter lim="800000"/>
            <a:headEnd/>
            <a:tailEnd/>
          </a:ln>
        </p:spPr>
      </p:pic>
      <p:sp>
        <p:nvSpPr>
          <p:cNvPr id="5" name="TextBox 4">
            <a:extLst>
              <a:ext uri="{FF2B5EF4-FFF2-40B4-BE49-F238E27FC236}">
                <a16:creationId xmlns:a16="http://schemas.microsoft.com/office/drawing/2014/main" id="{79B49B7B-691F-4F70-A4B6-150389BCF3D0}"/>
              </a:ext>
            </a:extLst>
          </p:cNvPr>
          <p:cNvSpPr txBox="1"/>
          <p:nvPr/>
        </p:nvSpPr>
        <p:spPr>
          <a:xfrm>
            <a:off x="5949076" y="2039033"/>
            <a:ext cx="2514600" cy="646331"/>
          </a:xfrm>
          <a:prstGeom prst="rect">
            <a:avLst/>
          </a:prstGeom>
          <a:solidFill>
            <a:schemeClr val="bg1"/>
          </a:solidFill>
        </p:spPr>
        <p:txBody>
          <a:bodyPr wrap="square" rtlCol="0">
            <a:spAutoFit/>
          </a:bodyPr>
          <a:lstStyle/>
          <a:p>
            <a:r>
              <a:rPr lang="en-US" dirty="0"/>
              <a:t>5’..GAATT/C ..3’</a:t>
            </a:r>
          </a:p>
          <a:p>
            <a:r>
              <a:rPr lang="en-US" dirty="0"/>
              <a:t>3’..C/TTAAC..5’</a:t>
            </a:r>
          </a:p>
        </p:txBody>
      </p:sp>
      <p:sp>
        <p:nvSpPr>
          <p:cNvPr id="6" name="TextBox 5">
            <a:extLst>
              <a:ext uri="{FF2B5EF4-FFF2-40B4-BE49-F238E27FC236}">
                <a16:creationId xmlns:a16="http://schemas.microsoft.com/office/drawing/2014/main" id="{C249559A-356E-4B4E-9F19-12A18E7AEFEE}"/>
              </a:ext>
            </a:extLst>
          </p:cNvPr>
          <p:cNvSpPr txBox="1"/>
          <p:nvPr/>
        </p:nvSpPr>
        <p:spPr>
          <a:xfrm>
            <a:off x="3200400" y="2039034"/>
            <a:ext cx="2514600" cy="646331"/>
          </a:xfrm>
          <a:prstGeom prst="rect">
            <a:avLst/>
          </a:prstGeom>
          <a:solidFill>
            <a:schemeClr val="bg1"/>
          </a:solidFill>
        </p:spPr>
        <p:txBody>
          <a:bodyPr wrap="square" rtlCol="0">
            <a:spAutoFit/>
          </a:bodyPr>
          <a:lstStyle/>
          <a:p>
            <a:r>
              <a:rPr lang="en-US" dirty="0"/>
              <a:t>5’..A/AATTT ..3’</a:t>
            </a:r>
          </a:p>
          <a:p>
            <a:r>
              <a:rPr lang="en-US" dirty="0"/>
              <a:t>3’..TTTAA/A..5’</a:t>
            </a:r>
          </a:p>
        </p:txBody>
      </p:sp>
      <p:sp>
        <p:nvSpPr>
          <p:cNvPr id="7" name="TextBox 6">
            <a:extLst>
              <a:ext uri="{FF2B5EF4-FFF2-40B4-BE49-F238E27FC236}">
                <a16:creationId xmlns:a16="http://schemas.microsoft.com/office/drawing/2014/main" id="{A28ECC5D-C078-43D1-8505-E9B599A4A18A}"/>
              </a:ext>
            </a:extLst>
          </p:cNvPr>
          <p:cNvSpPr txBox="1"/>
          <p:nvPr/>
        </p:nvSpPr>
        <p:spPr>
          <a:xfrm>
            <a:off x="381000" y="2667000"/>
            <a:ext cx="8229600" cy="369332"/>
          </a:xfrm>
          <a:prstGeom prst="rect">
            <a:avLst/>
          </a:prstGeom>
          <a:noFill/>
        </p:spPr>
        <p:txBody>
          <a:bodyPr wrap="square" rtlCol="0">
            <a:spAutoFit/>
          </a:bodyPr>
          <a:lstStyle/>
          <a:p>
            <a:r>
              <a:rPr lang="en-US" dirty="0"/>
              <a:t>             A			B			C</a:t>
            </a:r>
          </a:p>
        </p:txBody>
      </p:sp>
    </p:spTree>
    <p:extLst>
      <p:ext uri="{BB962C8B-B14F-4D97-AF65-F5344CB8AC3E}">
        <p14:creationId xmlns:p14="http://schemas.microsoft.com/office/powerpoint/2010/main" val="52643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228600" y="228600"/>
            <a:ext cx="8686800" cy="4078039"/>
          </a:xfrm>
          <a:prstGeom prst="rect">
            <a:avLst/>
          </a:prstGeom>
          <a:noFill/>
          <a:ln w="9525">
            <a:noFill/>
            <a:miter lim="800000"/>
            <a:headEnd/>
            <a:tailEnd/>
          </a:ln>
        </p:spPr>
        <p:txBody>
          <a:bodyPr>
            <a:spAutoFit/>
          </a:bodyPr>
          <a:lstStyle/>
          <a:p>
            <a:pPr>
              <a:spcBef>
                <a:spcPct val="50000"/>
              </a:spcBef>
            </a:pPr>
            <a:r>
              <a:rPr lang="en-US" b="1" dirty="0"/>
              <a:t>Variations on a common theme – some other types of recognition sequences</a:t>
            </a:r>
          </a:p>
          <a:p>
            <a:pPr>
              <a:spcBef>
                <a:spcPct val="50000"/>
              </a:spcBef>
            </a:pPr>
            <a:r>
              <a:rPr lang="en-US" b="1" dirty="0"/>
              <a:t>Some type II can </a:t>
            </a:r>
            <a:r>
              <a:rPr lang="en-US" b="1" u="sng" dirty="0"/>
              <a:t>recognize and cut </a:t>
            </a:r>
            <a:r>
              <a:rPr lang="en-US" b="1" dirty="0"/>
              <a:t>within </a:t>
            </a:r>
            <a:r>
              <a:rPr lang="en-US" b="1" dirty="0">
                <a:solidFill>
                  <a:schemeClr val="accent2"/>
                </a:solidFill>
              </a:rPr>
              <a:t>interrupted palindromes</a:t>
            </a:r>
            <a:r>
              <a:rPr lang="en-US" dirty="0"/>
              <a:t> in which a particular segment can be any sequence.  Example, </a:t>
            </a:r>
            <a:r>
              <a:rPr lang="en-US" b="1" dirty="0" err="1"/>
              <a:t>BstXI</a:t>
            </a:r>
            <a:r>
              <a:rPr lang="en-US" b="1" dirty="0"/>
              <a:t> </a:t>
            </a:r>
            <a:r>
              <a:rPr lang="en-US" dirty="0"/>
              <a:t>  </a:t>
            </a:r>
          </a:p>
          <a:p>
            <a:pPr>
              <a:spcBef>
                <a:spcPts val="0"/>
              </a:spcBef>
            </a:pPr>
            <a:r>
              <a:rPr lang="en-US" sz="1600" dirty="0"/>
              <a:t>5’ CCANNNNN</a:t>
            </a:r>
            <a:r>
              <a:rPr lang="en-US" sz="1600" b="1" dirty="0">
                <a:solidFill>
                  <a:srgbClr val="FF0000"/>
                </a:solidFill>
              </a:rPr>
              <a:t>/</a:t>
            </a:r>
            <a:r>
              <a:rPr lang="en-US" sz="1600" dirty="0"/>
              <a:t>NTGG 3’</a:t>
            </a:r>
          </a:p>
          <a:p>
            <a:pPr>
              <a:spcBef>
                <a:spcPts val="0"/>
              </a:spcBef>
            </a:pPr>
            <a:r>
              <a:rPr lang="en-US" dirty="0"/>
              <a:t> </a:t>
            </a:r>
            <a:r>
              <a:rPr lang="en-US" sz="1600" dirty="0"/>
              <a:t>3’GGTN</a:t>
            </a:r>
            <a:r>
              <a:rPr lang="en-US" sz="1600" b="1" dirty="0">
                <a:solidFill>
                  <a:srgbClr val="FF0000"/>
                </a:solidFill>
              </a:rPr>
              <a:t>/</a:t>
            </a:r>
            <a:r>
              <a:rPr lang="en-US" sz="1600" dirty="0"/>
              <a:t>NNNNNACC 5’</a:t>
            </a:r>
          </a:p>
          <a:p>
            <a:endParaRPr lang="en-US" b="1" dirty="0"/>
          </a:p>
          <a:p>
            <a:r>
              <a:rPr lang="en-US" b="1" dirty="0"/>
              <a:t>Recognize an </a:t>
            </a:r>
            <a:r>
              <a:rPr lang="en-US" b="1" dirty="0">
                <a:solidFill>
                  <a:schemeClr val="accent2"/>
                </a:solidFill>
              </a:rPr>
              <a:t>asymmetric sequence</a:t>
            </a:r>
            <a:r>
              <a:rPr lang="en-US" b="1" dirty="0"/>
              <a:t> and cut within that sequence</a:t>
            </a:r>
            <a:r>
              <a:rPr lang="en-US" dirty="0"/>
              <a:t>.  Example, </a:t>
            </a:r>
            <a:r>
              <a:rPr lang="en-US" b="1" dirty="0" err="1"/>
              <a:t>BbvCI</a:t>
            </a:r>
            <a:r>
              <a:rPr lang="en-US" b="1" dirty="0"/>
              <a:t> </a:t>
            </a:r>
            <a:r>
              <a:rPr lang="en-US" dirty="0"/>
              <a:t>  5’ CC/TCAGC 3’ </a:t>
            </a:r>
          </a:p>
          <a:p>
            <a:r>
              <a:rPr lang="en-US" dirty="0"/>
              <a:t>              3’ GGAGT/CG 5’ </a:t>
            </a:r>
          </a:p>
          <a:p>
            <a:endParaRPr lang="en-US" b="1" dirty="0"/>
          </a:p>
          <a:p>
            <a:r>
              <a:rPr lang="en-US" b="1" dirty="0"/>
              <a:t>Recognize 4-6 base sequence, usually asymmetric, and </a:t>
            </a:r>
            <a:r>
              <a:rPr lang="en-US" b="1" dirty="0">
                <a:solidFill>
                  <a:schemeClr val="accent2"/>
                </a:solidFill>
              </a:rPr>
              <a:t>cleave at a precise site 1-20 nucleotides away (type IIA)</a:t>
            </a:r>
            <a:r>
              <a:rPr lang="en-US" dirty="0"/>
              <a:t>.  Example, </a:t>
            </a:r>
            <a:r>
              <a:rPr lang="en-US" b="1" dirty="0" err="1"/>
              <a:t>EarI</a:t>
            </a:r>
            <a:r>
              <a:rPr lang="en-US" dirty="0"/>
              <a:t>  5’ GGATG(N)12’</a:t>
            </a:r>
          </a:p>
          <a:p>
            <a:r>
              <a:rPr lang="en-US" dirty="0"/>
              <a:t>                                                                                         3’  CCTAC(N)10’</a:t>
            </a:r>
          </a:p>
          <a:p>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554">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554">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55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List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8288" y="1525588"/>
            <a:ext cx="581025" cy="5810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rebase.neb.com/rebase/rebsubtypesL.gif">
            <a:hlinkClick r:id="rId4"/>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52400" y="1131332"/>
            <a:ext cx="9009446" cy="534566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ome">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5486400"/>
            <a:ext cx="1238250" cy="7810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81200" y="762000"/>
            <a:ext cx="4724400" cy="369332"/>
          </a:xfrm>
          <a:prstGeom prst="rect">
            <a:avLst/>
          </a:prstGeom>
          <a:noFill/>
        </p:spPr>
        <p:txBody>
          <a:bodyPr wrap="square" rtlCol="0">
            <a:spAutoFit/>
          </a:bodyPr>
          <a:lstStyle/>
          <a:p>
            <a:r>
              <a:rPr lang="en-US" dirty="0"/>
              <a:t>Type II subtypes as defined by NEB</a:t>
            </a:r>
          </a:p>
        </p:txBody>
      </p:sp>
    </p:spTree>
    <p:extLst>
      <p:ext uri="{BB962C8B-B14F-4D97-AF65-F5344CB8AC3E}">
        <p14:creationId xmlns:p14="http://schemas.microsoft.com/office/powerpoint/2010/main" val="14283401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228600" y="12162"/>
            <a:ext cx="8686800" cy="3970318"/>
          </a:xfrm>
          <a:prstGeom prst="rect">
            <a:avLst/>
          </a:prstGeom>
          <a:noFill/>
          <a:ln w="9525">
            <a:noFill/>
            <a:miter lim="800000"/>
            <a:headEnd/>
            <a:tailEnd/>
          </a:ln>
        </p:spPr>
        <p:txBody>
          <a:bodyPr anchor="ctr">
            <a:spAutoFit/>
          </a:bodyPr>
          <a:lstStyle/>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dirty="0"/>
          </a:p>
          <a:p>
            <a:r>
              <a:rPr lang="en-US" b="1" dirty="0"/>
              <a:t>Nicking enzymes.</a:t>
            </a:r>
            <a:r>
              <a:rPr lang="en-US" dirty="0"/>
              <a:t>  Any of the above engineered to cleave only one strand.  Might be an enzyme that cannot form dimers or one in which only one subunit of the dimer is enzymatically active.  Example, N. </a:t>
            </a:r>
            <a:r>
              <a:rPr lang="en-US" dirty="0" err="1"/>
              <a:t>BbvC</a:t>
            </a:r>
            <a:r>
              <a:rPr lang="en-US" dirty="0"/>
              <a:t> IA </a:t>
            </a:r>
          </a:p>
          <a:p>
            <a:r>
              <a:rPr lang="en-US" dirty="0"/>
              <a:t>5’ GC</a:t>
            </a:r>
            <a:r>
              <a:rPr lang="en-US" u="sng" dirty="0"/>
              <a:t>T/G</a:t>
            </a:r>
            <a:r>
              <a:rPr lang="en-US" dirty="0"/>
              <a:t>AGG3’ </a:t>
            </a:r>
          </a:p>
          <a:p>
            <a:r>
              <a:rPr lang="en-US" dirty="0"/>
              <a:t>3’ CGACTCC5’  (cleavage only on top strand, between T and G)</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dirty="0"/>
              <a:t>A few </a:t>
            </a:r>
            <a:r>
              <a:rPr lang="en-US" b="1" dirty="0">
                <a:solidFill>
                  <a:schemeClr val="accent2"/>
                </a:solidFill>
              </a:rPr>
              <a:t>eukaryotic</a:t>
            </a:r>
            <a:r>
              <a:rPr lang="en-US" b="1" dirty="0"/>
              <a:t>, site specific, double strand DNA endonucleases</a:t>
            </a:r>
            <a:r>
              <a:rPr lang="en-US" dirty="0"/>
              <a:t> have been identified (e.g., yeast omega; HO, </a:t>
            </a:r>
            <a:r>
              <a:rPr lang="en-US" dirty="0" err="1"/>
              <a:t>Flp</a:t>
            </a:r>
            <a:r>
              <a:rPr lang="en-US" dirty="0"/>
              <a:t>) though these enzymes </a:t>
            </a:r>
            <a:r>
              <a:rPr lang="en-US" b="1" dirty="0"/>
              <a:t>do not possess modification subunits</a:t>
            </a:r>
            <a:r>
              <a:rPr lang="en-US" dirty="0"/>
              <a:t> and function in cellular </a:t>
            </a:r>
            <a:r>
              <a:rPr lang="en-US" b="1" dirty="0"/>
              <a:t>roles other than host DNA protection</a:t>
            </a:r>
            <a:r>
              <a:rPr lang="en-US" dirty="0"/>
              <a:t>.  Recognition sequences are often very rare (e.g., DNA rearrangements, </a:t>
            </a:r>
            <a:r>
              <a:rPr lang="en-US" b="1" dirty="0"/>
              <a:t>homing endonucleases </a:t>
            </a:r>
            <a:r>
              <a:rPr lang="en-US" dirty="0"/>
              <a:t>such as </a:t>
            </a:r>
            <a:r>
              <a:rPr lang="en-US" b="1" dirty="0" err="1"/>
              <a:t>Sce</a:t>
            </a:r>
            <a:r>
              <a:rPr lang="en-US" b="1" dirty="0"/>
              <a:t> I</a:t>
            </a:r>
            <a:r>
              <a:rPr lang="en-US" dirty="0"/>
              <a:t>, see NEB catalog).  5’TAGGGATAA/CAGGGTAAT 3’ (makes ds cut (1/4)</a:t>
            </a:r>
            <a:r>
              <a:rPr lang="en-US" baseline="30000" dirty="0"/>
              <a:t>18 </a:t>
            </a:r>
            <a:r>
              <a:rPr lang="en-US" dirty="0"/>
              <a:t>bp random DNA)</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dirty="0"/>
          </a:p>
        </p:txBody>
      </p:sp>
      <p:pic>
        <p:nvPicPr>
          <p:cNvPr id="24579" name="Picture 3" descr="Rebase"/>
          <p:cNvPicPr>
            <a:picLocks noChangeAspect="1" noChangeArrowheads="1"/>
          </p:cNvPicPr>
          <p:nvPr/>
        </p:nvPicPr>
        <p:blipFill>
          <a:blip r:embed="rId2" cstate="print"/>
          <a:srcRect/>
          <a:stretch>
            <a:fillRect/>
          </a:stretch>
        </p:blipFill>
        <p:spPr bwMode="auto">
          <a:xfrm>
            <a:off x="457200" y="4419600"/>
            <a:ext cx="1704975" cy="1771650"/>
          </a:xfrm>
          <a:prstGeom prst="rect">
            <a:avLst/>
          </a:prstGeom>
          <a:noFill/>
          <a:ln w="9525">
            <a:noFill/>
            <a:miter lim="800000"/>
            <a:headEnd/>
            <a:tailEnd/>
          </a:ln>
        </p:spPr>
      </p:pic>
      <p:graphicFrame>
        <p:nvGraphicFramePr>
          <p:cNvPr id="58372" name="Group 4"/>
          <p:cNvGraphicFramePr>
            <a:graphicFrameLocks noGrp="1"/>
          </p:cNvGraphicFramePr>
          <p:nvPr/>
        </p:nvGraphicFramePr>
        <p:xfrm>
          <a:off x="2438400" y="4572000"/>
          <a:ext cx="6178550" cy="549275"/>
        </p:xfrm>
        <a:graphic>
          <a:graphicData uri="http://schemas.openxmlformats.org/drawingml/2006/table">
            <a:tbl>
              <a:tblPr/>
              <a:tblGrid>
                <a:gridCol w="1379538">
                  <a:extLst>
                    <a:ext uri="{9D8B030D-6E8A-4147-A177-3AD203B41FA5}">
                      <a16:colId xmlns:a16="http://schemas.microsoft.com/office/drawing/2014/main" val="20000"/>
                    </a:ext>
                  </a:extLst>
                </a:gridCol>
                <a:gridCol w="1216025">
                  <a:extLst>
                    <a:ext uri="{9D8B030D-6E8A-4147-A177-3AD203B41FA5}">
                      <a16:colId xmlns:a16="http://schemas.microsoft.com/office/drawing/2014/main" val="20001"/>
                    </a:ext>
                  </a:extLst>
                </a:gridCol>
                <a:gridCol w="809625">
                  <a:extLst>
                    <a:ext uri="{9D8B030D-6E8A-4147-A177-3AD203B41FA5}">
                      <a16:colId xmlns:a16="http://schemas.microsoft.com/office/drawing/2014/main" val="20002"/>
                    </a:ext>
                  </a:extLst>
                </a:gridCol>
                <a:gridCol w="760412">
                  <a:extLst>
                    <a:ext uri="{9D8B030D-6E8A-4147-A177-3AD203B41FA5}">
                      <a16:colId xmlns:a16="http://schemas.microsoft.com/office/drawing/2014/main" val="20003"/>
                    </a:ext>
                  </a:extLst>
                </a:gridCol>
                <a:gridCol w="765175">
                  <a:extLst>
                    <a:ext uri="{9D8B030D-6E8A-4147-A177-3AD203B41FA5}">
                      <a16:colId xmlns:a16="http://schemas.microsoft.com/office/drawing/2014/main" val="20004"/>
                    </a:ext>
                  </a:extLst>
                </a:gridCol>
                <a:gridCol w="1247775">
                  <a:extLst>
                    <a:ext uri="{9D8B030D-6E8A-4147-A177-3AD203B41FA5}">
                      <a16:colId xmlns:a16="http://schemas.microsoft.com/office/drawing/2014/main" val="20005"/>
                    </a:ext>
                  </a:extLst>
                </a:gridCol>
              </a:tblGrid>
              <a:tr h="5492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Symbol" pitchFamily="18" charset="2"/>
                          <a:ea typeface="Times New Roman" pitchFamily="18" charset="0"/>
                          <a:cs typeface="Courier New" pitchFamily="49" charset="0"/>
                        </a:rPr>
                        <a:t>·</a:t>
                      </a:r>
                      <a:r>
                        <a:rPr kumimoji="0" lang="en-US" sz="1000" b="0" i="0" u="none" strike="noStrike" cap="none" normalizeH="0" baseline="0" dirty="0">
                          <a:ln>
                            <a:noFill/>
                          </a:ln>
                          <a:solidFill>
                            <a:srgbClr val="000000"/>
                          </a:solidFill>
                          <a:effectLst/>
                          <a:latin typeface="Times New Roman" pitchFamily="18" charset="0"/>
                          <a:ea typeface="Times New Roman" pitchFamily="18" charset="0"/>
                          <a:cs typeface="Courier New" pitchFamily="49" charset="0"/>
                        </a:rPr>
                        <a:t>  </a:t>
                      </a:r>
                      <a:r>
                        <a:rPr kumimoji="0" lang="en-US" sz="1000" b="1" i="0" u="none" strike="noStrike" cap="none" normalizeH="0" baseline="0" dirty="0">
                          <a:ln>
                            <a:noFill/>
                          </a:ln>
                          <a:solidFill>
                            <a:srgbClr val="0000BB"/>
                          </a:solidFill>
                          <a:effectLst/>
                          <a:latin typeface="Times New Roman" pitchFamily="18" charset="0"/>
                          <a:ea typeface="Times New Roman" pitchFamily="18" charset="0"/>
                          <a:cs typeface="Courier New" pitchFamily="49" charset="0"/>
                          <a:hlinkClick r:id="rId3"/>
                        </a:rPr>
                        <a:t>Specificity Subunits</a:t>
                      </a:r>
                      <a:endParaRPr kumimoji="0" lang="en-US" sz="1000" b="0" i="0" u="none" strike="noStrike" cap="none" normalizeH="0" baseline="0" dirty="0">
                        <a:ln>
                          <a:noFill/>
                        </a:ln>
                        <a:solidFill>
                          <a:schemeClr val="tx1"/>
                        </a:solidFill>
                        <a:effectLst/>
                        <a:latin typeface="Times New Roman" pitchFamily="18" charset="0"/>
                        <a:ea typeface="Times New Roman" pitchFamily="18" charset="0"/>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Symbol" pitchFamily="18" charset="2"/>
                          <a:ea typeface="Times New Roman" pitchFamily="18" charset="0"/>
                          <a:cs typeface="Courier New" pitchFamily="49" charset="0"/>
                        </a:rPr>
                        <a:t>·</a:t>
                      </a:r>
                      <a:r>
                        <a:rPr kumimoji="0" lang="en-US" sz="1000" b="0" i="0" u="none" strike="noStrike" cap="none" normalizeH="0" baseline="0" dirty="0">
                          <a:ln>
                            <a:noFill/>
                          </a:ln>
                          <a:solidFill>
                            <a:srgbClr val="000000"/>
                          </a:solidFill>
                          <a:effectLst/>
                          <a:latin typeface="Times New Roman" pitchFamily="18" charset="0"/>
                          <a:ea typeface="Times New Roman" pitchFamily="18" charset="0"/>
                          <a:cs typeface="Courier New" pitchFamily="49" charset="0"/>
                        </a:rPr>
                        <a:t>  </a:t>
                      </a:r>
                      <a:r>
                        <a:rPr kumimoji="0" lang="en-US" sz="1000" b="1" i="0" u="none" strike="noStrike" cap="none" normalizeH="0" baseline="0" dirty="0">
                          <a:ln>
                            <a:noFill/>
                          </a:ln>
                          <a:solidFill>
                            <a:srgbClr val="0000BB"/>
                          </a:solidFill>
                          <a:effectLst/>
                          <a:latin typeface="Times New Roman" pitchFamily="18" charset="0"/>
                          <a:ea typeface="Times New Roman" pitchFamily="18" charset="0"/>
                          <a:cs typeface="Courier New" pitchFamily="49" charset="0"/>
                          <a:hlinkClick r:id="rId4"/>
                        </a:rPr>
                        <a:t>Control Proteins</a:t>
                      </a:r>
                      <a:endParaRPr kumimoji="0" lang="en-US" sz="1000" b="0" i="0" u="none" strike="noStrike" cap="none" normalizeH="0" baseline="0" dirty="0">
                        <a:ln>
                          <a:noFill/>
                        </a:ln>
                        <a:solidFill>
                          <a:schemeClr val="tx1"/>
                        </a:solidFill>
                        <a:effectLst/>
                        <a:latin typeface="Times New Roman" pitchFamily="18" charset="0"/>
                        <a:ea typeface="Times New Roman" pitchFamily="18" charset="0"/>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Symbol" pitchFamily="18" charset="2"/>
                          <a:ea typeface="Times New Roman" pitchFamily="18" charset="0"/>
                          <a:cs typeface="Courier New" pitchFamily="49" charset="0"/>
                        </a:rPr>
                        <a:t>·</a:t>
                      </a:r>
                      <a:r>
                        <a:rPr kumimoji="0" lang="en-US" sz="1000" b="0" i="0" u="none" strike="noStrike" cap="none" normalizeH="0" baseline="0" dirty="0">
                          <a:ln>
                            <a:noFill/>
                          </a:ln>
                          <a:solidFill>
                            <a:srgbClr val="000000"/>
                          </a:solidFill>
                          <a:effectLst/>
                          <a:latin typeface="Times New Roman" pitchFamily="18" charset="0"/>
                          <a:ea typeface="Times New Roman" pitchFamily="18" charset="0"/>
                          <a:cs typeface="Courier New" pitchFamily="49" charset="0"/>
                        </a:rPr>
                        <a:t>  </a:t>
                      </a:r>
                      <a:r>
                        <a:rPr kumimoji="0" lang="en-US" sz="1000" b="1" i="0" u="none" strike="noStrike" cap="none" normalizeH="0" baseline="0" dirty="0">
                          <a:ln>
                            <a:noFill/>
                          </a:ln>
                          <a:solidFill>
                            <a:srgbClr val="5577FF"/>
                          </a:solidFill>
                          <a:effectLst/>
                          <a:latin typeface="Times New Roman" pitchFamily="18" charset="0"/>
                          <a:ea typeface="Times New Roman" pitchFamily="18" charset="0"/>
                          <a:cs typeface="Courier New" pitchFamily="49" charset="0"/>
                          <a:hlinkClick r:id="rId5"/>
                        </a:rPr>
                        <a:t>Enzyme sub types...</a:t>
                      </a:r>
                      <a:endParaRPr kumimoji="0" lang="en-US" sz="1800" b="0" i="0" u="none" strike="noStrike" cap="none" normalizeH="0" baseline="0" dirty="0">
                        <a:ln>
                          <a:noFill/>
                        </a:ln>
                        <a:solidFill>
                          <a:schemeClr val="tx1"/>
                        </a:solidFill>
                        <a:effectLst/>
                        <a:latin typeface="Arial" charset="0"/>
                        <a:ea typeface="Times New Roman" pitchFamily="18" charset="0"/>
                        <a:cs typeface="Courier New" pitchFamily="49" charset="0"/>
                      </a:endParaRPr>
                    </a:p>
                  </a:txBody>
                  <a:tcPr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Symbol" pitchFamily="18" charset="2"/>
                          <a:ea typeface="Times New Roman" pitchFamily="18" charset="0"/>
                          <a:cs typeface="Courier New" pitchFamily="49" charset="0"/>
                        </a:rPr>
                        <a:t>·</a:t>
                      </a:r>
                      <a:r>
                        <a:rPr kumimoji="0" lang="en-US" sz="1000" b="0" i="0" u="none" strike="noStrike" cap="none" normalizeH="0" baseline="0" dirty="0">
                          <a:ln>
                            <a:noFill/>
                          </a:ln>
                          <a:solidFill>
                            <a:srgbClr val="000000"/>
                          </a:solidFill>
                          <a:effectLst/>
                          <a:latin typeface="Times New Roman" pitchFamily="18" charset="0"/>
                          <a:ea typeface="Times New Roman" pitchFamily="18" charset="0"/>
                          <a:cs typeface="Courier New" pitchFamily="49" charset="0"/>
                        </a:rPr>
                        <a:t>  </a:t>
                      </a:r>
                      <a:r>
                        <a:rPr kumimoji="0" lang="en-US" sz="1000" b="1" i="0" u="none" strike="noStrike" cap="none" normalizeH="0" baseline="0" dirty="0">
                          <a:ln>
                            <a:noFill/>
                          </a:ln>
                          <a:solidFill>
                            <a:srgbClr val="5577FF"/>
                          </a:solidFill>
                          <a:effectLst/>
                          <a:latin typeface="Times New Roman" pitchFamily="18" charset="0"/>
                          <a:ea typeface="Times New Roman" pitchFamily="18" charset="0"/>
                          <a:cs typeface="Courier New" pitchFamily="49" charset="0"/>
                          <a:hlinkClick r:id="rId6"/>
                        </a:rPr>
                        <a:t>Newest Enzymes</a:t>
                      </a:r>
                      <a:endParaRPr kumimoji="0" lang="en-US" sz="1000" b="0" i="0" u="none" strike="noStrike" cap="none" normalizeH="0" baseline="0" dirty="0">
                        <a:ln>
                          <a:noFill/>
                        </a:ln>
                        <a:solidFill>
                          <a:schemeClr val="tx1"/>
                        </a:solidFill>
                        <a:effectLst/>
                        <a:latin typeface="Times New Roman" pitchFamily="18" charset="0"/>
                        <a:ea typeface="Times New Roman" pitchFamily="18" charset="0"/>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Symbol" pitchFamily="18" charset="2"/>
                          <a:ea typeface="Times New Roman" pitchFamily="18" charset="0"/>
                          <a:cs typeface="Courier New" pitchFamily="49" charset="0"/>
                        </a:rPr>
                        <a:t>·</a:t>
                      </a:r>
                      <a:r>
                        <a:rPr kumimoji="0" lang="en-US" sz="1000" b="0" i="0" u="none" strike="noStrike" cap="none" normalizeH="0" baseline="0" dirty="0">
                          <a:ln>
                            <a:noFill/>
                          </a:ln>
                          <a:solidFill>
                            <a:srgbClr val="000000"/>
                          </a:solidFill>
                          <a:effectLst/>
                          <a:latin typeface="Times New Roman" pitchFamily="18" charset="0"/>
                          <a:ea typeface="Times New Roman" pitchFamily="18" charset="0"/>
                          <a:cs typeface="Courier New" pitchFamily="49" charset="0"/>
                        </a:rPr>
                        <a:t>  </a:t>
                      </a:r>
                      <a:r>
                        <a:rPr kumimoji="0" lang="en-US" sz="1000" b="1" i="0" u="none" strike="noStrike" cap="none" normalizeH="0" baseline="0" dirty="0" err="1">
                          <a:ln>
                            <a:noFill/>
                          </a:ln>
                          <a:solidFill>
                            <a:srgbClr val="0000BB"/>
                          </a:solidFill>
                          <a:effectLst/>
                          <a:latin typeface="Times New Roman" pitchFamily="18" charset="0"/>
                          <a:ea typeface="Times New Roman" pitchFamily="18" charset="0"/>
                          <a:cs typeface="Courier New" pitchFamily="49" charset="0"/>
                          <a:hlinkClick r:id="rId7"/>
                        </a:rPr>
                        <a:t>Putatives</a:t>
                      </a:r>
                      <a:endParaRPr kumimoji="0" lang="en-US" sz="1000" b="0" i="0" u="none" strike="noStrike" cap="none" normalizeH="0" baseline="0" dirty="0">
                        <a:ln>
                          <a:noFill/>
                        </a:ln>
                        <a:solidFill>
                          <a:schemeClr val="tx1"/>
                        </a:solidFill>
                        <a:effectLst/>
                        <a:latin typeface="Times New Roman" pitchFamily="18" charset="0"/>
                        <a:ea typeface="Times New Roman" pitchFamily="18" charset="0"/>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Symbol" pitchFamily="18" charset="2"/>
                          <a:ea typeface="Times New Roman" pitchFamily="18" charset="0"/>
                          <a:cs typeface="Courier New" pitchFamily="49" charset="0"/>
                        </a:rPr>
                        <a:t>·</a:t>
                      </a:r>
                      <a:r>
                        <a:rPr kumimoji="0" lang="en-US" sz="1000" b="0" i="0" u="none" strike="noStrike" cap="none" normalizeH="0" baseline="0" dirty="0">
                          <a:ln>
                            <a:noFill/>
                          </a:ln>
                          <a:solidFill>
                            <a:srgbClr val="000000"/>
                          </a:solidFill>
                          <a:effectLst/>
                          <a:latin typeface="Times New Roman" pitchFamily="18" charset="0"/>
                          <a:ea typeface="Times New Roman" pitchFamily="18" charset="0"/>
                          <a:cs typeface="Courier New" pitchFamily="49" charset="0"/>
                        </a:rPr>
                        <a:t>  </a:t>
                      </a:r>
                      <a:r>
                        <a:rPr kumimoji="0" lang="en-US" sz="1000" b="1" i="0" u="none" strike="noStrike" cap="none" normalizeH="0" baseline="0" dirty="0">
                          <a:ln>
                            <a:noFill/>
                          </a:ln>
                          <a:solidFill>
                            <a:srgbClr val="0000BB"/>
                          </a:solidFill>
                          <a:effectLst/>
                          <a:latin typeface="Times New Roman" pitchFamily="18" charset="0"/>
                          <a:ea typeface="Times New Roman" pitchFamily="18" charset="0"/>
                          <a:cs typeface="Courier New" pitchFamily="49" charset="0"/>
                          <a:hlinkClick r:id="rId8"/>
                        </a:rPr>
                        <a:t>Type IIS</a:t>
                      </a:r>
                      <a:endParaRPr kumimoji="0" lang="en-US" sz="1800" b="0" i="0" u="none" strike="noStrike" cap="none" normalizeH="0" baseline="0" dirty="0">
                        <a:ln>
                          <a:noFill/>
                        </a:ln>
                        <a:solidFill>
                          <a:schemeClr val="tx1"/>
                        </a:solidFill>
                        <a:effectLst/>
                        <a:latin typeface="Arial" charset="0"/>
                        <a:ea typeface="Times New Roman" pitchFamily="18" charset="0"/>
                        <a:cs typeface="Courier New" pitchFamily="49" charset="0"/>
                      </a:endParaRPr>
                    </a:p>
                  </a:txBody>
                  <a:tcPr horzOverflow="overflow">
                    <a:lnL>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Symbol" pitchFamily="18" charset="2"/>
                          <a:ea typeface="Times New Roman" pitchFamily="18" charset="0"/>
                          <a:cs typeface="Courier New" pitchFamily="49" charset="0"/>
                        </a:rPr>
                        <a:t>·</a:t>
                      </a:r>
                      <a:r>
                        <a:rPr kumimoji="0" lang="en-US" sz="1000" b="0" i="0" u="none" strike="noStrike" cap="none" normalizeH="0" baseline="0" dirty="0">
                          <a:ln>
                            <a:noFill/>
                          </a:ln>
                          <a:solidFill>
                            <a:srgbClr val="000000"/>
                          </a:solidFill>
                          <a:effectLst/>
                          <a:latin typeface="Times New Roman" pitchFamily="18" charset="0"/>
                          <a:ea typeface="Times New Roman" pitchFamily="18" charset="0"/>
                          <a:cs typeface="Courier New" pitchFamily="49" charset="0"/>
                        </a:rPr>
                        <a:t>  </a:t>
                      </a:r>
                      <a:r>
                        <a:rPr kumimoji="0" lang="en-US" sz="1000" b="1" i="0" u="none" strike="noStrike" cap="none" normalizeH="0" baseline="0" dirty="0">
                          <a:ln>
                            <a:noFill/>
                          </a:ln>
                          <a:solidFill>
                            <a:srgbClr val="0000BB"/>
                          </a:solidFill>
                          <a:effectLst/>
                          <a:latin typeface="Times New Roman" pitchFamily="18" charset="0"/>
                          <a:ea typeface="Times New Roman" pitchFamily="18" charset="0"/>
                          <a:cs typeface="Courier New" pitchFamily="49" charset="0"/>
                          <a:hlinkClick r:id="rId9"/>
                        </a:rPr>
                        <a:t>Type I</a:t>
                      </a:r>
                      <a:endParaRPr kumimoji="0" lang="en-US" sz="1000" b="0" i="0" u="none" strike="noStrike" cap="none" normalizeH="0" baseline="0" dirty="0">
                        <a:ln>
                          <a:noFill/>
                        </a:ln>
                        <a:solidFill>
                          <a:schemeClr val="tx1"/>
                        </a:solidFill>
                        <a:effectLst/>
                        <a:latin typeface="Times New Roman" pitchFamily="18" charset="0"/>
                        <a:ea typeface="Times New Roman" pitchFamily="18" charset="0"/>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Symbol" pitchFamily="18" charset="2"/>
                          <a:ea typeface="Times New Roman" pitchFamily="18" charset="0"/>
                          <a:cs typeface="Courier New" pitchFamily="49" charset="0"/>
                        </a:rPr>
                        <a:t>·</a:t>
                      </a:r>
                      <a:r>
                        <a:rPr kumimoji="0" lang="en-US" sz="1000" b="0" i="0" u="none" strike="noStrike" cap="none" normalizeH="0" baseline="0" dirty="0">
                          <a:ln>
                            <a:noFill/>
                          </a:ln>
                          <a:solidFill>
                            <a:srgbClr val="000000"/>
                          </a:solidFill>
                          <a:effectLst/>
                          <a:latin typeface="Times New Roman" pitchFamily="18" charset="0"/>
                          <a:ea typeface="Times New Roman" pitchFamily="18" charset="0"/>
                          <a:cs typeface="Courier New" pitchFamily="49" charset="0"/>
                        </a:rPr>
                        <a:t>  </a:t>
                      </a:r>
                      <a:r>
                        <a:rPr kumimoji="0" lang="en-US" sz="1000" b="1" i="0" u="none" strike="noStrike" cap="none" normalizeH="0" baseline="0" dirty="0">
                          <a:ln>
                            <a:noFill/>
                          </a:ln>
                          <a:solidFill>
                            <a:srgbClr val="0000BB"/>
                          </a:solidFill>
                          <a:effectLst/>
                          <a:latin typeface="Times New Roman" pitchFamily="18" charset="0"/>
                          <a:ea typeface="Times New Roman" pitchFamily="18" charset="0"/>
                          <a:cs typeface="Courier New" pitchFamily="49" charset="0"/>
                          <a:hlinkClick r:id="rId10"/>
                        </a:rPr>
                        <a:t>Type IIG</a:t>
                      </a:r>
                      <a:endParaRPr kumimoji="0" lang="en-US" sz="1000" b="0" i="0" u="none" strike="noStrike" cap="none" normalizeH="0" baseline="0" dirty="0">
                        <a:ln>
                          <a:noFill/>
                        </a:ln>
                        <a:solidFill>
                          <a:schemeClr val="tx1"/>
                        </a:solidFill>
                        <a:effectLst/>
                        <a:latin typeface="Times New Roman" pitchFamily="18" charset="0"/>
                        <a:ea typeface="Times New Roman" pitchFamily="18" charset="0"/>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Symbol" pitchFamily="18" charset="2"/>
                          <a:ea typeface="Times New Roman" pitchFamily="18" charset="0"/>
                          <a:cs typeface="Courier New" pitchFamily="49" charset="0"/>
                        </a:rPr>
                        <a:t>·</a:t>
                      </a:r>
                      <a:r>
                        <a:rPr kumimoji="0" lang="en-US" sz="1000" b="0" i="0" u="none" strike="noStrike" cap="none" normalizeH="0" baseline="0" dirty="0">
                          <a:ln>
                            <a:noFill/>
                          </a:ln>
                          <a:solidFill>
                            <a:srgbClr val="000000"/>
                          </a:solidFill>
                          <a:effectLst/>
                          <a:latin typeface="Times New Roman" pitchFamily="18" charset="0"/>
                          <a:ea typeface="Times New Roman" pitchFamily="18" charset="0"/>
                          <a:cs typeface="Courier New" pitchFamily="49" charset="0"/>
                        </a:rPr>
                        <a:t>  </a:t>
                      </a:r>
                      <a:r>
                        <a:rPr kumimoji="0" lang="en-US" sz="1000" b="1" i="0" u="none" strike="noStrike" cap="none" normalizeH="0" baseline="0" dirty="0">
                          <a:ln>
                            <a:noFill/>
                          </a:ln>
                          <a:solidFill>
                            <a:srgbClr val="0000BB"/>
                          </a:solidFill>
                          <a:effectLst/>
                          <a:latin typeface="Times New Roman" pitchFamily="18" charset="0"/>
                          <a:ea typeface="Times New Roman" pitchFamily="18" charset="0"/>
                          <a:cs typeface="Courier New" pitchFamily="49" charset="0"/>
                          <a:hlinkClick r:id="rId11"/>
                        </a:rPr>
                        <a:t>Type IIB</a:t>
                      </a:r>
                      <a:endParaRPr kumimoji="0" lang="en-US" sz="1800" b="0" i="0" u="none" strike="noStrike" cap="none" normalizeH="0" baseline="0" dirty="0">
                        <a:ln>
                          <a:noFill/>
                        </a:ln>
                        <a:solidFill>
                          <a:schemeClr val="tx1"/>
                        </a:solidFill>
                        <a:effectLst/>
                        <a:latin typeface="Arial" charset="0"/>
                        <a:ea typeface="Times New Roman" pitchFamily="18" charset="0"/>
                        <a:cs typeface="Courier New" pitchFamily="49" charset="0"/>
                      </a:endParaRPr>
                    </a:p>
                  </a:txBody>
                  <a:tcPr horzOverflow="overflow">
                    <a:lnL>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Symbol" pitchFamily="18" charset="2"/>
                          <a:ea typeface="Times New Roman" pitchFamily="18" charset="0"/>
                          <a:cs typeface="Courier New" pitchFamily="49" charset="0"/>
                        </a:rPr>
                        <a:t>·</a:t>
                      </a:r>
                      <a:r>
                        <a:rPr kumimoji="0" lang="en-US" sz="1000" b="0" i="0" u="none" strike="noStrike" cap="none" normalizeH="0" baseline="0" dirty="0">
                          <a:ln>
                            <a:noFill/>
                          </a:ln>
                          <a:solidFill>
                            <a:srgbClr val="000000"/>
                          </a:solidFill>
                          <a:effectLst/>
                          <a:latin typeface="Times New Roman" pitchFamily="18" charset="0"/>
                          <a:ea typeface="Times New Roman" pitchFamily="18" charset="0"/>
                          <a:cs typeface="Courier New" pitchFamily="49" charset="0"/>
                        </a:rPr>
                        <a:t>  </a:t>
                      </a:r>
                      <a:r>
                        <a:rPr kumimoji="0" lang="en-US" sz="1000" b="1" i="0" u="none" strike="noStrike" cap="none" normalizeH="0" baseline="0" dirty="0">
                          <a:ln>
                            <a:noFill/>
                          </a:ln>
                          <a:solidFill>
                            <a:srgbClr val="0000BB"/>
                          </a:solidFill>
                          <a:effectLst/>
                          <a:latin typeface="Times New Roman" pitchFamily="18" charset="0"/>
                          <a:ea typeface="Times New Roman" pitchFamily="18" charset="0"/>
                          <a:cs typeface="Courier New" pitchFamily="49" charset="0"/>
                          <a:hlinkClick r:id="rId12"/>
                        </a:rPr>
                        <a:t>Type III</a:t>
                      </a:r>
                      <a:endParaRPr kumimoji="0" lang="en-US" sz="1000" b="0" i="0" u="none" strike="noStrike" cap="none" normalizeH="0" baseline="0" dirty="0">
                        <a:ln>
                          <a:noFill/>
                        </a:ln>
                        <a:solidFill>
                          <a:schemeClr val="tx1"/>
                        </a:solidFill>
                        <a:effectLst/>
                        <a:latin typeface="Times New Roman" pitchFamily="18" charset="0"/>
                        <a:ea typeface="Times New Roman" pitchFamily="18" charset="0"/>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Symbol" pitchFamily="18" charset="2"/>
                          <a:ea typeface="Times New Roman" pitchFamily="18" charset="0"/>
                          <a:cs typeface="Courier New" pitchFamily="49" charset="0"/>
                        </a:rPr>
                        <a:t>·</a:t>
                      </a:r>
                      <a:r>
                        <a:rPr kumimoji="0" lang="en-US" sz="1000" b="0" i="0" u="none" strike="noStrike" cap="none" normalizeH="0" baseline="0" dirty="0">
                          <a:ln>
                            <a:noFill/>
                          </a:ln>
                          <a:solidFill>
                            <a:srgbClr val="000000"/>
                          </a:solidFill>
                          <a:effectLst/>
                          <a:latin typeface="Times New Roman" pitchFamily="18" charset="0"/>
                          <a:ea typeface="Times New Roman" pitchFamily="18" charset="0"/>
                          <a:cs typeface="Courier New" pitchFamily="49" charset="0"/>
                        </a:rPr>
                        <a:t>  </a:t>
                      </a:r>
                      <a:r>
                        <a:rPr kumimoji="0" lang="en-US" sz="1000" b="1" i="0" u="none" strike="noStrike" cap="none" normalizeH="0" baseline="0" dirty="0">
                          <a:ln>
                            <a:noFill/>
                          </a:ln>
                          <a:solidFill>
                            <a:srgbClr val="0000BB"/>
                          </a:solidFill>
                          <a:effectLst/>
                          <a:latin typeface="Times New Roman" pitchFamily="18" charset="0"/>
                          <a:ea typeface="Times New Roman" pitchFamily="18" charset="0"/>
                          <a:cs typeface="Courier New" pitchFamily="49" charset="0"/>
                          <a:hlinkClick r:id="rId13"/>
                        </a:rPr>
                        <a:t>Type IV</a:t>
                      </a:r>
                      <a:endParaRPr kumimoji="0" lang="en-US" sz="1800" b="0" i="0" u="none" strike="noStrike" cap="none" normalizeH="0" baseline="0" dirty="0">
                        <a:ln>
                          <a:noFill/>
                        </a:ln>
                        <a:solidFill>
                          <a:schemeClr val="tx1"/>
                        </a:solidFill>
                        <a:effectLst/>
                        <a:latin typeface="Arial" charset="0"/>
                        <a:ea typeface="Times New Roman" pitchFamily="18" charset="0"/>
                        <a:cs typeface="Courier New" pitchFamily="49" charset="0"/>
                      </a:endParaRPr>
                    </a:p>
                  </a:txBody>
                  <a:tcPr horzOverflow="overflow">
                    <a:lnL>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Symbol" pitchFamily="18" charset="2"/>
                          <a:ea typeface="Times New Roman" pitchFamily="18" charset="0"/>
                          <a:cs typeface="Courier New" pitchFamily="49" charset="0"/>
                        </a:rPr>
                        <a:t>·</a:t>
                      </a:r>
                      <a:r>
                        <a:rPr kumimoji="0" lang="en-US" sz="1000" b="0" i="0" u="none" strike="noStrike" cap="none" normalizeH="0" baseline="0" dirty="0">
                          <a:ln>
                            <a:noFill/>
                          </a:ln>
                          <a:solidFill>
                            <a:srgbClr val="000000"/>
                          </a:solidFill>
                          <a:effectLst/>
                          <a:latin typeface="Times New Roman" pitchFamily="18" charset="0"/>
                          <a:ea typeface="Times New Roman" pitchFamily="18" charset="0"/>
                          <a:cs typeface="Courier New" pitchFamily="49" charset="0"/>
                        </a:rPr>
                        <a:t>  </a:t>
                      </a:r>
                      <a:r>
                        <a:rPr kumimoji="0" lang="en-US" sz="1000" b="1" i="0" u="none" strike="noStrike" cap="none" normalizeH="0" baseline="0" dirty="0">
                          <a:ln>
                            <a:noFill/>
                          </a:ln>
                          <a:solidFill>
                            <a:srgbClr val="0000BB"/>
                          </a:solidFill>
                          <a:effectLst/>
                          <a:latin typeface="Times New Roman" pitchFamily="18" charset="0"/>
                          <a:ea typeface="Times New Roman" pitchFamily="18" charset="0"/>
                          <a:cs typeface="Courier New" pitchFamily="49" charset="0"/>
                          <a:hlinkClick r:id="rId14"/>
                        </a:rPr>
                        <a:t>Homing</a:t>
                      </a:r>
                      <a:endParaRPr kumimoji="0" lang="en-US" sz="1000" b="0" i="0" u="none" strike="noStrike" cap="none" normalizeH="0" baseline="0" dirty="0">
                        <a:ln>
                          <a:noFill/>
                        </a:ln>
                        <a:solidFill>
                          <a:schemeClr val="tx1"/>
                        </a:solidFill>
                        <a:effectLst/>
                        <a:latin typeface="Times New Roman" pitchFamily="18" charset="0"/>
                        <a:ea typeface="Times New Roman" pitchFamily="18" charset="0"/>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Symbol" pitchFamily="18" charset="2"/>
                          <a:ea typeface="Times New Roman" pitchFamily="18" charset="0"/>
                          <a:cs typeface="Courier New" pitchFamily="49" charset="0"/>
                        </a:rPr>
                        <a:t>·</a:t>
                      </a:r>
                      <a:r>
                        <a:rPr kumimoji="0" lang="en-US" sz="1000" b="0" i="0" u="none" strike="noStrike" cap="none" normalizeH="0" baseline="0" dirty="0">
                          <a:ln>
                            <a:noFill/>
                          </a:ln>
                          <a:solidFill>
                            <a:srgbClr val="000000"/>
                          </a:solidFill>
                          <a:effectLst/>
                          <a:latin typeface="Times New Roman" pitchFamily="18" charset="0"/>
                          <a:ea typeface="Times New Roman" pitchFamily="18" charset="0"/>
                          <a:cs typeface="Courier New" pitchFamily="49" charset="0"/>
                        </a:rPr>
                        <a:t>  </a:t>
                      </a:r>
                      <a:r>
                        <a:rPr kumimoji="0" lang="en-US" sz="1000" b="1" i="0" u="none" strike="noStrike" cap="none" normalizeH="0" baseline="0" dirty="0" err="1">
                          <a:ln>
                            <a:noFill/>
                          </a:ln>
                          <a:solidFill>
                            <a:srgbClr val="0000BB"/>
                          </a:solidFill>
                          <a:effectLst/>
                          <a:latin typeface="Times New Roman" pitchFamily="18" charset="0"/>
                          <a:ea typeface="Times New Roman" pitchFamily="18" charset="0"/>
                          <a:cs typeface="Courier New" pitchFamily="49" charset="0"/>
                          <a:hlinkClick r:id="rId15"/>
                        </a:rPr>
                        <a:t>Weirdos</a:t>
                      </a:r>
                      <a:endParaRPr kumimoji="0" lang="en-US" sz="1800" b="0" i="0" u="none" strike="noStrike" cap="none" normalizeH="0" baseline="0" dirty="0">
                        <a:ln>
                          <a:noFill/>
                        </a:ln>
                        <a:solidFill>
                          <a:schemeClr val="tx1"/>
                        </a:solidFill>
                        <a:effectLst/>
                        <a:latin typeface="Arial" charset="0"/>
                        <a:ea typeface="Times New Roman" pitchFamily="18" charset="0"/>
                        <a:cs typeface="Courier New" pitchFamily="49" charset="0"/>
                      </a:endParaRPr>
                    </a:p>
                  </a:txBody>
                  <a:tcPr horzOverflow="overflow">
                    <a:lnL>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Symbol" pitchFamily="18" charset="2"/>
                          <a:ea typeface="Times New Roman" pitchFamily="18" charset="0"/>
                          <a:cs typeface="Courier New" pitchFamily="49" charset="0"/>
                        </a:rPr>
                        <a:t>·</a:t>
                      </a:r>
                      <a:r>
                        <a:rPr kumimoji="0" lang="en-US" sz="1000" b="0" i="0" u="none" strike="noStrike" cap="none" normalizeH="0" baseline="0" dirty="0">
                          <a:ln>
                            <a:noFill/>
                          </a:ln>
                          <a:solidFill>
                            <a:srgbClr val="000000"/>
                          </a:solidFill>
                          <a:effectLst/>
                          <a:latin typeface="Times New Roman" pitchFamily="18" charset="0"/>
                          <a:ea typeface="Times New Roman" pitchFamily="18" charset="0"/>
                          <a:cs typeface="Courier New" pitchFamily="49" charset="0"/>
                        </a:rPr>
                        <a:t>  </a:t>
                      </a:r>
                      <a:r>
                        <a:rPr kumimoji="0" lang="en-US" sz="1000" b="1" i="0" u="none" strike="noStrike" cap="none" normalizeH="0" baseline="0" dirty="0">
                          <a:ln>
                            <a:noFill/>
                          </a:ln>
                          <a:solidFill>
                            <a:srgbClr val="0000BB"/>
                          </a:solidFill>
                          <a:effectLst/>
                          <a:latin typeface="Times New Roman" pitchFamily="18" charset="0"/>
                          <a:ea typeface="Times New Roman" pitchFamily="18" charset="0"/>
                          <a:cs typeface="Courier New" pitchFamily="49" charset="0"/>
                          <a:hlinkClick r:id="rId16"/>
                        </a:rPr>
                        <a:t>Nicking Enzymes</a:t>
                      </a:r>
                      <a:endParaRPr kumimoji="0" lang="en-US" sz="1000" b="0" i="0" u="none" strike="noStrike" cap="none" normalizeH="0" baseline="0" dirty="0">
                        <a:ln>
                          <a:noFill/>
                        </a:ln>
                        <a:solidFill>
                          <a:schemeClr val="tx1"/>
                        </a:solidFill>
                        <a:effectLst/>
                        <a:latin typeface="Times New Roman" pitchFamily="18" charset="0"/>
                        <a:ea typeface="Times New Roman" pitchFamily="18" charset="0"/>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Symbol" pitchFamily="18" charset="2"/>
                          <a:ea typeface="Times New Roman" pitchFamily="18" charset="0"/>
                          <a:cs typeface="Courier New" pitchFamily="49" charset="0"/>
                        </a:rPr>
                        <a:t>·</a:t>
                      </a:r>
                      <a:r>
                        <a:rPr kumimoji="0" lang="en-US" sz="1000" b="0" i="0" u="none" strike="noStrike" cap="none" normalizeH="0" baseline="0" dirty="0">
                          <a:ln>
                            <a:noFill/>
                          </a:ln>
                          <a:solidFill>
                            <a:srgbClr val="000000"/>
                          </a:solidFill>
                          <a:effectLst/>
                          <a:latin typeface="Times New Roman" pitchFamily="18" charset="0"/>
                          <a:ea typeface="Times New Roman" pitchFamily="18" charset="0"/>
                          <a:cs typeface="Courier New" pitchFamily="49" charset="0"/>
                        </a:rPr>
                        <a:t>  </a:t>
                      </a:r>
                      <a:r>
                        <a:rPr kumimoji="0" lang="en-US" sz="1000" b="1" i="0" u="none" strike="noStrike" cap="none" normalizeH="0" baseline="0" dirty="0">
                          <a:ln>
                            <a:noFill/>
                          </a:ln>
                          <a:solidFill>
                            <a:srgbClr val="0000BB"/>
                          </a:solidFill>
                          <a:effectLst/>
                          <a:latin typeface="Times New Roman" pitchFamily="18" charset="0"/>
                          <a:ea typeface="Times New Roman" pitchFamily="18" charset="0"/>
                          <a:cs typeface="Courier New" pitchFamily="49" charset="0"/>
                          <a:hlinkClick r:id="rId17"/>
                        </a:rPr>
                        <a:t>Methyl-Directed</a:t>
                      </a:r>
                      <a:endParaRPr kumimoji="0" lang="en-US" sz="1800" b="0" i="0" u="none" strike="noStrike" cap="none" normalizeH="0" baseline="0" dirty="0">
                        <a:ln>
                          <a:noFill/>
                        </a:ln>
                        <a:solidFill>
                          <a:schemeClr val="tx1"/>
                        </a:solidFill>
                        <a:effectLst/>
                        <a:latin typeface="Arial" charset="0"/>
                        <a:ea typeface="Times New Roman" pitchFamily="18" charset="0"/>
                        <a:cs typeface="Courier New" pitchFamily="49" charset="0"/>
                      </a:endParaRPr>
                    </a:p>
                  </a:txBody>
                  <a:tcPr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4587" name="Rectangle 15"/>
          <p:cNvSpPr>
            <a:spLocks noChangeArrowheads="1"/>
          </p:cNvSpPr>
          <p:nvPr/>
        </p:nvSpPr>
        <p:spPr bwMode="auto">
          <a:xfrm>
            <a:off x="0" y="3444875"/>
            <a:ext cx="9144000" cy="0"/>
          </a:xfrm>
          <a:prstGeom prst="rect">
            <a:avLst/>
          </a:prstGeom>
          <a:noFill/>
          <a:ln w="9525">
            <a:noFill/>
            <a:miter lim="800000"/>
            <a:headEnd/>
            <a:tailEnd/>
          </a:ln>
        </p:spPr>
        <p:txBody>
          <a:bodyPr wrap="none" anchor="ctr">
            <a:spAutoFit/>
          </a:bodyPr>
          <a:lstStyle/>
          <a:p>
            <a:endParaRPr lang="en-US"/>
          </a:p>
        </p:txBody>
      </p:sp>
      <p:sp>
        <p:nvSpPr>
          <p:cNvPr id="24588" name="Rectangle 16"/>
          <p:cNvSpPr>
            <a:spLocks noChangeArrowheads="1"/>
          </p:cNvSpPr>
          <p:nvPr/>
        </p:nvSpPr>
        <p:spPr bwMode="auto">
          <a:xfrm>
            <a:off x="0" y="2895600"/>
            <a:ext cx="9144000" cy="0"/>
          </a:xfrm>
          <a:prstGeom prst="rect">
            <a:avLst/>
          </a:prstGeom>
          <a:solidFill>
            <a:srgbClr val="AACCFF"/>
          </a:solidFill>
          <a:ln w="9525">
            <a:noFill/>
            <a:miter lim="800000"/>
            <a:headEnd/>
            <a:tailEnd/>
          </a:ln>
        </p:spPr>
        <p:txBody>
          <a:bodyPr wrap="none" anchor="ctr">
            <a:spAutoFit/>
          </a:bodyPr>
          <a:lstStyle/>
          <a:p>
            <a:endParaRPr lang="en-US"/>
          </a:p>
        </p:txBody>
      </p:sp>
      <p:sp>
        <p:nvSpPr>
          <p:cNvPr id="24593" name="Rectangle 29"/>
          <p:cNvSpPr>
            <a:spLocks noChangeArrowheads="1"/>
          </p:cNvSpPr>
          <p:nvPr/>
        </p:nvSpPr>
        <p:spPr bwMode="auto">
          <a:xfrm>
            <a:off x="1371600" y="3659314"/>
            <a:ext cx="7177489" cy="646331"/>
          </a:xfrm>
          <a:prstGeom prst="rect">
            <a:avLst/>
          </a:prstGeom>
          <a:noFill/>
          <a:ln w="9525">
            <a:noFill/>
            <a:miter lim="800000"/>
            <a:headEnd/>
            <a:tailEnd/>
          </a:ln>
        </p:spPr>
        <p:txBody>
          <a:bodyPr wrap="square">
            <a:spAutoFit/>
          </a:bodyPr>
          <a:lstStyle/>
          <a:p>
            <a:r>
              <a:rPr lang="en-US" b="1" dirty="0"/>
              <a:t>–see </a:t>
            </a:r>
            <a:r>
              <a:rPr lang="en-US" b="1" dirty="0">
                <a:solidFill>
                  <a:srgbClr val="A50021"/>
                </a:solidFill>
                <a:hlinkClick r:id="rId18"/>
              </a:rPr>
              <a:t>http://rebase.neb.com/rebase/rebase.enz.html</a:t>
            </a:r>
            <a:endParaRPr lang="en-US" b="1" dirty="0">
              <a:solidFill>
                <a:srgbClr val="A50021"/>
              </a:solidFill>
            </a:endParaRPr>
          </a:p>
          <a:p>
            <a:r>
              <a:rPr lang="en-US" b="1" dirty="0"/>
              <a:t>enzyme recognition seq. , genome information, cut patterns, etc</a:t>
            </a:r>
          </a:p>
        </p:txBody>
      </p:sp>
      <p:sp>
        <p:nvSpPr>
          <p:cNvPr id="2" name="TextBox 1"/>
          <p:cNvSpPr txBox="1"/>
          <p:nvPr/>
        </p:nvSpPr>
        <p:spPr>
          <a:xfrm>
            <a:off x="2362200" y="5729585"/>
            <a:ext cx="6324600" cy="923330"/>
          </a:xfrm>
          <a:prstGeom prst="rect">
            <a:avLst/>
          </a:prstGeom>
          <a:noFill/>
        </p:spPr>
        <p:txBody>
          <a:bodyPr wrap="square" rtlCol="0">
            <a:spAutoFit/>
          </a:bodyPr>
          <a:lstStyle/>
          <a:p>
            <a:r>
              <a:rPr lang="en-US" b="1" dirty="0"/>
              <a:t>Man-made nucleases: </a:t>
            </a:r>
            <a:r>
              <a:rPr lang="en-US" dirty="0"/>
              <a:t>Zinc Finger, TALEN and </a:t>
            </a:r>
            <a:r>
              <a:rPr lang="en-US" dirty="0">
                <a:highlight>
                  <a:srgbClr val="FFFF00"/>
                </a:highlight>
              </a:rPr>
              <a:t>CRISPR/Cas </a:t>
            </a:r>
            <a:r>
              <a:rPr lang="en-US" dirty="0"/>
              <a:t>– designed to cut at investigator-defined sequences.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8">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5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5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3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3" grpId="0"/>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igure 3: Subcloning an Entry Clone into multiple Destination Vector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08013"/>
            <a:ext cx="4048125" cy="309562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Figure 3: Subcloning an Entry Clone into multiple Destination Vector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5855613"/>
            <a:ext cx="4048125" cy="30956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Figure 3: Subcloning an Entry Clone into multiple Destination Vectors  "/>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24062" y="172305"/>
            <a:ext cx="5357807" cy="4114800"/>
          </a:xfrm>
          <a:prstGeom prst="rect">
            <a:avLst/>
          </a:prstGeom>
          <a:noFill/>
          <a:ln>
            <a:noFill/>
          </a:ln>
        </p:spPr>
      </p:pic>
      <p:sp>
        <p:nvSpPr>
          <p:cNvPr id="2" name="TextBox 1"/>
          <p:cNvSpPr txBox="1"/>
          <p:nvPr/>
        </p:nvSpPr>
        <p:spPr>
          <a:xfrm>
            <a:off x="457200" y="4343400"/>
            <a:ext cx="8534400" cy="2308324"/>
          </a:xfrm>
          <a:prstGeom prst="rect">
            <a:avLst/>
          </a:prstGeom>
          <a:noFill/>
        </p:spPr>
        <p:txBody>
          <a:bodyPr wrap="square" rtlCol="0">
            <a:spAutoFit/>
          </a:bodyPr>
          <a:lstStyle/>
          <a:p>
            <a:r>
              <a:rPr lang="en-US" b="1" dirty="0"/>
              <a:t>Once your entry clone is made </a:t>
            </a:r>
            <a:r>
              <a:rPr lang="en-US" dirty="0"/>
              <a:t>with your gene of interest (by standard ligation or the BP reaction) you can efficiently shuttle your gene into in any of many </a:t>
            </a:r>
            <a:r>
              <a:rPr lang="en-US" b="1" i="1" dirty="0"/>
              <a:t>different commercially available destination vectors</a:t>
            </a:r>
            <a:r>
              <a:rPr lang="en-US" dirty="0"/>
              <a:t> by a simple, fast in vitro recombination.  </a:t>
            </a:r>
          </a:p>
          <a:p>
            <a:endParaRPr lang="en-US" dirty="0"/>
          </a:p>
          <a:p>
            <a:r>
              <a:rPr lang="en-US" dirty="0"/>
              <a:t>Just add the two plasmids and the </a:t>
            </a:r>
            <a:r>
              <a:rPr lang="en-US" dirty="0" err="1"/>
              <a:t>clonase</a:t>
            </a:r>
            <a:r>
              <a:rPr lang="en-US" dirty="0"/>
              <a:t> mix (</a:t>
            </a:r>
            <a:r>
              <a:rPr lang="en-US" b="1" dirty="0"/>
              <a:t>LR </a:t>
            </a:r>
            <a:r>
              <a:rPr lang="en-US" b="1" dirty="0" err="1"/>
              <a:t>clonase</a:t>
            </a:r>
            <a:r>
              <a:rPr lang="en-US" b="1" dirty="0"/>
              <a:t> </a:t>
            </a:r>
            <a:r>
              <a:rPr lang="en-US" dirty="0"/>
              <a:t>= </a:t>
            </a:r>
            <a:r>
              <a:rPr lang="en-US" dirty="0" err="1"/>
              <a:t>Int</a:t>
            </a:r>
            <a:r>
              <a:rPr lang="en-US" dirty="0"/>
              <a:t> + IHF + </a:t>
            </a:r>
            <a:r>
              <a:rPr lang="en-US" dirty="0" err="1"/>
              <a:t>Xis</a:t>
            </a:r>
            <a:r>
              <a:rPr lang="en-US" dirty="0"/>
              <a:t>) in a microfuge tube &amp; the “insert” DNA is transferred to the new vector. No need for the use of restriction enzymes or ligase.  </a:t>
            </a:r>
          </a:p>
        </p:txBody>
      </p:sp>
    </p:spTree>
    <p:extLst>
      <p:ext uri="{BB962C8B-B14F-4D97-AF65-F5344CB8AC3E}">
        <p14:creationId xmlns:p14="http://schemas.microsoft.com/office/powerpoint/2010/main" val="7319103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466817" y="534144"/>
            <a:ext cx="8305800" cy="6032421"/>
          </a:xfrm>
          <a:prstGeom prst="rect">
            <a:avLst/>
          </a:prstGeom>
          <a:noFill/>
          <a:ln w="9525">
            <a:noFill/>
            <a:miter lim="800000"/>
            <a:headEnd/>
            <a:tailEnd/>
          </a:ln>
        </p:spPr>
        <p:txBody>
          <a:bodyPr wrap="square" anchor="ctr">
            <a:spAutoFit/>
          </a:bodyPr>
          <a:lstStyle/>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2000" b="1" dirty="0">
                <a:solidFill>
                  <a:srgbClr val="FF0000"/>
                </a:solidFill>
              </a:rPr>
              <a:t>The expected </a:t>
            </a:r>
            <a:r>
              <a:rPr lang="en-US" sz="2000" b="1" u="sng" dirty="0">
                <a:solidFill>
                  <a:srgbClr val="FF0000"/>
                </a:solidFill>
              </a:rPr>
              <a:t>frequency of DNA cleavage by restriction enzymes </a:t>
            </a:r>
            <a:r>
              <a:rPr lang="en-US" sz="2000" b="1" dirty="0"/>
              <a:t>depends on the complexity of the recognition sequence.</a:t>
            </a:r>
            <a:endParaRPr lang="en-US" sz="2000"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dirty="0"/>
              <a:t>For instance, for the common </a:t>
            </a:r>
            <a:r>
              <a:rPr lang="en-US" b="1" dirty="0"/>
              <a:t>6-base cutter</a:t>
            </a:r>
            <a:r>
              <a:rPr lang="en-US" dirty="0"/>
              <a:t>, </a:t>
            </a:r>
            <a:r>
              <a:rPr lang="en-US" dirty="0" err="1"/>
              <a:t>EcoRI</a:t>
            </a:r>
            <a:r>
              <a:rPr lang="en-US" dirty="0"/>
              <a:t>, the frequency of its recognition sequence (GAATTC) is ¼ x ¼ x ¼ x ¼ x ¼ x ¼  = once per 4,096 base pairs.</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b="1" dirty="0"/>
              <a:t>For the more relaxed 6 base cutter</a:t>
            </a:r>
            <a:r>
              <a:rPr lang="en-US" dirty="0"/>
              <a:t>, </a:t>
            </a:r>
            <a:r>
              <a:rPr lang="en-US" dirty="0" err="1"/>
              <a:t>BsrFI</a:t>
            </a:r>
            <a:r>
              <a:rPr lang="en-US" dirty="0"/>
              <a:t> (</a:t>
            </a:r>
            <a:r>
              <a:rPr lang="en-US" dirty="0" err="1"/>
              <a:t>PuCCGGPy</a:t>
            </a:r>
            <a:r>
              <a:rPr lang="en-US" dirty="0"/>
              <a:t>), this is ½ x ¼ x ¼ x ¼ x ¼ x ½ = once every 1024 base pairs.  </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b="1" dirty="0"/>
              <a:t>For the I-</a:t>
            </a:r>
            <a:r>
              <a:rPr lang="en-US" b="1" dirty="0" err="1"/>
              <a:t>SceI</a:t>
            </a:r>
            <a:r>
              <a:rPr lang="en-US" b="1" dirty="0"/>
              <a:t> homing endonuclease (18 bp recognition site),</a:t>
            </a:r>
            <a:r>
              <a:rPr lang="en-US" dirty="0"/>
              <a:t> 5’TAGGGATAA/CAGGGTAAT 3’, is found, on average, once per 6.8 x 10</a:t>
            </a:r>
            <a:r>
              <a:rPr lang="en-US" baseline="30000" dirty="0"/>
              <a:t>10</a:t>
            </a:r>
            <a:r>
              <a:rPr lang="en-US" dirty="0"/>
              <a:t> base pairs (</a:t>
            </a:r>
            <a:r>
              <a:rPr lang="en-US" b="1" i="1" dirty="0"/>
              <a:t>once per 68 billion base pairs </a:t>
            </a:r>
            <a:r>
              <a:rPr lang="en-US" dirty="0"/>
              <a:t>–human genome has only 3 billion base pairs).  I-</a:t>
            </a:r>
            <a:r>
              <a:rPr lang="en-US" dirty="0" err="1"/>
              <a:t>SceI</a:t>
            </a:r>
            <a:r>
              <a:rPr lang="en-US" dirty="0"/>
              <a:t> is encoded by an intron sequence within the mitochondrial 21S rRNA gene of baker’s yeast (</a:t>
            </a:r>
            <a:r>
              <a:rPr lang="en-US" i="1" dirty="0"/>
              <a:t>Saccharomyces cerevisiae</a:t>
            </a:r>
            <a:r>
              <a:rPr lang="en-US" dirty="0"/>
              <a:t>)</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b="1"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2000" b="1" i="1" dirty="0"/>
              <a:t>But is cleavage site frequency of within </a:t>
            </a:r>
            <a:r>
              <a:rPr lang="en-US" sz="2000" b="1" i="1" u="sng" dirty="0"/>
              <a:t>natural</a:t>
            </a:r>
            <a:r>
              <a:rPr lang="en-US" sz="2000" b="1" i="1" dirty="0"/>
              <a:t> DNA accurately predicted by random nucleotide composition?</a:t>
            </a:r>
            <a:endParaRPr lang="en-US"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2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2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62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381000" y="381000"/>
            <a:ext cx="8610600" cy="6355586"/>
          </a:xfrm>
          <a:prstGeom prst="rect">
            <a:avLst/>
          </a:prstGeom>
          <a:noFill/>
          <a:ln w="9525">
            <a:noFill/>
            <a:miter lim="800000"/>
            <a:headEnd/>
            <a:tailEnd/>
          </a:ln>
        </p:spPr>
        <p:txBody>
          <a:bodyPr wrap="square">
            <a:spAutoFit/>
          </a:bodyPr>
          <a:lstStyle/>
          <a:p>
            <a:pPr>
              <a:spcBef>
                <a:spcPct val="50000"/>
              </a:spcBef>
            </a:pPr>
            <a:r>
              <a:rPr lang="en-US" sz="2000" b="1" dirty="0"/>
              <a:t>The answer is “many times” but the actually pattern also depends upon the nucleotide composition of the genome and the particular restriction site.</a:t>
            </a:r>
            <a:r>
              <a:rPr lang="en-US" sz="2000" dirty="0"/>
              <a:t>  </a:t>
            </a:r>
          </a:p>
          <a:p>
            <a:pPr>
              <a:spcBef>
                <a:spcPct val="50000"/>
              </a:spcBef>
            </a:pPr>
            <a:endParaRPr lang="en-US" sz="2000" u="sng" dirty="0"/>
          </a:p>
          <a:p>
            <a:pPr>
              <a:spcBef>
                <a:spcPct val="50000"/>
              </a:spcBef>
            </a:pPr>
            <a:r>
              <a:rPr lang="en-US" sz="2000" b="1" u="sng" dirty="0"/>
              <a:t>Some genomes are average more A/T rich</a:t>
            </a:r>
            <a:r>
              <a:rPr lang="en-US" sz="2000" b="1" dirty="0"/>
              <a:t> </a:t>
            </a:r>
            <a:r>
              <a:rPr lang="en-US" sz="2000" dirty="0"/>
              <a:t>(many eubacteria, </a:t>
            </a:r>
            <a:r>
              <a:rPr lang="en-US" sz="2000" dirty="0" err="1"/>
              <a:t>intronic</a:t>
            </a:r>
            <a:r>
              <a:rPr lang="en-US" sz="2000" dirty="0"/>
              <a:t> DNA in eukaryotes) while </a:t>
            </a:r>
            <a:r>
              <a:rPr lang="en-US" sz="2000" b="1" dirty="0"/>
              <a:t>others have a greater G/C content</a:t>
            </a:r>
            <a:r>
              <a:rPr lang="en-US" sz="2000" dirty="0"/>
              <a:t>. In addition, </a:t>
            </a:r>
            <a:r>
              <a:rPr lang="en-US" sz="2000" u="sng" dirty="0"/>
              <a:t>certain nucleotide combinations are more rare</a:t>
            </a:r>
            <a:r>
              <a:rPr lang="en-US" sz="2000" dirty="0"/>
              <a:t> than others, e.g., 5’CG3’ is found at only 20% of its predicted frequency in human nuclear DNA.</a:t>
            </a:r>
          </a:p>
          <a:p>
            <a:pPr>
              <a:spcBef>
                <a:spcPct val="50000"/>
              </a:spcBef>
            </a:pPr>
            <a:endParaRPr lang="en-US" sz="2000" b="1" dirty="0"/>
          </a:p>
          <a:p>
            <a:pPr>
              <a:spcBef>
                <a:spcPct val="50000"/>
              </a:spcBef>
            </a:pPr>
            <a:r>
              <a:rPr lang="en-US" sz="2000" b="1" dirty="0"/>
              <a:t>A “6-base cutter” such as </a:t>
            </a:r>
            <a:r>
              <a:rPr lang="en-US" sz="2000" b="1" dirty="0" err="1"/>
              <a:t>ApaI</a:t>
            </a:r>
            <a:r>
              <a:rPr lang="en-US" sz="2000" dirty="0"/>
              <a:t> (5’GGGCCC3’) is expected to generate fragments that are, on average, </a:t>
            </a:r>
            <a:r>
              <a:rPr lang="en-US" sz="2000" b="1" dirty="0"/>
              <a:t>4,096</a:t>
            </a:r>
            <a:r>
              <a:rPr lang="en-US" sz="2000" dirty="0"/>
              <a:t> base pairs in length.</a:t>
            </a:r>
          </a:p>
          <a:p>
            <a:pPr>
              <a:spcBef>
                <a:spcPct val="50000"/>
              </a:spcBef>
            </a:pPr>
            <a:r>
              <a:rPr lang="en-US" sz="2000" dirty="0"/>
              <a:t>However, DNA fragments that average </a:t>
            </a:r>
            <a:r>
              <a:rPr lang="en-US" sz="2000" b="1" dirty="0"/>
              <a:t>2,000</a:t>
            </a:r>
            <a:r>
              <a:rPr lang="en-US" sz="2000" dirty="0"/>
              <a:t> base pairs are recovered from the human genome (that is, the enzyme cuts </a:t>
            </a:r>
            <a:r>
              <a:rPr lang="en-US" sz="2000" i="1" dirty="0"/>
              <a:t>more frequently </a:t>
            </a:r>
            <a:r>
              <a:rPr lang="en-US" sz="2000" dirty="0"/>
              <a:t>than predicted by the assumption of random based composition) and </a:t>
            </a:r>
          </a:p>
          <a:p>
            <a:pPr>
              <a:spcBef>
                <a:spcPct val="50000"/>
              </a:spcBef>
            </a:pPr>
            <a:r>
              <a:rPr lang="en-US" sz="2000" dirty="0"/>
              <a:t>fragments of average length of </a:t>
            </a:r>
            <a:r>
              <a:rPr lang="en-US" sz="2000" b="1" dirty="0"/>
              <a:t>25,000</a:t>
            </a:r>
            <a:r>
              <a:rPr lang="en-US" sz="2000" dirty="0"/>
              <a:t> base pairs in the A/T rich Arabidopsis genome (cuts </a:t>
            </a:r>
            <a:r>
              <a:rPr lang="en-US" sz="2000" i="1" dirty="0"/>
              <a:t>less frequently </a:t>
            </a:r>
            <a:r>
              <a:rPr lang="en-US" sz="2000" dirty="0"/>
              <a:t>than predicted).</a:t>
            </a:r>
          </a:p>
          <a:p>
            <a:pPr>
              <a:spcBef>
                <a:spcPct val="50000"/>
              </a:spcBef>
            </a:pPr>
            <a:endParaRPr lang="en-US" dirty="0"/>
          </a:p>
        </p:txBody>
      </p:sp>
    </p:spTree>
    <p:extLst>
      <p:ext uri="{BB962C8B-B14F-4D97-AF65-F5344CB8AC3E}">
        <p14:creationId xmlns:p14="http://schemas.microsoft.com/office/powerpoint/2010/main" val="176991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650">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650">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65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34"/>
          <p:cNvSpPr>
            <a:spLocks noChangeArrowheads="1"/>
          </p:cNvSpPr>
          <p:nvPr/>
        </p:nvSpPr>
        <p:spPr bwMode="auto">
          <a:xfrm>
            <a:off x="1066800" y="3003337"/>
            <a:ext cx="4057631" cy="2254463"/>
          </a:xfrm>
          <a:prstGeom prst="rect">
            <a:avLst/>
          </a:prstGeom>
          <a:noFill/>
          <a:ln w="9525">
            <a:noFill/>
            <a:miter lim="800000"/>
            <a:headEnd/>
            <a:tailEnd/>
          </a:ln>
        </p:spPr>
        <p:txBody>
          <a:bodyPr wrap="square" lIns="0" tIns="0" anchor="ctr">
            <a:spAutoFit/>
          </a:bodyPr>
          <a:lstStyle/>
          <a:p>
            <a:r>
              <a:rPr lang="en-US" sz="1400" b="1" dirty="0">
                <a:solidFill>
                  <a:srgbClr val="000000"/>
                </a:solidFill>
                <a:latin typeface="Verdana" pitchFamily="34" charset="0"/>
              </a:rPr>
              <a:t>Eco RI Methylation Site</a:t>
            </a:r>
            <a:r>
              <a:rPr lang="en-US" sz="700" b="1" dirty="0">
                <a:solidFill>
                  <a:srgbClr val="000000"/>
                </a:solidFill>
                <a:latin typeface="Verdana" pitchFamily="34" charset="0"/>
              </a:rPr>
              <a:t> </a:t>
            </a:r>
            <a:br>
              <a:rPr lang="en-US" sz="700" b="1" dirty="0">
                <a:solidFill>
                  <a:srgbClr val="000000"/>
                </a:solidFill>
                <a:latin typeface="Verdana" pitchFamily="34" charset="0"/>
              </a:rPr>
            </a:br>
            <a:r>
              <a:rPr lang="en-US" sz="900" dirty="0"/>
              <a:t>  </a:t>
            </a:r>
            <a:r>
              <a:rPr lang="en-US" sz="400" dirty="0"/>
              <a:t/>
            </a:r>
            <a:br>
              <a:rPr lang="en-US" sz="400" dirty="0"/>
            </a:br>
            <a:r>
              <a:rPr lang="en-US" dirty="0"/>
              <a:t>  </a:t>
            </a:r>
            <a:r>
              <a:rPr lang="en-US" sz="5000" dirty="0"/>
              <a:t> </a:t>
            </a:r>
            <a:r>
              <a:rPr lang="en-US" dirty="0"/>
              <a:t>                         </a:t>
            </a:r>
            <a:br>
              <a:rPr lang="en-US" dirty="0"/>
            </a:br>
            <a:r>
              <a:rPr lang="en-US" dirty="0"/>
              <a:t/>
            </a:r>
            <a:br>
              <a:rPr lang="en-US" dirty="0"/>
            </a:br>
            <a:r>
              <a:rPr lang="en-US" sz="700" dirty="0">
                <a:solidFill>
                  <a:srgbClr val="000000"/>
                </a:solidFill>
                <a:latin typeface="Verdana" pitchFamily="34" charset="0"/>
              </a:rPr>
              <a:t/>
            </a:r>
            <a:br>
              <a:rPr lang="en-US" sz="700" dirty="0">
                <a:solidFill>
                  <a:srgbClr val="000000"/>
                </a:solidFill>
                <a:latin typeface="Verdana" pitchFamily="34" charset="0"/>
              </a:rPr>
            </a:br>
            <a:r>
              <a:rPr lang="en-US" sz="700" dirty="0">
                <a:solidFill>
                  <a:srgbClr val="000000"/>
                </a:solidFill>
                <a:latin typeface="Verdana" pitchFamily="34" charset="0"/>
              </a:rPr>
              <a:t/>
            </a:r>
            <a:br>
              <a:rPr lang="en-US" sz="700" dirty="0">
                <a:solidFill>
                  <a:srgbClr val="000000"/>
                </a:solidFill>
                <a:latin typeface="Verdana" pitchFamily="34" charset="0"/>
              </a:rPr>
            </a:br>
            <a:r>
              <a:rPr lang="en-US" sz="700" b="1" dirty="0">
                <a:solidFill>
                  <a:srgbClr val="000000"/>
                </a:solidFill>
                <a:latin typeface="Verdana" pitchFamily="34" charset="0"/>
              </a:rPr>
              <a:t>Source:</a:t>
            </a:r>
            <a:br>
              <a:rPr lang="en-US" sz="700" b="1" dirty="0">
                <a:solidFill>
                  <a:srgbClr val="000000"/>
                </a:solidFill>
                <a:latin typeface="Verdana" pitchFamily="34" charset="0"/>
              </a:rPr>
            </a:br>
            <a:r>
              <a:rPr lang="en-US" sz="1050" dirty="0">
                <a:solidFill>
                  <a:srgbClr val="000000"/>
                </a:solidFill>
                <a:latin typeface="Verdana" pitchFamily="34" charset="0"/>
              </a:rPr>
              <a:t>An </a:t>
            </a:r>
            <a:r>
              <a:rPr lang="en-US" sz="1050" i="1" dirty="0">
                <a:solidFill>
                  <a:srgbClr val="000000"/>
                </a:solidFill>
                <a:latin typeface="Verdana" pitchFamily="34" charset="0"/>
              </a:rPr>
              <a:t>E. coli.</a:t>
            </a:r>
            <a:r>
              <a:rPr lang="en-US" sz="1050" dirty="0">
                <a:solidFill>
                  <a:srgbClr val="000000"/>
                </a:solidFill>
                <a:latin typeface="Verdana" pitchFamily="34" charset="0"/>
              </a:rPr>
              <a:t> strain that carries the cloned EcoRI modification gene from </a:t>
            </a:r>
            <a:r>
              <a:rPr lang="en-US" sz="1050" i="1" dirty="0">
                <a:solidFill>
                  <a:srgbClr val="000000"/>
                </a:solidFill>
                <a:latin typeface="Verdana" pitchFamily="34" charset="0"/>
              </a:rPr>
              <a:t>Escherichia coli </a:t>
            </a:r>
            <a:r>
              <a:rPr lang="en-US" sz="1050" dirty="0">
                <a:solidFill>
                  <a:srgbClr val="000000"/>
                </a:solidFill>
                <a:latin typeface="Verdana" pitchFamily="34" charset="0"/>
              </a:rPr>
              <a:t>RY13 (R. N. </a:t>
            </a:r>
            <a:r>
              <a:rPr lang="en-US" sz="1050" dirty="0" err="1">
                <a:solidFill>
                  <a:srgbClr val="000000"/>
                </a:solidFill>
                <a:latin typeface="Verdana" pitchFamily="34" charset="0"/>
              </a:rPr>
              <a:t>Yoshimori</a:t>
            </a:r>
            <a:r>
              <a:rPr lang="en-US" sz="1050" dirty="0">
                <a:solidFill>
                  <a:srgbClr val="000000"/>
                </a:solidFill>
                <a:latin typeface="Verdana" pitchFamily="34" charset="0"/>
              </a:rPr>
              <a:t>)</a:t>
            </a:r>
            <a:br>
              <a:rPr lang="en-US" sz="1050" dirty="0">
                <a:solidFill>
                  <a:srgbClr val="000000"/>
                </a:solidFill>
                <a:latin typeface="Verdana" pitchFamily="34" charset="0"/>
              </a:rPr>
            </a:br>
            <a:endParaRPr lang="en-US" sz="1050" dirty="0"/>
          </a:p>
        </p:txBody>
      </p:sp>
      <p:pic>
        <p:nvPicPr>
          <p:cNvPr id="22531" name="Picture 335" descr="spacer"/>
          <p:cNvPicPr>
            <a:picLocks noChangeAspect="1" noChangeArrowheads="1"/>
          </p:cNvPicPr>
          <p:nvPr/>
        </p:nvPicPr>
        <p:blipFill>
          <a:blip r:embed="rId2"/>
          <a:srcRect/>
          <a:stretch>
            <a:fillRect/>
          </a:stretch>
        </p:blipFill>
        <p:spPr bwMode="auto">
          <a:xfrm>
            <a:off x="2114550" y="2470150"/>
            <a:ext cx="9525" cy="76200"/>
          </a:xfrm>
          <a:prstGeom prst="rect">
            <a:avLst/>
          </a:prstGeom>
          <a:noFill/>
          <a:ln w="9525">
            <a:noFill/>
            <a:miter lim="800000"/>
            <a:headEnd/>
            <a:tailEnd/>
          </a:ln>
        </p:spPr>
      </p:pic>
      <p:pic>
        <p:nvPicPr>
          <p:cNvPr id="22532" name="Picture 336" descr="GAATTC"/>
          <p:cNvPicPr>
            <a:picLocks noChangeAspect="1" noChangeArrowheads="1"/>
          </p:cNvPicPr>
          <p:nvPr/>
        </p:nvPicPr>
        <p:blipFill>
          <a:blip r:embed="rId3" cstate="print"/>
          <a:srcRect/>
          <a:stretch>
            <a:fillRect/>
          </a:stretch>
        </p:blipFill>
        <p:spPr bwMode="auto">
          <a:xfrm>
            <a:off x="1549400" y="3294062"/>
            <a:ext cx="2870200" cy="1354138"/>
          </a:xfrm>
          <a:prstGeom prst="rect">
            <a:avLst/>
          </a:prstGeom>
          <a:noFill/>
          <a:ln w="9525">
            <a:noFill/>
            <a:miter lim="800000"/>
            <a:headEnd/>
            <a:tailEnd/>
          </a:ln>
        </p:spPr>
      </p:pic>
      <p:sp>
        <p:nvSpPr>
          <p:cNvPr id="4" name="Rectangle 3"/>
          <p:cNvSpPr/>
          <p:nvPr/>
        </p:nvSpPr>
        <p:spPr>
          <a:xfrm>
            <a:off x="457200" y="953869"/>
            <a:ext cx="7391400" cy="646331"/>
          </a:xfrm>
          <a:prstGeom prst="rect">
            <a:avLst/>
          </a:prstGeom>
        </p:spPr>
        <p:txBody>
          <a:bodyPr wrap="square">
            <a:spAutoFit/>
          </a:bodyPr>
          <a:lstStyle/>
          <a:p>
            <a:r>
              <a:rPr lang="en-US" b="1" dirty="0"/>
              <a:t>Most common nucleic acid methylation sites: </a:t>
            </a:r>
            <a:r>
              <a:rPr lang="en-US" dirty="0"/>
              <a:t>C5-methylcytosine, N4-methylcytosine or N6-methyladenine</a:t>
            </a: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1" y="2286000"/>
            <a:ext cx="1555121" cy="1737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7177" y="4343400"/>
            <a:ext cx="1487623" cy="1737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7200" y="5373469"/>
            <a:ext cx="4572000" cy="1200329"/>
          </a:xfrm>
          <a:prstGeom prst="rect">
            <a:avLst/>
          </a:prstGeom>
        </p:spPr>
        <p:txBody>
          <a:bodyPr>
            <a:spAutoFit/>
          </a:bodyPr>
          <a:lstStyle/>
          <a:p>
            <a:pPr lvl="0"/>
            <a:r>
              <a:rPr lang="en-US" sz="2400" dirty="0">
                <a:solidFill>
                  <a:prstClr val="black"/>
                </a:solidFill>
              </a:rPr>
              <a:t>How might you use such a DNA methylase activity to your advantage?  </a:t>
            </a:r>
          </a:p>
        </p:txBody>
      </p:sp>
      <p:sp>
        <p:nvSpPr>
          <p:cNvPr id="9" name="Rectangle 8"/>
          <p:cNvSpPr/>
          <p:nvPr/>
        </p:nvSpPr>
        <p:spPr>
          <a:xfrm>
            <a:off x="381000" y="304800"/>
            <a:ext cx="8077200" cy="646331"/>
          </a:xfrm>
          <a:prstGeom prst="rect">
            <a:avLst/>
          </a:prstGeom>
        </p:spPr>
        <p:txBody>
          <a:bodyPr wrap="square">
            <a:spAutoFit/>
          </a:bodyPr>
          <a:lstStyle/>
          <a:p>
            <a:pPr lvl="0"/>
            <a:r>
              <a:rPr lang="en-US" b="1" dirty="0">
                <a:solidFill>
                  <a:prstClr val="black"/>
                </a:solidFill>
              </a:rPr>
              <a:t>DNA Methylases</a:t>
            </a:r>
            <a:r>
              <a:rPr lang="en-US" dirty="0">
                <a:solidFill>
                  <a:prstClr val="black"/>
                </a:solidFill>
              </a:rPr>
              <a:t> – modify/protect DNA (EcoRI methylase)- blocks cleavage by the associated restriction endonuclease nuclease.  </a:t>
            </a:r>
          </a:p>
        </p:txBody>
      </p:sp>
      <p:pic>
        <p:nvPicPr>
          <p:cNvPr id="6146" name="Picture 2" descr="https://upload.wikimedia.org/wikipedia/commons/7/7b/Cytosine_5-methylati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05000" y="1508760"/>
            <a:ext cx="4115800" cy="14630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5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5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P spid="4"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1295400"/>
            <a:ext cx="7696200" cy="4093428"/>
          </a:xfrm>
          <a:prstGeom prst="rect">
            <a:avLst/>
          </a:prstGeom>
          <a:noFill/>
        </p:spPr>
        <p:txBody>
          <a:bodyPr wrap="square" rtlCol="0">
            <a:spAutoFit/>
          </a:bodyPr>
          <a:lstStyle/>
          <a:p>
            <a:r>
              <a:rPr lang="en-US" sz="2800" b="1" dirty="0"/>
              <a:t>Recombinant DNA technology </a:t>
            </a:r>
            <a:r>
              <a:rPr lang="en-US" sz="2800" dirty="0"/>
              <a:t>provides means of selecting </a:t>
            </a:r>
            <a:r>
              <a:rPr lang="en-US" sz="2800" u="sng" dirty="0"/>
              <a:t>when &amp; where </a:t>
            </a:r>
            <a:r>
              <a:rPr lang="en-US" sz="2800" dirty="0"/>
              <a:t>genomes are combined.</a:t>
            </a:r>
          </a:p>
          <a:p>
            <a:endParaRPr lang="en-US" sz="2800" dirty="0"/>
          </a:p>
          <a:p>
            <a:r>
              <a:rPr lang="en-US" sz="2800" b="1" dirty="0"/>
              <a:t>Outcomes (at least at the DNA level) are predictable </a:t>
            </a:r>
            <a:r>
              <a:rPr lang="en-US" sz="2800" dirty="0"/>
              <a:t>and may include the combination of DNAs from mixed organisms.  </a:t>
            </a:r>
          </a:p>
          <a:p>
            <a:endParaRPr lang="en-US" sz="2800" dirty="0"/>
          </a:p>
          <a:p>
            <a:endParaRPr lang="en-US" dirty="0"/>
          </a:p>
          <a:p>
            <a:endParaRPr lang="en-US" dirty="0"/>
          </a:p>
        </p:txBody>
      </p:sp>
    </p:spTree>
    <p:extLst>
      <p:ext uri="{BB962C8B-B14F-4D97-AF65-F5344CB8AC3E}">
        <p14:creationId xmlns:p14="http://schemas.microsoft.com/office/powerpoint/2010/main" val="358404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457200"/>
            <a:ext cx="7924800" cy="6186309"/>
          </a:xfrm>
          <a:prstGeom prst="rect">
            <a:avLst/>
          </a:prstGeom>
        </p:spPr>
        <p:txBody>
          <a:bodyPr wrap="square">
            <a:spAutoFit/>
          </a:bodyPr>
          <a:lstStyle/>
          <a:p>
            <a:r>
              <a:rPr lang="en-US" b="1" dirty="0"/>
              <a:t>One example is to block restriction endonuclease cleavage at subsets of recognition sites within a DNA molecule. </a:t>
            </a:r>
          </a:p>
          <a:p>
            <a:endParaRPr lang="en-US" b="1" dirty="0"/>
          </a:p>
          <a:p>
            <a:r>
              <a:rPr lang="en-US" dirty="0"/>
              <a:t>For example, </a:t>
            </a:r>
            <a:r>
              <a:rPr lang="en-US" b="1" dirty="0" err="1"/>
              <a:t>HincII</a:t>
            </a:r>
            <a:r>
              <a:rPr lang="en-US" dirty="0"/>
              <a:t> recognizes the degenerate sequence </a:t>
            </a:r>
            <a:r>
              <a:rPr lang="en-US" dirty="0" err="1"/>
              <a:t>GTPyPuAC</a:t>
            </a:r>
            <a:r>
              <a:rPr lang="en-US" dirty="0"/>
              <a:t> which represents the </a:t>
            </a:r>
            <a:r>
              <a:rPr lang="en-US" b="1" dirty="0"/>
              <a:t>four sequences </a:t>
            </a:r>
            <a:r>
              <a:rPr lang="en-US" dirty="0"/>
              <a:t>G</a:t>
            </a:r>
            <a:r>
              <a:rPr lang="en-US" dirty="0">
                <a:solidFill>
                  <a:srgbClr val="FF0000"/>
                </a:solidFill>
              </a:rPr>
              <a:t>TCGA</a:t>
            </a:r>
            <a:r>
              <a:rPr lang="en-US" dirty="0"/>
              <a:t>C, GTCAAC, GTTGAC and GTTAAC. </a:t>
            </a:r>
          </a:p>
          <a:p>
            <a:endParaRPr lang="en-US" dirty="0"/>
          </a:p>
          <a:p>
            <a:r>
              <a:rPr lang="en-US" dirty="0" err="1"/>
              <a:t>M.TaqI</a:t>
            </a:r>
            <a:r>
              <a:rPr lang="en-US" dirty="0"/>
              <a:t> </a:t>
            </a:r>
            <a:r>
              <a:rPr lang="en-US" dirty="0" err="1"/>
              <a:t>methylates</a:t>
            </a:r>
            <a:r>
              <a:rPr lang="en-US" dirty="0"/>
              <a:t> the sequence TCGA at the adenine residue. Those </a:t>
            </a:r>
            <a:r>
              <a:rPr lang="en-US" dirty="0" err="1"/>
              <a:t>HincII</a:t>
            </a:r>
            <a:r>
              <a:rPr lang="en-US" dirty="0"/>
              <a:t> sequences (GTCGAC) which contain the internal sequence TCGA are resistant to cleavage by </a:t>
            </a:r>
            <a:r>
              <a:rPr lang="en-US" dirty="0" err="1"/>
              <a:t>HincII</a:t>
            </a:r>
            <a:r>
              <a:rPr lang="en-US" dirty="0"/>
              <a:t> after methylation by </a:t>
            </a:r>
            <a:r>
              <a:rPr lang="en-US" dirty="0" err="1"/>
              <a:t>M.TaqI</a:t>
            </a:r>
            <a:r>
              <a:rPr lang="en-US" dirty="0"/>
              <a:t>, but all other </a:t>
            </a:r>
            <a:r>
              <a:rPr lang="en-US" dirty="0" err="1"/>
              <a:t>HincII</a:t>
            </a:r>
            <a:r>
              <a:rPr lang="en-US" dirty="0"/>
              <a:t> recognition sequences are cleaved. </a:t>
            </a:r>
          </a:p>
          <a:p>
            <a:endParaRPr lang="en-US" dirty="0"/>
          </a:p>
          <a:p>
            <a:r>
              <a:rPr lang="en-US" dirty="0"/>
              <a:t>Say you had a plasmid with two </a:t>
            </a:r>
            <a:r>
              <a:rPr lang="en-US" dirty="0" err="1"/>
              <a:t>HincII</a:t>
            </a:r>
            <a:r>
              <a:rPr lang="en-US" dirty="0"/>
              <a:t> sites, GTCGAC at position 12 and GTTGAC at position 3432 – you could uniquely cut the DNA at position 3432 (e.g., for a cloning step) after M. Taq1 methylation.</a:t>
            </a:r>
          </a:p>
          <a:p>
            <a:endParaRPr lang="en-US" dirty="0"/>
          </a:p>
          <a:p>
            <a:r>
              <a:rPr lang="en-US" dirty="0"/>
              <a:t>Also, maybe helpful when </a:t>
            </a:r>
            <a:r>
              <a:rPr lang="en-US" b="1" dirty="0"/>
              <a:t>adding linkers (synthetic DNA containing a restriction site) to a DNA</a:t>
            </a:r>
            <a:r>
              <a:rPr lang="en-US" dirty="0"/>
              <a:t>.  For instance, you may need to clone into an EcoRI site of a vector but the insert has multiple EcoRI sites.  Block insert cleavage with EcoRI methylase, then ligate synthetic DNA to the insert ends containing an unmethylated EcoRI (i.e., add an EcoRI “linker”) – which can be subsequently digested with EcoRI to clone into the vector.</a:t>
            </a:r>
          </a:p>
        </p:txBody>
      </p:sp>
    </p:spTree>
    <p:extLst>
      <p:ext uri="{BB962C8B-B14F-4D97-AF65-F5344CB8AC3E}">
        <p14:creationId xmlns:p14="http://schemas.microsoft.com/office/powerpoint/2010/main" val="132412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066800"/>
            <a:ext cx="8153400" cy="1938992"/>
          </a:xfrm>
          <a:prstGeom prst="rect">
            <a:avLst/>
          </a:prstGeom>
        </p:spPr>
        <p:txBody>
          <a:bodyPr wrap="square">
            <a:spAutoFit/>
          </a:bodyPr>
          <a:lstStyle/>
          <a:p>
            <a:pPr lvl="0"/>
            <a:r>
              <a:rPr lang="en-US" sz="2800" dirty="0">
                <a:solidFill>
                  <a:prstClr val="black"/>
                </a:solidFill>
              </a:rPr>
              <a:t>The NEB web site has a list of other DNA modifications (synthetic and natural) and the restriction enzymes that show sensitivity:</a:t>
            </a:r>
          </a:p>
          <a:p>
            <a:pPr lvl="0"/>
            <a:endParaRPr lang="en-US" dirty="0">
              <a:solidFill>
                <a:prstClr val="black"/>
              </a:solidFill>
              <a:hlinkClick r:id="rId2"/>
            </a:endParaRPr>
          </a:p>
          <a:p>
            <a:pPr lvl="0"/>
            <a:r>
              <a:rPr lang="en-US" dirty="0">
                <a:solidFill>
                  <a:prstClr val="black"/>
                </a:solidFill>
                <a:hlinkClick r:id="rId2"/>
              </a:rPr>
              <a:t>http://rebase.neb.com/rebase/rebms.html</a:t>
            </a:r>
            <a:endParaRPr lang="en-US" dirty="0">
              <a:solidFill>
                <a:prstClr val="black"/>
              </a:solidFill>
            </a:endParaRPr>
          </a:p>
        </p:txBody>
      </p:sp>
    </p:spTree>
    <p:extLst>
      <p:ext uri="{BB962C8B-B14F-4D97-AF65-F5344CB8AC3E}">
        <p14:creationId xmlns:p14="http://schemas.microsoft.com/office/powerpoint/2010/main" val="8829724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381000" y="685800"/>
            <a:ext cx="8229600" cy="4585871"/>
          </a:xfrm>
          <a:prstGeom prst="rect">
            <a:avLst/>
          </a:prstGeom>
          <a:noFill/>
          <a:ln w="9525">
            <a:noFill/>
            <a:miter lim="800000"/>
            <a:headEnd/>
            <a:tailEnd/>
          </a:ln>
        </p:spPr>
        <p:txBody>
          <a:bodyPr wrap="square">
            <a:spAutoFit/>
          </a:bodyPr>
          <a:lstStyle/>
          <a:p>
            <a:pPr marL="342900" indent="-342900" algn="ctr">
              <a:spcBef>
                <a:spcPct val="50000"/>
              </a:spcBef>
            </a:pPr>
            <a:r>
              <a:rPr lang="en-US" sz="2400" b="1" dirty="0"/>
              <a:t>Considerations about restriction enzyme use</a:t>
            </a:r>
          </a:p>
          <a:p>
            <a:pPr marL="342900" indent="-342900">
              <a:spcBef>
                <a:spcPct val="50000"/>
              </a:spcBef>
              <a:buFontTx/>
              <a:buAutoNum type="arabicParenR"/>
            </a:pPr>
            <a:r>
              <a:rPr lang="en-US" sz="2400" b="1" dirty="0">
                <a:solidFill>
                  <a:schemeClr val="accent2"/>
                </a:solidFill>
              </a:rPr>
              <a:t>DNA end affects</a:t>
            </a:r>
            <a:r>
              <a:rPr lang="en-US" sz="2400" b="1" dirty="0"/>
              <a:t>.</a:t>
            </a:r>
            <a:r>
              <a:rPr lang="en-US" sz="2400" dirty="0"/>
              <a:t>  Some enzymes cut poorly at the end of DNA (</a:t>
            </a:r>
            <a:r>
              <a:rPr lang="en-US" sz="2400" b="1" dirty="0"/>
              <a:t>NEB catalog</a:t>
            </a:r>
            <a:r>
              <a:rPr lang="en-US" sz="2400" dirty="0"/>
              <a:t>).  Practical consideration for double cleavage within a polylinker – </a:t>
            </a:r>
          </a:p>
          <a:p>
            <a:pPr marL="342900" indent="-342900">
              <a:spcBef>
                <a:spcPct val="50000"/>
              </a:spcBef>
              <a:buFontTx/>
              <a:buAutoNum type="arabicParenR"/>
            </a:pPr>
            <a:endParaRPr lang="en-US" sz="2400" dirty="0"/>
          </a:p>
          <a:p>
            <a:pPr marL="342900" indent="-342900">
              <a:spcBef>
                <a:spcPct val="50000"/>
              </a:spcBef>
              <a:buFontTx/>
              <a:buAutoNum type="arabicParenR"/>
            </a:pPr>
            <a:r>
              <a:rPr lang="en-US" sz="2400" dirty="0"/>
              <a:t>or when you want to cut a restriction site built into the synthetic DNA primers used for DNA amplification by the polymerase chain reaction (PCR). </a:t>
            </a:r>
          </a:p>
          <a:p>
            <a:pPr marL="342900" indent="-342900">
              <a:spcBef>
                <a:spcPct val="50000"/>
              </a:spcBef>
              <a:buFontTx/>
              <a:buAutoNum type="arabicParenR"/>
            </a:pPr>
            <a:endParaRPr lang="en-US" sz="1600" dirty="0">
              <a:hlinkClick r:id="rId2"/>
            </a:endParaRPr>
          </a:p>
          <a:p>
            <a:pPr>
              <a:spcBef>
                <a:spcPct val="50000"/>
              </a:spcBef>
            </a:pPr>
            <a:r>
              <a:rPr lang="en-US" sz="1600" dirty="0">
                <a:hlinkClick r:id="rId2"/>
              </a:rPr>
              <a:t>https://www.neb.com/tools-and-resources/usage-guidelines/cleavage-close-to-the-end-of-dna-fragments</a:t>
            </a:r>
            <a:r>
              <a:rPr lang="en-US" sz="1600"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17738182"/>
              </p:ext>
            </p:extLst>
          </p:nvPr>
        </p:nvGraphicFramePr>
        <p:xfrm>
          <a:off x="304800" y="685800"/>
          <a:ext cx="5638800" cy="5205848"/>
        </p:xfrm>
        <a:graphic>
          <a:graphicData uri="http://schemas.openxmlformats.org/drawingml/2006/table">
            <a:tbl>
              <a:tblPr/>
              <a:tblGrid>
                <a:gridCol w="829236">
                  <a:extLst>
                    <a:ext uri="{9D8B030D-6E8A-4147-A177-3AD203B41FA5}">
                      <a16:colId xmlns:a16="http://schemas.microsoft.com/office/drawing/2014/main" val="20000"/>
                    </a:ext>
                  </a:extLst>
                </a:gridCol>
                <a:gridCol w="1426284">
                  <a:extLst>
                    <a:ext uri="{9D8B030D-6E8A-4147-A177-3AD203B41FA5}">
                      <a16:colId xmlns:a16="http://schemas.microsoft.com/office/drawing/2014/main" val="20001"/>
                    </a:ext>
                  </a:extLst>
                </a:gridCol>
                <a:gridCol w="1127760">
                  <a:extLst>
                    <a:ext uri="{9D8B030D-6E8A-4147-A177-3AD203B41FA5}">
                      <a16:colId xmlns:a16="http://schemas.microsoft.com/office/drawing/2014/main" val="20002"/>
                    </a:ext>
                  </a:extLst>
                </a:gridCol>
                <a:gridCol w="1127760">
                  <a:extLst>
                    <a:ext uri="{9D8B030D-6E8A-4147-A177-3AD203B41FA5}">
                      <a16:colId xmlns:a16="http://schemas.microsoft.com/office/drawing/2014/main" val="20003"/>
                    </a:ext>
                  </a:extLst>
                </a:gridCol>
                <a:gridCol w="1127760">
                  <a:extLst>
                    <a:ext uri="{9D8B030D-6E8A-4147-A177-3AD203B41FA5}">
                      <a16:colId xmlns:a16="http://schemas.microsoft.com/office/drawing/2014/main" val="20004"/>
                    </a:ext>
                  </a:extLst>
                </a:gridCol>
              </a:tblGrid>
              <a:tr h="349035">
                <a:tc>
                  <a:txBody>
                    <a:bodyPr/>
                    <a:lstStyle/>
                    <a:p>
                      <a:pPr algn="ctr"/>
                      <a:r>
                        <a:rPr lang="en-US" sz="700" b="1" dirty="0">
                          <a:latin typeface="arial"/>
                        </a:rPr>
                        <a:t>Enzyme</a:t>
                      </a:r>
                      <a:endParaRPr lang="en-US" sz="700" dirty="0">
                        <a:latin typeface="arial"/>
                      </a:endParaRPr>
                    </a:p>
                  </a:txBody>
                  <a:tcPr marL="14350" marR="14350" marT="14350" marB="14350">
                    <a:lnL>
                      <a:noFill/>
                    </a:lnL>
                    <a:lnR>
                      <a:noFill/>
                    </a:lnR>
                    <a:lnT>
                      <a:noFill/>
                    </a:lnT>
                    <a:lnB>
                      <a:noFill/>
                    </a:lnB>
                    <a:solidFill>
                      <a:srgbClr val="E7DCC1"/>
                    </a:solidFill>
                  </a:tcPr>
                </a:tc>
                <a:tc>
                  <a:txBody>
                    <a:bodyPr/>
                    <a:lstStyle/>
                    <a:p>
                      <a:pPr algn="ctr"/>
                      <a:r>
                        <a:rPr lang="en-US" sz="700" b="1">
                          <a:latin typeface="arial"/>
                        </a:rPr>
                        <a:t>Base pairs</a:t>
                      </a:r>
                      <a:r>
                        <a:rPr lang="en-US" sz="700">
                          <a:latin typeface="arial"/>
                        </a:rPr>
                        <a:t/>
                      </a:r>
                      <a:br>
                        <a:rPr lang="en-US" sz="700">
                          <a:latin typeface="arial"/>
                        </a:rPr>
                      </a:br>
                      <a:r>
                        <a:rPr lang="en-US" sz="700" b="1">
                          <a:latin typeface="arial"/>
                        </a:rPr>
                        <a:t>from End</a:t>
                      </a:r>
                      <a:endParaRPr lang="en-US" sz="700">
                        <a:latin typeface="arial"/>
                      </a:endParaRPr>
                    </a:p>
                  </a:txBody>
                  <a:tcPr marL="14350" marR="14350" marT="14350" marB="14350">
                    <a:lnL>
                      <a:noFill/>
                    </a:lnL>
                    <a:lnR>
                      <a:noFill/>
                    </a:lnR>
                    <a:lnB>
                      <a:noFill/>
                    </a:lnB>
                    <a:solidFill>
                      <a:srgbClr val="E7DCC1"/>
                    </a:solidFill>
                  </a:tcPr>
                </a:tc>
                <a:tc>
                  <a:txBody>
                    <a:bodyPr/>
                    <a:lstStyle/>
                    <a:p>
                      <a:pPr algn="ctr"/>
                      <a:r>
                        <a:rPr lang="en-US" sz="700" b="1">
                          <a:latin typeface="arial"/>
                        </a:rPr>
                        <a:t>%Cleavage</a:t>
                      </a:r>
                      <a:r>
                        <a:rPr lang="en-US" sz="700">
                          <a:latin typeface="arial"/>
                        </a:rPr>
                        <a:t/>
                      </a:r>
                      <a:br>
                        <a:rPr lang="en-US" sz="700">
                          <a:latin typeface="arial"/>
                        </a:rPr>
                      </a:br>
                      <a:r>
                        <a:rPr lang="en-US" sz="700" b="1">
                          <a:latin typeface="arial"/>
                        </a:rPr>
                        <a:t>Efficiency</a:t>
                      </a:r>
                      <a:endParaRPr lang="en-US" sz="700">
                        <a:latin typeface="arial"/>
                      </a:endParaRPr>
                    </a:p>
                  </a:txBody>
                  <a:tcPr marL="14350" marR="14350" marT="14350" marB="14350">
                    <a:lnL>
                      <a:noFill/>
                    </a:lnL>
                    <a:lnR>
                      <a:noFill/>
                    </a:lnR>
                    <a:lnB>
                      <a:noFill/>
                    </a:lnB>
                    <a:solidFill>
                      <a:srgbClr val="E7DCC1"/>
                    </a:solidFill>
                  </a:tcPr>
                </a:tc>
                <a:tc>
                  <a:txBody>
                    <a:bodyPr/>
                    <a:lstStyle/>
                    <a:p>
                      <a:pPr algn="ctr"/>
                      <a:r>
                        <a:rPr lang="en-US" sz="700" b="1">
                          <a:latin typeface="arial"/>
                        </a:rPr>
                        <a:t>Vector</a:t>
                      </a:r>
                      <a:endParaRPr lang="en-US" sz="700">
                        <a:latin typeface="arial"/>
                      </a:endParaRPr>
                    </a:p>
                  </a:txBody>
                  <a:tcPr marL="14350" marR="14350" marT="14350" marB="14350">
                    <a:lnL>
                      <a:noFill/>
                    </a:lnL>
                    <a:lnR>
                      <a:noFill/>
                    </a:lnR>
                    <a:lnB>
                      <a:noFill/>
                    </a:lnB>
                    <a:solidFill>
                      <a:srgbClr val="E7DCC1"/>
                    </a:solidFill>
                  </a:tcPr>
                </a:tc>
                <a:tc>
                  <a:txBody>
                    <a:bodyPr/>
                    <a:lstStyle/>
                    <a:p>
                      <a:pPr algn="ctr"/>
                      <a:r>
                        <a:rPr lang="en-US" sz="700" b="1" dirty="0">
                          <a:latin typeface="arial"/>
                        </a:rPr>
                        <a:t>Initial Cut</a:t>
                      </a:r>
                      <a:endParaRPr lang="en-US" sz="700" dirty="0">
                        <a:latin typeface="arial"/>
                      </a:endParaRPr>
                    </a:p>
                  </a:txBody>
                  <a:tcPr marL="14350" marR="14350" marT="14350" marB="14350">
                    <a:lnL>
                      <a:noFill/>
                    </a:lnL>
                    <a:lnR>
                      <a:noFill/>
                    </a:lnR>
                    <a:lnB>
                      <a:noFill/>
                    </a:lnB>
                    <a:solidFill>
                      <a:srgbClr val="E7DCC1"/>
                    </a:solidFill>
                  </a:tcPr>
                </a:tc>
                <a:extLst>
                  <a:ext uri="{0D108BD9-81ED-4DB2-BD59-A6C34878D82A}">
                    <a16:rowId xmlns:a16="http://schemas.microsoft.com/office/drawing/2014/main" val="10000"/>
                  </a:ext>
                </a:extLst>
              </a:tr>
              <a:tr h="502861">
                <a:tc>
                  <a:txBody>
                    <a:bodyPr/>
                    <a:lstStyle/>
                    <a:p>
                      <a:r>
                        <a:rPr lang="en-US" sz="700" dirty="0" err="1">
                          <a:latin typeface="arial"/>
                          <a:hlinkClick r:id="rId2" action="ppaction://hlinkfile"/>
                        </a:rPr>
                        <a:t>AatII</a:t>
                      </a:r>
                      <a:endParaRPr lang="en-US" sz="700" dirty="0">
                        <a:latin typeface="arial"/>
                      </a:endParaRPr>
                    </a:p>
                  </a:txBody>
                  <a:tcPr marL="14350" marR="14350" marT="14350" marB="14350">
                    <a:lnL>
                      <a:noFill/>
                    </a:lnL>
                    <a:lnR>
                      <a:noFill/>
                    </a:lnR>
                    <a:lnT>
                      <a:noFill/>
                    </a:lnT>
                    <a:lnB>
                      <a:noFill/>
                    </a:lnB>
                    <a:solidFill>
                      <a:srgbClr val="FFFFFF"/>
                    </a:solidFill>
                  </a:tcPr>
                </a:tc>
                <a:tc>
                  <a:txBody>
                    <a:bodyPr/>
                    <a:lstStyle/>
                    <a:p>
                      <a:pPr algn="ctr"/>
                      <a:r>
                        <a:rPr lang="en-US" sz="700">
                          <a:latin typeface="arial"/>
                        </a:rPr>
                        <a:t>3</a:t>
                      </a:r>
                      <a:br>
                        <a:rPr lang="en-US" sz="700">
                          <a:latin typeface="arial"/>
                        </a:rPr>
                      </a:br>
                      <a:r>
                        <a:rPr lang="en-US" sz="700">
                          <a:latin typeface="arial"/>
                        </a:rPr>
                        <a:t>2</a:t>
                      </a:r>
                      <a:br>
                        <a:rPr lang="en-US" sz="700">
                          <a:latin typeface="arial"/>
                        </a:rPr>
                      </a:br>
                      <a:r>
                        <a:rPr lang="en-US" sz="700">
                          <a:latin typeface="arial"/>
                        </a:rPr>
                        <a:t>1 </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88</a:t>
                      </a:r>
                      <a:br>
                        <a:rPr lang="en-US" sz="700">
                          <a:latin typeface="arial"/>
                        </a:rPr>
                      </a:br>
                      <a:r>
                        <a:rPr lang="en-US" sz="700">
                          <a:latin typeface="arial"/>
                        </a:rPr>
                        <a:t>100</a:t>
                      </a:r>
                      <a:br>
                        <a:rPr lang="en-US" sz="700">
                          <a:latin typeface="arial"/>
                        </a:rPr>
                      </a:br>
                      <a:r>
                        <a:rPr lang="en-US" sz="700">
                          <a:latin typeface="arial"/>
                        </a:rPr>
                        <a:t>95 </a:t>
                      </a:r>
                    </a:p>
                  </a:txBody>
                  <a:tcPr marL="14350" marR="14350" marT="14350" marB="14350">
                    <a:lnL>
                      <a:noFill/>
                    </a:lnL>
                    <a:lnR>
                      <a:noFill/>
                    </a:lnR>
                    <a:lnT>
                      <a:noFill/>
                    </a:lnT>
                    <a:lnB>
                      <a:noFill/>
                    </a:lnB>
                    <a:solidFill>
                      <a:srgbClr val="FFFFFF"/>
                    </a:solidFill>
                  </a:tcPr>
                </a:tc>
                <a:tc>
                  <a:txBody>
                    <a:bodyPr/>
                    <a:lstStyle/>
                    <a:p>
                      <a:pPr algn="ctr"/>
                      <a:r>
                        <a:rPr lang="de-DE" sz="700">
                          <a:latin typeface="arial"/>
                        </a:rPr>
                        <a:t>LITMUS 29</a:t>
                      </a:r>
                      <a:br>
                        <a:rPr lang="de-DE" sz="700">
                          <a:latin typeface="arial"/>
                        </a:rPr>
                      </a:br>
                      <a:r>
                        <a:rPr lang="de-DE" sz="700">
                          <a:latin typeface="arial"/>
                        </a:rPr>
                        <a:t>LITMUS 28</a:t>
                      </a:r>
                      <a:br>
                        <a:rPr lang="de-DE" sz="700">
                          <a:latin typeface="arial"/>
                        </a:rPr>
                      </a:br>
                      <a:r>
                        <a:rPr lang="de-DE" sz="700">
                          <a:latin typeface="arial"/>
                        </a:rPr>
                        <a:t>LITMUS 29 </a:t>
                      </a:r>
                    </a:p>
                  </a:txBody>
                  <a:tcPr marL="14350" marR="14350" marT="14350" marB="14350">
                    <a:lnL>
                      <a:noFill/>
                    </a:lnL>
                    <a:lnR>
                      <a:noFill/>
                    </a:lnR>
                    <a:lnT>
                      <a:noFill/>
                    </a:lnT>
                    <a:lnB>
                      <a:noFill/>
                    </a:lnB>
                    <a:solidFill>
                      <a:srgbClr val="FFFFFF"/>
                    </a:solidFill>
                  </a:tcPr>
                </a:tc>
                <a:tc>
                  <a:txBody>
                    <a:bodyPr/>
                    <a:lstStyle/>
                    <a:p>
                      <a:pPr algn="ctr"/>
                      <a:r>
                        <a:rPr lang="en-US" sz="700">
                          <a:latin typeface="arial"/>
                          <a:hlinkClick r:id="rId3" action="ppaction://hlinkfile"/>
                        </a:rPr>
                        <a:t>NcoI</a:t>
                      </a:r>
                      <a:r>
                        <a:rPr lang="en-US" sz="700">
                          <a:latin typeface="arial"/>
                        </a:rPr>
                        <a:t/>
                      </a:r>
                      <a:br>
                        <a:rPr lang="en-US" sz="700">
                          <a:latin typeface="arial"/>
                        </a:rPr>
                      </a:br>
                      <a:r>
                        <a:rPr lang="en-US" sz="700">
                          <a:latin typeface="arial"/>
                          <a:hlinkClick r:id="rId3" action="ppaction://hlinkfile"/>
                        </a:rPr>
                        <a:t>NcoI</a:t>
                      </a:r>
                      <a:r>
                        <a:rPr lang="en-US" sz="700">
                          <a:latin typeface="arial"/>
                        </a:rPr>
                        <a:t/>
                      </a:r>
                      <a:br>
                        <a:rPr lang="en-US" sz="700">
                          <a:latin typeface="arial"/>
                        </a:rPr>
                      </a:br>
                      <a:r>
                        <a:rPr lang="en-US" sz="700">
                          <a:latin typeface="arial"/>
                        </a:rPr>
                        <a:t>PinAI </a:t>
                      </a:r>
                    </a:p>
                  </a:txBody>
                  <a:tcPr marL="14350" marR="14350" marT="14350" marB="14350">
                    <a:lnL>
                      <a:noFill/>
                    </a:lnL>
                    <a:lnR>
                      <a:noFill/>
                    </a:lnR>
                    <a:lnT>
                      <a:noFill/>
                    </a:lnT>
                    <a:lnB>
                      <a:noFill/>
                    </a:lnB>
                    <a:solidFill>
                      <a:srgbClr val="FFFFFF"/>
                    </a:solidFill>
                  </a:tcPr>
                </a:tc>
                <a:extLst>
                  <a:ext uri="{0D108BD9-81ED-4DB2-BD59-A6C34878D82A}">
                    <a16:rowId xmlns:a16="http://schemas.microsoft.com/office/drawing/2014/main" val="10001"/>
                  </a:ext>
                </a:extLst>
              </a:tr>
              <a:tr h="349035">
                <a:tc>
                  <a:txBody>
                    <a:bodyPr/>
                    <a:lstStyle/>
                    <a:p>
                      <a:r>
                        <a:rPr lang="en-US" sz="700" dirty="0">
                          <a:latin typeface="arial"/>
                          <a:hlinkClick r:id="rId4" action="ppaction://hlinkfile"/>
                        </a:rPr>
                        <a:t>Acc65I</a:t>
                      </a:r>
                      <a:endParaRPr lang="en-US" sz="700" dirty="0">
                        <a:latin typeface="arial"/>
                      </a:endParaRPr>
                    </a:p>
                  </a:txBody>
                  <a:tcPr marL="14350" marR="14350" marT="14350" marB="14350">
                    <a:lnL>
                      <a:noFill/>
                    </a:lnL>
                    <a:lnR>
                      <a:noFill/>
                    </a:lnR>
                    <a:lnT>
                      <a:noFill/>
                    </a:lnT>
                    <a:lnB>
                      <a:noFill/>
                    </a:lnB>
                    <a:solidFill>
                      <a:srgbClr val="FFFFFF"/>
                    </a:solidFill>
                  </a:tcPr>
                </a:tc>
                <a:tc>
                  <a:txBody>
                    <a:bodyPr/>
                    <a:lstStyle/>
                    <a:p>
                      <a:pPr algn="ctr"/>
                      <a:r>
                        <a:rPr lang="en-US" sz="700">
                          <a:latin typeface="arial"/>
                        </a:rPr>
                        <a:t>2</a:t>
                      </a:r>
                      <a:br>
                        <a:rPr lang="en-US" sz="700">
                          <a:latin typeface="arial"/>
                        </a:rPr>
                      </a:br>
                      <a:r>
                        <a:rPr lang="en-US" sz="700">
                          <a:latin typeface="arial"/>
                        </a:rPr>
                        <a:t>1</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99</a:t>
                      </a:r>
                      <a:br>
                        <a:rPr lang="en-US" sz="700">
                          <a:latin typeface="arial"/>
                        </a:rPr>
                      </a:br>
                      <a:r>
                        <a:rPr lang="en-US" sz="700">
                          <a:latin typeface="arial"/>
                        </a:rPr>
                        <a:t>75</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LITMUS 29</a:t>
                      </a:r>
                      <a:br>
                        <a:rPr lang="en-US" sz="700">
                          <a:latin typeface="arial"/>
                        </a:rPr>
                      </a:br>
                      <a:r>
                        <a:rPr lang="en-US" sz="700">
                          <a:latin typeface="arial"/>
                        </a:rPr>
                        <a:t>pNEB193</a:t>
                      </a:r>
                    </a:p>
                  </a:txBody>
                  <a:tcPr marL="14350" marR="14350" marT="14350" marB="14350">
                    <a:lnL>
                      <a:noFill/>
                    </a:lnL>
                    <a:lnR>
                      <a:noFill/>
                    </a:lnR>
                    <a:lnT>
                      <a:noFill/>
                    </a:lnT>
                    <a:lnB>
                      <a:noFill/>
                    </a:lnB>
                    <a:solidFill>
                      <a:srgbClr val="FFFFFF"/>
                    </a:solidFill>
                  </a:tcPr>
                </a:tc>
                <a:tc>
                  <a:txBody>
                    <a:bodyPr/>
                    <a:lstStyle/>
                    <a:p>
                      <a:pPr algn="ctr"/>
                      <a:r>
                        <a:rPr lang="en-US" sz="700">
                          <a:latin typeface="arial"/>
                          <a:hlinkClick r:id="rId5" action="ppaction://hlinkfile"/>
                        </a:rPr>
                        <a:t>SpeI</a:t>
                      </a:r>
                      <a:r>
                        <a:rPr lang="en-US" sz="700">
                          <a:latin typeface="arial"/>
                        </a:rPr>
                        <a:t/>
                      </a:r>
                      <a:br>
                        <a:rPr lang="en-US" sz="700">
                          <a:latin typeface="arial"/>
                        </a:rPr>
                      </a:br>
                      <a:r>
                        <a:rPr lang="en-US" sz="700">
                          <a:latin typeface="arial"/>
                          <a:hlinkClick r:id="rId6" action="ppaction://hlinkfile"/>
                        </a:rPr>
                        <a:t>SacI</a:t>
                      </a:r>
                      <a:endParaRPr lang="en-US" sz="700">
                        <a:latin typeface="arial"/>
                      </a:endParaRPr>
                    </a:p>
                  </a:txBody>
                  <a:tcPr marL="14350" marR="14350" marT="14350" marB="14350">
                    <a:lnL>
                      <a:noFill/>
                    </a:lnL>
                    <a:lnR>
                      <a:noFill/>
                    </a:lnR>
                    <a:lnT>
                      <a:noFill/>
                    </a:lnT>
                    <a:lnB>
                      <a:noFill/>
                    </a:lnB>
                    <a:solidFill>
                      <a:srgbClr val="FFFFFF"/>
                    </a:solidFill>
                  </a:tcPr>
                </a:tc>
                <a:extLst>
                  <a:ext uri="{0D108BD9-81ED-4DB2-BD59-A6C34878D82A}">
                    <a16:rowId xmlns:a16="http://schemas.microsoft.com/office/drawing/2014/main" val="10002"/>
                  </a:ext>
                </a:extLst>
              </a:tr>
              <a:tr h="195209">
                <a:tc>
                  <a:txBody>
                    <a:bodyPr/>
                    <a:lstStyle/>
                    <a:p>
                      <a:r>
                        <a:rPr lang="en-US" sz="700">
                          <a:latin typeface="arial"/>
                          <a:hlinkClick r:id="rId7" action="ppaction://hlinkfile"/>
                        </a:rPr>
                        <a:t>AflII</a:t>
                      </a:r>
                      <a:endParaRPr lang="en-US" sz="700">
                        <a:latin typeface="arial"/>
                      </a:endParaRPr>
                    </a:p>
                  </a:txBody>
                  <a:tcPr marL="14350" marR="14350" marT="14350" marB="14350">
                    <a:lnL>
                      <a:noFill/>
                    </a:lnL>
                    <a:lnR>
                      <a:noFill/>
                    </a:lnR>
                    <a:lnT>
                      <a:noFill/>
                    </a:lnT>
                    <a:lnB>
                      <a:noFill/>
                    </a:lnB>
                    <a:solidFill>
                      <a:srgbClr val="FFFFFF"/>
                    </a:solidFill>
                  </a:tcPr>
                </a:tc>
                <a:tc>
                  <a:txBody>
                    <a:bodyPr/>
                    <a:lstStyle/>
                    <a:p>
                      <a:pPr algn="ctr"/>
                      <a:r>
                        <a:rPr lang="en-US" sz="700">
                          <a:latin typeface="arial"/>
                        </a:rPr>
                        <a:t>1</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13</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LITMUS 29</a:t>
                      </a:r>
                    </a:p>
                  </a:txBody>
                  <a:tcPr marL="14350" marR="14350" marT="14350" marB="14350">
                    <a:lnL>
                      <a:noFill/>
                    </a:lnL>
                    <a:lnR>
                      <a:noFill/>
                    </a:lnR>
                    <a:lnT>
                      <a:noFill/>
                    </a:lnT>
                    <a:lnB>
                      <a:noFill/>
                    </a:lnB>
                    <a:solidFill>
                      <a:srgbClr val="FFFFFF"/>
                    </a:solidFill>
                  </a:tcPr>
                </a:tc>
                <a:tc>
                  <a:txBody>
                    <a:bodyPr/>
                    <a:lstStyle/>
                    <a:p>
                      <a:pPr algn="ctr"/>
                      <a:r>
                        <a:rPr lang="en-US" sz="700">
                          <a:latin typeface="arial"/>
                          <a:hlinkClick r:id="rId8" action="ppaction://hlinkfile"/>
                        </a:rPr>
                        <a:t>StuI</a:t>
                      </a:r>
                      <a:endParaRPr lang="en-US" sz="700">
                        <a:latin typeface="arial"/>
                      </a:endParaRPr>
                    </a:p>
                  </a:txBody>
                  <a:tcPr marL="14350" marR="14350" marT="14350" marB="14350">
                    <a:lnL>
                      <a:noFill/>
                    </a:lnL>
                    <a:lnR>
                      <a:noFill/>
                    </a:lnR>
                    <a:lnT>
                      <a:noFill/>
                    </a:lnT>
                    <a:lnB>
                      <a:noFill/>
                    </a:lnB>
                    <a:solidFill>
                      <a:srgbClr val="FFFFFF"/>
                    </a:solidFill>
                  </a:tcPr>
                </a:tc>
                <a:extLst>
                  <a:ext uri="{0D108BD9-81ED-4DB2-BD59-A6C34878D82A}">
                    <a16:rowId xmlns:a16="http://schemas.microsoft.com/office/drawing/2014/main" val="10003"/>
                  </a:ext>
                </a:extLst>
              </a:tr>
              <a:tr h="349035">
                <a:tc>
                  <a:txBody>
                    <a:bodyPr/>
                    <a:lstStyle/>
                    <a:p>
                      <a:r>
                        <a:rPr lang="en-US" sz="700">
                          <a:latin typeface="arial"/>
                          <a:hlinkClick r:id="rId9" action="ppaction://hlinkfile"/>
                        </a:rPr>
                        <a:t>AgeI</a:t>
                      </a:r>
                      <a:endParaRPr lang="en-US" sz="700">
                        <a:latin typeface="arial"/>
                      </a:endParaRPr>
                    </a:p>
                  </a:txBody>
                  <a:tcPr marL="14350" marR="14350" marT="14350" marB="14350">
                    <a:lnL>
                      <a:noFill/>
                    </a:lnL>
                    <a:lnR>
                      <a:noFill/>
                    </a:lnR>
                    <a:lnT>
                      <a:noFill/>
                    </a:lnT>
                    <a:lnB>
                      <a:noFill/>
                    </a:lnB>
                    <a:solidFill>
                      <a:srgbClr val="FFFFFF"/>
                    </a:solidFill>
                  </a:tcPr>
                </a:tc>
                <a:tc>
                  <a:txBody>
                    <a:bodyPr/>
                    <a:lstStyle/>
                    <a:p>
                      <a:pPr algn="ctr"/>
                      <a:r>
                        <a:rPr lang="en-US" sz="700">
                          <a:latin typeface="arial"/>
                        </a:rPr>
                        <a:t>1</a:t>
                      </a:r>
                      <a:br>
                        <a:rPr lang="en-US" sz="700">
                          <a:latin typeface="arial"/>
                        </a:rPr>
                      </a:br>
                      <a:r>
                        <a:rPr lang="en-US" sz="700">
                          <a:latin typeface="arial"/>
                        </a:rPr>
                        <a:t>1</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100</a:t>
                      </a:r>
                      <a:br>
                        <a:rPr lang="en-US" sz="700">
                          <a:latin typeface="arial"/>
                        </a:rPr>
                      </a:br>
                      <a:r>
                        <a:rPr lang="en-US" sz="700">
                          <a:latin typeface="arial"/>
                        </a:rPr>
                        <a:t>100</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LITMUS 29</a:t>
                      </a:r>
                      <a:br>
                        <a:rPr lang="en-US" sz="700">
                          <a:latin typeface="arial"/>
                        </a:rPr>
                      </a:br>
                      <a:r>
                        <a:rPr lang="en-US" sz="700">
                          <a:latin typeface="arial"/>
                        </a:rPr>
                        <a:t>LITMUS 29</a:t>
                      </a:r>
                    </a:p>
                  </a:txBody>
                  <a:tcPr marL="14350" marR="14350" marT="14350" marB="14350">
                    <a:lnL>
                      <a:noFill/>
                    </a:lnL>
                    <a:lnR>
                      <a:noFill/>
                    </a:lnR>
                    <a:lnT>
                      <a:noFill/>
                    </a:lnT>
                    <a:lnB>
                      <a:noFill/>
                    </a:lnB>
                    <a:solidFill>
                      <a:srgbClr val="FFFFFF"/>
                    </a:solidFill>
                  </a:tcPr>
                </a:tc>
                <a:tc>
                  <a:txBody>
                    <a:bodyPr/>
                    <a:lstStyle/>
                    <a:p>
                      <a:pPr algn="ctr"/>
                      <a:r>
                        <a:rPr lang="en-US" sz="700">
                          <a:latin typeface="arial"/>
                          <a:hlinkClick r:id="rId10" action="ppaction://hlinkfile"/>
                        </a:rPr>
                        <a:t>XbaI</a:t>
                      </a:r>
                      <a:r>
                        <a:rPr lang="en-US" sz="700">
                          <a:latin typeface="arial"/>
                        </a:rPr>
                        <a:t/>
                      </a:r>
                      <a:br>
                        <a:rPr lang="en-US" sz="700">
                          <a:latin typeface="arial"/>
                        </a:rPr>
                      </a:br>
                      <a:r>
                        <a:rPr lang="en-US" sz="700">
                          <a:latin typeface="arial"/>
                          <a:hlinkClick r:id="rId2" action="ppaction://hlinkfile"/>
                        </a:rPr>
                        <a:t>AatII</a:t>
                      </a:r>
                      <a:endParaRPr lang="en-US" sz="700">
                        <a:latin typeface="arial"/>
                      </a:endParaRPr>
                    </a:p>
                  </a:txBody>
                  <a:tcPr marL="14350" marR="14350" marT="14350" marB="14350">
                    <a:lnL>
                      <a:noFill/>
                    </a:lnL>
                    <a:lnR>
                      <a:noFill/>
                    </a:lnR>
                    <a:lnT>
                      <a:noFill/>
                    </a:lnT>
                    <a:lnB>
                      <a:noFill/>
                    </a:lnB>
                    <a:solidFill>
                      <a:srgbClr val="FFFFFF"/>
                    </a:solidFill>
                  </a:tcPr>
                </a:tc>
                <a:extLst>
                  <a:ext uri="{0D108BD9-81ED-4DB2-BD59-A6C34878D82A}">
                    <a16:rowId xmlns:a16="http://schemas.microsoft.com/office/drawing/2014/main" val="10004"/>
                  </a:ext>
                </a:extLst>
              </a:tr>
              <a:tr h="195209">
                <a:tc>
                  <a:txBody>
                    <a:bodyPr/>
                    <a:lstStyle/>
                    <a:p>
                      <a:r>
                        <a:rPr lang="en-US" sz="700">
                          <a:latin typeface="arial"/>
                          <a:hlinkClick r:id="rId11" action="ppaction://hlinkfile"/>
                        </a:rPr>
                        <a:t>ApaI</a:t>
                      </a:r>
                      <a:endParaRPr lang="en-US" sz="700">
                        <a:latin typeface="arial"/>
                      </a:endParaRPr>
                    </a:p>
                  </a:txBody>
                  <a:tcPr marL="14350" marR="14350" marT="14350" marB="14350">
                    <a:lnL>
                      <a:noFill/>
                    </a:lnL>
                    <a:lnR>
                      <a:noFill/>
                    </a:lnR>
                    <a:lnT>
                      <a:noFill/>
                    </a:lnT>
                    <a:lnB>
                      <a:noFill/>
                    </a:lnB>
                    <a:solidFill>
                      <a:srgbClr val="FFFFFF"/>
                    </a:solidFill>
                  </a:tcPr>
                </a:tc>
                <a:tc>
                  <a:txBody>
                    <a:bodyPr/>
                    <a:lstStyle/>
                    <a:p>
                      <a:pPr algn="ctr"/>
                      <a:r>
                        <a:rPr lang="en-US" sz="700">
                          <a:latin typeface="arial"/>
                        </a:rPr>
                        <a:t>2</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100 </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LITMUS 38</a:t>
                      </a:r>
                    </a:p>
                  </a:txBody>
                  <a:tcPr marL="14350" marR="14350" marT="14350" marB="14350">
                    <a:lnL>
                      <a:noFill/>
                    </a:lnL>
                    <a:lnR>
                      <a:noFill/>
                    </a:lnR>
                    <a:lnT>
                      <a:noFill/>
                    </a:lnT>
                    <a:lnB>
                      <a:noFill/>
                    </a:lnB>
                    <a:solidFill>
                      <a:srgbClr val="FFFFFF"/>
                    </a:solidFill>
                  </a:tcPr>
                </a:tc>
                <a:tc>
                  <a:txBody>
                    <a:bodyPr/>
                    <a:lstStyle/>
                    <a:p>
                      <a:pPr algn="ctr"/>
                      <a:r>
                        <a:rPr lang="en-US" sz="700">
                          <a:latin typeface="arial"/>
                          <a:hlinkClick r:id="rId5" action="ppaction://hlinkfile"/>
                        </a:rPr>
                        <a:t>SpeI</a:t>
                      </a:r>
                      <a:endParaRPr lang="en-US" sz="700">
                        <a:latin typeface="arial"/>
                      </a:endParaRPr>
                    </a:p>
                  </a:txBody>
                  <a:tcPr marL="14350" marR="14350" marT="14350" marB="14350">
                    <a:lnL>
                      <a:noFill/>
                    </a:lnL>
                    <a:lnR>
                      <a:noFill/>
                    </a:lnR>
                    <a:lnT>
                      <a:noFill/>
                    </a:lnT>
                    <a:lnB>
                      <a:noFill/>
                    </a:lnB>
                    <a:solidFill>
                      <a:srgbClr val="FFFFFF"/>
                    </a:solidFill>
                  </a:tcPr>
                </a:tc>
                <a:extLst>
                  <a:ext uri="{0D108BD9-81ED-4DB2-BD59-A6C34878D82A}">
                    <a16:rowId xmlns:a16="http://schemas.microsoft.com/office/drawing/2014/main" val="10005"/>
                  </a:ext>
                </a:extLst>
              </a:tr>
              <a:tr h="195209">
                <a:tc>
                  <a:txBody>
                    <a:bodyPr/>
                    <a:lstStyle/>
                    <a:p>
                      <a:r>
                        <a:rPr lang="en-US" sz="700">
                          <a:latin typeface="arial"/>
                          <a:hlinkClick r:id="rId12" action="ppaction://hlinkfile"/>
                        </a:rPr>
                        <a:t>AscI</a:t>
                      </a:r>
                      <a:endParaRPr lang="en-US" sz="700">
                        <a:latin typeface="arial"/>
                      </a:endParaRPr>
                    </a:p>
                  </a:txBody>
                  <a:tcPr marL="14350" marR="14350" marT="14350" marB="14350">
                    <a:lnL>
                      <a:noFill/>
                    </a:lnL>
                    <a:lnR>
                      <a:noFill/>
                    </a:lnR>
                    <a:lnT>
                      <a:noFill/>
                    </a:lnT>
                    <a:lnB>
                      <a:noFill/>
                    </a:lnB>
                    <a:solidFill>
                      <a:srgbClr val="FFFFFF"/>
                    </a:solidFill>
                  </a:tcPr>
                </a:tc>
                <a:tc>
                  <a:txBody>
                    <a:bodyPr/>
                    <a:lstStyle/>
                    <a:p>
                      <a:pPr algn="ctr"/>
                      <a:r>
                        <a:rPr lang="en-US" sz="700">
                          <a:latin typeface="arial"/>
                        </a:rPr>
                        <a:t>1</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97</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pNEB193</a:t>
                      </a:r>
                    </a:p>
                  </a:txBody>
                  <a:tcPr marL="14350" marR="14350" marT="14350" marB="14350">
                    <a:lnL>
                      <a:noFill/>
                    </a:lnL>
                    <a:lnR>
                      <a:noFill/>
                    </a:lnR>
                    <a:lnT>
                      <a:noFill/>
                    </a:lnT>
                    <a:lnB>
                      <a:noFill/>
                    </a:lnB>
                    <a:solidFill>
                      <a:srgbClr val="FFFFFF"/>
                    </a:solidFill>
                  </a:tcPr>
                </a:tc>
                <a:tc>
                  <a:txBody>
                    <a:bodyPr/>
                    <a:lstStyle/>
                    <a:p>
                      <a:pPr algn="ctr"/>
                      <a:r>
                        <a:rPr lang="en-US" sz="700">
                          <a:latin typeface="arial"/>
                          <a:hlinkClick r:id="rId13" action="ppaction://hlinkfile"/>
                        </a:rPr>
                        <a:t>BamHI</a:t>
                      </a:r>
                      <a:endParaRPr lang="en-US" sz="700">
                        <a:latin typeface="arial"/>
                      </a:endParaRPr>
                    </a:p>
                  </a:txBody>
                  <a:tcPr marL="14350" marR="14350" marT="14350" marB="14350">
                    <a:lnL>
                      <a:noFill/>
                    </a:lnL>
                    <a:lnR>
                      <a:noFill/>
                    </a:lnR>
                    <a:lnT>
                      <a:noFill/>
                    </a:lnT>
                    <a:lnB>
                      <a:noFill/>
                    </a:lnB>
                    <a:solidFill>
                      <a:srgbClr val="FFFFFF"/>
                    </a:solidFill>
                  </a:tcPr>
                </a:tc>
                <a:extLst>
                  <a:ext uri="{0D108BD9-81ED-4DB2-BD59-A6C34878D82A}">
                    <a16:rowId xmlns:a16="http://schemas.microsoft.com/office/drawing/2014/main" val="10006"/>
                  </a:ext>
                </a:extLst>
              </a:tr>
              <a:tr h="195209">
                <a:tc>
                  <a:txBody>
                    <a:bodyPr/>
                    <a:lstStyle/>
                    <a:p>
                      <a:r>
                        <a:rPr lang="en-US" sz="700">
                          <a:latin typeface="arial"/>
                          <a:hlinkClick r:id="rId14" action="ppaction://hlinkfile"/>
                        </a:rPr>
                        <a:t>AvrII</a:t>
                      </a:r>
                      <a:endParaRPr lang="en-US" sz="700">
                        <a:latin typeface="arial"/>
                      </a:endParaRPr>
                    </a:p>
                  </a:txBody>
                  <a:tcPr marL="14350" marR="14350" marT="14350" marB="14350">
                    <a:lnL>
                      <a:noFill/>
                    </a:lnL>
                    <a:lnR>
                      <a:noFill/>
                    </a:lnR>
                    <a:lnT>
                      <a:noFill/>
                    </a:lnT>
                    <a:lnB>
                      <a:noFill/>
                    </a:lnB>
                    <a:solidFill>
                      <a:srgbClr val="FFFFFF"/>
                    </a:solidFill>
                  </a:tcPr>
                </a:tc>
                <a:tc>
                  <a:txBody>
                    <a:bodyPr/>
                    <a:lstStyle/>
                    <a:p>
                      <a:pPr algn="ctr"/>
                      <a:r>
                        <a:rPr lang="en-US" sz="700">
                          <a:latin typeface="arial"/>
                        </a:rPr>
                        <a:t>1</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100</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LITMUS 29</a:t>
                      </a:r>
                    </a:p>
                  </a:txBody>
                  <a:tcPr marL="14350" marR="14350" marT="14350" marB="14350">
                    <a:lnL>
                      <a:noFill/>
                    </a:lnL>
                    <a:lnR>
                      <a:noFill/>
                    </a:lnR>
                    <a:lnT>
                      <a:noFill/>
                    </a:lnT>
                    <a:lnB>
                      <a:noFill/>
                    </a:lnB>
                    <a:solidFill>
                      <a:srgbClr val="FFFFFF"/>
                    </a:solidFill>
                  </a:tcPr>
                </a:tc>
                <a:tc>
                  <a:txBody>
                    <a:bodyPr/>
                    <a:lstStyle/>
                    <a:p>
                      <a:pPr algn="ctr"/>
                      <a:r>
                        <a:rPr lang="en-US" sz="700">
                          <a:latin typeface="arial"/>
                          <a:hlinkClick r:id="rId6" action="ppaction://hlinkfile"/>
                        </a:rPr>
                        <a:t>SacI</a:t>
                      </a:r>
                      <a:endParaRPr lang="en-US" sz="700">
                        <a:latin typeface="arial"/>
                      </a:endParaRPr>
                    </a:p>
                  </a:txBody>
                  <a:tcPr marL="14350" marR="14350" marT="14350" marB="14350">
                    <a:lnL>
                      <a:noFill/>
                    </a:lnL>
                    <a:lnR>
                      <a:noFill/>
                    </a:lnR>
                    <a:lnT>
                      <a:noFill/>
                    </a:lnT>
                    <a:lnB>
                      <a:noFill/>
                    </a:lnB>
                    <a:solidFill>
                      <a:srgbClr val="FFFFFF"/>
                    </a:solidFill>
                  </a:tcPr>
                </a:tc>
                <a:extLst>
                  <a:ext uri="{0D108BD9-81ED-4DB2-BD59-A6C34878D82A}">
                    <a16:rowId xmlns:a16="http://schemas.microsoft.com/office/drawing/2014/main" val="10007"/>
                  </a:ext>
                </a:extLst>
              </a:tr>
              <a:tr h="195209">
                <a:tc>
                  <a:txBody>
                    <a:bodyPr/>
                    <a:lstStyle/>
                    <a:p>
                      <a:r>
                        <a:rPr lang="en-US" sz="700" dirty="0">
                          <a:latin typeface="arial"/>
                          <a:hlinkClick r:id="rId13" action="ppaction://hlinkfile"/>
                        </a:rPr>
                        <a:t>BamHI</a:t>
                      </a:r>
                      <a:endParaRPr lang="en-US" sz="700" dirty="0">
                        <a:latin typeface="arial"/>
                      </a:endParaRPr>
                    </a:p>
                  </a:txBody>
                  <a:tcPr marL="14350" marR="14350" marT="14350" marB="14350">
                    <a:lnL>
                      <a:noFill/>
                    </a:lnL>
                    <a:lnR>
                      <a:noFill/>
                    </a:lnR>
                    <a:lnT>
                      <a:noFill/>
                    </a:lnT>
                    <a:lnB>
                      <a:noFill/>
                    </a:lnB>
                    <a:solidFill>
                      <a:srgbClr val="FFFFFF"/>
                    </a:solidFill>
                  </a:tcPr>
                </a:tc>
                <a:tc>
                  <a:txBody>
                    <a:bodyPr/>
                    <a:lstStyle/>
                    <a:p>
                      <a:pPr algn="ctr"/>
                      <a:r>
                        <a:rPr lang="en-US" sz="700">
                          <a:latin typeface="arial"/>
                        </a:rPr>
                        <a:t>1</a:t>
                      </a:r>
                    </a:p>
                  </a:txBody>
                  <a:tcPr marL="14350" marR="14350" marT="14350" marB="14350">
                    <a:lnL>
                      <a:noFill/>
                    </a:lnL>
                    <a:lnR>
                      <a:noFill/>
                    </a:lnR>
                    <a:lnT>
                      <a:noFill/>
                    </a:lnT>
                    <a:lnB>
                      <a:noFill/>
                    </a:lnB>
                    <a:solidFill>
                      <a:srgbClr val="FFFFFF"/>
                    </a:solidFill>
                  </a:tcPr>
                </a:tc>
                <a:tc>
                  <a:txBody>
                    <a:bodyPr/>
                    <a:lstStyle/>
                    <a:p>
                      <a:pPr algn="ctr"/>
                      <a:r>
                        <a:rPr lang="en-US" sz="700" dirty="0">
                          <a:latin typeface="arial"/>
                        </a:rPr>
                        <a:t>97</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LITMUS 29</a:t>
                      </a:r>
                    </a:p>
                  </a:txBody>
                  <a:tcPr marL="14350" marR="14350" marT="14350" marB="14350">
                    <a:lnL>
                      <a:noFill/>
                    </a:lnL>
                    <a:lnR>
                      <a:noFill/>
                    </a:lnR>
                    <a:lnT>
                      <a:noFill/>
                    </a:lnT>
                    <a:lnB>
                      <a:noFill/>
                    </a:lnB>
                    <a:solidFill>
                      <a:srgbClr val="FFFFFF"/>
                    </a:solidFill>
                  </a:tcPr>
                </a:tc>
                <a:tc>
                  <a:txBody>
                    <a:bodyPr/>
                    <a:lstStyle/>
                    <a:p>
                      <a:pPr algn="ctr"/>
                      <a:r>
                        <a:rPr lang="en-US" sz="700" dirty="0">
                          <a:latin typeface="arial"/>
                          <a:hlinkClick r:id="rId15" action="ppaction://hlinkfile"/>
                        </a:rPr>
                        <a:t>HindIII</a:t>
                      </a:r>
                      <a:endParaRPr lang="en-US" sz="700" dirty="0">
                        <a:latin typeface="arial"/>
                      </a:endParaRPr>
                    </a:p>
                  </a:txBody>
                  <a:tcPr marL="14350" marR="14350" marT="14350" marB="14350">
                    <a:lnL>
                      <a:noFill/>
                    </a:lnL>
                    <a:lnR>
                      <a:noFill/>
                    </a:lnR>
                    <a:lnT>
                      <a:noFill/>
                    </a:lnT>
                    <a:lnB>
                      <a:noFill/>
                    </a:lnB>
                    <a:solidFill>
                      <a:srgbClr val="FFFFFF"/>
                    </a:solidFill>
                  </a:tcPr>
                </a:tc>
                <a:extLst>
                  <a:ext uri="{0D108BD9-81ED-4DB2-BD59-A6C34878D82A}">
                    <a16:rowId xmlns:a16="http://schemas.microsoft.com/office/drawing/2014/main" val="10008"/>
                  </a:ext>
                </a:extLst>
              </a:tr>
              <a:tr h="195209">
                <a:tc>
                  <a:txBody>
                    <a:bodyPr/>
                    <a:lstStyle/>
                    <a:p>
                      <a:r>
                        <a:rPr lang="en-US" sz="700">
                          <a:latin typeface="arial"/>
                          <a:hlinkClick r:id="rId16" action="ppaction://hlinkfile"/>
                        </a:rPr>
                        <a:t>BglII</a:t>
                      </a:r>
                      <a:endParaRPr lang="en-US" sz="700">
                        <a:latin typeface="arial"/>
                      </a:endParaRPr>
                    </a:p>
                  </a:txBody>
                  <a:tcPr marL="14350" marR="14350" marT="14350" marB="14350">
                    <a:lnL>
                      <a:noFill/>
                    </a:lnL>
                    <a:lnR>
                      <a:noFill/>
                    </a:lnR>
                    <a:lnT>
                      <a:noFill/>
                    </a:lnT>
                    <a:lnB>
                      <a:noFill/>
                    </a:lnB>
                    <a:solidFill>
                      <a:srgbClr val="FFFFFF"/>
                    </a:solidFill>
                  </a:tcPr>
                </a:tc>
                <a:tc>
                  <a:txBody>
                    <a:bodyPr/>
                    <a:lstStyle/>
                    <a:p>
                      <a:pPr algn="ctr"/>
                      <a:r>
                        <a:rPr lang="en-US" sz="700">
                          <a:latin typeface="arial"/>
                        </a:rPr>
                        <a:t>3</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100</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LITMUS 29</a:t>
                      </a:r>
                    </a:p>
                  </a:txBody>
                  <a:tcPr marL="14350" marR="14350" marT="14350" marB="14350">
                    <a:lnL>
                      <a:noFill/>
                    </a:lnL>
                    <a:lnR>
                      <a:noFill/>
                    </a:lnR>
                    <a:lnT>
                      <a:noFill/>
                    </a:lnT>
                    <a:lnB>
                      <a:noFill/>
                    </a:lnB>
                    <a:solidFill>
                      <a:srgbClr val="FFFFFF"/>
                    </a:solidFill>
                  </a:tcPr>
                </a:tc>
                <a:tc>
                  <a:txBody>
                    <a:bodyPr/>
                    <a:lstStyle/>
                    <a:p>
                      <a:pPr algn="ctr"/>
                      <a:r>
                        <a:rPr lang="en-US" sz="700">
                          <a:latin typeface="arial"/>
                          <a:hlinkClick r:id="rId17" action="ppaction://hlinkfile"/>
                        </a:rPr>
                        <a:t>NsiI</a:t>
                      </a:r>
                      <a:endParaRPr lang="en-US" sz="700">
                        <a:latin typeface="arial"/>
                      </a:endParaRPr>
                    </a:p>
                  </a:txBody>
                  <a:tcPr marL="14350" marR="14350" marT="14350" marB="14350">
                    <a:lnL>
                      <a:noFill/>
                    </a:lnL>
                    <a:lnR>
                      <a:noFill/>
                    </a:lnR>
                    <a:lnT>
                      <a:noFill/>
                    </a:lnT>
                    <a:lnB>
                      <a:noFill/>
                    </a:lnB>
                    <a:solidFill>
                      <a:srgbClr val="FFFFFF"/>
                    </a:solidFill>
                  </a:tcPr>
                </a:tc>
                <a:extLst>
                  <a:ext uri="{0D108BD9-81ED-4DB2-BD59-A6C34878D82A}">
                    <a16:rowId xmlns:a16="http://schemas.microsoft.com/office/drawing/2014/main" val="10009"/>
                  </a:ext>
                </a:extLst>
              </a:tr>
              <a:tr h="195209">
                <a:tc>
                  <a:txBody>
                    <a:bodyPr/>
                    <a:lstStyle/>
                    <a:p>
                      <a:r>
                        <a:rPr lang="en-US" sz="700">
                          <a:latin typeface="arial"/>
                          <a:hlinkClick r:id="rId18" action="ppaction://hlinkfile"/>
                        </a:rPr>
                        <a:t>BsiWI</a:t>
                      </a:r>
                      <a:endParaRPr lang="en-US" sz="700">
                        <a:latin typeface="arial"/>
                      </a:endParaRPr>
                    </a:p>
                  </a:txBody>
                  <a:tcPr marL="14350" marR="14350" marT="14350" marB="14350">
                    <a:lnL>
                      <a:noFill/>
                    </a:lnL>
                    <a:lnR>
                      <a:noFill/>
                    </a:lnR>
                    <a:lnT>
                      <a:noFill/>
                    </a:lnT>
                    <a:lnB>
                      <a:noFill/>
                    </a:lnB>
                    <a:solidFill>
                      <a:srgbClr val="FFFFFF"/>
                    </a:solidFill>
                  </a:tcPr>
                </a:tc>
                <a:tc>
                  <a:txBody>
                    <a:bodyPr/>
                    <a:lstStyle/>
                    <a:p>
                      <a:pPr algn="ctr"/>
                      <a:r>
                        <a:rPr lang="en-US" sz="700">
                          <a:latin typeface="arial"/>
                        </a:rPr>
                        <a:t>2</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100</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LITMUS 29</a:t>
                      </a:r>
                    </a:p>
                  </a:txBody>
                  <a:tcPr marL="14350" marR="14350" marT="14350" marB="14350">
                    <a:lnL>
                      <a:noFill/>
                    </a:lnL>
                    <a:lnR>
                      <a:noFill/>
                    </a:lnR>
                    <a:lnT>
                      <a:noFill/>
                    </a:lnT>
                    <a:lnB>
                      <a:noFill/>
                    </a:lnB>
                    <a:solidFill>
                      <a:srgbClr val="FFFFFF"/>
                    </a:solidFill>
                  </a:tcPr>
                </a:tc>
                <a:tc>
                  <a:txBody>
                    <a:bodyPr/>
                    <a:lstStyle/>
                    <a:p>
                      <a:pPr algn="ctr"/>
                      <a:r>
                        <a:rPr lang="en-US" sz="700">
                          <a:latin typeface="arial"/>
                          <a:hlinkClick r:id="rId19" action="ppaction://hlinkfile"/>
                        </a:rPr>
                        <a:t>BssHII</a:t>
                      </a:r>
                      <a:endParaRPr lang="en-US" sz="700">
                        <a:latin typeface="arial"/>
                      </a:endParaRPr>
                    </a:p>
                  </a:txBody>
                  <a:tcPr marL="14350" marR="14350" marT="14350" marB="14350">
                    <a:lnL>
                      <a:noFill/>
                    </a:lnL>
                    <a:lnR>
                      <a:noFill/>
                    </a:lnR>
                    <a:lnT>
                      <a:noFill/>
                    </a:lnT>
                    <a:lnB>
                      <a:noFill/>
                    </a:lnB>
                    <a:solidFill>
                      <a:srgbClr val="FFFFFF"/>
                    </a:solidFill>
                  </a:tcPr>
                </a:tc>
                <a:extLst>
                  <a:ext uri="{0D108BD9-81ED-4DB2-BD59-A6C34878D82A}">
                    <a16:rowId xmlns:a16="http://schemas.microsoft.com/office/drawing/2014/main" val="10010"/>
                  </a:ext>
                </a:extLst>
              </a:tr>
              <a:tr h="349035">
                <a:tc>
                  <a:txBody>
                    <a:bodyPr/>
                    <a:lstStyle/>
                    <a:p>
                      <a:r>
                        <a:rPr lang="en-US" sz="700">
                          <a:latin typeface="arial"/>
                          <a:hlinkClick r:id="rId20" action="ppaction://hlinkfile"/>
                        </a:rPr>
                        <a:t>BspEI</a:t>
                      </a:r>
                      <a:endParaRPr lang="en-US" sz="700">
                        <a:latin typeface="arial"/>
                      </a:endParaRPr>
                    </a:p>
                  </a:txBody>
                  <a:tcPr marL="14350" marR="14350" marT="14350" marB="14350">
                    <a:lnL>
                      <a:noFill/>
                    </a:lnL>
                    <a:lnR>
                      <a:noFill/>
                    </a:lnR>
                    <a:lnT>
                      <a:noFill/>
                    </a:lnT>
                    <a:lnB>
                      <a:noFill/>
                    </a:lnB>
                    <a:solidFill>
                      <a:srgbClr val="FFFFFF"/>
                    </a:solidFill>
                  </a:tcPr>
                </a:tc>
                <a:tc>
                  <a:txBody>
                    <a:bodyPr/>
                    <a:lstStyle/>
                    <a:p>
                      <a:pPr algn="ctr"/>
                      <a:r>
                        <a:rPr lang="en-US" sz="700" dirty="0">
                          <a:latin typeface="arial"/>
                        </a:rPr>
                        <a:t>2</a:t>
                      </a:r>
                      <a:br>
                        <a:rPr lang="en-US" sz="700" dirty="0">
                          <a:latin typeface="arial"/>
                        </a:rPr>
                      </a:br>
                      <a:r>
                        <a:rPr lang="en-US" sz="700" dirty="0">
                          <a:latin typeface="arial"/>
                        </a:rPr>
                        <a:t>1</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100</a:t>
                      </a:r>
                      <a:br>
                        <a:rPr lang="en-US" sz="700">
                          <a:latin typeface="arial"/>
                        </a:rPr>
                      </a:br>
                      <a:r>
                        <a:rPr lang="en-US" sz="700">
                          <a:latin typeface="arial"/>
                        </a:rPr>
                        <a:t>8</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LITMUS 39</a:t>
                      </a:r>
                      <a:br>
                        <a:rPr lang="en-US" sz="700">
                          <a:latin typeface="arial"/>
                        </a:rPr>
                      </a:br>
                      <a:r>
                        <a:rPr lang="en-US" sz="700">
                          <a:latin typeface="arial"/>
                        </a:rPr>
                        <a:t>LITMUS 38</a:t>
                      </a:r>
                    </a:p>
                  </a:txBody>
                  <a:tcPr marL="14350" marR="14350" marT="14350" marB="14350">
                    <a:lnL>
                      <a:noFill/>
                    </a:lnL>
                    <a:lnR>
                      <a:noFill/>
                    </a:lnR>
                    <a:lnT>
                      <a:noFill/>
                    </a:lnT>
                    <a:lnB>
                      <a:noFill/>
                    </a:lnB>
                    <a:solidFill>
                      <a:srgbClr val="FFFFFF"/>
                    </a:solidFill>
                  </a:tcPr>
                </a:tc>
                <a:tc>
                  <a:txBody>
                    <a:bodyPr/>
                    <a:lstStyle/>
                    <a:p>
                      <a:pPr algn="ctr"/>
                      <a:r>
                        <a:rPr lang="en-US" sz="700">
                          <a:latin typeface="arial"/>
                          <a:hlinkClick r:id="rId21" action="ppaction://hlinkfile"/>
                        </a:rPr>
                        <a:t>BsrGI</a:t>
                      </a:r>
                      <a:r>
                        <a:rPr lang="en-US" sz="700">
                          <a:latin typeface="arial"/>
                        </a:rPr>
                        <a:t/>
                      </a:r>
                      <a:br>
                        <a:rPr lang="en-US" sz="700">
                          <a:latin typeface="arial"/>
                        </a:rPr>
                      </a:br>
                      <a:r>
                        <a:rPr lang="en-US" sz="700">
                          <a:latin typeface="arial"/>
                          <a:hlinkClick r:id="rId21" action="ppaction://hlinkfile"/>
                        </a:rPr>
                        <a:t>BsrGI</a:t>
                      </a:r>
                      <a:endParaRPr lang="en-US" sz="700">
                        <a:latin typeface="arial"/>
                      </a:endParaRPr>
                    </a:p>
                  </a:txBody>
                  <a:tcPr marL="14350" marR="14350" marT="14350" marB="14350">
                    <a:lnL>
                      <a:noFill/>
                    </a:lnL>
                    <a:lnR>
                      <a:noFill/>
                    </a:lnR>
                    <a:lnT>
                      <a:noFill/>
                    </a:lnT>
                    <a:lnB>
                      <a:noFill/>
                    </a:lnB>
                    <a:solidFill>
                      <a:srgbClr val="FFFFFF"/>
                    </a:solidFill>
                  </a:tcPr>
                </a:tc>
                <a:extLst>
                  <a:ext uri="{0D108BD9-81ED-4DB2-BD59-A6C34878D82A}">
                    <a16:rowId xmlns:a16="http://schemas.microsoft.com/office/drawing/2014/main" val="10011"/>
                  </a:ext>
                </a:extLst>
              </a:tr>
              <a:tr h="349035">
                <a:tc>
                  <a:txBody>
                    <a:bodyPr/>
                    <a:lstStyle/>
                    <a:p>
                      <a:r>
                        <a:rPr lang="en-US" sz="700">
                          <a:latin typeface="arial"/>
                          <a:hlinkClick r:id="rId21" action="ppaction://hlinkfile"/>
                        </a:rPr>
                        <a:t>BsrGI</a:t>
                      </a:r>
                      <a:endParaRPr lang="en-US" sz="700">
                        <a:latin typeface="arial"/>
                      </a:endParaRPr>
                    </a:p>
                  </a:txBody>
                  <a:tcPr marL="14350" marR="14350" marT="14350" marB="14350">
                    <a:lnL>
                      <a:noFill/>
                    </a:lnL>
                    <a:lnR>
                      <a:noFill/>
                    </a:lnR>
                    <a:lnT>
                      <a:noFill/>
                    </a:lnT>
                    <a:lnB>
                      <a:noFill/>
                    </a:lnB>
                    <a:solidFill>
                      <a:srgbClr val="FFFFFF"/>
                    </a:solidFill>
                  </a:tcPr>
                </a:tc>
                <a:tc>
                  <a:txBody>
                    <a:bodyPr/>
                    <a:lstStyle/>
                    <a:p>
                      <a:pPr algn="ctr"/>
                      <a:r>
                        <a:rPr lang="en-US" sz="700">
                          <a:latin typeface="arial"/>
                        </a:rPr>
                        <a:t>2</a:t>
                      </a:r>
                      <a:br>
                        <a:rPr lang="en-US" sz="700">
                          <a:latin typeface="arial"/>
                        </a:rPr>
                      </a:br>
                      <a:r>
                        <a:rPr lang="en-US" sz="700">
                          <a:latin typeface="arial"/>
                        </a:rPr>
                        <a:t>1</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99</a:t>
                      </a:r>
                      <a:br>
                        <a:rPr lang="en-US" sz="700">
                          <a:latin typeface="arial"/>
                        </a:rPr>
                      </a:br>
                      <a:r>
                        <a:rPr lang="en-US" sz="700">
                          <a:latin typeface="arial"/>
                        </a:rPr>
                        <a:t>88</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LITMUS 39</a:t>
                      </a:r>
                      <a:br>
                        <a:rPr lang="en-US" sz="700">
                          <a:latin typeface="arial"/>
                        </a:rPr>
                      </a:br>
                      <a:r>
                        <a:rPr lang="en-US" sz="700">
                          <a:latin typeface="arial"/>
                        </a:rPr>
                        <a:t>LITMUS 38</a:t>
                      </a:r>
                    </a:p>
                  </a:txBody>
                  <a:tcPr marL="14350" marR="14350" marT="14350" marB="14350">
                    <a:lnL>
                      <a:noFill/>
                    </a:lnL>
                    <a:lnR>
                      <a:noFill/>
                    </a:lnR>
                    <a:lnT>
                      <a:noFill/>
                    </a:lnT>
                    <a:lnB>
                      <a:noFill/>
                    </a:lnB>
                    <a:solidFill>
                      <a:srgbClr val="FFFFFF"/>
                    </a:solidFill>
                  </a:tcPr>
                </a:tc>
                <a:tc>
                  <a:txBody>
                    <a:bodyPr/>
                    <a:lstStyle/>
                    <a:p>
                      <a:pPr algn="ctr"/>
                      <a:r>
                        <a:rPr lang="en-US" sz="700">
                          <a:latin typeface="arial"/>
                          <a:hlinkClick r:id="rId22" action="ppaction://hlinkfile"/>
                        </a:rPr>
                        <a:t>SphI</a:t>
                      </a:r>
                      <a:r>
                        <a:rPr lang="en-US" sz="700">
                          <a:latin typeface="arial"/>
                        </a:rPr>
                        <a:t/>
                      </a:r>
                      <a:br>
                        <a:rPr lang="en-US" sz="700">
                          <a:latin typeface="arial"/>
                        </a:rPr>
                      </a:br>
                      <a:r>
                        <a:rPr lang="en-US" sz="700">
                          <a:latin typeface="arial"/>
                          <a:hlinkClick r:id="rId20" action="ppaction://hlinkfile"/>
                        </a:rPr>
                        <a:t>BspEI</a:t>
                      </a:r>
                      <a:endParaRPr lang="en-US" sz="700">
                        <a:latin typeface="arial"/>
                      </a:endParaRPr>
                    </a:p>
                  </a:txBody>
                  <a:tcPr marL="14350" marR="14350" marT="14350" marB="14350">
                    <a:lnL>
                      <a:noFill/>
                    </a:lnL>
                    <a:lnR>
                      <a:noFill/>
                    </a:lnR>
                    <a:lnT>
                      <a:noFill/>
                    </a:lnT>
                    <a:lnB>
                      <a:noFill/>
                    </a:lnB>
                    <a:solidFill>
                      <a:srgbClr val="FFFFFF"/>
                    </a:solidFill>
                  </a:tcPr>
                </a:tc>
                <a:extLst>
                  <a:ext uri="{0D108BD9-81ED-4DB2-BD59-A6C34878D82A}">
                    <a16:rowId xmlns:a16="http://schemas.microsoft.com/office/drawing/2014/main" val="10012"/>
                  </a:ext>
                </a:extLst>
              </a:tr>
              <a:tr h="195209">
                <a:tc>
                  <a:txBody>
                    <a:bodyPr/>
                    <a:lstStyle/>
                    <a:p>
                      <a:r>
                        <a:rPr lang="en-US" sz="700">
                          <a:latin typeface="arial"/>
                          <a:hlinkClick r:id="rId19" action="ppaction://hlinkfile"/>
                        </a:rPr>
                        <a:t>BssHII</a:t>
                      </a:r>
                      <a:endParaRPr lang="en-US" sz="700">
                        <a:latin typeface="arial"/>
                      </a:endParaRPr>
                    </a:p>
                  </a:txBody>
                  <a:tcPr marL="14350" marR="14350" marT="14350" marB="14350">
                    <a:lnL>
                      <a:noFill/>
                    </a:lnL>
                    <a:lnR>
                      <a:noFill/>
                    </a:lnR>
                    <a:lnT>
                      <a:noFill/>
                    </a:lnT>
                    <a:lnB>
                      <a:noFill/>
                    </a:lnB>
                    <a:solidFill>
                      <a:srgbClr val="FFFFFF"/>
                    </a:solidFill>
                  </a:tcPr>
                </a:tc>
                <a:tc>
                  <a:txBody>
                    <a:bodyPr/>
                    <a:lstStyle/>
                    <a:p>
                      <a:pPr algn="ctr"/>
                      <a:r>
                        <a:rPr lang="en-US" sz="700">
                          <a:latin typeface="arial"/>
                        </a:rPr>
                        <a:t>2</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100</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LITMUS 29</a:t>
                      </a:r>
                    </a:p>
                  </a:txBody>
                  <a:tcPr marL="14350" marR="14350" marT="14350" marB="14350">
                    <a:lnL>
                      <a:noFill/>
                    </a:lnL>
                    <a:lnR>
                      <a:noFill/>
                    </a:lnR>
                    <a:lnT>
                      <a:noFill/>
                    </a:lnT>
                    <a:lnB>
                      <a:noFill/>
                    </a:lnB>
                    <a:solidFill>
                      <a:srgbClr val="FFFFFF"/>
                    </a:solidFill>
                  </a:tcPr>
                </a:tc>
                <a:tc>
                  <a:txBody>
                    <a:bodyPr/>
                    <a:lstStyle/>
                    <a:p>
                      <a:pPr algn="ctr"/>
                      <a:r>
                        <a:rPr lang="en-US" sz="700">
                          <a:latin typeface="arial"/>
                          <a:hlinkClick r:id="rId18" action="ppaction://hlinkfile"/>
                        </a:rPr>
                        <a:t>BsiWI</a:t>
                      </a:r>
                      <a:endParaRPr lang="en-US" sz="700">
                        <a:latin typeface="arial"/>
                      </a:endParaRPr>
                    </a:p>
                  </a:txBody>
                  <a:tcPr marL="14350" marR="14350" marT="14350" marB="14350">
                    <a:lnL>
                      <a:noFill/>
                    </a:lnL>
                    <a:lnR>
                      <a:noFill/>
                    </a:lnR>
                    <a:lnT>
                      <a:noFill/>
                    </a:lnT>
                    <a:lnB>
                      <a:noFill/>
                    </a:lnB>
                    <a:solidFill>
                      <a:srgbClr val="FFFFFF"/>
                    </a:solidFill>
                  </a:tcPr>
                </a:tc>
                <a:extLst>
                  <a:ext uri="{0D108BD9-81ED-4DB2-BD59-A6C34878D82A}">
                    <a16:rowId xmlns:a16="http://schemas.microsoft.com/office/drawing/2014/main" val="10013"/>
                  </a:ext>
                </a:extLst>
              </a:tr>
              <a:tr h="195209">
                <a:tc>
                  <a:txBody>
                    <a:bodyPr/>
                    <a:lstStyle/>
                    <a:p>
                      <a:r>
                        <a:rPr lang="en-US" sz="700">
                          <a:latin typeface="arial"/>
                          <a:hlinkClick r:id="rId23" action="ppaction://hlinkfile"/>
                        </a:rPr>
                        <a:t>EagI</a:t>
                      </a:r>
                      <a:endParaRPr lang="en-US" sz="700">
                        <a:latin typeface="arial"/>
                      </a:endParaRPr>
                    </a:p>
                  </a:txBody>
                  <a:tcPr marL="14350" marR="14350" marT="14350" marB="14350">
                    <a:lnL>
                      <a:noFill/>
                    </a:lnL>
                    <a:lnR>
                      <a:noFill/>
                    </a:lnR>
                    <a:lnT>
                      <a:noFill/>
                    </a:lnT>
                    <a:lnB>
                      <a:noFill/>
                    </a:lnB>
                    <a:solidFill>
                      <a:srgbClr val="FFFFFF"/>
                    </a:solidFill>
                  </a:tcPr>
                </a:tc>
                <a:tc>
                  <a:txBody>
                    <a:bodyPr/>
                    <a:lstStyle/>
                    <a:p>
                      <a:pPr algn="ctr"/>
                      <a:r>
                        <a:rPr lang="en-US" sz="700">
                          <a:latin typeface="arial"/>
                        </a:rPr>
                        <a:t>2</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100</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LITMUS 39</a:t>
                      </a:r>
                    </a:p>
                  </a:txBody>
                  <a:tcPr marL="14350" marR="14350" marT="14350" marB="14350">
                    <a:lnL>
                      <a:noFill/>
                    </a:lnL>
                    <a:lnR>
                      <a:noFill/>
                    </a:lnR>
                    <a:lnT>
                      <a:noFill/>
                    </a:lnT>
                    <a:lnB>
                      <a:noFill/>
                    </a:lnB>
                    <a:solidFill>
                      <a:srgbClr val="FFFFFF"/>
                    </a:solidFill>
                  </a:tcPr>
                </a:tc>
                <a:tc>
                  <a:txBody>
                    <a:bodyPr/>
                    <a:lstStyle/>
                    <a:p>
                      <a:pPr algn="ctr"/>
                      <a:r>
                        <a:rPr lang="en-US" sz="700">
                          <a:latin typeface="arial"/>
                          <a:hlinkClick r:id="rId24" action="ppaction://hlinkfile"/>
                        </a:rPr>
                        <a:t>NheI</a:t>
                      </a:r>
                      <a:endParaRPr lang="en-US" sz="700">
                        <a:latin typeface="arial"/>
                      </a:endParaRPr>
                    </a:p>
                  </a:txBody>
                  <a:tcPr marL="14350" marR="14350" marT="14350" marB="14350">
                    <a:lnL>
                      <a:noFill/>
                    </a:lnL>
                    <a:lnR>
                      <a:noFill/>
                    </a:lnR>
                    <a:lnT>
                      <a:noFill/>
                    </a:lnT>
                    <a:lnB>
                      <a:noFill/>
                    </a:lnB>
                    <a:solidFill>
                      <a:srgbClr val="FFFFFF"/>
                    </a:solidFill>
                  </a:tcPr>
                </a:tc>
                <a:extLst>
                  <a:ext uri="{0D108BD9-81ED-4DB2-BD59-A6C34878D82A}">
                    <a16:rowId xmlns:a16="http://schemas.microsoft.com/office/drawing/2014/main" val="10014"/>
                  </a:ext>
                </a:extLst>
              </a:tr>
              <a:tr h="502861">
                <a:tc>
                  <a:txBody>
                    <a:bodyPr/>
                    <a:lstStyle/>
                    <a:p>
                      <a:r>
                        <a:rPr lang="en-US" sz="700">
                          <a:latin typeface="arial"/>
                          <a:hlinkClick r:id="rId25" action="ppaction://hlinkfile"/>
                        </a:rPr>
                        <a:t>EcoRI</a:t>
                      </a:r>
                      <a:endParaRPr lang="en-US" sz="700">
                        <a:latin typeface="arial"/>
                      </a:endParaRPr>
                    </a:p>
                  </a:txBody>
                  <a:tcPr marL="14350" marR="14350" marT="14350" marB="14350">
                    <a:lnL>
                      <a:noFill/>
                    </a:lnL>
                    <a:lnR>
                      <a:noFill/>
                    </a:lnR>
                    <a:lnT>
                      <a:noFill/>
                    </a:lnT>
                    <a:lnB>
                      <a:noFill/>
                    </a:lnB>
                    <a:solidFill>
                      <a:srgbClr val="FFFFFF"/>
                    </a:solidFill>
                  </a:tcPr>
                </a:tc>
                <a:tc>
                  <a:txBody>
                    <a:bodyPr/>
                    <a:lstStyle/>
                    <a:p>
                      <a:pPr algn="ctr"/>
                      <a:r>
                        <a:rPr lang="en-US" sz="700">
                          <a:latin typeface="arial"/>
                        </a:rPr>
                        <a:t>1</a:t>
                      </a:r>
                      <a:br>
                        <a:rPr lang="en-US" sz="700">
                          <a:latin typeface="arial"/>
                        </a:rPr>
                      </a:br>
                      <a:r>
                        <a:rPr lang="en-US" sz="700">
                          <a:latin typeface="arial"/>
                        </a:rPr>
                        <a:t>1</a:t>
                      </a:r>
                      <a:br>
                        <a:rPr lang="en-US" sz="700">
                          <a:latin typeface="arial"/>
                        </a:rPr>
                      </a:br>
                      <a:r>
                        <a:rPr lang="en-US" sz="700">
                          <a:latin typeface="arial"/>
                        </a:rPr>
                        <a:t>1</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100</a:t>
                      </a:r>
                      <a:br>
                        <a:rPr lang="en-US" sz="700">
                          <a:latin typeface="arial"/>
                        </a:rPr>
                      </a:br>
                      <a:r>
                        <a:rPr lang="en-US" sz="700">
                          <a:latin typeface="arial"/>
                        </a:rPr>
                        <a:t>88</a:t>
                      </a:r>
                      <a:br>
                        <a:rPr lang="en-US" sz="700">
                          <a:latin typeface="arial"/>
                        </a:rPr>
                      </a:br>
                      <a:r>
                        <a:rPr lang="en-US" sz="700">
                          <a:latin typeface="arial"/>
                        </a:rPr>
                        <a:t>100</a:t>
                      </a:r>
                    </a:p>
                  </a:txBody>
                  <a:tcPr marL="14350" marR="14350" marT="14350" marB="14350">
                    <a:lnL>
                      <a:noFill/>
                    </a:lnL>
                    <a:lnR>
                      <a:noFill/>
                    </a:lnR>
                    <a:lnT>
                      <a:noFill/>
                    </a:lnT>
                    <a:lnB>
                      <a:noFill/>
                    </a:lnB>
                    <a:solidFill>
                      <a:srgbClr val="FFFFFF"/>
                    </a:solidFill>
                  </a:tcPr>
                </a:tc>
                <a:tc>
                  <a:txBody>
                    <a:bodyPr/>
                    <a:lstStyle/>
                    <a:p>
                      <a:pPr algn="ctr"/>
                      <a:r>
                        <a:rPr lang="de-DE" sz="700">
                          <a:latin typeface="arial"/>
                        </a:rPr>
                        <a:t>LITMUS 29</a:t>
                      </a:r>
                      <a:br>
                        <a:rPr lang="de-DE" sz="700">
                          <a:latin typeface="arial"/>
                        </a:rPr>
                      </a:br>
                      <a:r>
                        <a:rPr lang="de-DE" sz="700">
                          <a:latin typeface="arial"/>
                        </a:rPr>
                        <a:t>LITMUS 29</a:t>
                      </a:r>
                      <a:br>
                        <a:rPr lang="de-DE" sz="700">
                          <a:latin typeface="arial"/>
                        </a:rPr>
                      </a:br>
                      <a:r>
                        <a:rPr lang="de-DE" sz="700">
                          <a:latin typeface="arial"/>
                        </a:rPr>
                        <a:t>LITMUS 39</a:t>
                      </a:r>
                    </a:p>
                  </a:txBody>
                  <a:tcPr marL="14350" marR="14350" marT="14350" marB="14350">
                    <a:lnL>
                      <a:noFill/>
                    </a:lnL>
                    <a:lnR>
                      <a:noFill/>
                    </a:lnR>
                    <a:lnT>
                      <a:noFill/>
                    </a:lnT>
                    <a:lnB>
                      <a:noFill/>
                    </a:lnB>
                    <a:solidFill>
                      <a:srgbClr val="FFFFFF"/>
                    </a:solidFill>
                  </a:tcPr>
                </a:tc>
                <a:tc>
                  <a:txBody>
                    <a:bodyPr/>
                    <a:lstStyle/>
                    <a:p>
                      <a:pPr algn="ctr"/>
                      <a:r>
                        <a:rPr lang="en-US" sz="700">
                          <a:latin typeface="arial"/>
                          <a:hlinkClick r:id="rId26" action="ppaction://hlinkfile"/>
                        </a:rPr>
                        <a:t>XhoI</a:t>
                      </a:r>
                      <a:r>
                        <a:rPr lang="en-US" sz="700">
                          <a:latin typeface="arial"/>
                        </a:rPr>
                        <a:t/>
                      </a:r>
                      <a:br>
                        <a:rPr lang="en-US" sz="700">
                          <a:latin typeface="arial"/>
                        </a:rPr>
                      </a:br>
                      <a:r>
                        <a:rPr lang="en-US" sz="700">
                          <a:latin typeface="arial"/>
                          <a:hlinkClick r:id="rId27" action="ppaction://hlinkfile"/>
                        </a:rPr>
                        <a:t>PstI</a:t>
                      </a:r>
                      <a:r>
                        <a:rPr lang="en-US" sz="700">
                          <a:latin typeface="arial"/>
                        </a:rPr>
                        <a:t/>
                      </a:r>
                      <a:br>
                        <a:rPr lang="en-US" sz="700">
                          <a:latin typeface="arial"/>
                        </a:rPr>
                      </a:br>
                      <a:r>
                        <a:rPr lang="en-US" sz="700">
                          <a:latin typeface="arial"/>
                          <a:hlinkClick r:id="rId24" action="ppaction://hlinkfile"/>
                        </a:rPr>
                        <a:t>NheI</a:t>
                      </a:r>
                      <a:endParaRPr lang="en-US" sz="700">
                        <a:latin typeface="arial"/>
                      </a:endParaRPr>
                    </a:p>
                  </a:txBody>
                  <a:tcPr marL="14350" marR="14350" marT="14350" marB="14350">
                    <a:lnL>
                      <a:noFill/>
                    </a:lnL>
                    <a:lnR>
                      <a:noFill/>
                    </a:lnR>
                    <a:lnT>
                      <a:noFill/>
                    </a:lnT>
                    <a:lnB>
                      <a:noFill/>
                    </a:lnB>
                    <a:solidFill>
                      <a:srgbClr val="FFFFFF"/>
                    </a:solidFill>
                  </a:tcPr>
                </a:tc>
                <a:extLst>
                  <a:ext uri="{0D108BD9-81ED-4DB2-BD59-A6C34878D82A}">
                    <a16:rowId xmlns:a16="http://schemas.microsoft.com/office/drawing/2014/main" val="10015"/>
                  </a:ext>
                </a:extLst>
              </a:tr>
              <a:tr h="195209">
                <a:tc>
                  <a:txBody>
                    <a:bodyPr/>
                    <a:lstStyle/>
                    <a:p>
                      <a:r>
                        <a:rPr lang="en-US" sz="700">
                          <a:latin typeface="arial"/>
                          <a:hlinkClick r:id="rId25" action="ppaction://hlinkfile"/>
                        </a:rPr>
                        <a:t>EcoRV</a:t>
                      </a:r>
                      <a:endParaRPr lang="en-US" sz="700">
                        <a:latin typeface="arial"/>
                      </a:endParaRPr>
                    </a:p>
                  </a:txBody>
                  <a:tcPr marL="14350" marR="14350" marT="14350" marB="14350">
                    <a:lnL>
                      <a:noFill/>
                    </a:lnL>
                    <a:lnR>
                      <a:noFill/>
                    </a:lnR>
                    <a:lnT>
                      <a:noFill/>
                    </a:lnT>
                    <a:lnB>
                      <a:noFill/>
                    </a:lnB>
                    <a:solidFill>
                      <a:srgbClr val="FFFFFF"/>
                    </a:solidFill>
                  </a:tcPr>
                </a:tc>
                <a:tc>
                  <a:txBody>
                    <a:bodyPr/>
                    <a:lstStyle/>
                    <a:p>
                      <a:pPr algn="ctr"/>
                      <a:r>
                        <a:rPr lang="en-US" sz="700">
                          <a:latin typeface="arial"/>
                        </a:rPr>
                        <a:t>1</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100</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LITMUS 29</a:t>
                      </a:r>
                    </a:p>
                  </a:txBody>
                  <a:tcPr marL="14350" marR="14350" marT="14350" marB="14350">
                    <a:lnL>
                      <a:noFill/>
                    </a:lnL>
                    <a:lnR>
                      <a:noFill/>
                    </a:lnR>
                    <a:lnT>
                      <a:noFill/>
                    </a:lnT>
                    <a:lnB>
                      <a:noFill/>
                    </a:lnB>
                    <a:solidFill>
                      <a:srgbClr val="FFFFFF"/>
                    </a:solidFill>
                  </a:tcPr>
                </a:tc>
                <a:tc>
                  <a:txBody>
                    <a:bodyPr/>
                    <a:lstStyle/>
                    <a:p>
                      <a:pPr algn="ctr"/>
                      <a:r>
                        <a:rPr lang="en-US" sz="700">
                          <a:latin typeface="arial"/>
                          <a:hlinkClick r:id="rId27" action="ppaction://hlinkfile"/>
                        </a:rPr>
                        <a:t>PstI</a:t>
                      </a:r>
                      <a:endParaRPr lang="en-US" sz="700">
                        <a:latin typeface="arial"/>
                      </a:endParaRPr>
                    </a:p>
                  </a:txBody>
                  <a:tcPr marL="14350" marR="14350" marT="14350" marB="14350">
                    <a:lnL>
                      <a:noFill/>
                    </a:lnL>
                    <a:lnR>
                      <a:noFill/>
                    </a:lnR>
                    <a:lnT>
                      <a:noFill/>
                    </a:lnT>
                    <a:lnB>
                      <a:noFill/>
                    </a:lnB>
                    <a:solidFill>
                      <a:srgbClr val="FFFFFF"/>
                    </a:solidFill>
                  </a:tcPr>
                </a:tc>
                <a:extLst>
                  <a:ext uri="{0D108BD9-81ED-4DB2-BD59-A6C34878D82A}">
                    <a16:rowId xmlns:a16="http://schemas.microsoft.com/office/drawing/2014/main" val="10016"/>
                  </a:ext>
                </a:extLst>
              </a:tr>
              <a:tr h="502861">
                <a:tc>
                  <a:txBody>
                    <a:bodyPr/>
                    <a:lstStyle/>
                    <a:p>
                      <a:r>
                        <a:rPr lang="en-US" sz="700" dirty="0">
                          <a:latin typeface="arial"/>
                          <a:hlinkClick r:id="rId15" action="ppaction://hlinkfile"/>
                        </a:rPr>
                        <a:t>HindIII</a:t>
                      </a:r>
                      <a:endParaRPr lang="en-US" sz="700" dirty="0">
                        <a:latin typeface="arial"/>
                      </a:endParaRPr>
                    </a:p>
                  </a:txBody>
                  <a:tcPr marL="14350" marR="14350" marT="14350" marB="14350">
                    <a:lnL>
                      <a:noFill/>
                    </a:lnL>
                    <a:lnR>
                      <a:noFill/>
                    </a:lnR>
                    <a:lnT>
                      <a:noFill/>
                    </a:lnT>
                    <a:lnB>
                      <a:noFill/>
                    </a:lnB>
                    <a:solidFill>
                      <a:srgbClr val="FFFFFF"/>
                    </a:solidFill>
                  </a:tcPr>
                </a:tc>
                <a:tc>
                  <a:txBody>
                    <a:bodyPr/>
                    <a:lstStyle/>
                    <a:p>
                      <a:pPr algn="ctr"/>
                      <a:r>
                        <a:rPr lang="en-US" sz="700">
                          <a:latin typeface="arial"/>
                        </a:rPr>
                        <a:t>3</a:t>
                      </a:r>
                      <a:br>
                        <a:rPr lang="en-US" sz="700">
                          <a:latin typeface="arial"/>
                        </a:rPr>
                      </a:br>
                      <a:r>
                        <a:rPr lang="en-US" sz="700">
                          <a:latin typeface="arial"/>
                        </a:rPr>
                        <a:t>2</a:t>
                      </a:r>
                      <a:br>
                        <a:rPr lang="en-US" sz="700">
                          <a:latin typeface="arial"/>
                        </a:rPr>
                      </a:br>
                      <a:r>
                        <a:rPr lang="en-US" sz="700">
                          <a:latin typeface="arial"/>
                        </a:rPr>
                        <a:t>1</a:t>
                      </a:r>
                    </a:p>
                  </a:txBody>
                  <a:tcPr marL="14350" marR="14350" marT="14350" marB="14350">
                    <a:lnL>
                      <a:noFill/>
                    </a:lnL>
                    <a:lnR>
                      <a:noFill/>
                    </a:lnR>
                    <a:lnT>
                      <a:noFill/>
                    </a:lnT>
                    <a:lnB>
                      <a:noFill/>
                    </a:lnB>
                    <a:solidFill>
                      <a:srgbClr val="FFFFFF"/>
                    </a:solidFill>
                  </a:tcPr>
                </a:tc>
                <a:tc>
                  <a:txBody>
                    <a:bodyPr/>
                    <a:lstStyle/>
                    <a:p>
                      <a:pPr algn="ctr"/>
                      <a:r>
                        <a:rPr lang="en-US" sz="700">
                          <a:latin typeface="arial"/>
                        </a:rPr>
                        <a:t>90</a:t>
                      </a:r>
                      <a:br>
                        <a:rPr lang="en-US" sz="700">
                          <a:latin typeface="arial"/>
                        </a:rPr>
                      </a:br>
                      <a:r>
                        <a:rPr lang="en-US" sz="700">
                          <a:latin typeface="arial"/>
                        </a:rPr>
                        <a:t>91</a:t>
                      </a:r>
                      <a:br>
                        <a:rPr lang="en-US" sz="700">
                          <a:latin typeface="arial"/>
                        </a:rPr>
                      </a:br>
                      <a:r>
                        <a:rPr lang="en-US" sz="700">
                          <a:latin typeface="arial"/>
                        </a:rPr>
                        <a:t>0</a:t>
                      </a:r>
                    </a:p>
                  </a:txBody>
                  <a:tcPr marL="14350" marR="14350" marT="14350" marB="14350">
                    <a:lnL>
                      <a:noFill/>
                    </a:lnL>
                    <a:lnR>
                      <a:noFill/>
                    </a:lnR>
                    <a:lnT>
                      <a:noFill/>
                    </a:lnT>
                    <a:lnB>
                      <a:noFill/>
                    </a:lnB>
                    <a:solidFill>
                      <a:srgbClr val="FFFFFF"/>
                    </a:solidFill>
                  </a:tcPr>
                </a:tc>
                <a:tc>
                  <a:txBody>
                    <a:bodyPr/>
                    <a:lstStyle/>
                    <a:p>
                      <a:pPr algn="ctr"/>
                      <a:r>
                        <a:rPr lang="de-DE" sz="700">
                          <a:latin typeface="arial"/>
                        </a:rPr>
                        <a:t>LITMUS 29</a:t>
                      </a:r>
                      <a:br>
                        <a:rPr lang="de-DE" sz="700">
                          <a:latin typeface="arial"/>
                        </a:rPr>
                      </a:br>
                      <a:r>
                        <a:rPr lang="de-DE" sz="700">
                          <a:latin typeface="arial"/>
                        </a:rPr>
                        <a:t>LITMUS 28</a:t>
                      </a:r>
                      <a:br>
                        <a:rPr lang="de-DE" sz="700">
                          <a:latin typeface="arial"/>
                        </a:rPr>
                      </a:br>
                      <a:r>
                        <a:rPr lang="de-DE" sz="700">
                          <a:latin typeface="arial"/>
                        </a:rPr>
                        <a:t>LITMUS 29</a:t>
                      </a:r>
                    </a:p>
                  </a:txBody>
                  <a:tcPr marL="14350" marR="14350" marT="14350" marB="14350">
                    <a:lnL>
                      <a:noFill/>
                    </a:lnL>
                    <a:lnR>
                      <a:noFill/>
                    </a:lnR>
                    <a:lnT>
                      <a:noFill/>
                    </a:lnT>
                    <a:lnB>
                      <a:noFill/>
                    </a:lnB>
                    <a:solidFill>
                      <a:srgbClr val="FFFFFF"/>
                    </a:solidFill>
                  </a:tcPr>
                </a:tc>
                <a:tc>
                  <a:txBody>
                    <a:bodyPr/>
                    <a:lstStyle/>
                    <a:p>
                      <a:pPr algn="ctr"/>
                      <a:r>
                        <a:rPr lang="en-US" sz="700" dirty="0" err="1">
                          <a:latin typeface="arial"/>
                          <a:hlinkClick r:id="rId3" action="ppaction://hlinkfile"/>
                        </a:rPr>
                        <a:t>NcoI</a:t>
                      </a:r>
                      <a:r>
                        <a:rPr lang="en-US" sz="700" dirty="0">
                          <a:latin typeface="arial"/>
                        </a:rPr>
                        <a:t/>
                      </a:r>
                      <a:br>
                        <a:rPr lang="en-US" sz="700" dirty="0">
                          <a:latin typeface="arial"/>
                        </a:rPr>
                      </a:br>
                      <a:r>
                        <a:rPr lang="en-US" sz="700" dirty="0" err="1">
                          <a:latin typeface="arial"/>
                          <a:hlinkClick r:id="rId3" action="ppaction://hlinkfile"/>
                        </a:rPr>
                        <a:t>NcoI</a:t>
                      </a:r>
                      <a:r>
                        <a:rPr lang="en-US" sz="700" dirty="0">
                          <a:latin typeface="arial"/>
                        </a:rPr>
                        <a:t/>
                      </a:r>
                      <a:br>
                        <a:rPr lang="en-US" sz="700" dirty="0">
                          <a:latin typeface="arial"/>
                        </a:rPr>
                      </a:br>
                      <a:r>
                        <a:rPr lang="en-US" sz="700" dirty="0">
                          <a:latin typeface="arial"/>
                          <a:hlinkClick r:id="rId13" action="ppaction://hlinkfile"/>
                        </a:rPr>
                        <a:t>BamHI</a:t>
                      </a:r>
                      <a:endParaRPr lang="en-US" sz="700" dirty="0">
                        <a:latin typeface="arial"/>
                      </a:endParaRPr>
                    </a:p>
                  </a:txBody>
                  <a:tcPr marL="14350" marR="14350" marT="14350" marB="14350">
                    <a:lnL>
                      <a:noFill/>
                    </a:lnL>
                    <a:lnR>
                      <a:noFill/>
                    </a:lnR>
                    <a:lnT>
                      <a:noFill/>
                    </a:lnT>
                    <a:lnB>
                      <a:noFill/>
                    </a:lnB>
                    <a:solidFill>
                      <a:srgbClr val="FFFFFF"/>
                    </a:solidFill>
                  </a:tcPr>
                </a:tc>
                <a:extLst>
                  <a:ext uri="{0D108BD9-81ED-4DB2-BD59-A6C34878D82A}">
                    <a16:rowId xmlns:a16="http://schemas.microsoft.com/office/drawing/2014/main" val="10017"/>
                  </a:ext>
                </a:extLst>
              </a:tr>
            </a:tbl>
          </a:graphicData>
        </a:graphic>
      </p:graphicFrame>
      <p:sp>
        <p:nvSpPr>
          <p:cNvPr id="3" name="TextBox 2"/>
          <p:cNvSpPr txBox="1"/>
          <p:nvPr/>
        </p:nvSpPr>
        <p:spPr>
          <a:xfrm>
            <a:off x="0" y="228600"/>
            <a:ext cx="8610600" cy="369332"/>
          </a:xfrm>
          <a:prstGeom prst="rect">
            <a:avLst/>
          </a:prstGeom>
          <a:noFill/>
        </p:spPr>
        <p:txBody>
          <a:bodyPr wrap="square" rtlCol="0">
            <a:spAutoFit/>
          </a:bodyPr>
          <a:lstStyle/>
          <a:p>
            <a:r>
              <a:rPr lang="en-US" b="1" dirty="0"/>
              <a:t>Some enzymes do not cut well when the site is near the end of linear DNA</a:t>
            </a:r>
          </a:p>
        </p:txBody>
      </p:sp>
      <p:pic>
        <p:nvPicPr>
          <p:cNvPr id="1026" name="Picture 2" descr="http://www.neb.com/nebecomm/productfiles/780/images/LITMUS_v1_000016.gif"/>
          <p:cNvPicPr>
            <a:picLocks noChangeAspect="1" noChangeArrowheads="1"/>
          </p:cNvPicPr>
          <p:nvPr/>
        </p:nvPicPr>
        <p:blipFill>
          <a:blip r:embed="rId28" cstate="print"/>
          <a:srcRect/>
          <a:stretch>
            <a:fillRect/>
          </a:stretch>
        </p:blipFill>
        <p:spPr bwMode="auto">
          <a:xfrm>
            <a:off x="5695950" y="1581149"/>
            <a:ext cx="3448050" cy="2914651"/>
          </a:xfrm>
          <a:prstGeom prst="rect">
            <a:avLst/>
          </a:prstGeom>
          <a:noFill/>
        </p:spPr>
      </p:pic>
      <p:sp>
        <p:nvSpPr>
          <p:cNvPr id="6" name="TextBox 5"/>
          <p:cNvSpPr txBox="1"/>
          <p:nvPr/>
        </p:nvSpPr>
        <p:spPr>
          <a:xfrm>
            <a:off x="6276975" y="4724400"/>
            <a:ext cx="2286000" cy="1446550"/>
          </a:xfrm>
          <a:prstGeom prst="rect">
            <a:avLst/>
          </a:prstGeom>
          <a:noFill/>
        </p:spPr>
        <p:txBody>
          <a:bodyPr wrap="square" rtlCol="0">
            <a:spAutoFit/>
          </a:bodyPr>
          <a:lstStyle/>
          <a:p>
            <a:r>
              <a:rPr lang="en-US" dirty="0"/>
              <a:t>NEB web site: </a:t>
            </a:r>
            <a:r>
              <a:rPr lang="en-US" sz="1400" dirty="0">
                <a:hlinkClick r:id="rId29"/>
              </a:rPr>
              <a:t>https://www.neb.com/tools-and-resources/usage-guidelines/cleavage-close-to-the-end-of-dna-fragments</a:t>
            </a:r>
            <a:r>
              <a:rPr lang="en-US" sz="1400" dirty="0"/>
              <a:t>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8986E0-4874-43E1-9F4A-C4AECFC0B6D0}"/>
              </a:ext>
            </a:extLst>
          </p:cNvPr>
          <p:cNvSpPr txBox="1"/>
          <p:nvPr/>
        </p:nvSpPr>
        <p:spPr>
          <a:xfrm>
            <a:off x="1371600" y="1676400"/>
            <a:ext cx="6400800" cy="1384995"/>
          </a:xfrm>
          <a:prstGeom prst="rect">
            <a:avLst/>
          </a:prstGeom>
          <a:noFill/>
        </p:spPr>
        <p:txBody>
          <a:bodyPr wrap="square" rtlCol="0">
            <a:spAutoFit/>
          </a:bodyPr>
          <a:lstStyle/>
          <a:p>
            <a:r>
              <a:rPr lang="en-US" sz="2800" dirty="0"/>
              <a:t>RNA transfers for the northern blot look pretty good – RNA intact and the amount expected</a:t>
            </a:r>
          </a:p>
        </p:txBody>
      </p:sp>
    </p:spTree>
    <p:extLst>
      <p:ext uri="{BB962C8B-B14F-4D97-AF65-F5344CB8AC3E}">
        <p14:creationId xmlns:p14="http://schemas.microsoft.com/office/powerpoint/2010/main" val="41936598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04800"/>
            <a:ext cx="8610600" cy="6278642"/>
          </a:xfrm>
          <a:prstGeom prst="rect">
            <a:avLst/>
          </a:prstGeom>
          <a:noFill/>
        </p:spPr>
        <p:txBody>
          <a:bodyPr wrap="square" rtlCol="0">
            <a:spAutoFit/>
          </a:bodyPr>
          <a:lstStyle/>
          <a:p>
            <a:pPr algn="ctr"/>
            <a:r>
              <a:rPr lang="en-US" sz="2400" b="1" dirty="0"/>
              <a:t>Last Lecture</a:t>
            </a:r>
          </a:p>
          <a:p>
            <a:r>
              <a:rPr lang="en-US" b="1" dirty="0"/>
              <a:t>Cytosine and adenosine methylation in DNA – why does it matter?</a:t>
            </a:r>
          </a:p>
          <a:p>
            <a:pPr marL="285750" indent="-285750">
              <a:buFont typeface="Arial" panose="020B0604020202020204" pitchFamily="34" charset="0"/>
              <a:buChar char="•"/>
            </a:pPr>
            <a:r>
              <a:rPr lang="en-US" dirty="0"/>
              <a:t>Can inhibit the DNA cleavage activity of restriction endonucleases used in the lab</a:t>
            </a:r>
          </a:p>
          <a:p>
            <a:pPr marL="742950" lvl="1" indent="-285750">
              <a:buFont typeface="Arial" panose="020B0604020202020204" pitchFamily="34" charset="0"/>
              <a:buChar char="•"/>
            </a:pPr>
            <a:r>
              <a:rPr lang="en-US" dirty="0"/>
              <a:t>Check the NEB catalog for specific enzyme sensitivity to methylation</a:t>
            </a:r>
          </a:p>
          <a:p>
            <a:pPr marL="285750" indent="-285750">
              <a:buFont typeface="Arial" panose="020B0604020202020204" pitchFamily="34" charset="0"/>
              <a:buChar char="•"/>
            </a:pPr>
            <a:r>
              <a:rPr lang="en-US" dirty="0"/>
              <a:t>Can result in low efficiency cloning of foreign DNA due to enzymatic degradation of the modified/unmodified DNA </a:t>
            </a:r>
          </a:p>
          <a:p>
            <a:pPr marL="742950" lvl="1" indent="-285750">
              <a:buFont typeface="Arial" panose="020B0604020202020204" pitchFamily="34" charset="0"/>
              <a:buChar char="•"/>
            </a:pPr>
            <a:r>
              <a:rPr lang="en-US" dirty="0"/>
              <a:t>Check your bacterial host genotype status of the </a:t>
            </a:r>
            <a:r>
              <a:rPr lang="en-US" dirty="0" err="1"/>
              <a:t>Hsd</a:t>
            </a:r>
            <a:r>
              <a:rPr lang="en-US" dirty="0"/>
              <a:t> (</a:t>
            </a:r>
            <a:r>
              <a:rPr lang="en-US" dirty="0" err="1"/>
              <a:t>EcoK</a:t>
            </a:r>
            <a:r>
              <a:rPr lang="en-US" dirty="0"/>
              <a:t>) genes and the </a:t>
            </a:r>
            <a:r>
              <a:rPr lang="en-US" dirty="0" err="1"/>
              <a:t>Mrr</a:t>
            </a:r>
            <a:r>
              <a:rPr lang="en-US" dirty="0"/>
              <a:t>, McrA and </a:t>
            </a:r>
            <a:r>
              <a:rPr lang="en-US" dirty="0" err="1"/>
              <a:t>McrB</a:t>
            </a:r>
            <a:r>
              <a:rPr lang="en-US" dirty="0"/>
              <a:t> endonuclease genes in the NEB catalog or the web site </a:t>
            </a:r>
            <a:r>
              <a:rPr lang="en-US" dirty="0">
                <a:hlinkClick r:id="rId2"/>
              </a:rPr>
              <a:t>http://www.openwetware.org/wiki/E._coli_genotypes</a:t>
            </a:r>
            <a:endParaRPr lang="en-US" dirty="0"/>
          </a:p>
          <a:p>
            <a:pPr lvl="1"/>
            <a:endParaRPr lang="en-US" dirty="0"/>
          </a:p>
          <a:p>
            <a:pPr marL="285750" indent="-285750">
              <a:buFont typeface="Arial" panose="020B0604020202020204" pitchFamily="34" charset="0"/>
              <a:buChar char="•"/>
            </a:pPr>
            <a:r>
              <a:rPr lang="en-US" dirty="0"/>
              <a:t>Can result in low efficiency cloning of foreign DNA due to DNA replication arrest</a:t>
            </a:r>
          </a:p>
          <a:p>
            <a:pPr marL="742950" lvl="1" indent="-285750">
              <a:buFont typeface="Arial" panose="020B0604020202020204" pitchFamily="34" charset="0"/>
              <a:buChar char="•"/>
            </a:pPr>
            <a:r>
              <a:rPr lang="en-US" dirty="0"/>
              <a:t>Check your bacterial host genotype status of the Dam and </a:t>
            </a:r>
            <a:r>
              <a:rPr lang="en-US" dirty="0" err="1"/>
              <a:t>Dcm</a:t>
            </a:r>
            <a:r>
              <a:rPr lang="en-US" dirty="0"/>
              <a:t> methylase genes in the NEB catalog or the web sit: </a:t>
            </a:r>
          </a:p>
          <a:p>
            <a:pPr lvl="1"/>
            <a:r>
              <a:rPr lang="en-US" dirty="0"/>
              <a:t> </a:t>
            </a:r>
            <a:r>
              <a:rPr lang="en-US" dirty="0">
                <a:hlinkClick r:id="rId2"/>
              </a:rPr>
              <a:t>http://www.openwetware.org/wiki/E._coli_genotypes</a:t>
            </a:r>
            <a:endParaRPr lang="en-US" dirty="0"/>
          </a:p>
          <a:p>
            <a:pPr lvl="1"/>
            <a:endParaRPr lang="en-US" dirty="0"/>
          </a:p>
          <a:p>
            <a:r>
              <a:rPr lang="en-US" b="1" dirty="0"/>
              <a:t>Use of DNA Methylases in the Recombinant DNA Lab</a:t>
            </a:r>
          </a:p>
          <a:p>
            <a:pPr marL="285750" indent="-285750">
              <a:buFont typeface="Arial" panose="020B0604020202020204" pitchFamily="34" charset="0"/>
              <a:buChar char="•"/>
            </a:pPr>
            <a:r>
              <a:rPr lang="en-US" dirty="0"/>
              <a:t>Use to prevent unwanted DNA cleavage during your cloning experiment</a:t>
            </a:r>
          </a:p>
          <a:p>
            <a:pPr marL="742950" lvl="1" indent="-285750">
              <a:buFont typeface="Arial" panose="020B0604020202020204" pitchFamily="34" charset="0"/>
              <a:buChar char="•"/>
            </a:pPr>
            <a:r>
              <a:rPr lang="en-US" dirty="0"/>
              <a:t>For instance, to block cleavage at internal sequences of your insert DNA when you use synthetic dsDNA linkers containing the same site for cloning</a:t>
            </a:r>
          </a:p>
          <a:p>
            <a:endParaRPr lang="en-US" dirty="0"/>
          </a:p>
          <a:p>
            <a:endParaRPr lang="en-US" b="1" dirty="0"/>
          </a:p>
        </p:txBody>
      </p:sp>
    </p:spTree>
    <p:extLst>
      <p:ext uri="{BB962C8B-B14F-4D97-AF65-F5344CB8AC3E}">
        <p14:creationId xmlns:p14="http://schemas.microsoft.com/office/powerpoint/2010/main" val="303132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04800"/>
            <a:ext cx="8610600" cy="6001643"/>
          </a:xfrm>
          <a:prstGeom prst="rect">
            <a:avLst/>
          </a:prstGeom>
          <a:noFill/>
        </p:spPr>
        <p:txBody>
          <a:bodyPr wrap="square" rtlCol="0">
            <a:spAutoFit/>
          </a:bodyPr>
          <a:lstStyle/>
          <a:p>
            <a:pPr algn="ctr"/>
            <a:r>
              <a:rPr lang="en-US" sz="2400" b="1" dirty="0"/>
              <a:t>Last Lecture</a:t>
            </a:r>
          </a:p>
          <a:p>
            <a:r>
              <a:rPr lang="en-US" b="1" dirty="0"/>
              <a:t>Types of restriction endonuclease recognition and cleavage sequences</a:t>
            </a:r>
          </a:p>
          <a:p>
            <a:pPr marL="285750" indent="-285750">
              <a:buFont typeface="Arial" panose="020B0604020202020204" pitchFamily="34" charset="0"/>
              <a:buChar char="•"/>
            </a:pPr>
            <a:r>
              <a:rPr lang="en-US" dirty="0"/>
              <a:t>Complete or interrupted palindromes, non-symmetrical sequences, cleavage within recognition sequence or at a distance from the recognition sequence</a:t>
            </a:r>
          </a:p>
          <a:p>
            <a:pPr marL="285750" indent="-285750">
              <a:buFont typeface="Arial" panose="020B0604020202020204" pitchFamily="34" charset="0"/>
              <a:buChar char="•"/>
            </a:pPr>
            <a:r>
              <a:rPr lang="en-US" dirty="0"/>
              <a:t>Blunt ends and 5’ and 3’ sticky ends</a:t>
            </a:r>
          </a:p>
          <a:p>
            <a:pPr marL="285750" indent="-285750">
              <a:buFont typeface="Arial" panose="020B0604020202020204" pitchFamily="34" charset="0"/>
              <a:buChar char="•"/>
            </a:pPr>
            <a:r>
              <a:rPr lang="en-US" dirty="0"/>
              <a:t>Nicking enzymes</a:t>
            </a:r>
          </a:p>
          <a:p>
            <a:pPr marL="285750" indent="-285750">
              <a:buFont typeface="Arial" panose="020B0604020202020204" pitchFamily="34" charset="0"/>
              <a:buChar char="•"/>
            </a:pPr>
            <a:r>
              <a:rPr lang="en-US" dirty="0"/>
              <a:t>Predicted vs actual DNA cleavage frequencies</a:t>
            </a:r>
          </a:p>
          <a:p>
            <a:pPr marL="285750" indent="-285750">
              <a:buFont typeface="Arial" panose="020B0604020202020204" pitchFamily="34" charset="0"/>
              <a:buChar char="•"/>
            </a:pPr>
            <a:endParaRPr lang="en-US" dirty="0"/>
          </a:p>
          <a:p>
            <a:r>
              <a:rPr lang="en-US" b="1" dirty="0"/>
              <a:t>Uses of restriction endonucleases</a:t>
            </a:r>
          </a:p>
          <a:p>
            <a:pPr marL="285750" indent="-285750">
              <a:buFont typeface="Arial" panose="020B0604020202020204" pitchFamily="34" charset="0"/>
              <a:buChar char="•"/>
            </a:pPr>
            <a:r>
              <a:rPr lang="en-US" dirty="0"/>
              <a:t>What are the chemical components of the reaction mixture and why is each important?</a:t>
            </a:r>
          </a:p>
          <a:p>
            <a:pPr marL="742950" lvl="1" indent="-285750">
              <a:buFont typeface="Arial" panose="020B0604020202020204" pitchFamily="34" charset="0"/>
              <a:buChar char="•"/>
            </a:pPr>
            <a:r>
              <a:rPr lang="en-US" dirty="0"/>
              <a:t>For instance, Tris-HCl, divalent cation, dithiothreitol (DTT), etc.</a:t>
            </a:r>
          </a:p>
          <a:p>
            <a:pPr marL="285750" indent="-285750">
              <a:buFont typeface="Arial" panose="020B0604020202020204" pitchFamily="34" charset="0"/>
              <a:buChar char="•"/>
            </a:pPr>
            <a:r>
              <a:rPr lang="en-US" dirty="0"/>
              <a:t>What is the definition of a “unit” of activity for a restriction endonuclease?</a:t>
            </a:r>
          </a:p>
          <a:p>
            <a:pPr marL="285750" indent="-285750">
              <a:buFont typeface="Arial" panose="020B0604020202020204" pitchFamily="34" charset="0"/>
              <a:buChar char="•"/>
            </a:pPr>
            <a:r>
              <a:rPr lang="en-US" dirty="0"/>
              <a:t>DNA end effects -  some enzymes cut very poorly when the recognition sequence is at the very ends of the DNA molecule</a:t>
            </a:r>
          </a:p>
          <a:p>
            <a:pPr marL="742950" lvl="1" indent="-285750">
              <a:buFont typeface="Arial" panose="020B0604020202020204" pitchFamily="34" charset="0"/>
              <a:buChar char="•"/>
            </a:pPr>
            <a:r>
              <a:rPr lang="en-US" dirty="0"/>
              <a:t>May be an issue when cleaving a PCR product where you’ve incorporated a restriction site into the ends of the PCR primer</a:t>
            </a:r>
          </a:p>
          <a:p>
            <a:pPr marL="742950" lvl="1" indent="-285750">
              <a:buFont typeface="Arial" panose="020B0604020202020204" pitchFamily="34" charset="0"/>
              <a:buChar char="•"/>
            </a:pPr>
            <a:r>
              <a:rPr lang="en-US" dirty="0"/>
              <a:t>May be an issue when cleaving plasmid DNA at adjacent sites in a polylinker (MCS)</a:t>
            </a:r>
          </a:p>
          <a:p>
            <a:pPr marL="1200150" lvl="2" indent="-285750">
              <a:buFont typeface="Arial" panose="020B0604020202020204" pitchFamily="34" charset="0"/>
              <a:buChar char="•"/>
            </a:pPr>
            <a:r>
              <a:rPr lang="en-US" dirty="0"/>
              <a:t>Check the NEB catalog for end effect sensitivity</a:t>
            </a:r>
          </a:p>
          <a:p>
            <a:endParaRPr lang="en-US" b="1" dirty="0"/>
          </a:p>
        </p:txBody>
      </p:sp>
    </p:spTree>
    <p:extLst>
      <p:ext uri="{BB962C8B-B14F-4D97-AF65-F5344CB8AC3E}">
        <p14:creationId xmlns:p14="http://schemas.microsoft.com/office/powerpoint/2010/main" val="143743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304800" y="168275"/>
            <a:ext cx="8229600" cy="6370975"/>
          </a:xfrm>
          <a:prstGeom prst="rect">
            <a:avLst/>
          </a:prstGeom>
          <a:noFill/>
          <a:ln w="9525">
            <a:noFill/>
            <a:miter lim="800000"/>
            <a:headEnd/>
            <a:tailEnd/>
          </a:ln>
        </p:spPr>
        <p:txBody>
          <a:bodyPr wrap="square">
            <a:spAutoFit/>
          </a:bodyPr>
          <a:lstStyle/>
          <a:p>
            <a:pPr marL="342900" indent="-342900" algn="ctr">
              <a:spcBef>
                <a:spcPct val="50000"/>
              </a:spcBef>
            </a:pPr>
            <a:r>
              <a:rPr lang="en-US" sz="2400" b="1" dirty="0"/>
              <a:t>Considerations about restriction enzyme use</a:t>
            </a:r>
          </a:p>
          <a:p>
            <a:pPr marL="342900" indent="-342900" algn="ctr">
              <a:spcBef>
                <a:spcPct val="50000"/>
              </a:spcBef>
            </a:pPr>
            <a:endParaRPr lang="en-US" sz="2400" b="1" dirty="0"/>
          </a:p>
          <a:p>
            <a:pPr marL="342900" indent="-342900">
              <a:spcBef>
                <a:spcPct val="50000"/>
              </a:spcBef>
              <a:buFontTx/>
              <a:buAutoNum type="arabicParenR"/>
            </a:pPr>
            <a:r>
              <a:rPr lang="en-US" sz="2400" b="1" dirty="0"/>
              <a:t>DNA end affects.</a:t>
            </a:r>
            <a:r>
              <a:rPr lang="en-US" sz="2400" dirty="0"/>
              <a:t>  Some enzymes cut poorly at the end of DNA (</a:t>
            </a:r>
            <a:r>
              <a:rPr lang="en-US" sz="2400" b="1" dirty="0"/>
              <a:t>NEB catalog</a:t>
            </a:r>
            <a:r>
              <a:rPr lang="en-US" sz="2400" dirty="0"/>
              <a:t>).  Practical consideration for double cleavage within a polylinker.</a:t>
            </a:r>
          </a:p>
          <a:p>
            <a:pPr marL="342900" indent="-342900">
              <a:spcBef>
                <a:spcPct val="50000"/>
              </a:spcBef>
              <a:buFontTx/>
              <a:buAutoNum type="arabicParenR"/>
            </a:pPr>
            <a:r>
              <a:rPr lang="en-US" sz="2400" b="1" dirty="0">
                <a:solidFill>
                  <a:schemeClr val="accent2"/>
                </a:solidFill>
              </a:rPr>
              <a:t>Star activity.</a:t>
            </a:r>
            <a:r>
              <a:rPr lang="en-US" sz="2400" dirty="0"/>
              <a:t>  Each enzyme has a recommended pH, salt concentration, temperature. </a:t>
            </a:r>
          </a:p>
          <a:p>
            <a:pPr>
              <a:spcBef>
                <a:spcPct val="50000"/>
              </a:spcBef>
            </a:pPr>
            <a:r>
              <a:rPr lang="en-US" sz="2400" dirty="0"/>
              <a:t>High pH, low salt, high glycerol or DMSO levels (relative to the optimized reaction conditions) can result in endonuclease cleavage at sites of “relaxed” DNA sequence preference (e.g., from G/AATTC to /AATTC for EcoRI).  </a:t>
            </a:r>
          </a:p>
          <a:p>
            <a:pPr>
              <a:spcBef>
                <a:spcPct val="50000"/>
              </a:spcBef>
            </a:pPr>
            <a:endParaRPr lang="en-US" sz="2400" dirty="0"/>
          </a:p>
          <a:p>
            <a:pPr>
              <a:spcBef>
                <a:spcPct val="50000"/>
              </a:spcBef>
            </a:pPr>
            <a:r>
              <a:rPr lang="en-US" sz="2400" dirty="0"/>
              <a:t>See </a:t>
            </a:r>
            <a:r>
              <a:rPr lang="en-US" sz="2400" b="1" dirty="0"/>
              <a:t>NEB catalog </a:t>
            </a:r>
            <a:r>
              <a:rPr lang="en-US" sz="2400" dirty="0"/>
              <a:t>and note that when star activity is observed.</a:t>
            </a:r>
          </a:p>
        </p:txBody>
      </p:sp>
    </p:spTree>
    <p:extLst>
      <p:ext uri="{BB962C8B-B14F-4D97-AF65-F5344CB8AC3E}">
        <p14:creationId xmlns:p14="http://schemas.microsoft.com/office/powerpoint/2010/main" val="247080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79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79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neb.uk.com/assets/images/HF_scai.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4295720" cy="31089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53000" y="381000"/>
            <a:ext cx="3733800" cy="5509200"/>
          </a:xfrm>
          <a:prstGeom prst="rect">
            <a:avLst/>
          </a:prstGeom>
          <a:noFill/>
        </p:spPr>
        <p:txBody>
          <a:bodyPr wrap="square" rtlCol="0">
            <a:spAutoFit/>
          </a:bodyPr>
          <a:lstStyle/>
          <a:p>
            <a:r>
              <a:rPr lang="en-US" sz="2200" b="1" dirty="0">
                <a:solidFill>
                  <a:srgbClr val="FF0000"/>
                </a:solidFill>
              </a:rPr>
              <a:t>Star activity </a:t>
            </a:r>
            <a:r>
              <a:rPr lang="en-US" sz="2200" dirty="0"/>
              <a:t>is due to the restriction enzyme cutting at DNA sequences in addition to the normal recognition site.  This often occurs at sequences that contain subsets of the full sequence (e.g., </a:t>
            </a:r>
            <a:r>
              <a:rPr lang="en-US" sz="2200" dirty="0" err="1"/>
              <a:t>ScaI</a:t>
            </a:r>
            <a:r>
              <a:rPr lang="en-US" sz="2200" dirty="0"/>
              <a:t> site is AGTACT &amp; star sites might include only the internal 4 bases (XGTACX).  </a:t>
            </a:r>
          </a:p>
          <a:p>
            <a:endParaRPr lang="en-US" sz="2200" dirty="0"/>
          </a:p>
          <a:p>
            <a:r>
              <a:rPr lang="en-US" sz="2200" dirty="0" err="1"/>
              <a:t>ScaI</a:t>
            </a:r>
            <a:r>
              <a:rPr lang="en-US" sz="2200" dirty="0"/>
              <a:t>-</a:t>
            </a:r>
            <a:r>
              <a:rPr lang="en-US" sz="2200" b="1" dirty="0">
                <a:solidFill>
                  <a:srgbClr val="FF0000"/>
                </a:solidFill>
              </a:rPr>
              <a:t>HF</a:t>
            </a:r>
            <a:r>
              <a:rPr lang="en-US" sz="2200" dirty="0"/>
              <a:t> (high fidelity recombinant derivative of the </a:t>
            </a:r>
            <a:r>
              <a:rPr lang="en-US" sz="2200" dirty="0" err="1"/>
              <a:t>ScaI</a:t>
            </a:r>
            <a:r>
              <a:rPr lang="en-US" sz="2200" dirty="0"/>
              <a:t> enzyme without the star activity.  </a:t>
            </a:r>
            <a:endParaRPr lang="en-US" dirty="0"/>
          </a:p>
        </p:txBody>
      </p:sp>
    </p:spTree>
    <p:extLst>
      <p:ext uri="{BB962C8B-B14F-4D97-AF65-F5344CB8AC3E}">
        <p14:creationId xmlns:p14="http://schemas.microsoft.com/office/powerpoint/2010/main" val="34810524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304800" y="168275"/>
            <a:ext cx="8229600" cy="6740307"/>
          </a:xfrm>
          <a:prstGeom prst="rect">
            <a:avLst/>
          </a:prstGeom>
          <a:noFill/>
          <a:ln w="9525">
            <a:noFill/>
            <a:miter lim="800000"/>
            <a:headEnd/>
            <a:tailEnd/>
          </a:ln>
        </p:spPr>
        <p:txBody>
          <a:bodyPr wrap="square">
            <a:spAutoFit/>
          </a:bodyPr>
          <a:lstStyle/>
          <a:p>
            <a:pPr marL="342900" indent="-342900" algn="ctr">
              <a:spcBef>
                <a:spcPct val="50000"/>
              </a:spcBef>
            </a:pPr>
            <a:r>
              <a:rPr lang="en-US" sz="2200" b="1" dirty="0"/>
              <a:t>Considerations about restriction enzyme use</a:t>
            </a:r>
          </a:p>
          <a:p>
            <a:pPr marL="342900" indent="-342900">
              <a:spcBef>
                <a:spcPct val="50000"/>
              </a:spcBef>
              <a:buFontTx/>
              <a:buAutoNum type="arabicParenR"/>
            </a:pPr>
            <a:r>
              <a:rPr lang="en-US" sz="2200" b="1" dirty="0"/>
              <a:t>DNA end affects.  </a:t>
            </a:r>
            <a:r>
              <a:rPr lang="en-US" sz="2200" dirty="0"/>
              <a:t>Some enzymes cut poorly at the end of DNA (</a:t>
            </a:r>
            <a:r>
              <a:rPr lang="en-US" sz="2200" b="1" dirty="0"/>
              <a:t>NEB catalog</a:t>
            </a:r>
            <a:r>
              <a:rPr lang="en-US" sz="2200" dirty="0"/>
              <a:t>).  Practical consideration for double cleavage within a polylinker.</a:t>
            </a:r>
          </a:p>
          <a:p>
            <a:pPr marL="342900" indent="-342900">
              <a:spcBef>
                <a:spcPct val="50000"/>
              </a:spcBef>
              <a:buFontTx/>
              <a:buAutoNum type="arabicParenR"/>
            </a:pPr>
            <a:r>
              <a:rPr lang="en-US" sz="2200" b="1" dirty="0"/>
              <a:t>Star activity.</a:t>
            </a:r>
            <a:r>
              <a:rPr lang="en-US" sz="2200" dirty="0"/>
              <a:t>  Each enzyme has a recommended pH, salt concentration, temperature. High pH, low salt, high glycerol or DMSO levels can allow cleavage at sites of “relaxed” sequence preference (e.g., from G/AATTC to /AATTC for EcoRI).  See </a:t>
            </a:r>
            <a:r>
              <a:rPr lang="en-US" sz="2200" b="1" dirty="0"/>
              <a:t>NEB catalog </a:t>
            </a:r>
            <a:r>
              <a:rPr lang="en-US" sz="2200" dirty="0"/>
              <a:t>and note that when star activity is observer it is generally noted in the enzyme description.</a:t>
            </a:r>
          </a:p>
          <a:p>
            <a:pPr marL="342900" indent="-342900">
              <a:spcBef>
                <a:spcPct val="50000"/>
              </a:spcBef>
              <a:buFontTx/>
              <a:buAutoNum type="arabicParenR"/>
            </a:pPr>
            <a:r>
              <a:rPr lang="en-US" sz="2200" b="1" dirty="0" err="1">
                <a:solidFill>
                  <a:schemeClr val="accent2"/>
                </a:solidFill>
              </a:rPr>
              <a:t>Supercoiled</a:t>
            </a:r>
            <a:r>
              <a:rPr lang="en-US" sz="2200" b="1" dirty="0">
                <a:solidFill>
                  <a:schemeClr val="accent2"/>
                </a:solidFill>
              </a:rPr>
              <a:t> vs linear DNA.</a:t>
            </a:r>
            <a:r>
              <a:rPr lang="en-US" sz="2200" dirty="0"/>
              <a:t>  Some enzymes, such as </a:t>
            </a:r>
            <a:r>
              <a:rPr lang="en-US" sz="2200" dirty="0" err="1"/>
              <a:t>BsaAI</a:t>
            </a:r>
            <a:r>
              <a:rPr lang="en-US" sz="2200" dirty="0"/>
              <a:t> (or </a:t>
            </a:r>
            <a:r>
              <a:rPr lang="en-US" sz="2200" dirty="0" err="1"/>
              <a:t>SalI</a:t>
            </a:r>
            <a:r>
              <a:rPr lang="en-US" sz="2200" dirty="0"/>
              <a:t>) cut supercoiled DNA very poorly but linear DNA well. Practical consideration for double cleavage within a polylinker – see </a:t>
            </a:r>
            <a:r>
              <a:rPr lang="en-US" sz="2200" dirty="0" err="1"/>
              <a:t>SalI</a:t>
            </a:r>
            <a:r>
              <a:rPr lang="en-US" sz="2200" dirty="0"/>
              <a:t> in </a:t>
            </a:r>
            <a:r>
              <a:rPr lang="en-US" sz="2200" b="1" dirty="0"/>
              <a:t>NEB catalog</a:t>
            </a:r>
            <a:r>
              <a:rPr lang="en-US" sz="2200" dirty="0"/>
              <a:t>.</a:t>
            </a:r>
          </a:p>
          <a:p>
            <a:pPr>
              <a:spcBef>
                <a:spcPct val="50000"/>
              </a:spcBef>
            </a:pPr>
            <a:r>
              <a:rPr lang="en-US" sz="2200" dirty="0">
                <a:hlinkClick r:id="rId2"/>
              </a:rPr>
              <a:t>https://www.neb.com/tools-and-resources/selection-charts/cleavage-of-supercoiled-dna</a:t>
            </a:r>
            <a:endParaRPr lang="en-US" sz="2200" dirty="0"/>
          </a:p>
          <a:p>
            <a:pPr>
              <a:spcBef>
                <a:spcPct val="50000"/>
              </a:spcBef>
            </a:pPr>
            <a:endParaRPr lang="en-US" sz="2400" dirty="0"/>
          </a:p>
        </p:txBody>
      </p:sp>
    </p:spTree>
    <p:extLst>
      <p:ext uri="{BB962C8B-B14F-4D97-AF65-F5344CB8AC3E}">
        <p14:creationId xmlns:p14="http://schemas.microsoft.com/office/powerpoint/2010/main" val="409332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794">
                                            <p:txEl>
                                              <p:pRg st="3" end="3"/>
                                            </p:txEl>
                                          </p:spTgt>
                                        </p:tgtEl>
                                        <p:attrNameLst>
                                          <p:attrName>style.visibility</p:attrName>
                                        </p:attrNameLst>
                                      </p:cBhvr>
                                      <p:to>
                                        <p:strVal val="visible"/>
                                      </p:to>
                                    </p:set>
                                    <p:anim calcmode="lin" valueType="num">
                                      <p:cBhvr additive="base">
                                        <p:cTn id="7" dur="500" fill="hold"/>
                                        <p:tgtEl>
                                          <p:spTgt spid="33794">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79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3794">
                                            <p:txEl>
                                              <p:pRg st="4" end="4"/>
                                            </p:txEl>
                                          </p:spTgt>
                                        </p:tgtEl>
                                        <p:attrNameLst>
                                          <p:attrName>style.visibility</p:attrName>
                                        </p:attrNameLst>
                                      </p:cBhvr>
                                      <p:to>
                                        <p:strVal val="visible"/>
                                      </p:to>
                                    </p:set>
                                    <p:anim calcmode="lin" valueType="num">
                                      <p:cBhvr additive="base">
                                        <p:cTn id="13" dur="500" fill="hold"/>
                                        <p:tgtEl>
                                          <p:spTgt spid="33794">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379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481078"/>
            <a:ext cx="8229600" cy="2862322"/>
          </a:xfrm>
          <a:prstGeom prst="rect">
            <a:avLst/>
          </a:prstGeom>
          <a:noFill/>
        </p:spPr>
        <p:txBody>
          <a:bodyPr wrap="square" rtlCol="0">
            <a:spAutoFit/>
          </a:bodyPr>
          <a:lstStyle/>
          <a:p>
            <a:endParaRPr lang="en-US" sz="3600" b="1" dirty="0"/>
          </a:p>
          <a:p>
            <a:r>
              <a:rPr lang="en-US" sz="3600" b="1" dirty="0"/>
              <a:t>Do “mixed (interspecies) genomes” ever occur without genetic engineering?</a:t>
            </a:r>
          </a:p>
          <a:p>
            <a:endParaRPr lang="en-US" sz="3600" b="1" dirty="0"/>
          </a:p>
        </p:txBody>
      </p:sp>
      <p:sp>
        <p:nvSpPr>
          <p:cNvPr id="3" name="TextBox 2"/>
          <p:cNvSpPr txBox="1"/>
          <p:nvPr/>
        </p:nvSpPr>
        <p:spPr>
          <a:xfrm>
            <a:off x="2286000" y="685800"/>
            <a:ext cx="3429000" cy="923330"/>
          </a:xfrm>
          <a:prstGeom prst="rect">
            <a:avLst/>
          </a:prstGeom>
          <a:noFill/>
        </p:spPr>
        <p:txBody>
          <a:bodyPr wrap="square" rtlCol="0">
            <a:spAutoFit/>
          </a:bodyPr>
          <a:lstStyle/>
          <a:p>
            <a:pPr algn="ctr"/>
            <a:r>
              <a:rPr lang="en-US" sz="5400" dirty="0"/>
              <a:t>Question</a:t>
            </a:r>
          </a:p>
        </p:txBody>
      </p:sp>
    </p:spTree>
    <p:extLst>
      <p:ext uri="{BB962C8B-B14F-4D97-AF65-F5344CB8AC3E}">
        <p14:creationId xmlns:p14="http://schemas.microsoft.com/office/powerpoint/2010/main" val="35124077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0"/>
            <a:ext cx="7924800" cy="6858000"/>
          </a:xfrm>
          <a:prstGeom prst="rect">
            <a:avLst/>
          </a:prstGeom>
        </p:spPr>
      </p:pic>
    </p:spTree>
    <p:extLst>
      <p:ext uri="{BB962C8B-B14F-4D97-AF65-F5344CB8AC3E}">
        <p14:creationId xmlns:p14="http://schemas.microsoft.com/office/powerpoint/2010/main" val="10980483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p:cNvSpPr txBox="1">
            <a:spLocks noChangeArrowheads="1"/>
          </p:cNvSpPr>
          <p:nvPr/>
        </p:nvSpPr>
        <p:spPr bwMode="auto">
          <a:xfrm>
            <a:off x="228600" y="609600"/>
            <a:ext cx="8610599" cy="5770811"/>
          </a:xfrm>
          <a:prstGeom prst="rect">
            <a:avLst/>
          </a:prstGeom>
          <a:noFill/>
          <a:ln w="19050">
            <a:solidFill>
              <a:schemeClr val="tx1"/>
            </a:solidFill>
            <a:miter lim="800000"/>
            <a:headEnd/>
            <a:tailEnd/>
          </a:ln>
        </p:spPr>
        <p:txBody>
          <a:bodyPr wrap="square">
            <a:spAutoFit/>
          </a:bodyPr>
          <a:lstStyle/>
          <a:p>
            <a:pPr>
              <a:spcBef>
                <a:spcPct val="50000"/>
              </a:spcBef>
            </a:pPr>
            <a:r>
              <a:rPr lang="en-US" b="1" dirty="0"/>
              <a:t>Chromosomal and plasmid DNA</a:t>
            </a:r>
            <a:r>
              <a:rPr lang="en-US" dirty="0"/>
              <a:t> in living bacteria is </a:t>
            </a:r>
            <a:r>
              <a:rPr lang="en-US" b="1" dirty="0">
                <a:solidFill>
                  <a:srgbClr val="CC0000"/>
                </a:solidFill>
              </a:rPr>
              <a:t>negatively supercoiled</a:t>
            </a:r>
            <a:r>
              <a:rPr lang="en-US" dirty="0"/>
              <a:t> (~ 1 negative supercoil per 40 turns of the helix).  </a:t>
            </a:r>
            <a:r>
              <a:rPr lang="en-US" b="1" dirty="0"/>
              <a:t>DNA gyrase is a topoisomerase </a:t>
            </a:r>
            <a:r>
              <a:rPr lang="en-US" b="1" dirty="0">
                <a:solidFill>
                  <a:srgbClr val="CC0000"/>
                </a:solidFill>
              </a:rPr>
              <a:t>II</a:t>
            </a:r>
            <a:r>
              <a:rPr lang="en-US" dirty="0"/>
              <a:t> enzyme that uses </a:t>
            </a:r>
            <a:r>
              <a:rPr lang="en-US" b="1" dirty="0">
                <a:solidFill>
                  <a:srgbClr val="CC0000"/>
                </a:solidFill>
              </a:rPr>
              <a:t>ATP</a:t>
            </a:r>
            <a:r>
              <a:rPr lang="en-US" dirty="0"/>
              <a:t> to add negative supercoils (</a:t>
            </a:r>
            <a:r>
              <a:rPr lang="en-US" b="1" i="1" dirty="0"/>
              <a:t>this relaxes positive supercoils introduced by the cell</a:t>
            </a:r>
            <a:r>
              <a:rPr lang="en-US" dirty="0"/>
              <a:t>)  –it causes </a:t>
            </a:r>
            <a:r>
              <a:rPr lang="en-US" b="1" dirty="0"/>
              <a:t>double-stranded </a:t>
            </a:r>
            <a:r>
              <a:rPr lang="en-US" dirty="0"/>
              <a:t>DNA breaks followed by gyrase-mediated re-ligation that can help resolve (or form) plasmid dimers (mainly a function of topoisomerase IV).  DNA gyrase facilitates the replication of DNA because the </a:t>
            </a:r>
            <a:r>
              <a:rPr lang="en-US" u="sng" dirty="0"/>
              <a:t>negative coils neutralize the positive supercoils introduced during opening of the double helix by DNA (or RNA) polymerase and helicase activities. </a:t>
            </a:r>
          </a:p>
          <a:p>
            <a:pPr>
              <a:spcBef>
                <a:spcPct val="50000"/>
              </a:spcBef>
            </a:pPr>
            <a:endParaRPr lang="en-US" b="1" dirty="0"/>
          </a:p>
          <a:p>
            <a:pPr>
              <a:spcBef>
                <a:spcPct val="50000"/>
              </a:spcBef>
            </a:pPr>
            <a:r>
              <a:rPr lang="en-US" b="1" dirty="0"/>
              <a:t>Topoisomerase </a:t>
            </a:r>
            <a:r>
              <a:rPr lang="en-US" b="1" dirty="0">
                <a:solidFill>
                  <a:srgbClr val="CC0000"/>
                </a:solidFill>
              </a:rPr>
              <a:t>I</a:t>
            </a:r>
            <a:r>
              <a:rPr lang="en-US" dirty="0">
                <a:solidFill>
                  <a:srgbClr val="CC0000"/>
                </a:solidFill>
              </a:rPr>
              <a:t> </a:t>
            </a:r>
            <a:r>
              <a:rPr lang="en-US" dirty="0"/>
              <a:t>is a competing enzymatic activity that </a:t>
            </a:r>
            <a:r>
              <a:rPr lang="en-US" b="1" dirty="0"/>
              <a:t>relaxes</a:t>
            </a:r>
            <a:r>
              <a:rPr lang="en-US" dirty="0"/>
              <a:t> (unwinds) negative (or positive) supercoils it; it produces a </a:t>
            </a:r>
            <a:r>
              <a:rPr lang="en-US" b="1" dirty="0"/>
              <a:t>single stranded nick</a:t>
            </a:r>
            <a:r>
              <a:rPr lang="en-US" dirty="0"/>
              <a:t> in one strand to unwind and then </a:t>
            </a:r>
            <a:r>
              <a:rPr lang="en-US" b="1" dirty="0"/>
              <a:t>reseals</a:t>
            </a:r>
            <a:r>
              <a:rPr lang="en-US" dirty="0"/>
              <a:t>. Removes supercoiling to enhance separation of DNA strands upon completion of replication.  </a:t>
            </a:r>
            <a:r>
              <a:rPr lang="en-US" b="1" dirty="0" err="1"/>
              <a:t>Topo</a:t>
            </a:r>
            <a:r>
              <a:rPr lang="en-US" b="1" dirty="0"/>
              <a:t> I </a:t>
            </a:r>
            <a:r>
              <a:rPr lang="en-US" dirty="0"/>
              <a:t>activity (</a:t>
            </a:r>
            <a:r>
              <a:rPr lang="en-US" i="1" dirty="0"/>
              <a:t>E. coli </a:t>
            </a:r>
            <a:r>
              <a:rPr lang="en-US" dirty="0" err="1"/>
              <a:t>TopA</a:t>
            </a:r>
            <a:r>
              <a:rPr lang="en-US" dirty="0"/>
              <a:t> gene product) </a:t>
            </a:r>
            <a:r>
              <a:rPr lang="en-US" b="1" dirty="0"/>
              <a:t>does not require ATP</a:t>
            </a:r>
            <a:r>
              <a:rPr lang="en-US" dirty="0"/>
              <a:t>.</a:t>
            </a:r>
          </a:p>
          <a:p>
            <a:pPr>
              <a:spcBef>
                <a:spcPct val="50000"/>
              </a:spcBef>
            </a:pPr>
            <a:endParaRPr lang="en-US" dirty="0"/>
          </a:p>
          <a:p>
            <a:pPr>
              <a:spcBef>
                <a:spcPct val="50000"/>
              </a:spcBef>
            </a:pPr>
            <a:r>
              <a:rPr lang="en-US" b="1" dirty="0">
                <a:hlinkClick r:id="rId2"/>
              </a:rPr>
              <a:t>https://www.youtube.com/watch?v=T06lo8T8Pmw</a:t>
            </a:r>
            <a:endParaRPr lang="en-US" b="1" dirty="0"/>
          </a:p>
          <a:p>
            <a:pPr>
              <a:spcBef>
                <a:spcPct val="50000"/>
              </a:spcBef>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67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04-01"/>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609600" y="685800"/>
            <a:ext cx="7620000" cy="4800600"/>
          </a:xfrm>
          <a:prstGeom prst="rect">
            <a:avLst/>
          </a:prstGeom>
          <a:noFill/>
          <a:ln w="9525">
            <a:noFill/>
            <a:miter lim="800000"/>
            <a:headEnd/>
            <a:tailEnd/>
          </a:ln>
        </p:spPr>
      </p:pic>
      <p:sp>
        <p:nvSpPr>
          <p:cNvPr id="31747" name="Text Box 3"/>
          <p:cNvSpPr txBox="1">
            <a:spLocks noChangeArrowheads="1"/>
          </p:cNvSpPr>
          <p:nvPr/>
        </p:nvSpPr>
        <p:spPr bwMode="auto">
          <a:xfrm>
            <a:off x="457200" y="5494421"/>
            <a:ext cx="8305800" cy="1015663"/>
          </a:xfrm>
          <a:prstGeom prst="rect">
            <a:avLst/>
          </a:prstGeom>
          <a:noFill/>
          <a:ln w="9525">
            <a:noFill/>
            <a:miter lim="800000"/>
            <a:headEnd/>
            <a:tailEnd/>
          </a:ln>
        </p:spPr>
        <p:txBody>
          <a:bodyPr wrap="square">
            <a:spAutoFit/>
          </a:bodyPr>
          <a:lstStyle/>
          <a:p>
            <a:pPr>
              <a:spcBef>
                <a:spcPct val="50000"/>
              </a:spcBef>
            </a:pPr>
            <a:r>
              <a:rPr lang="en-US" sz="2000" b="1" dirty="0">
                <a:solidFill>
                  <a:srgbClr val="FF0000"/>
                </a:solidFill>
              </a:rPr>
              <a:t>WRONG! </a:t>
            </a:r>
            <a:r>
              <a:rPr lang="en-US" sz="2000" dirty="0"/>
              <a:t>The endonuclease shown here introduces a </a:t>
            </a:r>
            <a:r>
              <a:rPr lang="en-US" sz="2000" b="1" dirty="0"/>
              <a:t>gap </a:t>
            </a:r>
            <a:r>
              <a:rPr lang="en-US" sz="2000" dirty="0"/>
              <a:t>in one strand –base pairs are lost.  </a:t>
            </a:r>
            <a:r>
              <a:rPr lang="en-US" sz="2000" b="1" dirty="0"/>
              <a:t>Nicked circles</a:t>
            </a:r>
            <a:r>
              <a:rPr lang="en-US" sz="2000" dirty="0"/>
              <a:t> have only a break in the </a:t>
            </a:r>
            <a:r>
              <a:rPr lang="en-US" sz="2000" dirty="0" err="1"/>
              <a:t>phosphodiester</a:t>
            </a:r>
            <a:r>
              <a:rPr lang="en-US" sz="2000" dirty="0"/>
              <a:t> linkage –no loss of DNA sequence </a:t>
            </a:r>
          </a:p>
        </p:txBody>
      </p:sp>
      <p:sp>
        <p:nvSpPr>
          <p:cNvPr id="31748" name="Text Box 4"/>
          <p:cNvSpPr txBox="1">
            <a:spLocks noChangeArrowheads="1"/>
          </p:cNvSpPr>
          <p:nvPr/>
        </p:nvSpPr>
        <p:spPr bwMode="auto">
          <a:xfrm>
            <a:off x="914400" y="685800"/>
            <a:ext cx="3124200" cy="923330"/>
          </a:xfrm>
          <a:prstGeom prst="rect">
            <a:avLst/>
          </a:prstGeom>
          <a:noFill/>
          <a:ln w="9525">
            <a:noFill/>
            <a:miter lim="800000"/>
            <a:headEnd/>
            <a:tailEnd/>
          </a:ln>
        </p:spPr>
        <p:txBody>
          <a:bodyPr>
            <a:spAutoFit/>
          </a:bodyPr>
          <a:lstStyle/>
          <a:p>
            <a:pPr>
              <a:spcBef>
                <a:spcPct val="50000"/>
              </a:spcBef>
            </a:pPr>
            <a:r>
              <a:rPr lang="en-US" dirty="0"/>
              <a:t>Class II topo + ATP; produces neg. supercoils during replication</a:t>
            </a:r>
          </a:p>
        </p:txBody>
      </p:sp>
      <p:sp>
        <p:nvSpPr>
          <p:cNvPr id="31749" name="Text Box 5"/>
          <p:cNvSpPr txBox="1">
            <a:spLocks noChangeArrowheads="1"/>
          </p:cNvSpPr>
          <p:nvPr/>
        </p:nvSpPr>
        <p:spPr bwMode="auto">
          <a:xfrm>
            <a:off x="2590800" y="2590800"/>
            <a:ext cx="1447800" cy="641350"/>
          </a:xfrm>
          <a:prstGeom prst="rect">
            <a:avLst/>
          </a:prstGeom>
          <a:noFill/>
          <a:ln w="9525">
            <a:noFill/>
            <a:miter lim="800000"/>
            <a:headEnd/>
            <a:tailEnd/>
          </a:ln>
        </p:spPr>
        <p:txBody>
          <a:bodyPr>
            <a:spAutoFit/>
          </a:bodyPr>
          <a:lstStyle/>
          <a:p>
            <a:pPr>
              <a:spcBef>
                <a:spcPct val="50000"/>
              </a:spcBef>
            </a:pPr>
            <a:r>
              <a:rPr lang="en-US" i="1" dirty="0"/>
              <a:t>E. coli </a:t>
            </a:r>
            <a:r>
              <a:rPr lang="en-US" i="1" dirty="0" err="1"/>
              <a:t>top</a:t>
            </a:r>
            <a:r>
              <a:rPr lang="en-US" dirty="0" err="1"/>
              <a:t>A</a:t>
            </a:r>
            <a:r>
              <a:rPr lang="en-US" dirty="0"/>
              <a:t>, no ATP</a:t>
            </a:r>
          </a:p>
        </p:txBody>
      </p:sp>
      <p:sp>
        <p:nvSpPr>
          <p:cNvPr id="31750" name="Rectangle 6"/>
          <p:cNvSpPr>
            <a:spLocks noChangeArrowheads="1"/>
          </p:cNvSpPr>
          <p:nvPr/>
        </p:nvSpPr>
        <p:spPr bwMode="auto">
          <a:xfrm>
            <a:off x="4019550" y="2147888"/>
            <a:ext cx="247650" cy="366712"/>
          </a:xfrm>
          <a:prstGeom prst="rect">
            <a:avLst/>
          </a:prstGeom>
          <a:noFill/>
          <a:ln w="9525">
            <a:noFill/>
            <a:miter lim="800000"/>
            <a:headEnd/>
            <a:tailEnd/>
          </a:ln>
        </p:spPr>
        <p:txBody>
          <a:bodyPr wrap="none">
            <a:spAutoFit/>
          </a:bodyPr>
          <a:lstStyle/>
          <a:p>
            <a:r>
              <a:rPr lang="en-US"/>
              <a:t>I</a:t>
            </a:r>
          </a:p>
        </p:txBody>
      </p:sp>
    </p:spTree>
    <p:extLst>
      <p:ext uri="{BB962C8B-B14F-4D97-AF65-F5344CB8AC3E}">
        <p14:creationId xmlns:p14="http://schemas.microsoft.com/office/powerpoint/2010/main" val="80713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04-02"/>
          <p:cNvPicPr>
            <a:picLocks noChangeAspect="1" noChangeArrowheads="1"/>
          </p:cNvPicPr>
          <p:nvPr/>
        </p:nvPicPr>
        <p:blipFill>
          <a:blip r:embed="rId2" cstate="print"/>
          <a:srcRect/>
          <a:stretch>
            <a:fillRect/>
          </a:stretch>
        </p:blipFill>
        <p:spPr bwMode="auto">
          <a:xfrm>
            <a:off x="685800" y="457200"/>
            <a:ext cx="4324350" cy="5029200"/>
          </a:xfrm>
          <a:prstGeom prst="rect">
            <a:avLst/>
          </a:prstGeom>
          <a:noFill/>
          <a:ln w="9525">
            <a:noFill/>
            <a:miter lim="800000"/>
            <a:headEnd/>
            <a:tailEnd/>
          </a:ln>
        </p:spPr>
      </p:pic>
      <p:sp>
        <p:nvSpPr>
          <p:cNvPr id="29699" name="Text Box 3"/>
          <p:cNvSpPr txBox="1">
            <a:spLocks noChangeArrowheads="1"/>
          </p:cNvSpPr>
          <p:nvPr/>
        </p:nvSpPr>
        <p:spPr bwMode="auto">
          <a:xfrm>
            <a:off x="5638800" y="381000"/>
            <a:ext cx="2590800" cy="5170646"/>
          </a:xfrm>
          <a:prstGeom prst="rect">
            <a:avLst/>
          </a:prstGeom>
          <a:noFill/>
          <a:ln w="9525">
            <a:noFill/>
            <a:miter lim="800000"/>
            <a:headEnd/>
            <a:tailEnd/>
          </a:ln>
        </p:spPr>
        <p:txBody>
          <a:bodyPr>
            <a:spAutoFit/>
          </a:bodyPr>
          <a:lstStyle/>
          <a:p>
            <a:pPr>
              <a:spcBef>
                <a:spcPct val="50000"/>
              </a:spcBef>
            </a:pPr>
            <a:r>
              <a:rPr lang="en-US" sz="2000" dirty="0"/>
              <a:t>A = uncut plasmid showing the supercoiled (SC) and open circular forms as these migrate in an agarose gel.</a:t>
            </a:r>
          </a:p>
          <a:p>
            <a:pPr>
              <a:spcBef>
                <a:spcPct val="50000"/>
              </a:spcBef>
            </a:pPr>
            <a:endParaRPr lang="en-US" sz="2000" dirty="0"/>
          </a:p>
          <a:p>
            <a:pPr>
              <a:spcBef>
                <a:spcPct val="50000"/>
              </a:spcBef>
            </a:pPr>
            <a:r>
              <a:rPr lang="en-US" sz="2000" dirty="0"/>
              <a:t>B = DNA identical to A but linearized by a restriction endonuclease </a:t>
            </a:r>
          </a:p>
          <a:p>
            <a:pPr>
              <a:spcBef>
                <a:spcPct val="50000"/>
              </a:spcBef>
            </a:pPr>
            <a:r>
              <a:rPr lang="en-US" sz="2000" dirty="0"/>
              <a:t>The bands are imaged under short wavelength UV light after EtBr staining.</a:t>
            </a:r>
          </a:p>
        </p:txBody>
      </p:sp>
      <p:sp>
        <p:nvSpPr>
          <p:cNvPr id="2" name="TextBox 1">
            <a:extLst>
              <a:ext uri="{FF2B5EF4-FFF2-40B4-BE49-F238E27FC236}">
                <a16:creationId xmlns:a16="http://schemas.microsoft.com/office/drawing/2014/main" id="{1E33F12D-B011-4F81-88E1-91124629D94B}"/>
              </a:ext>
            </a:extLst>
          </p:cNvPr>
          <p:cNvSpPr txBox="1"/>
          <p:nvPr/>
        </p:nvSpPr>
        <p:spPr>
          <a:xfrm>
            <a:off x="381000" y="5877705"/>
            <a:ext cx="8763000" cy="707886"/>
          </a:xfrm>
          <a:prstGeom prst="rect">
            <a:avLst/>
          </a:prstGeom>
          <a:noFill/>
        </p:spPr>
        <p:txBody>
          <a:bodyPr wrap="square" rtlCol="0">
            <a:spAutoFit/>
          </a:bodyPr>
          <a:lstStyle/>
          <a:p>
            <a:r>
              <a:rPr lang="en-US" sz="2000" b="1" dirty="0"/>
              <a:t>Maximum binding approximately 1 EtBr molecule per 2 bp </a:t>
            </a:r>
            <a:r>
              <a:rPr lang="en-US" sz="2000" b="1" u="sng" dirty="0"/>
              <a:t>linear</a:t>
            </a:r>
            <a:r>
              <a:rPr lang="en-US" sz="2000" b="1" dirty="0"/>
              <a:t> DNA – less for supercoiled DNA</a:t>
            </a:r>
            <a:endParaRPr lang="en-US" dirty="0"/>
          </a:p>
        </p:txBody>
      </p:sp>
    </p:spTree>
    <p:extLst>
      <p:ext uri="{BB962C8B-B14F-4D97-AF65-F5344CB8AC3E}">
        <p14:creationId xmlns:p14="http://schemas.microsoft.com/office/powerpoint/2010/main" val="29179633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04-06"/>
          <p:cNvPicPr>
            <a:picLocks noChangeAspect="1" noChangeArrowheads="1"/>
          </p:cNvPicPr>
          <p:nvPr/>
        </p:nvPicPr>
        <p:blipFill>
          <a:blip r:embed="rId2" cstate="print"/>
          <a:srcRect/>
          <a:stretch>
            <a:fillRect/>
          </a:stretch>
        </p:blipFill>
        <p:spPr bwMode="auto">
          <a:xfrm>
            <a:off x="228600" y="381000"/>
            <a:ext cx="3352800" cy="5181600"/>
          </a:xfrm>
          <a:prstGeom prst="rect">
            <a:avLst/>
          </a:prstGeom>
          <a:noFill/>
          <a:ln w="9525">
            <a:noFill/>
            <a:miter lim="800000"/>
            <a:headEnd/>
            <a:tailEnd/>
          </a:ln>
        </p:spPr>
      </p:pic>
      <p:sp>
        <p:nvSpPr>
          <p:cNvPr id="30723" name="Text Box 3"/>
          <p:cNvSpPr txBox="1">
            <a:spLocks noChangeArrowheads="1"/>
          </p:cNvSpPr>
          <p:nvPr/>
        </p:nvSpPr>
        <p:spPr bwMode="auto">
          <a:xfrm>
            <a:off x="3962400" y="152399"/>
            <a:ext cx="2667000" cy="5062924"/>
          </a:xfrm>
          <a:prstGeom prst="rect">
            <a:avLst/>
          </a:prstGeom>
          <a:noFill/>
          <a:ln w="9525">
            <a:noFill/>
            <a:miter lim="800000"/>
            <a:headEnd/>
            <a:tailEnd/>
          </a:ln>
        </p:spPr>
        <p:txBody>
          <a:bodyPr wrap="square">
            <a:spAutoFit/>
          </a:bodyPr>
          <a:lstStyle/>
          <a:p>
            <a:pPr>
              <a:spcBef>
                <a:spcPct val="50000"/>
              </a:spcBef>
            </a:pPr>
            <a:r>
              <a:rPr lang="en-US" sz="1700" b="1" u="sng" dirty="0"/>
              <a:t>Supercoiling reduces </a:t>
            </a:r>
            <a:r>
              <a:rPr lang="en-US" sz="1700" b="1" dirty="0"/>
              <a:t>the amount of EtBr that can bind DNA.  EtBr binding makes DNA </a:t>
            </a:r>
            <a:r>
              <a:rPr lang="en-US" sz="1700" b="1" u="sng" dirty="0"/>
              <a:t>less </a:t>
            </a:r>
            <a:r>
              <a:rPr lang="en-US" sz="1700" b="1" dirty="0"/>
              <a:t>dense. </a:t>
            </a:r>
          </a:p>
          <a:p>
            <a:pPr>
              <a:spcBef>
                <a:spcPct val="50000"/>
              </a:spcBef>
            </a:pPr>
            <a:r>
              <a:rPr lang="en-US" sz="1700" b="1" dirty="0"/>
              <a:t>Consequently, supercoiled DNA sediments </a:t>
            </a:r>
            <a:r>
              <a:rPr lang="en-US" sz="1700" b="1" i="1" dirty="0"/>
              <a:t>further</a:t>
            </a:r>
            <a:r>
              <a:rPr lang="en-US" sz="1700" b="1" dirty="0"/>
              <a:t> into a </a:t>
            </a:r>
            <a:r>
              <a:rPr lang="en-US" sz="1700" b="1" dirty="0" err="1"/>
              <a:t>CsCl</a:t>
            </a:r>
            <a:r>
              <a:rPr lang="en-US" sz="1700" b="1" dirty="0"/>
              <a:t> density gradient (reaches a greater buoyant density).  </a:t>
            </a:r>
          </a:p>
          <a:p>
            <a:pPr>
              <a:spcBef>
                <a:spcPct val="50000"/>
              </a:spcBef>
            </a:pPr>
            <a:r>
              <a:rPr lang="en-US" sz="1700" b="1" dirty="0"/>
              <a:t>Good way to separate linear eukaryotic chromosomal DNA from plasmids or other circular DNAs (e.g., mitochondrial DNA, certain viral DNAs).</a:t>
            </a:r>
          </a:p>
        </p:txBody>
      </p:sp>
      <p:pic>
        <p:nvPicPr>
          <p:cNvPr id="30724" name="Picture 4" descr="Ethidium_bromide"/>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Lst>
          </a:blip>
          <a:srcRect/>
          <a:stretch>
            <a:fillRect/>
          </a:stretch>
        </p:blipFill>
        <p:spPr bwMode="auto">
          <a:xfrm>
            <a:off x="6644640" y="4324255"/>
            <a:ext cx="2286000" cy="2268738"/>
          </a:xfrm>
          <a:prstGeom prst="rect">
            <a:avLst/>
          </a:prstGeom>
          <a:noFill/>
          <a:ln w="9525">
            <a:noFill/>
            <a:miter lim="800000"/>
            <a:headEnd/>
            <a:tailEnd/>
          </a:ln>
        </p:spPr>
      </p:pic>
      <p:pic>
        <p:nvPicPr>
          <p:cNvPr id="30725" name="Picture 5" descr="a DNA"/>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Lst>
          </a:blip>
          <a:srcRect/>
          <a:stretch>
            <a:fillRect/>
          </a:stretch>
        </p:blipFill>
        <p:spPr bwMode="auto">
          <a:xfrm>
            <a:off x="7010400" y="748453"/>
            <a:ext cx="2286000" cy="3238500"/>
          </a:xfrm>
          <a:prstGeom prst="rect">
            <a:avLst/>
          </a:prstGeom>
          <a:noFill/>
          <a:ln w="9525">
            <a:noFill/>
            <a:miter lim="800000"/>
            <a:headEnd/>
            <a:tailEnd/>
          </a:ln>
        </p:spPr>
      </p:pic>
    </p:spTree>
    <p:extLst>
      <p:ext uri="{BB962C8B-B14F-4D97-AF65-F5344CB8AC3E}">
        <p14:creationId xmlns:p14="http://schemas.microsoft.com/office/powerpoint/2010/main" val="166566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2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304800" y="168275"/>
            <a:ext cx="8229600" cy="4832092"/>
          </a:xfrm>
          <a:prstGeom prst="rect">
            <a:avLst/>
          </a:prstGeom>
          <a:noFill/>
          <a:ln w="9525">
            <a:noFill/>
            <a:miter lim="800000"/>
            <a:headEnd/>
            <a:tailEnd/>
          </a:ln>
        </p:spPr>
        <p:txBody>
          <a:bodyPr wrap="square">
            <a:spAutoFit/>
          </a:bodyPr>
          <a:lstStyle/>
          <a:p>
            <a:pPr marL="342900" indent="-342900" algn="ctr">
              <a:spcBef>
                <a:spcPct val="50000"/>
              </a:spcBef>
            </a:pPr>
            <a:r>
              <a:rPr lang="en-US" b="1" dirty="0"/>
              <a:t>Considerations about restriction enzyme use</a:t>
            </a:r>
          </a:p>
          <a:p>
            <a:pPr marL="342900" indent="-342900">
              <a:spcBef>
                <a:spcPct val="50000"/>
              </a:spcBef>
              <a:buFontTx/>
              <a:buAutoNum type="arabicParenR"/>
            </a:pPr>
            <a:r>
              <a:rPr lang="en-US" sz="1600" b="1" dirty="0"/>
              <a:t>DNA end affects.</a:t>
            </a:r>
            <a:r>
              <a:rPr lang="en-US" sz="1600" dirty="0"/>
              <a:t>  Some enzymes cut poorly at the end of DNA (</a:t>
            </a:r>
            <a:r>
              <a:rPr lang="en-US" sz="1600" b="1" dirty="0"/>
              <a:t>NEB catalog</a:t>
            </a:r>
            <a:r>
              <a:rPr lang="en-US" sz="1600" dirty="0"/>
              <a:t>).  Practical consideration for double cleavage within a polylinker.</a:t>
            </a:r>
          </a:p>
          <a:p>
            <a:pPr marL="342900" indent="-342900">
              <a:spcBef>
                <a:spcPct val="50000"/>
              </a:spcBef>
              <a:buFontTx/>
              <a:buAutoNum type="arabicParenR"/>
            </a:pPr>
            <a:r>
              <a:rPr lang="en-US" sz="1600" b="1" dirty="0"/>
              <a:t>Star activity.</a:t>
            </a:r>
            <a:r>
              <a:rPr lang="en-US" sz="1600" dirty="0"/>
              <a:t>  Each enzyme has a recommended pH, salt concentration, temperature.  Alterations in either (e.g., high pH, low salt), high glycerol, or DMSO can allow cleavage at sites of “relaxed” sequence preference (e.g., from G/AATTC to /AATTC for EcoRI).  See </a:t>
            </a:r>
            <a:r>
              <a:rPr lang="en-US" sz="1600" b="1" dirty="0"/>
              <a:t>NEB catalog </a:t>
            </a:r>
            <a:r>
              <a:rPr lang="en-US" sz="1600" dirty="0"/>
              <a:t>and note that when star activity is observer it is generally noted in the enzyme description.</a:t>
            </a:r>
          </a:p>
          <a:p>
            <a:pPr marL="342900" indent="-342900">
              <a:spcBef>
                <a:spcPct val="50000"/>
              </a:spcBef>
              <a:buFontTx/>
              <a:buAutoNum type="arabicParenR"/>
            </a:pPr>
            <a:r>
              <a:rPr lang="en-US" sz="1600" b="1" dirty="0" err="1"/>
              <a:t>Supercoiled</a:t>
            </a:r>
            <a:r>
              <a:rPr lang="en-US" sz="1600" b="1" dirty="0"/>
              <a:t> vs linear DNA.</a:t>
            </a:r>
            <a:r>
              <a:rPr lang="en-US" sz="1600" dirty="0"/>
              <a:t>  Some enzymes, such as SalI cut </a:t>
            </a:r>
            <a:r>
              <a:rPr lang="en-US" sz="1600" dirty="0" err="1"/>
              <a:t>supercoiled</a:t>
            </a:r>
            <a:r>
              <a:rPr lang="en-US" sz="1600" dirty="0"/>
              <a:t> DNA very poorly but linear DNA well. Practical consideration for double cleavage within a polylinker – see SalI &amp; </a:t>
            </a:r>
            <a:r>
              <a:rPr lang="en-US" sz="1600" b="1" dirty="0"/>
              <a:t>NEB catalog</a:t>
            </a:r>
            <a:r>
              <a:rPr lang="en-US" sz="1600" dirty="0"/>
              <a:t>.</a:t>
            </a:r>
          </a:p>
          <a:p>
            <a:pPr marL="342900" indent="-342900">
              <a:spcBef>
                <a:spcPct val="50000"/>
              </a:spcBef>
              <a:buFontTx/>
              <a:buAutoNum type="arabicParenR"/>
            </a:pPr>
            <a:r>
              <a:rPr lang="en-US" sz="1600" b="1" dirty="0">
                <a:solidFill>
                  <a:schemeClr val="accent2"/>
                </a:solidFill>
              </a:rPr>
              <a:t>Site bias</a:t>
            </a:r>
            <a:r>
              <a:rPr lang="en-US" sz="1600" b="1" dirty="0"/>
              <a:t>.</a:t>
            </a:r>
            <a:r>
              <a:rPr lang="en-US" sz="1600" dirty="0"/>
              <a:t>  Sequence context can make a difference e.g., EcoRI or HindIII within </a:t>
            </a:r>
            <a:r>
              <a:rPr lang="el-GR" sz="1600" dirty="0">
                <a:cs typeface="Arial" charset="0"/>
              </a:rPr>
              <a:t>λ</a:t>
            </a:r>
            <a:r>
              <a:rPr lang="en-US" sz="1600" dirty="0">
                <a:cs typeface="Arial" charset="0"/>
              </a:rPr>
              <a:t> DNA – for each enzyme there are multiple sites where 10 fold  differences exist between the “fastest” to “slowest” cleavage rates.  </a:t>
            </a:r>
          </a:p>
          <a:p>
            <a:pPr lvl="1">
              <a:spcBef>
                <a:spcPct val="50000"/>
              </a:spcBef>
            </a:pPr>
            <a:r>
              <a:rPr lang="en-US" sz="1600" dirty="0">
                <a:cs typeface="Arial" charset="0"/>
              </a:rPr>
              <a:t>Other enzymes require 2 identical restriction site sequences, one acts as an allosteric effector site the other the cleavage site (e.g., </a:t>
            </a:r>
            <a:r>
              <a:rPr lang="en-US" sz="1600" dirty="0" err="1">
                <a:cs typeface="Arial" charset="0"/>
              </a:rPr>
              <a:t>NaeI</a:t>
            </a:r>
            <a:r>
              <a:rPr lang="en-US" sz="1600" dirty="0">
                <a:cs typeface="Arial" charset="0"/>
              </a:rPr>
              <a:t>) see </a:t>
            </a:r>
            <a:r>
              <a:rPr lang="en-US" sz="1600" b="1" dirty="0">
                <a:cs typeface="Arial" charset="0"/>
              </a:rPr>
              <a:t>catalog</a:t>
            </a:r>
            <a:r>
              <a:rPr lang="en-US" sz="1600" dirty="0">
                <a:cs typeface="Arial" charset="0"/>
              </a:rPr>
              <a:t> -</a:t>
            </a:r>
            <a:r>
              <a:rPr lang="en-US" sz="1000" dirty="0">
                <a:cs typeface="Arial" charset="0"/>
                <a:hlinkClick r:id="rId2"/>
              </a:rPr>
              <a:t>https://www.neb.com/tools-and-resources/usage-guidelines/site-preferences</a:t>
            </a:r>
            <a:endParaRPr lang="en-US" sz="1000" dirty="0">
              <a:cs typeface="Arial" charset="0"/>
            </a:endParaRPr>
          </a:p>
        </p:txBody>
      </p:sp>
    </p:spTree>
    <p:extLst>
      <p:ext uri="{BB962C8B-B14F-4D97-AF65-F5344CB8AC3E}">
        <p14:creationId xmlns:p14="http://schemas.microsoft.com/office/powerpoint/2010/main" val="289768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794">
                                            <p:txEl>
                                              <p:pRg st="4" end="4"/>
                                            </p:txEl>
                                          </p:spTgt>
                                        </p:tgtEl>
                                        <p:attrNameLst>
                                          <p:attrName>style.visibility</p:attrName>
                                        </p:attrNameLst>
                                      </p:cBhvr>
                                      <p:to>
                                        <p:strVal val="visible"/>
                                      </p:to>
                                    </p:set>
                                    <p:anim calcmode="lin" valueType="num">
                                      <p:cBhvr additive="base">
                                        <p:cTn id="7" dur="500" fill="hold"/>
                                        <p:tgtEl>
                                          <p:spTgt spid="33794">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79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3794">
                                            <p:txEl>
                                              <p:pRg st="5" end="5"/>
                                            </p:txEl>
                                          </p:spTgt>
                                        </p:tgtEl>
                                        <p:attrNameLst>
                                          <p:attrName>style.visibility</p:attrName>
                                        </p:attrNameLst>
                                      </p:cBhvr>
                                      <p:to>
                                        <p:strVal val="visible"/>
                                      </p:to>
                                    </p:set>
                                    <p:anim calcmode="lin" valueType="num">
                                      <p:cBhvr additive="base">
                                        <p:cTn id="13" dur="500" fill="hold"/>
                                        <p:tgtEl>
                                          <p:spTgt spid="33794">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379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304800" y="168275"/>
            <a:ext cx="8229600" cy="5324535"/>
          </a:xfrm>
          <a:prstGeom prst="rect">
            <a:avLst/>
          </a:prstGeom>
          <a:noFill/>
          <a:ln w="9525">
            <a:noFill/>
            <a:miter lim="800000"/>
            <a:headEnd/>
            <a:tailEnd/>
          </a:ln>
        </p:spPr>
        <p:txBody>
          <a:bodyPr wrap="square">
            <a:spAutoFit/>
          </a:bodyPr>
          <a:lstStyle/>
          <a:p>
            <a:pPr marL="342900" indent="-342900" algn="ctr">
              <a:spcBef>
                <a:spcPct val="50000"/>
              </a:spcBef>
            </a:pPr>
            <a:r>
              <a:rPr lang="en-US" b="1" dirty="0"/>
              <a:t>Considerations about restriction enzyme use</a:t>
            </a:r>
          </a:p>
          <a:p>
            <a:pPr marL="342900" indent="-342900">
              <a:spcBef>
                <a:spcPct val="50000"/>
              </a:spcBef>
              <a:buFontTx/>
              <a:buAutoNum type="arabicParenR"/>
            </a:pPr>
            <a:r>
              <a:rPr lang="en-US" sz="1600" b="1" dirty="0"/>
              <a:t>DNA end affects.</a:t>
            </a:r>
            <a:r>
              <a:rPr lang="en-US" sz="1600" dirty="0"/>
              <a:t>  Some enzymes cut poorly at the end of DNA (</a:t>
            </a:r>
            <a:r>
              <a:rPr lang="en-US" sz="1600" b="1" dirty="0"/>
              <a:t>NEB catalog</a:t>
            </a:r>
            <a:r>
              <a:rPr lang="en-US" sz="1600" dirty="0"/>
              <a:t>).  Practical consideration for double cleavage within a polylinker.</a:t>
            </a:r>
          </a:p>
          <a:p>
            <a:pPr marL="342900" indent="-342900">
              <a:spcBef>
                <a:spcPct val="50000"/>
              </a:spcBef>
              <a:buFontTx/>
              <a:buAutoNum type="arabicParenR"/>
            </a:pPr>
            <a:r>
              <a:rPr lang="en-US" sz="1600" b="1" dirty="0"/>
              <a:t>Star activity.</a:t>
            </a:r>
            <a:r>
              <a:rPr lang="en-US" sz="1600" dirty="0"/>
              <a:t>  Each enzyme has a recommended pH, salt concentration, temperature.  Alterations in either (e.g., high pH, low salt), high glycerol, or DMSO can allow cleavage at sites of “relaxed” sequence preference (e.g., from G/AATTC to /AATTC for EcoRI).  See </a:t>
            </a:r>
            <a:r>
              <a:rPr lang="en-US" sz="1600" b="1" dirty="0"/>
              <a:t>NEB catalog </a:t>
            </a:r>
            <a:r>
              <a:rPr lang="en-US" sz="1600" dirty="0"/>
              <a:t>and note that when star activity is observer it is generally noted in the enzyme description.</a:t>
            </a:r>
          </a:p>
          <a:p>
            <a:pPr marL="342900" indent="-342900">
              <a:spcBef>
                <a:spcPct val="50000"/>
              </a:spcBef>
              <a:buFontTx/>
              <a:buAutoNum type="arabicParenR"/>
            </a:pPr>
            <a:r>
              <a:rPr lang="en-US" sz="1600" b="1" dirty="0" err="1"/>
              <a:t>Supercoiled</a:t>
            </a:r>
            <a:r>
              <a:rPr lang="en-US" sz="1600" b="1" dirty="0"/>
              <a:t> vs linear DNA.</a:t>
            </a:r>
            <a:r>
              <a:rPr lang="en-US" sz="1600" dirty="0"/>
              <a:t>  Some enzymes, such as SalI cut </a:t>
            </a:r>
            <a:r>
              <a:rPr lang="en-US" sz="1600" dirty="0" err="1"/>
              <a:t>supercoiled</a:t>
            </a:r>
            <a:r>
              <a:rPr lang="en-US" sz="1600" dirty="0"/>
              <a:t> DNA very poorly but linear DNA well. Practical consideration for double cleavage within a polylinker – see SalI &amp; </a:t>
            </a:r>
            <a:r>
              <a:rPr lang="en-US" sz="1600" b="1" dirty="0"/>
              <a:t>NEB catalog</a:t>
            </a:r>
            <a:r>
              <a:rPr lang="en-US" sz="1600" dirty="0"/>
              <a:t>.</a:t>
            </a:r>
          </a:p>
          <a:p>
            <a:pPr marL="342900" indent="-342900">
              <a:spcBef>
                <a:spcPct val="50000"/>
              </a:spcBef>
              <a:buFontTx/>
              <a:buAutoNum type="arabicParenR"/>
            </a:pPr>
            <a:r>
              <a:rPr lang="en-US" sz="1600" b="1" dirty="0"/>
              <a:t>Site bias.</a:t>
            </a:r>
            <a:r>
              <a:rPr lang="en-US" sz="1600" dirty="0"/>
              <a:t>  Sequence context can make a difference e.g., EcoRI or HindIII within </a:t>
            </a:r>
            <a:r>
              <a:rPr lang="el-GR" sz="1600" dirty="0">
                <a:cs typeface="Arial" charset="0"/>
              </a:rPr>
              <a:t>λ</a:t>
            </a:r>
            <a:r>
              <a:rPr lang="en-US" sz="1600" dirty="0">
                <a:cs typeface="Arial" charset="0"/>
              </a:rPr>
              <a:t> DNA – for each enzyme there are multiple sites where 10 fold  differences exist between the “fastest” to “slowest” cleavage rates.  Other enzymes require 2 identical restriction site sequences, one acts as an allosteric effector site the other the cleavage site (e.g., </a:t>
            </a:r>
            <a:r>
              <a:rPr lang="en-US" sz="1600" dirty="0" err="1">
                <a:cs typeface="Arial" charset="0"/>
              </a:rPr>
              <a:t>NaeI</a:t>
            </a:r>
            <a:r>
              <a:rPr lang="en-US" sz="1600" dirty="0">
                <a:cs typeface="Arial" charset="0"/>
              </a:rPr>
              <a:t>) see </a:t>
            </a:r>
            <a:r>
              <a:rPr lang="en-US" sz="1600" b="1" dirty="0">
                <a:cs typeface="Arial" charset="0"/>
              </a:rPr>
              <a:t>catalog</a:t>
            </a:r>
            <a:r>
              <a:rPr lang="en-US" sz="1600" dirty="0">
                <a:cs typeface="Arial" charset="0"/>
              </a:rPr>
              <a:t> -</a:t>
            </a:r>
            <a:r>
              <a:rPr lang="en-US" sz="1000" dirty="0">
                <a:cs typeface="Arial" charset="0"/>
                <a:hlinkClick r:id="rId2"/>
              </a:rPr>
              <a:t>https://www.neb.com/tools-and-resources/usage-guidelines/site-preferences</a:t>
            </a:r>
            <a:endParaRPr lang="en-US" sz="1000" dirty="0">
              <a:cs typeface="Arial" charset="0"/>
            </a:endParaRPr>
          </a:p>
          <a:p>
            <a:pPr marL="342900" indent="-342900">
              <a:spcBef>
                <a:spcPct val="50000"/>
              </a:spcBef>
              <a:buFontTx/>
              <a:buAutoNum type="arabicParenR"/>
            </a:pPr>
            <a:r>
              <a:rPr lang="en-US" sz="1600" b="1" dirty="0">
                <a:solidFill>
                  <a:srgbClr val="CC0000"/>
                </a:solidFill>
              </a:rPr>
              <a:t>Survival of the enzyme under reaction conditions.  </a:t>
            </a:r>
            <a:r>
              <a:rPr lang="en-US" sz="1600" dirty="0"/>
              <a:t>Do longer incubations increase the amount of DNA cut? </a:t>
            </a:r>
          </a:p>
        </p:txBody>
      </p:sp>
    </p:spTree>
    <p:extLst>
      <p:ext uri="{BB962C8B-B14F-4D97-AF65-F5344CB8AC3E}">
        <p14:creationId xmlns:p14="http://schemas.microsoft.com/office/powerpoint/2010/main" val="278801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794">
                                            <p:txEl>
                                              <p:pRg st="5" end="5"/>
                                            </p:txEl>
                                          </p:spTgt>
                                        </p:tgtEl>
                                        <p:attrNameLst>
                                          <p:attrName>style.visibility</p:attrName>
                                        </p:attrNameLst>
                                      </p:cBhvr>
                                      <p:to>
                                        <p:strVal val="visible"/>
                                      </p:to>
                                    </p:set>
                                    <p:anim calcmode="lin" valueType="num">
                                      <p:cBhvr additive="base">
                                        <p:cTn id="7" dur="500" fill="hold"/>
                                        <p:tgtEl>
                                          <p:spTgt spid="33794">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79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0"/>
            <a:ext cx="8382000" cy="6858000"/>
          </a:xfrm>
          <a:prstGeom prst="rect">
            <a:avLst/>
          </a:prstGeom>
        </p:spPr>
      </p:pic>
      <p:sp>
        <p:nvSpPr>
          <p:cNvPr id="3" name="TextBox 2"/>
          <p:cNvSpPr txBox="1"/>
          <p:nvPr/>
        </p:nvSpPr>
        <p:spPr>
          <a:xfrm>
            <a:off x="6248400" y="3048000"/>
            <a:ext cx="2590800" cy="3539430"/>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1 unit/1 hour = standard assay.</a:t>
            </a:r>
          </a:p>
          <a:p>
            <a:r>
              <a:rPr lang="en-US" sz="1600" dirty="0">
                <a:latin typeface="Times New Roman" panose="02020603050405020304" pitchFamily="18" charset="0"/>
                <a:cs typeface="Times New Roman" panose="02020603050405020304" pitchFamily="18" charset="0"/>
              </a:rPr>
              <a:t>A 16 hour assay performed with 1 </a:t>
            </a:r>
            <a:r>
              <a:rPr lang="en-US" sz="1600" dirty="0" err="1">
                <a:latin typeface="Times New Roman" panose="02020603050405020304" pitchFamily="18" charset="0"/>
                <a:cs typeface="Times New Roman" panose="02020603050405020304" pitchFamily="18" charset="0"/>
              </a:rPr>
              <a:t>ug</a:t>
            </a:r>
            <a:r>
              <a:rPr lang="en-US" sz="1600" dirty="0">
                <a:latin typeface="Times New Roman" panose="02020603050405020304" pitchFamily="18" charset="0"/>
                <a:cs typeface="Times New Roman" panose="02020603050405020304" pitchFamily="18" charset="0"/>
              </a:rPr>
              <a:t> of DNA and fractions of a unit to determine where the enzyme “keeps working” after the first hour.</a:t>
            </a:r>
          </a:p>
          <a:p>
            <a:r>
              <a:rPr lang="en-US" sz="1600" dirty="0">
                <a:latin typeface="Times New Roman" panose="02020603050405020304" pitchFamily="18" charset="0"/>
                <a:cs typeface="Times New Roman" panose="02020603050405020304" pitchFamily="18" charset="0"/>
              </a:rPr>
              <a:t>Units required for complete cleavage</a:t>
            </a:r>
          </a:p>
          <a:p>
            <a:r>
              <a:rPr lang="en-US" sz="1600" b="1" dirty="0"/>
              <a:t>1.0	-</a:t>
            </a:r>
          </a:p>
          <a:p>
            <a:r>
              <a:rPr lang="en-US" sz="1600" b="1" dirty="0"/>
              <a:t>0.5	+</a:t>
            </a:r>
          </a:p>
          <a:p>
            <a:r>
              <a:rPr lang="en-US" sz="1600" b="1" dirty="0"/>
              <a:t>0.25	++</a:t>
            </a:r>
          </a:p>
          <a:p>
            <a:r>
              <a:rPr lang="en-US" sz="1600" b="1" dirty="0"/>
              <a:t>0.13	+++</a:t>
            </a:r>
            <a:endParaRPr lang="en-US" dirty="0"/>
          </a:p>
        </p:txBody>
      </p:sp>
      <p:sp>
        <p:nvSpPr>
          <p:cNvPr id="4" name="TextBox 3"/>
          <p:cNvSpPr txBox="1"/>
          <p:nvPr/>
        </p:nvSpPr>
        <p:spPr>
          <a:xfrm>
            <a:off x="533400" y="3533295"/>
            <a:ext cx="1981200" cy="2308324"/>
          </a:xfrm>
          <a:prstGeom prst="rect">
            <a:avLst/>
          </a:prstGeom>
          <a:noFill/>
        </p:spPr>
        <p:txBody>
          <a:bodyPr wrap="square" rtlCol="0">
            <a:spAutoFit/>
          </a:bodyPr>
          <a:lstStyle/>
          <a:p>
            <a:r>
              <a:rPr lang="en-US" sz="1600" b="1" dirty="0"/>
              <a:t>Note that cleavage rate </a:t>
            </a:r>
            <a:r>
              <a:rPr lang="en-US" sz="1600" dirty="0"/>
              <a:t>also depends on the </a:t>
            </a:r>
            <a:r>
              <a:rPr lang="en-US" sz="1600" b="1" i="1" dirty="0"/>
              <a:t>concentration</a:t>
            </a:r>
            <a:r>
              <a:rPr lang="en-US" sz="1600" dirty="0"/>
              <a:t> of DNA and enzyme since these must find each other before the chemistry happens.</a:t>
            </a:r>
          </a:p>
        </p:txBody>
      </p:sp>
    </p:spTree>
    <p:extLst>
      <p:ext uri="{BB962C8B-B14F-4D97-AF65-F5344CB8AC3E}">
        <p14:creationId xmlns:p14="http://schemas.microsoft.com/office/powerpoint/2010/main" val="36704896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304800" y="168275"/>
            <a:ext cx="8229600" cy="6278642"/>
          </a:xfrm>
          <a:prstGeom prst="rect">
            <a:avLst/>
          </a:prstGeom>
          <a:noFill/>
          <a:ln w="9525">
            <a:noFill/>
            <a:miter lim="800000"/>
            <a:headEnd/>
            <a:tailEnd/>
          </a:ln>
        </p:spPr>
        <p:txBody>
          <a:bodyPr wrap="square">
            <a:spAutoFit/>
          </a:bodyPr>
          <a:lstStyle/>
          <a:p>
            <a:pPr marL="342900" indent="-342900" algn="ctr">
              <a:spcBef>
                <a:spcPct val="50000"/>
              </a:spcBef>
            </a:pPr>
            <a:r>
              <a:rPr lang="en-US" b="1" dirty="0"/>
              <a:t>Considerations about restriction enzyme use</a:t>
            </a:r>
          </a:p>
          <a:p>
            <a:pPr marL="342900" indent="-342900">
              <a:spcBef>
                <a:spcPct val="50000"/>
              </a:spcBef>
              <a:buFontTx/>
              <a:buAutoNum type="arabicParenR"/>
            </a:pPr>
            <a:r>
              <a:rPr lang="en-US" sz="1600" b="1" dirty="0"/>
              <a:t>DNA end affects.</a:t>
            </a:r>
            <a:r>
              <a:rPr lang="en-US" sz="1600" dirty="0"/>
              <a:t>  Some enzymes cut poorly at the end of DNA (</a:t>
            </a:r>
            <a:r>
              <a:rPr lang="en-US" sz="1600" b="1" dirty="0"/>
              <a:t>NEB catalog</a:t>
            </a:r>
            <a:r>
              <a:rPr lang="en-US" sz="1600" dirty="0"/>
              <a:t>).  Practical consideration for double cleavage within a polylinker.</a:t>
            </a:r>
          </a:p>
          <a:p>
            <a:pPr marL="342900" indent="-342900">
              <a:spcBef>
                <a:spcPct val="50000"/>
              </a:spcBef>
              <a:buFontTx/>
              <a:buAutoNum type="arabicParenR"/>
            </a:pPr>
            <a:r>
              <a:rPr lang="en-US" sz="1600" b="1" dirty="0"/>
              <a:t>Star activity.</a:t>
            </a:r>
            <a:r>
              <a:rPr lang="en-US" sz="1600" dirty="0"/>
              <a:t>  Each enzyme has a recommended pH, salt concentration, temperature.  Alterations in either (e.g., high pH, low salt), high glycerol, or DMSO can allow cleavage at sites of “relaxed” sequence preference (e.g., from G/AATTC to /AATTC for EcoRI).  See </a:t>
            </a:r>
            <a:r>
              <a:rPr lang="en-US" sz="1600" b="1" dirty="0"/>
              <a:t>NEB catalog </a:t>
            </a:r>
            <a:r>
              <a:rPr lang="en-US" sz="1600" dirty="0"/>
              <a:t>and note that when star activity is observer it is generally noted in the enzyme description.</a:t>
            </a:r>
          </a:p>
          <a:p>
            <a:pPr marL="342900" indent="-342900">
              <a:spcBef>
                <a:spcPct val="50000"/>
              </a:spcBef>
              <a:buFontTx/>
              <a:buAutoNum type="arabicParenR"/>
            </a:pPr>
            <a:r>
              <a:rPr lang="en-US" sz="1600" b="1" dirty="0" err="1"/>
              <a:t>Supercoiled</a:t>
            </a:r>
            <a:r>
              <a:rPr lang="en-US" sz="1600" b="1" dirty="0"/>
              <a:t> vs linear DNA.</a:t>
            </a:r>
            <a:r>
              <a:rPr lang="en-US" sz="1600" dirty="0"/>
              <a:t>  Some enzymes, such as SalI cut </a:t>
            </a:r>
            <a:r>
              <a:rPr lang="en-US" sz="1600" dirty="0" err="1"/>
              <a:t>supercoiled</a:t>
            </a:r>
            <a:r>
              <a:rPr lang="en-US" sz="1600" dirty="0"/>
              <a:t> DNA very poorly but linear DNA well. Practical consideration for double cleavage within a polylinker – see SalI &amp; </a:t>
            </a:r>
            <a:r>
              <a:rPr lang="en-US" sz="1600" b="1" dirty="0"/>
              <a:t>NEB catalog</a:t>
            </a:r>
            <a:r>
              <a:rPr lang="en-US" sz="1600" dirty="0"/>
              <a:t>.</a:t>
            </a:r>
          </a:p>
          <a:p>
            <a:pPr marL="342900" indent="-342900">
              <a:spcBef>
                <a:spcPct val="50000"/>
              </a:spcBef>
              <a:buFontTx/>
              <a:buAutoNum type="arabicParenR"/>
            </a:pPr>
            <a:r>
              <a:rPr lang="en-US" sz="1600" b="1" dirty="0"/>
              <a:t>Site bias.</a:t>
            </a:r>
            <a:r>
              <a:rPr lang="en-US" sz="1600" dirty="0"/>
              <a:t>  Sequence context can make a difference e.g., EcoRI or HindIII within </a:t>
            </a:r>
            <a:r>
              <a:rPr lang="el-GR" sz="1600" dirty="0">
                <a:cs typeface="Arial" charset="0"/>
              </a:rPr>
              <a:t>λ</a:t>
            </a:r>
            <a:r>
              <a:rPr lang="en-US" sz="1600" dirty="0">
                <a:cs typeface="Arial" charset="0"/>
              </a:rPr>
              <a:t> DNA – for each enzyme there are multiple sites where 10 fold  differences exist between the “fastest” to “slowest” cleavage rates.  Other enzymes require 2 identical restriction site sequences, one acts as an allosteric effector site the other the cleavage site (e.g., </a:t>
            </a:r>
            <a:r>
              <a:rPr lang="en-US" sz="1600" dirty="0" err="1">
                <a:cs typeface="Arial" charset="0"/>
              </a:rPr>
              <a:t>NaeI</a:t>
            </a:r>
            <a:r>
              <a:rPr lang="en-US" sz="1600" dirty="0">
                <a:cs typeface="Arial" charset="0"/>
              </a:rPr>
              <a:t>) see </a:t>
            </a:r>
            <a:r>
              <a:rPr lang="en-US" sz="1600" b="1" dirty="0">
                <a:cs typeface="Arial" charset="0"/>
              </a:rPr>
              <a:t>catalog</a:t>
            </a:r>
            <a:r>
              <a:rPr lang="en-US" sz="1600" dirty="0">
                <a:cs typeface="Arial" charset="0"/>
              </a:rPr>
              <a:t>. </a:t>
            </a:r>
          </a:p>
          <a:p>
            <a:pPr marL="342900" indent="-342900">
              <a:spcBef>
                <a:spcPct val="50000"/>
              </a:spcBef>
              <a:buFontTx/>
              <a:buAutoNum type="arabicParenR"/>
            </a:pPr>
            <a:r>
              <a:rPr lang="en-US" sz="1600" b="1" dirty="0"/>
              <a:t>Survival of the enzyme under reaction conditions.  </a:t>
            </a:r>
            <a:r>
              <a:rPr lang="en-US" sz="1600" dirty="0"/>
              <a:t>Do longer incubations increase the amount of DNA cut? </a:t>
            </a:r>
          </a:p>
          <a:p>
            <a:pPr marL="342900" indent="-342900">
              <a:spcBef>
                <a:spcPct val="50000"/>
              </a:spcBef>
              <a:buFontTx/>
              <a:buAutoNum type="arabicParenR"/>
            </a:pPr>
            <a:r>
              <a:rPr lang="en-US" sz="1600" b="1" dirty="0">
                <a:solidFill>
                  <a:schemeClr val="accent2"/>
                </a:solidFill>
                <a:cs typeface="Arial" charset="0"/>
              </a:rPr>
              <a:t>Heat inactivation. </a:t>
            </a:r>
            <a:r>
              <a:rPr lang="en-US" sz="1600" dirty="0">
                <a:cs typeface="Arial" charset="0"/>
              </a:rPr>
              <a:t>Often may be desired to “remove” restriction enzyme to prevent cleavage in a later stage of your experiment. This can always be done by phenol extraction followed by ethanol precipitation – but sometimes it is possible to simply heat-inactivate the enzyme.</a:t>
            </a:r>
          </a:p>
        </p:txBody>
      </p:sp>
    </p:spTree>
    <p:extLst>
      <p:ext uri="{BB962C8B-B14F-4D97-AF65-F5344CB8AC3E}">
        <p14:creationId xmlns:p14="http://schemas.microsoft.com/office/powerpoint/2010/main" val="322075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794">
                                            <p:txEl>
                                              <p:pRg st="6" end="6"/>
                                            </p:txEl>
                                          </p:spTgt>
                                        </p:tgtEl>
                                        <p:attrNameLst>
                                          <p:attrName>style.visibility</p:attrName>
                                        </p:attrNameLst>
                                      </p:cBhvr>
                                      <p:to>
                                        <p:strVal val="visible"/>
                                      </p:to>
                                    </p:set>
                                    <p:anim calcmode="lin" valueType="num">
                                      <p:cBhvr additive="base">
                                        <p:cTn id="7" dur="500" fill="hold"/>
                                        <p:tgtEl>
                                          <p:spTgt spid="33794">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79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0"/>
            <a:ext cx="8077200" cy="6858000"/>
          </a:xfrm>
          <a:prstGeom prst="rect">
            <a:avLst/>
          </a:prstGeom>
        </p:spPr>
      </p:pic>
    </p:spTree>
    <p:extLst>
      <p:ext uri="{BB962C8B-B14F-4D97-AF65-F5344CB8AC3E}">
        <p14:creationId xmlns:p14="http://schemas.microsoft.com/office/powerpoint/2010/main" val="884650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u="sng" dirty="0"/>
              <a:t>Cross-species Hybrids</a:t>
            </a:r>
          </a:p>
        </p:txBody>
      </p:sp>
      <p:sp>
        <p:nvSpPr>
          <p:cNvPr id="3075" name="Rectangle 3"/>
          <p:cNvSpPr>
            <a:spLocks noGrp="1" noChangeArrowheads="1"/>
          </p:cNvSpPr>
          <p:nvPr>
            <p:ph idx="1"/>
          </p:nvPr>
        </p:nvSpPr>
        <p:spPr/>
        <p:txBody>
          <a:bodyPr/>
          <a:lstStyle/>
          <a:p>
            <a:pPr eaLnBrk="1" hangingPunct="1"/>
            <a:r>
              <a:rPr lang="en-US" b="1" dirty="0"/>
              <a:t>Mules</a:t>
            </a:r>
            <a:r>
              <a:rPr lang="en-US" dirty="0"/>
              <a:t> - horse (female) X donkey (male)</a:t>
            </a:r>
          </a:p>
          <a:p>
            <a:pPr eaLnBrk="1" hangingPunct="1"/>
            <a:r>
              <a:rPr lang="en-US" b="1" dirty="0"/>
              <a:t>Hinny</a:t>
            </a:r>
            <a:r>
              <a:rPr lang="en-US" dirty="0"/>
              <a:t> – horse (male) X donkey (female)</a:t>
            </a:r>
          </a:p>
        </p:txBody>
      </p:sp>
      <p:pic>
        <p:nvPicPr>
          <p:cNvPr id="3076" name="Picture 4" descr="mule"/>
          <p:cNvPicPr>
            <a:picLocks noChangeAspect="1" noChangeArrowheads="1"/>
          </p:cNvPicPr>
          <p:nvPr/>
        </p:nvPicPr>
        <p:blipFill>
          <a:blip r:embed="rId2" cstate="print"/>
          <a:srcRect/>
          <a:stretch>
            <a:fillRect/>
          </a:stretch>
        </p:blipFill>
        <p:spPr bwMode="auto">
          <a:xfrm>
            <a:off x="5334000" y="3276600"/>
            <a:ext cx="2084388" cy="2921000"/>
          </a:xfrm>
          <a:prstGeom prst="rect">
            <a:avLst/>
          </a:prstGeom>
          <a:noFill/>
          <a:ln w="9525">
            <a:noFill/>
            <a:miter lim="800000"/>
            <a:headEnd/>
            <a:tailEnd/>
          </a:ln>
        </p:spPr>
      </p:pic>
      <p:sp>
        <p:nvSpPr>
          <p:cNvPr id="3077" name="Text Box 5"/>
          <p:cNvSpPr txBox="1">
            <a:spLocks noChangeArrowheads="1"/>
          </p:cNvSpPr>
          <p:nvPr/>
        </p:nvSpPr>
        <p:spPr bwMode="auto">
          <a:xfrm>
            <a:off x="228600" y="2971800"/>
            <a:ext cx="4800600" cy="3416320"/>
          </a:xfrm>
          <a:prstGeom prst="rect">
            <a:avLst/>
          </a:prstGeom>
          <a:noFill/>
          <a:ln w="9525">
            <a:noFill/>
            <a:miter lim="800000"/>
            <a:headEnd/>
            <a:tailEnd/>
          </a:ln>
        </p:spPr>
        <p:txBody>
          <a:bodyPr>
            <a:spAutoFit/>
          </a:bodyPr>
          <a:lstStyle/>
          <a:p>
            <a:pPr>
              <a:spcBef>
                <a:spcPct val="50000"/>
              </a:spcBef>
            </a:pPr>
            <a:r>
              <a:rPr lang="en-US" b="1" dirty="0"/>
              <a:t>Some by man </a:t>
            </a:r>
            <a:r>
              <a:rPr lang="en-US" dirty="0"/>
              <a:t>– e.g., mules, certain plant crops (</a:t>
            </a:r>
            <a:r>
              <a:rPr lang="en-US" b="1" dirty="0" err="1"/>
              <a:t>Broccolini</a:t>
            </a:r>
            <a:r>
              <a:rPr lang="en-US" b="1" dirty="0"/>
              <a:t> </a:t>
            </a:r>
            <a:r>
              <a:rPr lang="en-US" dirty="0"/>
              <a:t>is a hybrid of broccoli and Chinese kale two closely related species of </a:t>
            </a:r>
            <a:r>
              <a:rPr lang="en-US" i="1" dirty="0"/>
              <a:t>Brassica</a:t>
            </a:r>
            <a:r>
              <a:rPr lang="en-US" dirty="0"/>
              <a:t>)</a:t>
            </a:r>
          </a:p>
          <a:p>
            <a:pPr>
              <a:spcBef>
                <a:spcPct val="50000"/>
              </a:spcBef>
            </a:pPr>
            <a:r>
              <a:rPr lang="en-US" b="1" dirty="0"/>
              <a:t>Natural </a:t>
            </a:r>
            <a:r>
              <a:rPr lang="en-US" b="1" i="1" dirty="0">
                <a:solidFill>
                  <a:srgbClr val="FF0000"/>
                </a:solidFill>
              </a:rPr>
              <a:t>horizontal gene transfer </a:t>
            </a:r>
            <a:r>
              <a:rPr lang="en-US" b="1" dirty="0"/>
              <a:t>is surprisingly common.</a:t>
            </a:r>
            <a:endParaRPr lang="en-US" dirty="0"/>
          </a:p>
          <a:p>
            <a:pPr>
              <a:spcBef>
                <a:spcPct val="50000"/>
              </a:spcBef>
            </a:pPr>
            <a:r>
              <a:rPr lang="en-US" b="1" dirty="0"/>
              <a:t>Mixing by nature </a:t>
            </a:r>
            <a:r>
              <a:rPr lang="en-US" dirty="0"/>
              <a:t>e.g., promiscuous oak, horizontal mitochondria gene transfer between algae &amp; plants, </a:t>
            </a:r>
            <a:r>
              <a:rPr lang="en-US" dirty="0" err="1"/>
              <a:t>protists</a:t>
            </a:r>
            <a:r>
              <a:rPr lang="en-US" dirty="0"/>
              <a:t>, bacteria, viral origins of certain eukaryotic genes,  microbial origin of mitochondria, </a:t>
            </a:r>
          </a:p>
        </p:txBody>
      </p:sp>
    </p:spTree>
  </p:cSld>
  <p:clrMapOvr>
    <a:masterClrMapping/>
  </p:clrMapOvr>
  <p:transition>
    <p:wip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457200"/>
            <a:ext cx="7848600" cy="2585323"/>
          </a:xfrm>
          <a:prstGeom prst="rect">
            <a:avLst/>
          </a:prstGeom>
        </p:spPr>
        <p:txBody>
          <a:bodyPr wrap="square">
            <a:spAutoFit/>
          </a:bodyPr>
          <a:lstStyle/>
          <a:p>
            <a:pPr algn="ct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b="1" dirty="0"/>
              <a:t>Examples of nuclease activities (substrates, products &amp; uses)</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b="1" dirty="0">
              <a:solidFill>
                <a:schemeClr val="accent2"/>
              </a:solidFill>
            </a:endParaRP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b="1" dirty="0"/>
              <a:t>Double stranded </a:t>
            </a:r>
            <a:r>
              <a:rPr lang="en-US" b="1" dirty="0" err="1"/>
              <a:t>endodeoxyribonuclease</a:t>
            </a:r>
            <a:r>
              <a:rPr lang="en-US" dirty="0"/>
              <a:t>: standard restriction enzymes, e.g., </a:t>
            </a:r>
            <a:r>
              <a:rPr lang="en-US" dirty="0" err="1"/>
              <a:t>EcoRI</a:t>
            </a:r>
            <a:r>
              <a:rPr lang="en-US" dirty="0"/>
              <a:t>, </a:t>
            </a:r>
            <a:r>
              <a:rPr lang="en-US" dirty="0" err="1"/>
              <a:t>HindIII</a:t>
            </a:r>
            <a:endParaRPr lang="en-US"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b="1" dirty="0">
              <a:solidFill>
                <a:schemeClr val="accent2"/>
              </a:solidFill>
            </a:endParaRP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b="1" dirty="0">
                <a:solidFill>
                  <a:schemeClr val="accent2"/>
                </a:solidFill>
              </a:rPr>
              <a:t>Single stranded </a:t>
            </a:r>
            <a:r>
              <a:rPr lang="en-US" b="1" dirty="0" err="1">
                <a:solidFill>
                  <a:schemeClr val="accent2"/>
                </a:solidFill>
              </a:rPr>
              <a:t>endoribo</a:t>
            </a:r>
            <a:r>
              <a:rPr lang="en-US" b="1" dirty="0">
                <a:solidFill>
                  <a:schemeClr val="accent2"/>
                </a:solidFill>
              </a:rPr>
              <a:t> (&amp; </a:t>
            </a:r>
            <a:r>
              <a:rPr lang="en-US" b="1" dirty="0" err="1">
                <a:solidFill>
                  <a:schemeClr val="accent2"/>
                </a:solidFill>
              </a:rPr>
              <a:t>deoxyribo</a:t>
            </a:r>
            <a:r>
              <a:rPr lang="en-US" b="1" dirty="0">
                <a:solidFill>
                  <a:schemeClr val="accent2"/>
                </a:solidFill>
              </a:rPr>
              <a:t>) nuclease:</a:t>
            </a:r>
            <a:r>
              <a:rPr lang="en-US" b="1" dirty="0"/>
              <a:t> </a:t>
            </a:r>
            <a:r>
              <a:rPr lang="en-US" dirty="0"/>
              <a:t>S1 nuclease, </a:t>
            </a:r>
            <a:r>
              <a:rPr lang="en-US" b="1" i="1" dirty="0" err="1"/>
              <a:t>Mung</a:t>
            </a:r>
            <a:r>
              <a:rPr lang="en-US" b="1" i="1" dirty="0"/>
              <a:t> bean nuclease</a:t>
            </a:r>
            <a:r>
              <a:rPr lang="en-US" dirty="0"/>
              <a:t> – blunting DNA ends; mRNA characterization</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b="1" dirty="0">
              <a:solidFill>
                <a:schemeClr val="accent2"/>
              </a:solidFill>
            </a:endParaRPr>
          </a:p>
        </p:txBody>
      </p:sp>
    </p:spTree>
    <p:extLst>
      <p:ext uri="{BB962C8B-B14F-4D97-AF65-F5344CB8AC3E}">
        <p14:creationId xmlns:p14="http://schemas.microsoft.com/office/powerpoint/2010/main" val="421989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90600"/>
            <a:ext cx="3516922"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52450" y="6172200"/>
            <a:ext cx="8382000" cy="215444"/>
          </a:xfrm>
          <a:prstGeom prst="rect">
            <a:avLst/>
          </a:prstGeom>
        </p:spPr>
        <p:txBody>
          <a:bodyPr wrap="square">
            <a:spAutoFit/>
          </a:bodyPr>
          <a:lstStyle/>
          <a:p>
            <a:pPr algn="ctr"/>
            <a:r>
              <a:rPr lang="en-US" sz="800" dirty="0">
                <a:hlinkClick r:id="rId3"/>
              </a:rPr>
              <a:t>https://sproutman.com/wp-content/uploads/2013/05/Mung-Shoots-on-Deck2-e1405539588277.jpg</a:t>
            </a:r>
            <a:r>
              <a:rPr lang="en-US" sz="800" dirty="0"/>
              <a:t> </a:t>
            </a:r>
          </a:p>
        </p:txBody>
      </p:sp>
      <p:pic>
        <p:nvPicPr>
          <p:cNvPr id="5124" name="Picture 4" descr="Mung bean sprouts — Stock Photo #3309443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990600"/>
            <a:ext cx="343282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6021" y="3429000"/>
            <a:ext cx="2468880" cy="2468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descr="http://www.dinedelish.com/wp-content/uploads/2014/04/Chengdu-Taste-Mung-Bean-Noodle.jpg"/>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55575" y="-3832225"/>
            <a:ext cx="3383280" cy="225552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3451" y="3505200"/>
            <a:ext cx="3413770" cy="2468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676400" y="304800"/>
            <a:ext cx="6248400" cy="400110"/>
          </a:xfrm>
          <a:prstGeom prst="rect">
            <a:avLst/>
          </a:prstGeom>
          <a:noFill/>
        </p:spPr>
        <p:txBody>
          <a:bodyPr wrap="square" rtlCol="0">
            <a:spAutoFit/>
          </a:bodyPr>
          <a:lstStyle/>
          <a:p>
            <a:r>
              <a:rPr lang="en-US" sz="2000" b="1" i="1" dirty="0">
                <a:solidFill>
                  <a:srgbClr val="FF0000"/>
                </a:solidFill>
              </a:rPr>
              <a:t>Mung beans </a:t>
            </a:r>
            <a:r>
              <a:rPr lang="en-US" sz="2000" b="1" dirty="0"/>
              <a:t>– yes, you’ve seen these before</a:t>
            </a:r>
          </a:p>
        </p:txBody>
      </p:sp>
    </p:spTree>
    <p:extLst>
      <p:ext uri="{BB962C8B-B14F-4D97-AF65-F5344CB8AC3E}">
        <p14:creationId xmlns:p14="http://schemas.microsoft.com/office/powerpoint/2010/main" val="42186701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1"/>
          <p:cNvSpPr>
            <a:spLocks noChangeArrowheads="1"/>
          </p:cNvSpPr>
          <p:nvPr/>
        </p:nvSpPr>
        <p:spPr bwMode="auto">
          <a:xfrm>
            <a:off x="0" y="-323165"/>
            <a:ext cx="312906"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pitchFamily="34" charset="0"/>
              </a:rPr>
              <a:t>  </a:t>
            </a:r>
            <a:r>
              <a:rPr kumimoji="0" lang="en-US" sz="9800" b="0" i="0" u="none" strike="noStrike" cap="none" normalizeH="0" baseline="0" dirty="0">
                <a:ln>
                  <a:noFill/>
                </a:ln>
                <a:solidFill>
                  <a:schemeClr val="tx1"/>
                </a:solidFill>
                <a:effectLst/>
                <a:latin typeface="Arial" pitchFamily="34" charset="0"/>
              </a:rPr>
              <a:t/>
            </a:r>
            <a:br>
              <a:rPr kumimoji="0" lang="en-US" sz="9800" b="0" i="0" u="none" strike="noStrike" cap="none" normalizeH="0" baseline="0" dirty="0">
                <a:ln>
                  <a:noFill/>
                </a:ln>
                <a:solidFill>
                  <a:schemeClr val="tx1"/>
                </a:solidFill>
                <a:effectLst/>
                <a:latin typeface="Arial" pitchFamily="34" charset="0"/>
              </a:rPr>
            </a:br>
            <a:endParaRPr kumimoji="0" lang="en-US" sz="1800" b="0" i="0" u="none" strike="noStrike" cap="none" normalizeH="0" baseline="0" dirty="0">
              <a:ln>
                <a:noFill/>
              </a:ln>
              <a:solidFill>
                <a:schemeClr val="tx1"/>
              </a:solidFill>
              <a:effectLst/>
              <a:latin typeface="Arial" pitchFamily="34" charset="0"/>
            </a:endParaRPr>
          </a:p>
        </p:txBody>
      </p:sp>
      <p:pic>
        <p:nvPicPr>
          <p:cNvPr id="178179" name="Picture 3" descr="http://www.neb.com/nebecomm/images/spacer.gif"/>
          <p:cNvPicPr>
            <a:picLocks noChangeAspect="1" noChangeArrowheads="1"/>
          </p:cNvPicPr>
          <p:nvPr/>
        </p:nvPicPr>
        <p:blipFill>
          <a:blip r:embed="rId2"/>
          <a:srcRect/>
          <a:stretch>
            <a:fillRect/>
          </a:stretch>
        </p:blipFill>
        <p:spPr bwMode="auto">
          <a:xfrm>
            <a:off x="155575" y="-439738"/>
            <a:ext cx="9525" cy="76200"/>
          </a:xfrm>
          <a:prstGeom prst="rect">
            <a:avLst/>
          </a:prstGeom>
          <a:noFill/>
        </p:spPr>
      </p:pic>
      <p:sp>
        <p:nvSpPr>
          <p:cNvPr id="6" name="Rectangle 5"/>
          <p:cNvSpPr/>
          <p:nvPr/>
        </p:nvSpPr>
        <p:spPr>
          <a:xfrm>
            <a:off x="228600" y="0"/>
            <a:ext cx="8153400" cy="4247317"/>
          </a:xfrm>
          <a:prstGeom prst="rect">
            <a:avLst/>
          </a:prstGeom>
        </p:spPr>
        <p:txBody>
          <a:bodyPr wrap="square">
            <a:spAutoFit/>
          </a:bodyPr>
          <a:lstStyle/>
          <a:p>
            <a:endParaRPr lang="en-US" b="1" dirty="0"/>
          </a:p>
          <a:p>
            <a:endParaRPr lang="en-US" b="1" dirty="0"/>
          </a:p>
          <a:p>
            <a:endParaRPr lang="en-US" b="1" dirty="0"/>
          </a:p>
          <a:p>
            <a:r>
              <a:rPr lang="en-US" b="1" dirty="0"/>
              <a:t>Mung Bean Nuclease </a:t>
            </a:r>
            <a:r>
              <a:rPr lang="en-US" dirty="0"/>
              <a:t>A single-strand specific DNA and RNA endo/</a:t>
            </a:r>
            <a:r>
              <a:rPr lang="en-US" dirty="0" err="1"/>
              <a:t>exo</a:t>
            </a:r>
            <a:r>
              <a:rPr lang="en-US" dirty="0"/>
              <a:t> nuclease which will degrade single-stranded extensions from the ends of DNA and RNA molecules, leaving blunt, </a:t>
            </a:r>
            <a:r>
              <a:rPr lang="en-US" dirty="0" err="1"/>
              <a:t>ligatable</a:t>
            </a:r>
            <a:r>
              <a:rPr lang="en-US" dirty="0"/>
              <a:t> ends.  </a:t>
            </a:r>
            <a:r>
              <a:rPr lang="en-US" b="1" dirty="0"/>
              <a:t>S1 nuclease is another enzyme that </a:t>
            </a:r>
            <a:r>
              <a:rPr lang="en-US" dirty="0"/>
              <a:t>acts similarly.</a:t>
            </a:r>
          </a:p>
          <a:p>
            <a:endParaRPr lang="en-US" dirty="0"/>
          </a:p>
          <a:p>
            <a:r>
              <a:rPr lang="en-US" b="1" dirty="0"/>
              <a:t>Applications: </a:t>
            </a:r>
          </a:p>
          <a:p>
            <a:r>
              <a:rPr lang="en-US" dirty="0"/>
              <a:t>-  </a:t>
            </a:r>
            <a:r>
              <a:rPr lang="en-US" b="1" dirty="0"/>
              <a:t>Removal of single-stranded extensions (3'and 5')</a:t>
            </a:r>
          </a:p>
          <a:p>
            <a:r>
              <a:rPr lang="en-US" dirty="0"/>
              <a:t> - RNA Transcript mapping </a:t>
            </a:r>
          </a:p>
          <a:p>
            <a:pPr>
              <a:buFontTx/>
              <a:buChar char="-"/>
            </a:pPr>
            <a:r>
              <a:rPr lang="en-US" dirty="0"/>
              <a:t>  Cleavage of hairpin loops in DNA or RNA </a:t>
            </a:r>
          </a:p>
          <a:p>
            <a:r>
              <a:rPr lang="en-US" dirty="0"/>
              <a:t/>
            </a:r>
            <a:br>
              <a:rPr lang="en-US" dirty="0"/>
            </a:br>
            <a:r>
              <a:rPr lang="en-US" dirty="0"/>
              <a:t/>
            </a:r>
            <a:br>
              <a:rPr lang="en-US" dirty="0"/>
            </a:b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876675"/>
            <a:ext cx="2590800" cy="176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651498" y="5754469"/>
            <a:ext cx="3993401" cy="646331"/>
          </a:xfrm>
          <a:prstGeom prst="rect">
            <a:avLst/>
          </a:prstGeom>
        </p:spPr>
        <p:txBody>
          <a:bodyPr wrap="none">
            <a:spAutoFit/>
          </a:bodyPr>
          <a:lstStyle/>
          <a:p>
            <a:r>
              <a:rPr lang="en-US" dirty="0">
                <a:hlinkClick r:id="rId4"/>
              </a:rPr>
              <a:t>http://en.wikipedia.org/wiki/Stem-loop</a:t>
            </a:r>
            <a:endParaRPr lang="en-US" dirty="0"/>
          </a:p>
          <a:p>
            <a:endParaRPr lang="en-US" dirty="0"/>
          </a:p>
        </p:txBody>
      </p:sp>
      <p:sp>
        <p:nvSpPr>
          <p:cNvPr id="3" name="TextBox 2"/>
          <p:cNvSpPr txBox="1"/>
          <p:nvPr/>
        </p:nvSpPr>
        <p:spPr>
          <a:xfrm>
            <a:off x="5715000" y="4038600"/>
            <a:ext cx="2057400" cy="1477328"/>
          </a:xfrm>
          <a:prstGeom prst="rect">
            <a:avLst/>
          </a:prstGeom>
          <a:noFill/>
        </p:spPr>
        <p:txBody>
          <a:bodyPr wrap="square" rtlCol="0">
            <a:spAutoFit/>
          </a:bodyPr>
          <a:lstStyle/>
          <a:p>
            <a:r>
              <a:rPr lang="en-US" dirty="0"/>
              <a:t>What would this molecular look like after mung bean nuclease treatment?</a:t>
            </a:r>
          </a:p>
        </p:txBody>
      </p:sp>
      <p:sp>
        <p:nvSpPr>
          <p:cNvPr id="4" name="TextBox 3"/>
          <p:cNvSpPr txBox="1"/>
          <p:nvPr/>
        </p:nvSpPr>
        <p:spPr>
          <a:xfrm>
            <a:off x="2819400" y="3733800"/>
            <a:ext cx="457200" cy="369332"/>
          </a:xfrm>
          <a:prstGeom prst="rect">
            <a:avLst/>
          </a:prstGeom>
          <a:noFill/>
        </p:spPr>
        <p:txBody>
          <a:bodyPr wrap="square" rtlCol="0">
            <a:spAutoFit/>
          </a:bodyPr>
          <a:lstStyle/>
          <a:p>
            <a:r>
              <a:rPr lang="en-US" dirty="0"/>
              <a:t>5’</a:t>
            </a:r>
          </a:p>
        </p:txBody>
      </p:sp>
      <p:sp>
        <p:nvSpPr>
          <p:cNvPr id="5" name="TextBox 4"/>
          <p:cNvSpPr txBox="1"/>
          <p:nvPr/>
        </p:nvSpPr>
        <p:spPr>
          <a:xfrm>
            <a:off x="2819400" y="5421868"/>
            <a:ext cx="381000" cy="369332"/>
          </a:xfrm>
          <a:prstGeom prst="rect">
            <a:avLst/>
          </a:prstGeom>
          <a:noFill/>
        </p:spPr>
        <p:txBody>
          <a:bodyPr wrap="square" rtlCol="0">
            <a:spAutoFit/>
          </a:bodyPr>
          <a:lstStyle/>
          <a:p>
            <a:r>
              <a:rPr lang="en-US" dirty="0"/>
              <a:t>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28600" y="381000"/>
            <a:ext cx="8229600" cy="1143000"/>
          </a:xfrm>
        </p:spPr>
        <p:txBody>
          <a:bodyPr/>
          <a:lstStyle/>
          <a:p>
            <a:pPr algn="l" eaLnBrk="1" hangingPunct="1"/>
            <a:r>
              <a:rPr lang="en-US" dirty="0"/>
              <a:t>     </a:t>
            </a:r>
            <a:r>
              <a:rPr lang="en-US" dirty="0">
                <a:solidFill>
                  <a:schemeClr val="accent2"/>
                </a:solidFill>
              </a:rPr>
              <a:t>1.</a:t>
            </a:r>
            <a:r>
              <a:rPr lang="en-US" dirty="0"/>
              <a:t> </a:t>
            </a:r>
            <a:r>
              <a:rPr lang="en-US" sz="3600" dirty="0">
                <a:solidFill>
                  <a:schemeClr val="tx1"/>
                </a:solidFill>
              </a:rPr>
              <a:t>5’ </a:t>
            </a:r>
            <a:r>
              <a:rPr lang="en-US" sz="3600" dirty="0">
                <a:solidFill>
                  <a:schemeClr val="tx1"/>
                </a:solidFill>
                <a:latin typeface="Times New Roman" panose="02020603050405020304" pitchFamily="18" charset="0"/>
                <a:cs typeface="Times New Roman" panose="02020603050405020304" pitchFamily="18" charset="0"/>
              </a:rPr>
              <a:t>extension</a:t>
            </a:r>
            <a:r>
              <a:rPr lang="en-US" dirty="0">
                <a:solidFill>
                  <a:schemeClr val="tx1"/>
                </a:solidFill>
              </a:rPr>
              <a:t>: </a:t>
            </a:r>
            <a:r>
              <a:rPr lang="en-US" dirty="0" err="1">
                <a:solidFill>
                  <a:schemeClr val="tx1"/>
                </a:solidFill>
              </a:rPr>
              <a:t>EcoRI</a:t>
            </a:r>
            <a:endParaRPr lang="en-US" dirty="0">
              <a:solidFill>
                <a:schemeClr val="tx1"/>
              </a:solidFill>
            </a:endParaRPr>
          </a:p>
        </p:txBody>
      </p:sp>
      <p:sp>
        <p:nvSpPr>
          <p:cNvPr id="25603" name="Rectangle 3"/>
          <p:cNvSpPr>
            <a:spLocks noGrp="1" noChangeArrowheads="1"/>
          </p:cNvSpPr>
          <p:nvPr>
            <p:ph idx="1"/>
          </p:nvPr>
        </p:nvSpPr>
        <p:spPr/>
        <p:txBody>
          <a:bodyPr/>
          <a:lstStyle/>
          <a:p>
            <a:pPr eaLnBrk="1" hangingPunct="1">
              <a:buFontTx/>
              <a:buNone/>
            </a:pPr>
            <a:endParaRPr lang="en-US" dirty="0"/>
          </a:p>
          <a:p>
            <a:pPr eaLnBrk="1" hangingPunct="1">
              <a:buFontTx/>
              <a:buNone/>
            </a:pPr>
            <a:r>
              <a:rPr lang="en-US" sz="4400" dirty="0">
                <a:solidFill>
                  <a:schemeClr val="accent2"/>
                </a:solidFill>
              </a:rPr>
              <a:t>2.</a:t>
            </a:r>
            <a:r>
              <a:rPr lang="en-US" dirty="0"/>
              <a:t> </a:t>
            </a:r>
            <a:r>
              <a:rPr lang="en-US" sz="4400" dirty="0"/>
              <a:t>3’ extension: </a:t>
            </a:r>
            <a:r>
              <a:rPr lang="en-US" sz="4400" dirty="0" err="1"/>
              <a:t>KpnI</a:t>
            </a:r>
            <a:endParaRPr lang="en-US" sz="4400" dirty="0"/>
          </a:p>
        </p:txBody>
      </p:sp>
      <p:pic>
        <p:nvPicPr>
          <p:cNvPr id="25604" name="Picture 4" descr="EcoR-I-cutsite_1"/>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6019800" y="990600"/>
            <a:ext cx="1828800" cy="457200"/>
          </a:xfrm>
          <a:prstGeom prst="rect">
            <a:avLst/>
          </a:prstGeom>
          <a:noFill/>
          <a:ln w="9525">
            <a:noFill/>
            <a:miter lim="800000"/>
            <a:headEnd/>
            <a:tailEnd/>
          </a:ln>
        </p:spPr>
      </p:pic>
      <p:pic>
        <p:nvPicPr>
          <p:cNvPr id="25605" name="Picture 5" descr="GGTACC"/>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Lst>
          </a:blip>
          <a:srcRect/>
          <a:stretch>
            <a:fillRect/>
          </a:stretch>
        </p:blipFill>
        <p:spPr bwMode="auto">
          <a:xfrm>
            <a:off x="6096000" y="2286000"/>
            <a:ext cx="1873250" cy="457200"/>
          </a:xfrm>
          <a:prstGeom prst="rect">
            <a:avLst/>
          </a:prstGeom>
          <a:noFill/>
          <a:ln w="9525">
            <a:noFill/>
            <a:miter lim="800000"/>
            <a:headEnd/>
            <a:tailEnd/>
          </a:ln>
        </p:spPr>
      </p:pic>
      <p:sp>
        <p:nvSpPr>
          <p:cNvPr id="25606" name="Rectangle 6"/>
          <p:cNvSpPr>
            <a:spLocks noChangeArrowheads="1"/>
          </p:cNvSpPr>
          <p:nvPr/>
        </p:nvSpPr>
        <p:spPr bwMode="auto">
          <a:xfrm>
            <a:off x="402167" y="2895600"/>
            <a:ext cx="8229600" cy="1143000"/>
          </a:xfrm>
          <a:prstGeom prst="rect">
            <a:avLst/>
          </a:prstGeom>
          <a:noFill/>
          <a:ln w="9525">
            <a:noFill/>
            <a:miter lim="800000"/>
            <a:headEnd/>
            <a:tailEnd/>
          </a:ln>
        </p:spPr>
        <p:txBody>
          <a:bodyPr anchor="ctr"/>
          <a:lstStyle/>
          <a:p>
            <a:r>
              <a:rPr lang="en-US" sz="4400" dirty="0">
                <a:solidFill>
                  <a:schemeClr val="tx2"/>
                </a:solidFill>
              </a:rPr>
              <a:t>   </a:t>
            </a:r>
            <a:r>
              <a:rPr lang="en-US" sz="4400" dirty="0">
                <a:solidFill>
                  <a:schemeClr val="accent2"/>
                </a:solidFill>
              </a:rPr>
              <a:t>3. Blunt &amp; ligate</a:t>
            </a:r>
            <a:endParaRPr lang="en-US" sz="4400" dirty="0"/>
          </a:p>
        </p:txBody>
      </p:sp>
      <p:sp>
        <p:nvSpPr>
          <p:cNvPr id="25608" name="Text Box 8"/>
          <p:cNvSpPr txBox="1">
            <a:spLocks noChangeArrowheads="1"/>
          </p:cNvSpPr>
          <p:nvPr/>
        </p:nvSpPr>
        <p:spPr bwMode="auto">
          <a:xfrm>
            <a:off x="533400" y="4038600"/>
            <a:ext cx="8153400" cy="2246769"/>
          </a:xfrm>
          <a:prstGeom prst="rect">
            <a:avLst/>
          </a:prstGeom>
          <a:noFill/>
          <a:ln w="9525">
            <a:noFill/>
            <a:miter lim="800000"/>
            <a:headEnd/>
            <a:tailEnd/>
          </a:ln>
        </p:spPr>
        <p:txBody>
          <a:bodyPr>
            <a:spAutoFit/>
          </a:bodyPr>
          <a:lstStyle/>
          <a:p>
            <a:pPr>
              <a:spcBef>
                <a:spcPct val="50000"/>
              </a:spcBef>
            </a:pPr>
            <a:r>
              <a:rPr lang="en-US" sz="2000" dirty="0"/>
              <a:t>DNA “ends” left after EcoRI and </a:t>
            </a:r>
            <a:r>
              <a:rPr lang="en-US" sz="2000" dirty="0" err="1"/>
              <a:t>KpnI</a:t>
            </a:r>
            <a:r>
              <a:rPr lang="en-US" sz="2000" dirty="0"/>
              <a:t> cleavage cannot be joined by DNA ligase since the singles stranded extensions do not base pair.  </a:t>
            </a:r>
          </a:p>
          <a:p>
            <a:pPr>
              <a:spcBef>
                <a:spcPct val="50000"/>
              </a:spcBef>
            </a:pPr>
            <a:r>
              <a:rPr lang="en-US" sz="2000" dirty="0"/>
              <a:t>However, the single strands can be removed by </a:t>
            </a:r>
            <a:r>
              <a:rPr lang="en-US" sz="2000" dirty="0">
                <a:highlight>
                  <a:srgbClr val="FFFF00"/>
                </a:highlight>
              </a:rPr>
              <a:t>mung bean nuclease </a:t>
            </a:r>
            <a:r>
              <a:rPr lang="en-US" sz="2000" dirty="0"/>
              <a:t>and the “</a:t>
            </a:r>
            <a:r>
              <a:rPr lang="en-US" sz="2000" dirty="0">
                <a:solidFill>
                  <a:schemeClr val="accent2"/>
                </a:solidFill>
              </a:rPr>
              <a:t>blunt or flush</a:t>
            </a:r>
            <a:r>
              <a:rPr lang="en-US" sz="2000" dirty="0"/>
              <a:t>” ends ligated together.   </a:t>
            </a:r>
          </a:p>
          <a:p>
            <a:pPr>
              <a:spcBef>
                <a:spcPct val="50000"/>
              </a:spcBef>
            </a:pPr>
            <a:r>
              <a:rPr lang="en-US" sz="2000" dirty="0"/>
              <a:t>This works with </a:t>
            </a:r>
            <a:r>
              <a:rPr lang="en-US" sz="2000" b="1" dirty="0"/>
              <a:t>any pair</a:t>
            </a:r>
            <a:r>
              <a:rPr lang="en-US" sz="2000" dirty="0"/>
              <a:t> of restriction enzymes – all sticky ends can be made blunt then ligated together.  </a:t>
            </a:r>
          </a:p>
        </p:txBody>
      </p:sp>
      <p:sp>
        <p:nvSpPr>
          <p:cNvPr id="2" name="TextBox 1"/>
          <p:cNvSpPr txBox="1"/>
          <p:nvPr/>
        </p:nvSpPr>
        <p:spPr>
          <a:xfrm>
            <a:off x="7467601" y="3087469"/>
            <a:ext cx="1447799" cy="646331"/>
          </a:xfrm>
          <a:prstGeom prst="rect">
            <a:avLst/>
          </a:prstGeom>
          <a:noFill/>
        </p:spPr>
        <p:txBody>
          <a:bodyPr wrap="square" rtlCol="0">
            <a:spAutoFit/>
          </a:bodyPr>
          <a:lstStyle/>
          <a:p>
            <a:r>
              <a:rPr lang="en-US" b="1" dirty="0">
                <a:latin typeface="Courier New" panose="02070309020205020404" pitchFamily="49" charset="0"/>
                <a:cs typeface="Courier New" panose="02070309020205020404" pitchFamily="49" charset="0"/>
              </a:rPr>
              <a:t>5’…GC…3’</a:t>
            </a:r>
          </a:p>
          <a:p>
            <a:r>
              <a:rPr lang="en-US" b="1" dirty="0">
                <a:latin typeface="Courier New" panose="02070309020205020404" pitchFamily="49" charset="0"/>
                <a:cs typeface="Courier New" panose="02070309020205020404" pitchFamily="49" charset="0"/>
              </a:rPr>
              <a:t>3’…CG…5’</a:t>
            </a:r>
          </a:p>
        </p:txBody>
      </p:sp>
      <p:sp>
        <p:nvSpPr>
          <p:cNvPr id="3" name="TextBox 2"/>
          <p:cNvSpPr txBox="1"/>
          <p:nvPr/>
        </p:nvSpPr>
        <p:spPr>
          <a:xfrm>
            <a:off x="762000" y="152400"/>
            <a:ext cx="8229600" cy="707886"/>
          </a:xfrm>
          <a:prstGeom prst="rect">
            <a:avLst/>
          </a:prstGeom>
          <a:noFill/>
        </p:spPr>
        <p:txBody>
          <a:bodyPr wrap="square" rtlCol="0">
            <a:spAutoFit/>
          </a:bodyPr>
          <a:lstStyle/>
          <a:p>
            <a:r>
              <a:rPr lang="en-US" sz="2000" b="1" dirty="0"/>
              <a:t>Use mung bean nuclease to make any two restriction sites compatible with ligase.</a:t>
            </a:r>
          </a:p>
        </p:txBody>
      </p:sp>
      <p:sp>
        <p:nvSpPr>
          <p:cNvPr id="4" name="TextBox 3"/>
          <p:cNvSpPr txBox="1"/>
          <p:nvPr/>
        </p:nvSpPr>
        <p:spPr>
          <a:xfrm>
            <a:off x="4876800" y="3124200"/>
            <a:ext cx="2967479" cy="923330"/>
          </a:xfrm>
          <a:prstGeom prst="rect">
            <a:avLst/>
          </a:prstGeom>
          <a:noFill/>
        </p:spPr>
        <p:txBody>
          <a:bodyPr wrap="none" rtlCol="0">
            <a:spAutoFit/>
          </a:bodyPr>
          <a:lstStyle/>
          <a:p>
            <a:r>
              <a:rPr lang="en-US" dirty="0"/>
              <a:t>What would the </a:t>
            </a:r>
          </a:p>
          <a:p>
            <a:r>
              <a:rPr lang="en-US" dirty="0"/>
              <a:t>Eco/Hind DNA junction </a:t>
            </a:r>
          </a:p>
          <a:p>
            <a:r>
              <a:rPr lang="en-US" dirty="0"/>
              <a:t>look like after MB &amp; ligase?</a:t>
            </a:r>
          </a:p>
        </p:txBody>
      </p:sp>
    </p:spTree>
    <p:extLst>
      <p:ext uri="{BB962C8B-B14F-4D97-AF65-F5344CB8AC3E}">
        <p14:creationId xmlns:p14="http://schemas.microsoft.com/office/powerpoint/2010/main" val="331543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60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1"/>
          <p:cNvSpPr>
            <a:spLocks noChangeArrowheads="1"/>
          </p:cNvSpPr>
          <p:nvPr/>
        </p:nvSpPr>
        <p:spPr bwMode="auto">
          <a:xfrm>
            <a:off x="0" y="-323165"/>
            <a:ext cx="312906"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pitchFamily="34" charset="0"/>
              </a:rPr>
              <a:t>  </a:t>
            </a:r>
            <a:r>
              <a:rPr kumimoji="0" lang="en-US" sz="9800" b="0" i="0" u="none" strike="noStrike" cap="none" normalizeH="0" baseline="0" dirty="0">
                <a:ln>
                  <a:noFill/>
                </a:ln>
                <a:solidFill>
                  <a:schemeClr val="tx1"/>
                </a:solidFill>
                <a:effectLst/>
                <a:latin typeface="Arial" pitchFamily="34" charset="0"/>
              </a:rPr>
              <a:t/>
            </a:r>
            <a:br>
              <a:rPr kumimoji="0" lang="en-US" sz="9800" b="0" i="0" u="none" strike="noStrike" cap="none" normalizeH="0" baseline="0" dirty="0">
                <a:ln>
                  <a:noFill/>
                </a:ln>
                <a:solidFill>
                  <a:schemeClr val="tx1"/>
                </a:solidFill>
                <a:effectLst/>
                <a:latin typeface="Arial" pitchFamily="34" charset="0"/>
              </a:rPr>
            </a:br>
            <a:endParaRPr kumimoji="0" lang="en-US" sz="1800" b="0" i="0" u="none" strike="noStrike" cap="none" normalizeH="0" baseline="0" dirty="0">
              <a:ln>
                <a:noFill/>
              </a:ln>
              <a:solidFill>
                <a:schemeClr val="tx1"/>
              </a:solidFill>
              <a:effectLst/>
              <a:latin typeface="Arial" pitchFamily="34" charset="0"/>
            </a:endParaRPr>
          </a:p>
        </p:txBody>
      </p:sp>
      <p:pic>
        <p:nvPicPr>
          <p:cNvPr id="178178" name="Picture 2" descr="http://www.neb.com/nebecomm/productfiles/724/images/250_v1_000027.gif"/>
          <p:cNvPicPr>
            <a:picLocks noChangeAspect="1" noChangeArrowheads="1"/>
          </p:cNvPicPr>
          <p:nvPr/>
        </p:nvPicPr>
        <p:blipFill>
          <a:blip r:embed="rId2" cstate="print"/>
          <a:srcRect/>
          <a:stretch>
            <a:fillRect/>
          </a:stretch>
        </p:blipFill>
        <p:spPr bwMode="auto">
          <a:xfrm>
            <a:off x="762000" y="2209800"/>
            <a:ext cx="3191480" cy="2468880"/>
          </a:xfrm>
          <a:prstGeom prst="rect">
            <a:avLst/>
          </a:prstGeom>
          <a:noFill/>
        </p:spPr>
      </p:pic>
      <p:pic>
        <p:nvPicPr>
          <p:cNvPr id="178179" name="Picture 3" descr="http://www.neb.com/nebecomm/images/spacer.gif"/>
          <p:cNvPicPr>
            <a:picLocks noChangeAspect="1" noChangeArrowheads="1"/>
          </p:cNvPicPr>
          <p:nvPr/>
        </p:nvPicPr>
        <p:blipFill>
          <a:blip r:embed="rId3"/>
          <a:srcRect/>
          <a:stretch>
            <a:fillRect/>
          </a:stretch>
        </p:blipFill>
        <p:spPr bwMode="auto">
          <a:xfrm>
            <a:off x="155575" y="-439738"/>
            <a:ext cx="9525" cy="76200"/>
          </a:xfrm>
          <a:prstGeom prst="rect">
            <a:avLst/>
          </a:prstGeom>
          <a:noFill/>
        </p:spPr>
      </p:pic>
      <p:sp>
        <p:nvSpPr>
          <p:cNvPr id="5" name="Rectangle 4"/>
          <p:cNvSpPr/>
          <p:nvPr/>
        </p:nvSpPr>
        <p:spPr>
          <a:xfrm>
            <a:off x="4953000" y="1981200"/>
            <a:ext cx="3048000" cy="3323987"/>
          </a:xfrm>
          <a:prstGeom prst="rect">
            <a:avLst/>
          </a:prstGeom>
        </p:spPr>
        <p:txBody>
          <a:bodyPr wrap="square">
            <a:spAutoFit/>
          </a:bodyPr>
          <a:lstStyle/>
          <a:p>
            <a:r>
              <a:rPr lang="en-US" sz="1400" dirty="0">
                <a:solidFill>
                  <a:srgbClr val="000000"/>
                </a:solidFill>
                <a:latin typeface="Verdana" pitchFamily="34" charset="0"/>
              </a:rPr>
              <a:t>A) Molecular weight standard (λ HindIII digest) </a:t>
            </a:r>
            <a:br>
              <a:rPr lang="en-US" sz="1400" dirty="0">
                <a:solidFill>
                  <a:srgbClr val="000000"/>
                </a:solidFill>
                <a:latin typeface="Verdana" pitchFamily="34" charset="0"/>
              </a:rPr>
            </a:br>
            <a:r>
              <a:rPr lang="en-US" sz="1400" dirty="0">
                <a:solidFill>
                  <a:srgbClr val="000000"/>
                </a:solidFill>
                <a:latin typeface="Verdana" pitchFamily="34" charset="0"/>
              </a:rPr>
              <a:t>B) M13mp8 (</a:t>
            </a:r>
            <a:r>
              <a:rPr lang="en-US" sz="1400" dirty="0" err="1">
                <a:solidFill>
                  <a:srgbClr val="000000"/>
                </a:solidFill>
                <a:latin typeface="Verdana" pitchFamily="34" charset="0"/>
              </a:rPr>
              <a:t>supercoiled</a:t>
            </a:r>
            <a:r>
              <a:rPr lang="en-US" sz="1400" dirty="0">
                <a:solidFill>
                  <a:srgbClr val="000000"/>
                </a:solidFill>
                <a:latin typeface="Verdana" pitchFamily="34" charset="0"/>
              </a:rPr>
              <a:t>) </a:t>
            </a:r>
            <a:br>
              <a:rPr lang="en-US" sz="1400" dirty="0">
                <a:solidFill>
                  <a:srgbClr val="000000"/>
                </a:solidFill>
                <a:latin typeface="Verdana" pitchFamily="34" charset="0"/>
              </a:rPr>
            </a:br>
            <a:r>
              <a:rPr lang="en-US" sz="1400" dirty="0">
                <a:solidFill>
                  <a:srgbClr val="000000"/>
                </a:solidFill>
                <a:latin typeface="Verdana" pitchFamily="34" charset="0"/>
              </a:rPr>
              <a:t>C) As in B after incubation with </a:t>
            </a:r>
            <a:r>
              <a:rPr lang="en-US" sz="1400" dirty="0" err="1">
                <a:solidFill>
                  <a:srgbClr val="000000"/>
                </a:solidFill>
                <a:latin typeface="Verdana" pitchFamily="34" charset="0"/>
              </a:rPr>
              <a:t>NcoI</a:t>
            </a:r>
            <a:r>
              <a:rPr lang="en-US" sz="1400" dirty="0">
                <a:solidFill>
                  <a:srgbClr val="000000"/>
                </a:solidFill>
                <a:latin typeface="Verdana" pitchFamily="34" charset="0"/>
              </a:rPr>
              <a:t> </a:t>
            </a:r>
            <a:br>
              <a:rPr lang="en-US" sz="1400" dirty="0">
                <a:solidFill>
                  <a:srgbClr val="000000"/>
                </a:solidFill>
                <a:latin typeface="Verdana" pitchFamily="34" charset="0"/>
              </a:rPr>
            </a:br>
            <a:r>
              <a:rPr lang="en-US" sz="1400" dirty="0">
                <a:solidFill>
                  <a:srgbClr val="000000"/>
                </a:solidFill>
                <a:latin typeface="Verdana" pitchFamily="34" charset="0"/>
              </a:rPr>
              <a:t>D) As in B after incubation with HindIII </a:t>
            </a:r>
            <a:br>
              <a:rPr lang="en-US" sz="1400" dirty="0">
                <a:solidFill>
                  <a:srgbClr val="000000"/>
                </a:solidFill>
                <a:latin typeface="Verdana" pitchFamily="34" charset="0"/>
              </a:rPr>
            </a:br>
            <a:r>
              <a:rPr lang="en-US" sz="1400" dirty="0">
                <a:solidFill>
                  <a:srgbClr val="000000"/>
                </a:solidFill>
                <a:latin typeface="Verdana" pitchFamily="34" charset="0"/>
              </a:rPr>
              <a:t>E) As in D after incubation with </a:t>
            </a:r>
            <a:r>
              <a:rPr lang="en-US" sz="1400" dirty="0" err="1">
                <a:solidFill>
                  <a:srgbClr val="000000"/>
                </a:solidFill>
                <a:latin typeface="Verdana" pitchFamily="34" charset="0"/>
              </a:rPr>
              <a:t>Mung</a:t>
            </a:r>
            <a:r>
              <a:rPr lang="en-US" sz="1400" dirty="0">
                <a:solidFill>
                  <a:srgbClr val="000000"/>
                </a:solidFill>
                <a:latin typeface="Verdana" pitchFamily="34" charset="0"/>
              </a:rPr>
              <a:t> Bean Nuclease </a:t>
            </a:r>
            <a:br>
              <a:rPr lang="en-US" sz="1400" dirty="0">
                <a:solidFill>
                  <a:srgbClr val="000000"/>
                </a:solidFill>
                <a:latin typeface="Verdana" pitchFamily="34" charset="0"/>
              </a:rPr>
            </a:br>
            <a:r>
              <a:rPr lang="en-US" sz="1400" dirty="0">
                <a:solidFill>
                  <a:srgbClr val="000000"/>
                </a:solidFill>
                <a:latin typeface="Verdana" pitchFamily="34" charset="0"/>
              </a:rPr>
              <a:t>F) As in E after incubation with T4 DNA Ligase </a:t>
            </a:r>
            <a:br>
              <a:rPr lang="en-US" sz="1400" dirty="0">
                <a:solidFill>
                  <a:srgbClr val="000000"/>
                </a:solidFill>
                <a:latin typeface="Verdana" pitchFamily="34" charset="0"/>
              </a:rPr>
            </a:br>
            <a:r>
              <a:rPr lang="en-US" sz="1400" dirty="0">
                <a:solidFill>
                  <a:srgbClr val="000000"/>
                </a:solidFill>
                <a:latin typeface="Verdana" pitchFamily="34" charset="0"/>
              </a:rPr>
              <a:t>G) As in F after incubation with </a:t>
            </a:r>
            <a:r>
              <a:rPr lang="en-US" sz="1400" dirty="0" err="1">
                <a:solidFill>
                  <a:srgbClr val="000000"/>
                </a:solidFill>
                <a:latin typeface="Verdana" pitchFamily="34" charset="0"/>
              </a:rPr>
              <a:t>NcoI</a:t>
            </a:r>
            <a:r>
              <a:rPr lang="en-US" sz="1400" dirty="0">
                <a:solidFill>
                  <a:srgbClr val="000000"/>
                </a:solidFill>
                <a:latin typeface="Verdana" pitchFamily="34" charset="0"/>
              </a:rPr>
              <a:t> </a:t>
            </a:r>
            <a:br>
              <a:rPr lang="en-US" sz="1400" dirty="0">
                <a:solidFill>
                  <a:srgbClr val="000000"/>
                </a:solidFill>
                <a:latin typeface="Verdana" pitchFamily="34" charset="0"/>
              </a:rPr>
            </a:br>
            <a:r>
              <a:rPr lang="en-US" sz="1400" dirty="0">
                <a:solidFill>
                  <a:srgbClr val="000000"/>
                </a:solidFill>
                <a:latin typeface="Verdana" pitchFamily="34" charset="0"/>
              </a:rPr>
              <a:t>H) As in F after incubation with HindIII</a:t>
            </a:r>
            <a:r>
              <a:rPr lang="en-US" sz="1400" dirty="0">
                <a:solidFill>
                  <a:prstClr val="black"/>
                </a:solidFill>
                <a:latin typeface="Arial" pitchFamily="34" charset="0"/>
              </a:rPr>
              <a:t> </a:t>
            </a:r>
            <a:endParaRPr lang="en-US" sz="1400" dirty="0"/>
          </a:p>
        </p:txBody>
      </p:sp>
      <p:sp>
        <p:nvSpPr>
          <p:cNvPr id="6" name="Rectangle 5"/>
          <p:cNvSpPr/>
          <p:nvPr/>
        </p:nvSpPr>
        <p:spPr>
          <a:xfrm>
            <a:off x="228600" y="304801"/>
            <a:ext cx="8153400" cy="1200329"/>
          </a:xfrm>
          <a:prstGeom prst="rect">
            <a:avLst/>
          </a:prstGeom>
        </p:spPr>
        <p:txBody>
          <a:bodyPr wrap="square">
            <a:spAutoFit/>
          </a:bodyPr>
          <a:lstStyle/>
          <a:p>
            <a:r>
              <a:rPr lang="en-US" b="1" dirty="0"/>
              <a:t>Mung Bean Nuclease: Rejoining of certain blunt ends </a:t>
            </a:r>
            <a:r>
              <a:rPr lang="en-US" b="1" dirty="0">
                <a:solidFill>
                  <a:srgbClr val="FF0000"/>
                </a:solidFill>
              </a:rPr>
              <a:t>creates a new restriction site (here the </a:t>
            </a:r>
            <a:r>
              <a:rPr lang="en-US" b="1" dirty="0" err="1">
                <a:solidFill>
                  <a:srgbClr val="FF0000"/>
                </a:solidFill>
              </a:rPr>
              <a:t>NcoI</a:t>
            </a:r>
            <a:r>
              <a:rPr lang="en-US" b="1" dirty="0">
                <a:solidFill>
                  <a:srgbClr val="FF0000"/>
                </a:solidFill>
              </a:rPr>
              <a:t> from HindIII) </a:t>
            </a:r>
            <a:r>
              <a:rPr lang="en-US" dirty="0"/>
              <a:t/>
            </a:r>
            <a:br>
              <a:rPr lang="en-US" dirty="0"/>
            </a:br>
            <a:r>
              <a:rPr lang="en-US" dirty="0"/>
              <a:t/>
            </a:r>
            <a:br>
              <a:rPr lang="en-US" dirty="0"/>
            </a:br>
            <a:endParaRPr lang="en-US" dirty="0"/>
          </a:p>
        </p:txBody>
      </p:sp>
      <p:sp>
        <p:nvSpPr>
          <p:cNvPr id="7" name="TextBox 6"/>
          <p:cNvSpPr txBox="1"/>
          <p:nvPr/>
        </p:nvSpPr>
        <p:spPr>
          <a:xfrm>
            <a:off x="304800" y="4648200"/>
            <a:ext cx="2172390" cy="646331"/>
          </a:xfrm>
          <a:prstGeom prst="rect">
            <a:avLst/>
          </a:prstGeom>
          <a:noFill/>
        </p:spPr>
        <p:txBody>
          <a:bodyPr wrap="none" rtlCol="0">
            <a:spAutoFit/>
          </a:bodyPr>
          <a:lstStyle/>
          <a:p>
            <a:r>
              <a:rPr lang="en-US" dirty="0"/>
              <a:t>5’CC</a:t>
            </a:r>
            <a:r>
              <a:rPr lang="en-US" u="sng" dirty="0"/>
              <a:t>AAGCTT</a:t>
            </a:r>
            <a:r>
              <a:rPr lang="en-US" dirty="0"/>
              <a:t>GG3’</a:t>
            </a:r>
          </a:p>
          <a:p>
            <a:r>
              <a:rPr lang="en-US" dirty="0"/>
              <a:t>3’GG</a:t>
            </a:r>
            <a:r>
              <a:rPr lang="en-US" u="sng" dirty="0"/>
              <a:t>TTCGAA</a:t>
            </a:r>
            <a:r>
              <a:rPr lang="en-US" dirty="0"/>
              <a:t>CC5’</a:t>
            </a:r>
          </a:p>
        </p:txBody>
      </p:sp>
      <p:sp>
        <p:nvSpPr>
          <p:cNvPr id="9" name="TextBox 8"/>
          <p:cNvSpPr txBox="1"/>
          <p:nvPr/>
        </p:nvSpPr>
        <p:spPr>
          <a:xfrm>
            <a:off x="304800" y="5410200"/>
            <a:ext cx="2667000" cy="646331"/>
          </a:xfrm>
          <a:prstGeom prst="rect">
            <a:avLst/>
          </a:prstGeom>
          <a:noFill/>
        </p:spPr>
        <p:txBody>
          <a:bodyPr wrap="square" rtlCol="0">
            <a:spAutoFit/>
          </a:bodyPr>
          <a:lstStyle/>
          <a:p>
            <a:r>
              <a:rPr lang="en-US" dirty="0"/>
              <a:t>CCA            </a:t>
            </a:r>
            <a:r>
              <a:rPr lang="en-US" dirty="0">
                <a:solidFill>
                  <a:srgbClr val="CC0000"/>
                </a:solidFill>
              </a:rPr>
              <a:t>AGCT</a:t>
            </a:r>
            <a:r>
              <a:rPr lang="en-US" dirty="0"/>
              <a:t>TGG</a:t>
            </a:r>
          </a:p>
          <a:p>
            <a:r>
              <a:rPr lang="en-US" dirty="0"/>
              <a:t>GGT</a:t>
            </a:r>
            <a:r>
              <a:rPr lang="en-US" dirty="0">
                <a:solidFill>
                  <a:srgbClr val="CC0000"/>
                </a:solidFill>
              </a:rPr>
              <a:t>TCGA</a:t>
            </a:r>
            <a:r>
              <a:rPr lang="en-US" dirty="0"/>
              <a:t>            ACC</a:t>
            </a:r>
          </a:p>
        </p:txBody>
      </p:sp>
      <p:sp>
        <p:nvSpPr>
          <p:cNvPr id="11" name="TextBox 10"/>
          <p:cNvSpPr txBox="1"/>
          <p:nvPr/>
        </p:nvSpPr>
        <p:spPr>
          <a:xfrm>
            <a:off x="4191000" y="5449669"/>
            <a:ext cx="1506053" cy="646331"/>
          </a:xfrm>
          <a:prstGeom prst="rect">
            <a:avLst/>
          </a:prstGeom>
          <a:noFill/>
        </p:spPr>
        <p:txBody>
          <a:bodyPr wrap="none" rtlCol="0">
            <a:spAutoFit/>
          </a:bodyPr>
          <a:lstStyle/>
          <a:p>
            <a:r>
              <a:rPr lang="en-US" u="sng" dirty="0"/>
              <a:t>5’</a:t>
            </a:r>
            <a:r>
              <a:rPr lang="en-US" u="sng" dirty="0">
                <a:solidFill>
                  <a:srgbClr val="FF0000"/>
                </a:solidFill>
              </a:rPr>
              <a:t>CCA</a:t>
            </a:r>
            <a:r>
              <a:rPr lang="en-US" u="sng" dirty="0"/>
              <a:t>TGG3’</a:t>
            </a:r>
          </a:p>
          <a:p>
            <a:r>
              <a:rPr lang="en-US" u="sng" dirty="0"/>
              <a:t>3</a:t>
            </a:r>
            <a:r>
              <a:rPr lang="en-US" u="sng" dirty="0">
                <a:solidFill>
                  <a:srgbClr val="FF0000"/>
                </a:solidFill>
              </a:rPr>
              <a:t>’GGT</a:t>
            </a:r>
            <a:r>
              <a:rPr lang="en-US" u="sng" dirty="0"/>
              <a:t>ACC5’</a:t>
            </a:r>
          </a:p>
        </p:txBody>
      </p:sp>
      <p:sp>
        <p:nvSpPr>
          <p:cNvPr id="12" name="TextBox 11"/>
          <p:cNvSpPr txBox="1"/>
          <p:nvPr/>
        </p:nvSpPr>
        <p:spPr>
          <a:xfrm>
            <a:off x="2667000" y="4648200"/>
            <a:ext cx="1905000" cy="646331"/>
          </a:xfrm>
          <a:prstGeom prst="rect">
            <a:avLst/>
          </a:prstGeom>
          <a:noFill/>
        </p:spPr>
        <p:txBody>
          <a:bodyPr wrap="square" rtlCol="0">
            <a:spAutoFit/>
          </a:bodyPr>
          <a:lstStyle/>
          <a:p>
            <a:r>
              <a:rPr lang="en-US" dirty="0">
                <a:solidFill>
                  <a:srgbClr val="002060"/>
                </a:solidFill>
              </a:rPr>
              <a:t>Original HindIII site</a:t>
            </a:r>
          </a:p>
        </p:txBody>
      </p:sp>
      <p:sp>
        <p:nvSpPr>
          <p:cNvPr id="13" name="TextBox 12"/>
          <p:cNvSpPr txBox="1"/>
          <p:nvPr/>
        </p:nvSpPr>
        <p:spPr>
          <a:xfrm>
            <a:off x="2971800" y="5410200"/>
            <a:ext cx="1371600" cy="646331"/>
          </a:xfrm>
          <a:prstGeom prst="rect">
            <a:avLst/>
          </a:prstGeom>
          <a:noFill/>
        </p:spPr>
        <p:txBody>
          <a:bodyPr wrap="square" rtlCol="0">
            <a:spAutoFit/>
          </a:bodyPr>
          <a:lstStyle/>
          <a:p>
            <a:r>
              <a:rPr lang="en-US" dirty="0">
                <a:solidFill>
                  <a:srgbClr val="002060"/>
                </a:solidFill>
              </a:rPr>
              <a:t>Cut with HindIII</a:t>
            </a:r>
          </a:p>
        </p:txBody>
      </p:sp>
      <p:sp>
        <p:nvSpPr>
          <p:cNvPr id="14" name="TextBox 13"/>
          <p:cNvSpPr txBox="1"/>
          <p:nvPr/>
        </p:nvSpPr>
        <p:spPr>
          <a:xfrm>
            <a:off x="5791200" y="5325070"/>
            <a:ext cx="2895600" cy="923330"/>
          </a:xfrm>
          <a:prstGeom prst="rect">
            <a:avLst/>
          </a:prstGeom>
          <a:noFill/>
        </p:spPr>
        <p:txBody>
          <a:bodyPr wrap="square" rtlCol="0">
            <a:spAutoFit/>
          </a:bodyPr>
          <a:lstStyle/>
          <a:p>
            <a:r>
              <a:rPr lang="en-US" b="1" dirty="0">
                <a:solidFill>
                  <a:srgbClr val="002060"/>
                </a:solidFill>
              </a:rPr>
              <a:t>After </a:t>
            </a:r>
            <a:r>
              <a:rPr lang="en-US" b="1" dirty="0" err="1">
                <a:solidFill>
                  <a:srgbClr val="002060"/>
                </a:solidFill>
              </a:rPr>
              <a:t>mung</a:t>
            </a:r>
            <a:r>
              <a:rPr lang="en-US" b="1" dirty="0">
                <a:solidFill>
                  <a:srgbClr val="002060"/>
                </a:solidFill>
              </a:rPr>
              <a:t> bean nuclease &amp; T4 ligase, </a:t>
            </a:r>
            <a:r>
              <a:rPr lang="en-US" b="1" u="sng" dirty="0">
                <a:solidFill>
                  <a:srgbClr val="002060"/>
                </a:solidFill>
              </a:rPr>
              <a:t>creates a new </a:t>
            </a:r>
            <a:r>
              <a:rPr lang="en-US" b="1" u="sng" dirty="0" err="1">
                <a:solidFill>
                  <a:srgbClr val="002060"/>
                </a:solidFill>
              </a:rPr>
              <a:t>NcoI</a:t>
            </a:r>
            <a:r>
              <a:rPr lang="en-US" b="1" u="sng" dirty="0">
                <a:solidFill>
                  <a:srgbClr val="002060"/>
                </a:solidFill>
              </a:rPr>
              <a:t> site</a:t>
            </a:r>
            <a:r>
              <a:rPr lang="en-US" b="1" dirty="0">
                <a:solidFill>
                  <a:srgbClr val="002060"/>
                </a:solidFill>
              </a:rPr>
              <a:t>.</a:t>
            </a:r>
          </a:p>
        </p:txBody>
      </p:sp>
      <p:sp>
        <p:nvSpPr>
          <p:cNvPr id="16" name="TextBox 15"/>
          <p:cNvSpPr txBox="1"/>
          <p:nvPr/>
        </p:nvSpPr>
        <p:spPr>
          <a:xfrm>
            <a:off x="4953000" y="1535668"/>
            <a:ext cx="1467068" cy="369332"/>
          </a:xfrm>
          <a:prstGeom prst="rect">
            <a:avLst/>
          </a:prstGeom>
          <a:noFill/>
        </p:spPr>
        <p:txBody>
          <a:bodyPr wrap="none" rtlCol="0">
            <a:spAutoFit/>
          </a:bodyPr>
          <a:lstStyle/>
          <a:p>
            <a:r>
              <a:rPr lang="en-US" dirty="0">
                <a:solidFill>
                  <a:srgbClr val="CC0000"/>
                </a:solidFill>
              </a:rPr>
              <a:t>NEB catalog</a:t>
            </a:r>
          </a:p>
        </p:txBody>
      </p:sp>
    </p:spTree>
    <p:extLst>
      <p:ext uri="{BB962C8B-B14F-4D97-AF65-F5344CB8AC3E}">
        <p14:creationId xmlns:p14="http://schemas.microsoft.com/office/powerpoint/2010/main" val="415920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ChangeArrowheads="1"/>
          </p:cNvSpPr>
          <p:nvPr/>
        </p:nvSpPr>
        <p:spPr bwMode="auto">
          <a:xfrm>
            <a:off x="381000" y="304800"/>
            <a:ext cx="8305800" cy="6524863"/>
          </a:xfrm>
          <a:prstGeom prst="rect">
            <a:avLst/>
          </a:prstGeom>
          <a:noFill/>
          <a:ln w="9525">
            <a:noFill/>
            <a:miter lim="800000"/>
            <a:headEnd/>
            <a:tailEnd/>
          </a:ln>
        </p:spPr>
        <p:txBody>
          <a:bodyPr>
            <a:spAutoFit/>
          </a:bodyPr>
          <a:lstStyle/>
          <a:p>
            <a:r>
              <a:rPr lang="en-US" sz="2000" b="1" dirty="0">
                <a:solidFill>
                  <a:schemeClr val="accent2"/>
                </a:solidFill>
              </a:rPr>
              <a:t>Double stranded </a:t>
            </a:r>
            <a:r>
              <a:rPr lang="en-US" sz="2000" b="1" dirty="0" err="1">
                <a:solidFill>
                  <a:schemeClr val="accent2"/>
                </a:solidFill>
              </a:rPr>
              <a:t>exo-deoxyribonucelase</a:t>
            </a:r>
            <a:r>
              <a:rPr lang="en-US" sz="2000" dirty="0">
                <a:solidFill>
                  <a:schemeClr val="accent2"/>
                </a:solidFill>
              </a:rPr>
              <a:t>:</a:t>
            </a:r>
            <a:r>
              <a:rPr lang="en-US" sz="2000" dirty="0"/>
              <a:t> Bal 31 (leaves mixture of  blunt &amp; staggered ends); making nested deletions of DNA.</a:t>
            </a:r>
          </a:p>
          <a:p>
            <a:endParaRPr lang="en-US" sz="2000" dirty="0"/>
          </a:p>
          <a:p>
            <a:r>
              <a:rPr lang="en-US" sz="2000" b="1" dirty="0">
                <a:solidFill>
                  <a:schemeClr val="accent2"/>
                </a:solidFill>
              </a:rPr>
              <a:t>Exonuclease III</a:t>
            </a:r>
            <a:r>
              <a:rPr lang="en-US" sz="2000" dirty="0"/>
              <a:t> (requires a double-stranded template but removes only one of the two strands because it works 3'-&gt;5‘; 3’ extended </a:t>
            </a:r>
            <a:r>
              <a:rPr lang="en-US" sz="2000" dirty="0" err="1"/>
              <a:t>ssDNAs</a:t>
            </a:r>
            <a:r>
              <a:rPr lang="en-US" sz="2000" dirty="0"/>
              <a:t> are </a:t>
            </a:r>
            <a:r>
              <a:rPr lang="en-US" sz="2000" u="sng" dirty="0"/>
              <a:t>not</a:t>
            </a:r>
            <a:r>
              <a:rPr lang="en-US" sz="2000" dirty="0"/>
              <a:t> cleaved); making single stranded DNA for sequencing or mutagenesis.  Does not move through a </a:t>
            </a:r>
            <a:r>
              <a:rPr lang="en-US" sz="2000" b="1" dirty="0" err="1"/>
              <a:t>phosphothioate</a:t>
            </a:r>
            <a:r>
              <a:rPr lang="en-US" sz="2000" b="1" dirty="0"/>
              <a:t> linkage </a:t>
            </a:r>
            <a:r>
              <a:rPr lang="en-US" sz="2000" dirty="0"/>
              <a:t>or a 3’ single-stranded extension.  </a:t>
            </a:r>
            <a:r>
              <a:rPr lang="en-US" sz="2000" b="1" dirty="0"/>
              <a:t>Combine this specificity with mung bean nuclease to make a series of </a:t>
            </a:r>
            <a:r>
              <a:rPr lang="en-US" sz="2000" b="1" i="1" dirty="0"/>
              <a:t>unidirectional</a:t>
            </a:r>
            <a:r>
              <a:rPr lang="en-US" sz="2000" b="1" dirty="0"/>
              <a:t> deletions within a gene</a:t>
            </a:r>
            <a:r>
              <a:rPr lang="en-US" sz="2000" dirty="0"/>
              <a:t>. </a:t>
            </a:r>
          </a:p>
          <a:p>
            <a:endParaRPr lang="en-US" sz="2000" b="1" dirty="0"/>
          </a:p>
          <a:p>
            <a:endParaRPr lang="en-US" sz="2000" b="1" dirty="0"/>
          </a:p>
          <a:p>
            <a:r>
              <a:rPr lang="en-US" dirty="0"/>
              <a:t> </a:t>
            </a:r>
            <a:r>
              <a:rPr lang="en-US" b="1" dirty="0"/>
              <a:t> </a:t>
            </a:r>
          </a:p>
          <a:p>
            <a:endParaRPr lang="en-US" sz="2000" b="1" dirty="0"/>
          </a:p>
          <a:p>
            <a:endParaRPr lang="en-US" sz="2000" b="1" dirty="0"/>
          </a:p>
          <a:p>
            <a:endParaRPr lang="en-US" sz="2000" b="1" dirty="0">
              <a:solidFill>
                <a:schemeClr val="accent2"/>
              </a:solidFill>
            </a:endParaRPr>
          </a:p>
          <a:p>
            <a:endParaRPr lang="en-US" sz="2000" b="1" dirty="0">
              <a:solidFill>
                <a:schemeClr val="accent2"/>
              </a:solidFill>
            </a:endParaRPr>
          </a:p>
          <a:p>
            <a:endParaRPr lang="en-US" sz="2000" b="1" dirty="0">
              <a:solidFill>
                <a:schemeClr val="accent2"/>
              </a:solidFill>
            </a:endParaRPr>
          </a:p>
          <a:p>
            <a:r>
              <a:rPr lang="en-US" sz="2000" b="1" dirty="0">
                <a:solidFill>
                  <a:schemeClr val="accent2"/>
                </a:solidFill>
              </a:rPr>
              <a:t>Double stranded </a:t>
            </a:r>
            <a:r>
              <a:rPr lang="en-US" sz="2000" b="1" dirty="0" err="1">
                <a:solidFill>
                  <a:schemeClr val="accent2"/>
                </a:solidFill>
              </a:rPr>
              <a:t>endodeoxyribonuclease</a:t>
            </a:r>
            <a:r>
              <a:rPr lang="en-US" sz="2000" dirty="0">
                <a:solidFill>
                  <a:schemeClr val="accent2"/>
                </a:solidFill>
              </a:rPr>
              <a:t>:</a:t>
            </a:r>
            <a:r>
              <a:rPr lang="en-US" sz="2000" dirty="0"/>
              <a:t> EcoRI (very sequence specific), </a:t>
            </a:r>
            <a:r>
              <a:rPr lang="en-US" sz="2000" b="1" dirty="0"/>
              <a:t>DNase I</a:t>
            </a:r>
            <a:r>
              <a:rPr lang="en-US" sz="2000" dirty="0"/>
              <a:t> (little or no DNA sequence specificity), </a:t>
            </a:r>
            <a:r>
              <a:rPr lang="en-US" sz="2000" b="1" dirty="0"/>
              <a:t>micrococcal nuclease</a:t>
            </a:r>
            <a:r>
              <a:rPr lang="en-US" sz="2000" dirty="0"/>
              <a:t> (RNA and DNA, little no specificity but </a:t>
            </a:r>
            <a:r>
              <a:rPr lang="en-US" sz="2000" u="sng" dirty="0"/>
              <a:t>calcium dependent</a:t>
            </a:r>
            <a:r>
              <a:rPr lang="en-US" sz="2000" dirty="0"/>
              <a:t>) </a:t>
            </a:r>
            <a:endParaRPr lang="en-US" sz="2000" b="1" dirty="0"/>
          </a:p>
        </p:txBody>
      </p:sp>
      <p:sp>
        <p:nvSpPr>
          <p:cNvPr id="7171" name="Rectangle 5"/>
          <p:cNvSpPr>
            <a:spLocks noChangeArrowheads="1"/>
          </p:cNvSpPr>
          <p:nvPr/>
        </p:nvSpPr>
        <p:spPr bwMode="auto">
          <a:xfrm>
            <a:off x="-304800" y="3414713"/>
            <a:ext cx="8686800" cy="2652712"/>
          </a:xfrm>
          <a:prstGeom prst="rect">
            <a:avLst/>
          </a:prstGeom>
          <a:noFill/>
          <a:ln w="9525">
            <a:noFill/>
            <a:miter lim="800000"/>
            <a:headEnd/>
            <a:tailEnd/>
          </a:ln>
        </p:spPr>
        <p:txBody>
          <a:bodyPr lIns="914112" tIns="914112" rIns="914112" bIns="914112" anchor="ctr">
            <a:spAutoFit/>
          </a:bodyPr>
          <a:lstStyle/>
          <a:p>
            <a:pPr algn="ct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a:p>
          <a:p>
            <a:pPr algn="ct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a:t/>
            </a:r>
            <a:br>
              <a:rPr lang="en-US"/>
            </a:br>
            <a:endParaRPr lang="en-US"/>
          </a:p>
        </p:txBody>
      </p:sp>
      <p:pic>
        <p:nvPicPr>
          <p:cNvPr id="7172" name="Picture 6" descr="phosphorothioate%20linkages%20495x267"/>
          <p:cNvPicPr>
            <a:picLocks noChangeAspect="1" noChangeArrowheads="1"/>
          </p:cNvPicPr>
          <p:nvPr/>
        </p:nvPicPr>
        <p:blipFill>
          <a:blip r:embed="rId2" cstate="print"/>
          <a:srcRect/>
          <a:stretch>
            <a:fillRect/>
          </a:stretch>
        </p:blipFill>
        <p:spPr bwMode="auto">
          <a:xfrm>
            <a:off x="2590800" y="3048000"/>
            <a:ext cx="4935538" cy="2662238"/>
          </a:xfrm>
          <a:prstGeom prst="rect">
            <a:avLst/>
          </a:prstGeom>
          <a:noFill/>
          <a:ln w="9525">
            <a:noFill/>
            <a:miter lim="800000"/>
            <a:headEnd/>
            <a:tailEnd/>
          </a:ln>
        </p:spPr>
      </p:pic>
      <p:sp>
        <p:nvSpPr>
          <p:cNvPr id="2" name="TextBox 1">
            <a:extLst>
              <a:ext uri="{FF2B5EF4-FFF2-40B4-BE49-F238E27FC236}">
                <a16:creationId xmlns:a16="http://schemas.microsoft.com/office/drawing/2014/main" id="{05D234E8-299E-4501-9B03-80281C35BD11}"/>
              </a:ext>
            </a:extLst>
          </p:cNvPr>
          <p:cNvSpPr txBox="1"/>
          <p:nvPr/>
        </p:nvSpPr>
        <p:spPr>
          <a:xfrm>
            <a:off x="7924800" y="5498068"/>
            <a:ext cx="1219200" cy="369332"/>
          </a:xfrm>
          <a:prstGeom prst="rect">
            <a:avLst/>
          </a:prstGeom>
          <a:noFill/>
        </p:spPr>
        <p:txBody>
          <a:bodyPr wrap="square" rtlCol="0">
            <a:spAutoFit/>
          </a:bodyPr>
          <a:lstStyle/>
          <a:p>
            <a:r>
              <a:rPr lang="en-US" dirty="0"/>
              <a:t>Uses?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0">
                                            <p:txEl>
                                              <p:pRg st="11" end="1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990600"/>
            <a:ext cx="8534400" cy="5355312"/>
          </a:xfrm>
          <a:prstGeom prst="rect">
            <a:avLst/>
          </a:prstGeom>
        </p:spPr>
        <p:txBody>
          <a:bodyPr wrap="square">
            <a:spAutoFit/>
          </a:bodyPr>
          <a:lstStyle/>
          <a:p>
            <a:endParaRPr lang="en-US" dirty="0">
              <a:solidFill>
                <a:schemeClr val="bg1"/>
              </a:solidFill>
            </a:endParaRPr>
          </a:p>
          <a:p>
            <a:r>
              <a:rPr lang="en-US" b="1" dirty="0">
                <a:solidFill>
                  <a:schemeClr val="bg1"/>
                </a:solidFill>
              </a:rPr>
              <a:t>Wednesday Oct 11:  Exam 1 &amp; notebooks due for grading.  </a:t>
            </a:r>
            <a:r>
              <a:rPr lang="en-US" dirty="0">
                <a:solidFill>
                  <a:schemeClr val="bg1"/>
                </a:solidFill>
              </a:rPr>
              <a:t>You will have entire lab period to complete the exam.</a:t>
            </a:r>
          </a:p>
          <a:p>
            <a:endParaRPr lang="en-US" dirty="0">
              <a:solidFill>
                <a:schemeClr val="bg1"/>
              </a:solidFill>
            </a:endParaRPr>
          </a:p>
          <a:p>
            <a:r>
              <a:rPr lang="en-US" dirty="0">
                <a:solidFill>
                  <a:schemeClr val="bg1"/>
                </a:solidFill>
              </a:rPr>
              <a:t>The exam will have open book (NEB catalog only) and closed book sections.  </a:t>
            </a:r>
          </a:p>
          <a:p>
            <a:endParaRPr lang="en-US" dirty="0">
              <a:solidFill>
                <a:schemeClr val="bg1"/>
              </a:solidFill>
            </a:endParaRPr>
          </a:p>
          <a:p>
            <a:endParaRPr lang="en-US" dirty="0">
              <a:solidFill>
                <a:schemeClr val="bg1"/>
              </a:solidFill>
            </a:endParaRPr>
          </a:p>
          <a:p>
            <a:r>
              <a:rPr lang="en-US" b="1" dirty="0">
                <a:solidFill>
                  <a:schemeClr val="bg1"/>
                </a:solidFill>
              </a:rPr>
              <a:t>Questions will be taken from:</a:t>
            </a:r>
          </a:p>
          <a:p>
            <a:r>
              <a:rPr lang="en-US" dirty="0">
                <a:solidFill>
                  <a:schemeClr val="bg1"/>
                </a:solidFill>
              </a:rPr>
              <a:t>	a) assigned readings (NEB catalog, textbook, handouts, class web page), </a:t>
            </a:r>
          </a:p>
          <a:p>
            <a:r>
              <a:rPr lang="en-US" dirty="0">
                <a:solidFill>
                  <a:schemeClr val="bg1"/>
                </a:solidFill>
              </a:rPr>
              <a:t>	b) lab protocols &amp; results, </a:t>
            </a:r>
          </a:p>
          <a:p>
            <a:r>
              <a:rPr lang="en-US" dirty="0">
                <a:solidFill>
                  <a:schemeClr val="bg1"/>
                </a:solidFill>
              </a:rPr>
              <a:t>	c) lab discussions and Friday lectures.</a:t>
            </a:r>
          </a:p>
          <a:p>
            <a:endParaRPr lang="en-US" dirty="0">
              <a:solidFill>
                <a:schemeClr val="bg1"/>
              </a:solidFill>
            </a:endParaRPr>
          </a:p>
          <a:p>
            <a:endParaRPr lang="en-US" dirty="0">
              <a:solidFill>
                <a:schemeClr val="bg1"/>
              </a:solidFill>
            </a:endParaRPr>
          </a:p>
          <a:p>
            <a:r>
              <a:rPr lang="en-US" b="1" dirty="0">
                <a:solidFill>
                  <a:schemeClr val="bg1"/>
                </a:solidFill>
              </a:rPr>
              <a:t>Be smart, review the posted old exam </a:t>
            </a:r>
            <a:r>
              <a:rPr lang="en-US" dirty="0">
                <a:solidFill>
                  <a:schemeClr val="bg1"/>
                </a:solidFill>
              </a:rPr>
              <a:t>– some questions will be very  similar. </a:t>
            </a:r>
          </a:p>
          <a:p>
            <a:endParaRPr lang="en-US" b="1" dirty="0">
              <a:solidFill>
                <a:schemeClr val="bg1"/>
              </a:solidFill>
            </a:endParaRPr>
          </a:p>
          <a:p>
            <a:endParaRPr lang="en-US" b="1" dirty="0">
              <a:solidFill>
                <a:schemeClr val="bg1"/>
              </a:solidFill>
            </a:endParaRPr>
          </a:p>
          <a:p>
            <a:endParaRPr lang="en-US" b="1" dirty="0">
              <a:solidFill>
                <a:schemeClr val="bg1"/>
              </a:solidFill>
            </a:endParaRPr>
          </a:p>
          <a:p>
            <a:endParaRPr lang="en-US" b="1" dirty="0">
              <a:solidFill>
                <a:schemeClr val="bg1"/>
              </a:solidFill>
            </a:endParaRPr>
          </a:p>
          <a:p>
            <a:endParaRPr lang="en-US" b="1" dirty="0">
              <a:solidFill>
                <a:schemeClr val="bg1"/>
              </a:solidFill>
            </a:endParaRPr>
          </a:p>
        </p:txBody>
      </p:sp>
    </p:spTree>
    <p:extLst>
      <p:ext uri="{BB962C8B-B14F-4D97-AF65-F5344CB8AC3E}">
        <p14:creationId xmlns:p14="http://schemas.microsoft.com/office/powerpoint/2010/main" val="200719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304800" y="168275"/>
            <a:ext cx="8229600" cy="5355312"/>
          </a:xfrm>
          <a:prstGeom prst="rect">
            <a:avLst/>
          </a:prstGeom>
          <a:noFill/>
          <a:ln w="9525">
            <a:noFill/>
            <a:miter lim="800000"/>
            <a:headEnd/>
            <a:tailEnd/>
          </a:ln>
        </p:spPr>
        <p:txBody>
          <a:bodyPr wrap="square">
            <a:spAutoFit/>
          </a:bodyPr>
          <a:lstStyle/>
          <a:p>
            <a:pPr marL="342900" indent="-342900" algn="ctr">
              <a:spcBef>
                <a:spcPct val="50000"/>
              </a:spcBef>
            </a:pPr>
            <a:r>
              <a:rPr lang="en-US" b="1" dirty="0"/>
              <a:t>Last Two Weeks</a:t>
            </a:r>
          </a:p>
          <a:p>
            <a:pPr marL="342900" indent="-342900">
              <a:spcBef>
                <a:spcPct val="50000"/>
              </a:spcBef>
              <a:buFontTx/>
              <a:buAutoNum type="arabicParenR"/>
            </a:pPr>
            <a:r>
              <a:rPr lang="en-US" b="1" dirty="0"/>
              <a:t>Radiation safety lecture – </a:t>
            </a:r>
            <a:r>
              <a:rPr lang="en-US" dirty="0" err="1"/>
              <a:t>Powerpoint</a:t>
            </a:r>
            <a:r>
              <a:rPr lang="en-US" dirty="0"/>
              <a:t> posted, review the entire file (required training) but will be tested on only the first 30 slides </a:t>
            </a:r>
          </a:p>
          <a:p>
            <a:pPr marL="342900" indent="-342900">
              <a:spcBef>
                <a:spcPct val="50000"/>
              </a:spcBef>
              <a:buFontTx/>
              <a:buAutoNum type="arabicParenR"/>
            </a:pPr>
            <a:r>
              <a:rPr lang="en-US" b="1" dirty="0"/>
              <a:t>Restriction endonuclease conditions</a:t>
            </a:r>
          </a:p>
          <a:p>
            <a:pPr marL="800100" lvl="1" indent="-342900">
              <a:spcBef>
                <a:spcPct val="50000"/>
              </a:spcBef>
              <a:buAutoNum type="alphaLcPeriod"/>
            </a:pPr>
            <a:r>
              <a:rPr lang="en-US" dirty="0"/>
              <a:t>Star activity</a:t>
            </a:r>
          </a:p>
          <a:p>
            <a:pPr marL="800100" lvl="1" indent="-342900">
              <a:spcBef>
                <a:spcPct val="50000"/>
              </a:spcBef>
              <a:buAutoNum type="alphaLcPeriod"/>
            </a:pPr>
            <a:r>
              <a:rPr lang="en-US" dirty="0"/>
              <a:t>Cutting supercoiled vs linear DNA</a:t>
            </a:r>
          </a:p>
          <a:p>
            <a:pPr marL="800100" lvl="1" indent="-342900">
              <a:spcBef>
                <a:spcPct val="50000"/>
              </a:spcBef>
              <a:buAutoNum type="alphaLcPeriod"/>
            </a:pPr>
            <a:r>
              <a:rPr lang="en-US" dirty="0"/>
              <a:t>Site bias</a:t>
            </a:r>
          </a:p>
          <a:p>
            <a:pPr marL="800100" lvl="1" indent="-342900">
              <a:spcBef>
                <a:spcPct val="50000"/>
              </a:spcBef>
              <a:buAutoNum type="alphaLcPeriod"/>
            </a:pPr>
            <a:r>
              <a:rPr lang="en-US" dirty="0"/>
              <a:t>Survival of enzyme under standard reaction conditions</a:t>
            </a:r>
          </a:p>
          <a:p>
            <a:pPr marL="800100" lvl="1" indent="-342900">
              <a:spcBef>
                <a:spcPct val="50000"/>
              </a:spcBef>
              <a:buAutoNum type="alphaLcPeriod"/>
            </a:pPr>
            <a:r>
              <a:rPr lang="en-US" dirty="0"/>
              <a:t>Heat inactivation</a:t>
            </a:r>
          </a:p>
          <a:p>
            <a:pPr marL="342900" indent="-342900">
              <a:spcBef>
                <a:spcPct val="50000"/>
              </a:spcBef>
              <a:buAutoNum type="arabicParenR"/>
            </a:pPr>
            <a:r>
              <a:rPr lang="en-US" b="1" dirty="0"/>
              <a:t>Mung bean nuclease – </a:t>
            </a:r>
            <a:r>
              <a:rPr lang="en-US" dirty="0"/>
              <a:t>single stranded DNase and RNase</a:t>
            </a:r>
          </a:p>
          <a:p>
            <a:pPr marL="342900" indent="-342900">
              <a:spcBef>
                <a:spcPct val="50000"/>
              </a:spcBef>
              <a:buAutoNum type="arabicParenR"/>
            </a:pPr>
            <a:r>
              <a:rPr lang="en-US" b="1" dirty="0"/>
              <a:t>Exonuclease III (Exo III) – </a:t>
            </a:r>
            <a:r>
              <a:rPr lang="en-US" dirty="0"/>
              <a:t>dsDNA requirement, cuts 3’ -&gt; 5’ to leave single-stranded product; </a:t>
            </a:r>
          </a:p>
          <a:p>
            <a:pPr lvl="2">
              <a:spcBef>
                <a:spcPct val="50000"/>
              </a:spcBef>
            </a:pPr>
            <a:r>
              <a:rPr lang="en-US" dirty="0"/>
              <a:t>a. Combination of Exo III plus mung bean nuclease &amp; T4 DNA ligase to make unidirectional or bi-directional deletions</a:t>
            </a:r>
          </a:p>
        </p:txBody>
      </p:sp>
      <p:sp>
        <p:nvSpPr>
          <p:cNvPr id="2" name="TextBox 1">
            <a:extLst>
              <a:ext uri="{FF2B5EF4-FFF2-40B4-BE49-F238E27FC236}">
                <a16:creationId xmlns:a16="http://schemas.microsoft.com/office/drawing/2014/main" id="{2D1A2850-88C0-4149-AF92-08773A23EC6C}"/>
              </a:ext>
            </a:extLst>
          </p:cNvPr>
          <p:cNvSpPr txBox="1"/>
          <p:nvPr/>
        </p:nvSpPr>
        <p:spPr>
          <a:xfrm>
            <a:off x="304800" y="5943600"/>
            <a:ext cx="8153400" cy="369332"/>
          </a:xfrm>
          <a:prstGeom prst="rect">
            <a:avLst/>
          </a:prstGeom>
          <a:noFill/>
        </p:spPr>
        <p:txBody>
          <a:bodyPr wrap="square" rtlCol="0">
            <a:spAutoFit/>
          </a:bodyPr>
          <a:lstStyle/>
          <a:p>
            <a:r>
              <a:rPr lang="en-US" dirty="0"/>
              <a:t>I was asked to review the Exo III deletion strategy, so….</a:t>
            </a:r>
          </a:p>
        </p:txBody>
      </p:sp>
    </p:spTree>
    <p:extLst>
      <p:ext uri="{BB962C8B-B14F-4D97-AF65-F5344CB8AC3E}">
        <p14:creationId xmlns:p14="http://schemas.microsoft.com/office/powerpoint/2010/main" val="49324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79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79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79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79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79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79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794">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794">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794">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28600" y="381000"/>
            <a:ext cx="8229600" cy="1143000"/>
          </a:xfrm>
        </p:spPr>
        <p:txBody>
          <a:bodyPr/>
          <a:lstStyle/>
          <a:p>
            <a:pPr algn="l" eaLnBrk="1" hangingPunct="1"/>
            <a:r>
              <a:rPr lang="en-US" dirty="0"/>
              <a:t>    </a:t>
            </a:r>
            <a:r>
              <a:rPr lang="en-US" dirty="0">
                <a:solidFill>
                  <a:schemeClr val="accent2"/>
                </a:solidFill>
              </a:rPr>
              <a:t>1.</a:t>
            </a:r>
            <a:r>
              <a:rPr lang="en-US" dirty="0"/>
              <a:t> </a:t>
            </a:r>
            <a:r>
              <a:rPr lang="en-US" dirty="0">
                <a:solidFill>
                  <a:schemeClr val="tx2"/>
                </a:solidFill>
              </a:rPr>
              <a:t>5’ extension: </a:t>
            </a:r>
            <a:r>
              <a:rPr lang="en-US" dirty="0" err="1"/>
              <a:t>EcoRI</a:t>
            </a:r>
            <a:endParaRPr lang="en-US" dirty="0"/>
          </a:p>
        </p:txBody>
      </p:sp>
      <p:sp>
        <p:nvSpPr>
          <p:cNvPr id="25603" name="Rectangle 3"/>
          <p:cNvSpPr>
            <a:spLocks noGrp="1" noChangeArrowheads="1"/>
          </p:cNvSpPr>
          <p:nvPr>
            <p:ph idx="1"/>
          </p:nvPr>
        </p:nvSpPr>
        <p:spPr>
          <a:xfrm>
            <a:off x="457200" y="1600200"/>
            <a:ext cx="8229600" cy="4525963"/>
          </a:xfrm>
        </p:spPr>
        <p:txBody>
          <a:bodyPr/>
          <a:lstStyle/>
          <a:p>
            <a:pPr eaLnBrk="1" hangingPunct="1">
              <a:buFontTx/>
              <a:buNone/>
            </a:pPr>
            <a:r>
              <a:rPr lang="en-US" dirty="0"/>
              <a:t/>
            </a:r>
            <a:br>
              <a:rPr lang="en-US" dirty="0"/>
            </a:br>
            <a:r>
              <a:rPr lang="en-US" dirty="0"/>
              <a:t> </a:t>
            </a:r>
            <a:r>
              <a:rPr lang="en-US" sz="4400" dirty="0">
                <a:solidFill>
                  <a:schemeClr val="accent2"/>
                </a:solidFill>
              </a:rPr>
              <a:t>2.</a:t>
            </a:r>
            <a:r>
              <a:rPr lang="en-US" dirty="0"/>
              <a:t> </a:t>
            </a:r>
            <a:r>
              <a:rPr lang="en-US" sz="4400" dirty="0">
                <a:solidFill>
                  <a:schemeClr val="tx2"/>
                </a:solidFill>
              </a:rPr>
              <a:t>3’ extension:</a:t>
            </a:r>
            <a:r>
              <a:rPr lang="en-US" sz="4400" dirty="0"/>
              <a:t> </a:t>
            </a:r>
            <a:r>
              <a:rPr lang="en-US" sz="4400" dirty="0" err="1"/>
              <a:t>KpnI</a:t>
            </a:r>
            <a:endParaRPr lang="en-US" sz="4400" dirty="0"/>
          </a:p>
        </p:txBody>
      </p:sp>
      <p:pic>
        <p:nvPicPr>
          <p:cNvPr id="25604" name="Picture 4" descr="EcoR-I-cutsite_1"/>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6096000" y="762000"/>
            <a:ext cx="1828800" cy="457200"/>
          </a:xfrm>
          <a:prstGeom prst="rect">
            <a:avLst/>
          </a:prstGeom>
          <a:noFill/>
          <a:ln w="9525">
            <a:noFill/>
            <a:miter lim="800000"/>
            <a:headEnd/>
            <a:tailEnd/>
          </a:ln>
        </p:spPr>
      </p:pic>
      <p:pic>
        <p:nvPicPr>
          <p:cNvPr id="25605" name="Picture 5" descr="GGTACC"/>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Lst>
          </a:blip>
          <a:srcRect/>
          <a:stretch>
            <a:fillRect/>
          </a:stretch>
        </p:blipFill>
        <p:spPr bwMode="auto">
          <a:xfrm>
            <a:off x="6096000" y="2286000"/>
            <a:ext cx="1873250" cy="457200"/>
          </a:xfrm>
          <a:prstGeom prst="rect">
            <a:avLst/>
          </a:prstGeom>
          <a:noFill/>
          <a:ln w="9525">
            <a:noFill/>
            <a:miter lim="800000"/>
            <a:headEnd/>
            <a:tailEnd/>
          </a:ln>
        </p:spPr>
      </p:pic>
      <p:sp>
        <p:nvSpPr>
          <p:cNvPr id="25606" name="Rectangle 6"/>
          <p:cNvSpPr>
            <a:spLocks noChangeArrowheads="1"/>
          </p:cNvSpPr>
          <p:nvPr/>
        </p:nvSpPr>
        <p:spPr bwMode="auto">
          <a:xfrm>
            <a:off x="457200" y="3276600"/>
            <a:ext cx="8229600" cy="1143000"/>
          </a:xfrm>
          <a:prstGeom prst="rect">
            <a:avLst/>
          </a:prstGeom>
          <a:noFill/>
          <a:ln w="9525">
            <a:noFill/>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1F497D"/>
                </a:solidFill>
                <a:effectLst/>
                <a:uLnTx/>
                <a:uFillTx/>
                <a:latin typeface="Arial" charset="0"/>
                <a:ea typeface="+mn-ea"/>
                <a:cs typeface="+mn-cs"/>
              </a:rPr>
              <a:t>   </a:t>
            </a:r>
            <a:r>
              <a:rPr kumimoji="0" lang="en-US" sz="4400" b="0" i="0" u="none" strike="noStrike" kern="1200" cap="none" spc="0" normalizeH="0" baseline="0" noProof="0" dirty="0">
                <a:ln>
                  <a:noFill/>
                </a:ln>
                <a:solidFill>
                  <a:srgbClr val="C0504D"/>
                </a:solidFill>
                <a:effectLst/>
                <a:uLnTx/>
                <a:uFillTx/>
                <a:latin typeface="Arial" charset="0"/>
                <a:ea typeface="+mn-ea"/>
                <a:cs typeface="+mn-cs"/>
              </a:rPr>
              <a:t>3.</a:t>
            </a:r>
            <a:r>
              <a:rPr kumimoji="0" lang="en-US" sz="4400" b="0" i="0" u="none" strike="noStrike" kern="1200" cap="none" spc="0" normalizeH="0" baseline="0" noProof="0" dirty="0">
                <a:ln>
                  <a:noFill/>
                </a:ln>
                <a:solidFill>
                  <a:srgbClr val="1F497D"/>
                </a:solidFill>
                <a:effectLst/>
                <a:uLnTx/>
                <a:uFillTx/>
                <a:latin typeface="Arial" charset="0"/>
                <a:ea typeface="+mn-ea"/>
                <a:cs typeface="+mn-cs"/>
              </a:rPr>
              <a:t> Blunt: </a:t>
            </a:r>
            <a:r>
              <a:rPr kumimoji="0" lang="en-US" sz="4400" b="0" i="0" u="none" strike="noStrike" kern="1200" cap="none" spc="0" normalizeH="0" baseline="0" noProof="0" dirty="0" err="1">
                <a:ln>
                  <a:noFill/>
                </a:ln>
                <a:solidFill>
                  <a:prstClr val="black"/>
                </a:solidFill>
                <a:effectLst/>
                <a:uLnTx/>
                <a:uFillTx/>
                <a:latin typeface="Arial" charset="0"/>
                <a:ea typeface="+mn-ea"/>
                <a:cs typeface="+mn-cs"/>
              </a:rPr>
              <a:t>SmaI</a:t>
            </a:r>
            <a:endParaRPr kumimoji="0" lang="en-US" sz="44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25607" name="Picture 7" descr="CCCGGG"/>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Lst>
          </a:blip>
          <a:srcRect/>
          <a:stretch>
            <a:fillRect/>
          </a:stretch>
        </p:blipFill>
        <p:spPr bwMode="auto">
          <a:xfrm>
            <a:off x="6177724" y="3619500"/>
            <a:ext cx="1773238" cy="457200"/>
          </a:xfrm>
          <a:prstGeom prst="rect">
            <a:avLst/>
          </a:prstGeom>
          <a:noFill/>
          <a:ln w="9525">
            <a:noFill/>
            <a:miter lim="800000"/>
            <a:headEnd/>
            <a:tailEnd/>
          </a:ln>
        </p:spPr>
      </p:pic>
      <p:sp>
        <p:nvSpPr>
          <p:cNvPr id="25608" name="Text Box 8"/>
          <p:cNvSpPr txBox="1">
            <a:spLocks noChangeArrowheads="1"/>
          </p:cNvSpPr>
          <p:nvPr/>
        </p:nvSpPr>
        <p:spPr bwMode="auto">
          <a:xfrm>
            <a:off x="152400" y="4419600"/>
            <a:ext cx="8839200" cy="2492990"/>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First off, recall that every restriction enzyme leaves one of three types of ends – only the 5’ extension and blunt ends are substrates for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exo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III. </a:t>
            </a:r>
          </a:p>
          <a:p>
            <a:pPr marL="0" marR="0" lvl="0" indent="0" algn="l" defTabSz="914400" rtl="0" eaLnBrk="1" fontAlgn="base" latinLnBrk="0" hangingPunct="1">
              <a:lnSpc>
                <a:spcPct val="100000"/>
              </a:lnSpc>
              <a:spcBef>
                <a:spcPct val="50000"/>
              </a:spcBef>
              <a:spcAft>
                <a:spcPct val="0"/>
              </a:spcAft>
              <a:buClrTx/>
              <a:buSzTx/>
              <a:buFontTx/>
              <a:buNone/>
              <a:tabLst/>
              <a:defRPr/>
            </a:pPr>
            <a:r>
              <a:rPr lang="en-US" sz="2000" b="1" dirty="0">
                <a:solidFill>
                  <a:prstClr val="black"/>
                </a:solidFill>
                <a:latin typeface="Times New Roman" panose="02020603050405020304" pitchFamily="18" charset="0"/>
                <a:cs typeface="Times New Roman" panose="02020603050405020304" pitchFamily="18" charset="0"/>
              </a:rPr>
              <a:t>Why?</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Exo III</a:t>
            </a:r>
            <a:r>
              <a:rPr kumimoji="0" lang="en-US" sz="2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requires that the 3’ end of the </a:t>
            </a:r>
            <a:r>
              <a:rPr lang="en-US" sz="2000" dirty="0">
                <a:solidFill>
                  <a:prstClr val="black"/>
                </a:solidFill>
                <a:latin typeface="Times New Roman" panose="02020603050405020304" pitchFamily="18" charset="0"/>
                <a:cs typeface="Times New Roman" panose="02020603050405020304" pitchFamily="18" charset="0"/>
              </a:rPr>
              <a:t>cut DNA to </a:t>
            </a:r>
            <a:r>
              <a:rPr kumimoji="0" lang="en-US" sz="2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be base paired (i.e., double stranded) in order to initiate the exonuclease activity!</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lang="en-US" sz="2000"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34162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7AA926-E46C-4F5F-A516-B0468D5D9859}"/>
              </a:ext>
            </a:extLst>
          </p:cNvPr>
          <p:cNvPicPr>
            <a:picLocks noChangeAspect="1"/>
          </p:cNvPicPr>
          <p:nvPr/>
        </p:nvPicPr>
        <p:blipFill>
          <a:blip r:embed="rId2"/>
          <a:stretch>
            <a:fillRect/>
          </a:stretch>
        </p:blipFill>
        <p:spPr>
          <a:xfrm>
            <a:off x="935213" y="378432"/>
            <a:ext cx="2244375" cy="961875"/>
          </a:xfrm>
          <a:prstGeom prst="rect">
            <a:avLst/>
          </a:prstGeom>
        </p:spPr>
      </p:pic>
      <p:pic>
        <p:nvPicPr>
          <p:cNvPr id="5" name="Picture 4">
            <a:extLst>
              <a:ext uri="{FF2B5EF4-FFF2-40B4-BE49-F238E27FC236}">
                <a16:creationId xmlns:a16="http://schemas.microsoft.com/office/drawing/2014/main" id="{5A2E39B3-484F-4DCF-9188-0FB419E947F1}"/>
              </a:ext>
            </a:extLst>
          </p:cNvPr>
          <p:cNvPicPr>
            <a:picLocks noChangeAspect="1"/>
          </p:cNvPicPr>
          <p:nvPr/>
        </p:nvPicPr>
        <p:blipFill>
          <a:blip r:embed="rId3"/>
          <a:stretch>
            <a:fillRect/>
          </a:stretch>
        </p:blipFill>
        <p:spPr>
          <a:xfrm>
            <a:off x="3151350" y="304800"/>
            <a:ext cx="1012500" cy="1223438"/>
          </a:xfrm>
          <a:prstGeom prst="rect">
            <a:avLst/>
          </a:prstGeom>
        </p:spPr>
      </p:pic>
      <p:pic>
        <p:nvPicPr>
          <p:cNvPr id="6" name="Picture 5">
            <a:extLst>
              <a:ext uri="{FF2B5EF4-FFF2-40B4-BE49-F238E27FC236}">
                <a16:creationId xmlns:a16="http://schemas.microsoft.com/office/drawing/2014/main" id="{C5916171-6486-4133-B42A-ED0A0C93A15F}"/>
              </a:ext>
            </a:extLst>
          </p:cNvPr>
          <p:cNvPicPr>
            <a:picLocks noChangeAspect="1"/>
          </p:cNvPicPr>
          <p:nvPr/>
        </p:nvPicPr>
        <p:blipFill>
          <a:blip r:embed="rId4"/>
          <a:stretch>
            <a:fillRect/>
          </a:stretch>
        </p:blipFill>
        <p:spPr>
          <a:xfrm>
            <a:off x="4708688" y="378432"/>
            <a:ext cx="3155625" cy="1535625"/>
          </a:xfrm>
          <a:prstGeom prst="rect">
            <a:avLst/>
          </a:prstGeom>
        </p:spPr>
      </p:pic>
      <p:pic>
        <p:nvPicPr>
          <p:cNvPr id="7" name="Picture 6">
            <a:extLst>
              <a:ext uri="{FF2B5EF4-FFF2-40B4-BE49-F238E27FC236}">
                <a16:creationId xmlns:a16="http://schemas.microsoft.com/office/drawing/2014/main" id="{D5F77231-9ABB-4E73-AA58-CE6060C4FAD6}"/>
              </a:ext>
            </a:extLst>
          </p:cNvPr>
          <p:cNvPicPr>
            <a:picLocks noChangeAspect="1"/>
          </p:cNvPicPr>
          <p:nvPr/>
        </p:nvPicPr>
        <p:blipFill>
          <a:blip r:embed="rId5"/>
          <a:stretch>
            <a:fillRect/>
          </a:stretch>
        </p:blipFill>
        <p:spPr>
          <a:xfrm>
            <a:off x="5898956" y="2100900"/>
            <a:ext cx="2337188" cy="1898438"/>
          </a:xfrm>
          <a:prstGeom prst="rect">
            <a:avLst/>
          </a:prstGeom>
        </p:spPr>
      </p:pic>
      <p:pic>
        <p:nvPicPr>
          <p:cNvPr id="8" name="Picture 7">
            <a:extLst>
              <a:ext uri="{FF2B5EF4-FFF2-40B4-BE49-F238E27FC236}">
                <a16:creationId xmlns:a16="http://schemas.microsoft.com/office/drawing/2014/main" id="{259E7272-FD74-4013-BD29-31C31D0CB8F1}"/>
              </a:ext>
            </a:extLst>
          </p:cNvPr>
          <p:cNvPicPr>
            <a:picLocks noChangeAspect="1"/>
          </p:cNvPicPr>
          <p:nvPr/>
        </p:nvPicPr>
        <p:blipFill>
          <a:blip r:embed="rId6"/>
          <a:stretch>
            <a:fillRect/>
          </a:stretch>
        </p:blipFill>
        <p:spPr>
          <a:xfrm>
            <a:off x="2721038" y="2244338"/>
            <a:ext cx="2885625" cy="1755000"/>
          </a:xfrm>
          <a:prstGeom prst="rect">
            <a:avLst/>
          </a:prstGeom>
        </p:spPr>
      </p:pic>
      <p:sp>
        <p:nvSpPr>
          <p:cNvPr id="10" name="Rectangle 9">
            <a:extLst>
              <a:ext uri="{FF2B5EF4-FFF2-40B4-BE49-F238E27FC236}">
                <a16:creationId xmlns:a16="http://schemas.microsoft.com/office/drawing/2014/main" id="{A03CF268-FD0F-4A7B-905A-C9C2B1D1D99D}"/>
              </a:ext>
            </a:extLst>
          </p:cNvPr>
          <p:cNvSpPr/>
          <p:nvPr/>
        </p:nvSpPr>
        <p:spPr>
          <a:xfrm>
            <a:off x="302342" y="4230469"/>
            <a:ext cx="8155858" cy="646331"/>
          </a:xfrm>
          <a:prstGeom prst="rect">
            <a:avLst/>
          </a:prstGeom>
        </p:spPr>
        <p:txBody>
          <a:bodyPr wrap="square">
            <a:spAutoFit/>
          </a:bodyPr>
          <a:lstStyle/>
          <a:p>
            <a:r>
              <a:rPr lang="en-US" dirty="0">
                <a:solidFill>
                  <a:schemeClr val="bg1"/>
                </a:solidFill>
              </a:rPr>
              <a:t>*If a ds endonuclease leaving blunt or 5’ extensions is used, the deletions will be bi-directional (left &amp; right)</a:t>
            </a:r>
          </a:p>
        </p:txBody>
      </p:sp>
      <p:sp>
        <p:nvSpPr>
          <p:cNvPr id="11" name="TextBox 10">
            <a:extLst>
              <a:ext uri="{FF2B5EF4-FFF2-40B4-BE49-F238E27FC236}">
                <a16:creationId xmlns:a16="http://schemas.microsoft.com/office/drawing/2014/main" id="{E5A03B21-AF08-4233-9C28-FAEE61D11FE1}"/>
              </a:ext>
            </a:extLst>
          </p:cNvPr>
          <p:cNvSpPr txBox="1"/>
          <p:nvPr/>
        </p:nvSpPr>
        <p:spPr>
          <a:xfrm>
            <a:off x="363682" y="5022826"/>
            <a:ext cx="8125691" cy="646331"/>
          </a:xfrm>
          <a:prstGeom prst="rect">
            <a:avLst/>
          </a:prstGeom>
          <a:noFill/>
        </p:spPr>
        <p:txBody>
          <a:bodyPr wrap="square" rtlCol="0">
            <a:spAutoFit/>
          </a:bodyPr>
          <a:lstStyle/>
          <a:p>
            <a:r>
              <a:rPr lang="en-US" dirty="0">
                <a:solidFill>
                  <a:schemeClr val="bg1"/>
                </a:solidFill>
              </a:rPr>
              <a:t>If two enzyme used, one leaving 5’ extension and one a 3’ extension, deletions only from site with the 5’ extension;</a:t>
            </a:r>
          </a:p>
        </p:txBody>
      </p:sp>
      <p:sp>
        <p:nvSpPr>
          <p:cNvPr id="12" name="TextBox 11">
            <a:extLst>
              <a:ext uri="{FF2B5EF4-FFF2-40B4-BE49-F238E27FC236}">
                <a16:creationId xmlns:a16="http://schemas.microsoft.com/office/drawing/2014/main" id="{E4C5E763-3897-4272-9C6C-6EE1BFD05897}"/>
              </a:ext>
            </a:extLst>
          </p:cNvPr>
          <p:cNvSpPr txBox="1"/>
          <p:nvPr/>
        </p:nvSpPr>
        <p:spPr>
          <a:xfrm>
            <a:off x="302342" y="5791200"/>
            <a:ext cx="8416637" cy="923330"/>
          </a:xfrm>
          <a:prstGeom prst="rect">
            <a:avLst/>
          </a:prstGeom>
          <a:noFill/>
        </p:spPr>
        <p:txBody>
          <a:bodyPr wrap="square" rtlCol="0">
            <a:spAutoFit/>
          </a:bodyPr>
          <a:lstStyle/>
          <a:p>
            <a:r>
              <a:rPr lang="en-US" dirty="0">
                <a:solidFill>
                  <a:schemeClr val="bg1"/>
                </a:solidFill>
              </a:rPr>
              <a:t>Filling in” a 5’ extension sticky end with </a:t>
            </a:r>
            <a:r>
              <a:rPr lang="en-US" dirty="0" err="1">
                <a:solidFill>
                  <a:schemeClr val="bg1"/>
                </a:solidFill>
              </a:rPr>
              <a:t>phosphothioate</a:t>
            </a:r>
            <a:r>
              <a:rPr lang="en-US" dirty="0">
                <a:solidFill>
                  <a:schemeClr val="bg1"/>
                </a:solidFill>
              </a:rPr>
              <a:t> (S-containing) nucleotide with DNA polymerase also blocks </a:t>
            </a:r>
            <a:r>
              <a:rPr lang="en-US" dirty="0" err="1">
                <a:solidFill>
                  <a:schemeClr val="bg1"/>
                </a:solidFill>
              </a:rPr>
              <a:t>exo</a:t>
            </a:r>
            <a:r>
              <a:rPr lang="en-US" dirty="0">
                <a:solidFill>
                  <a:schemeClr val="bg1"/>
                </a:solidFill>
              </a:rPr>
              <a:t> III cleavage from that restriction endonuclease cleavage site </a:t>
            </a:r>
            <a:r>
              <a:rPr lang="en-US" dirty="0" err="1">
                <a:solidFill>
                  <a:schemeClr val="bg1"/>
                </a:solidFill>
              </a:rPr>
              <a:t>site</a:t>
            </a:r>
            <a:endParaRPr lang="en-US" dirty="0">
              <a:solidFill>
                <a:schemeClr val="bg1"/>
              </a:solidFill>
            </a:endParaRPr>
          </a:p>
        </p:txBody>
      </p:sp>
    </p:spTree>
    <p:extLst>
      <p:ext uri="{BB962C8B-B14F-4D97-AF65-F5344CB8AC3E}">
        <p14:creationId xmlns:p14="http://schemas.microsoft.com/office/powerpoint/2010/main" val="195094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52400" y="152400"/>
            <a:ext cx="8839200" cy="685800"/>
          </a:xfrm>
        </p:spPr>
        <p:txBody>
          <a:bodyPr>
            <a:normAutofit/>
          </a:bodyPr>
          <a:lstStyle/>
          <a:p>
            <a:pPr algn="ctr" eaLnBrk="1" hangingPunct="1"/>
            <a:r>
              <a:rPr lang="en-US" sz="3100" b="1" dirty="0">
                <a:solidFill>
                  <a:schemeClr val="tx1"/>
                </a:solidFill>
              </a:rPr>
              <a:t>What Made Recombinant DNA Technology Possible?</a:t>
            </a:r>
          </a:p>
        </p:txBody>
      </p:sp>
      <p:sp>
        <p:nvSpPr>
          <p:cNvPr id="16387" name="Rectangle 3"/>
          <p:cNvSpPr>
            <a:spLocks noGrp="1" noChangeArrowheads="1"/>
          </p:cNvSpPr>
          <p:nvPr>
            <p:ph sz="quarter" idx="1"/>
          </p:nvPr>
        </p:nvSpPr>
        <p:spPr>
          <a:xfrm>
            <a:off x="457200" y="838200"/>
            <a:ext cx="8229600" cy="5715000"/>
          </a:xfrm>
        </p:spPr>
        <p:txBody>
          <a:bodyPr>
            <a:normAutofit fontScale="25000" lnSpcReduction="20000"/>
          </a:bodyPr>
          <a:lstStyle/>
          <a:p>
            <a:pPr algn="ctr" eaLnBrk="1" hangingPunct="1">
              <a:lnSpc>
                <a:spcPct val="120000"/>
              </a:lnSpc>
              <a:buFontTx/>
              <a:buNone/>
              <a:defRPr/>
            </a:pPr>
            <a:r>
              <a:rPr lang="en-US" sz="11200" b="1" dirty="0">
                <a:solidFill>
                  <a:schemeClr val="accent2"/>
                </a:solidFill>
                <a:effectLst>
                  <a:outerShdw blurRad="38100" dist="38100" dir="2700000" algn="tl">
                    <a:srgbClr val="C0C0C0"/>
                  </a:outerShdw>
                </a:effectLst>
              </a:rPr>
              <a:t>ENZYMES that CUT &amp; JOIN DNA</a:t>
            </a:r>
          </a:p>
          <a:p>
            <a:pPr eaLnBrk="1" hangingPunct="1">
              <a:lnSpc>
                <a:spcPct val="120000"/>
              </a:lnSpc>
              <a:buFontTx/>
              <a:buNone/>
              <a:defRPr/>
            </a:pPr>
            <a:r>
              <a:rPr lang="en-US" sz="5200" b="1" dirty="0">
                <a:solidFill>
                  <a:srgbClr val="A50021"/>
                </a:solidFill>
                <a:latin typeface="Arial" panose="020B0604020202020204" pitchFamily="34" charset="0"/>
                <a:cs typeface="Arial" panose="020B0604020202020204" pitchFamily="34" charset="0"/>
              </a:rPr>
              <a:t>Restriction Endonucleases</a:t>
            </a:r>
            <a:r>
              <a:rPr lang="en-US" sz="5200" dirty="0">
                <a:latin typeface="Arial" panose="020B0604020202020204" pitchFamily="34" charset="0"/>
                <a:cs typeface="Arial" panose="020B0604020202020204" pitchFamily="34" charset="0"/>
              </a:rPr>
              <a:t> – cleave DNA in a predicable way, </a:t>
            </a:r>
            <a:r>
              <a:rPr lang="en-US" sz="5200" b="1" dirty="0">
                <a:solidFill>
                  <a:schemeClr val="accent1">
                    <a:lumMod val="75000"/>
                  </a:schemeClr>
                </a:solidFill>
                <a:latin typeface="Arial" panose="020B0604020202020204" pitchFamily="34" charset="0"/>
                <a:cs typeface="Arial" panose="020B0604020202020204" pitchFamily="34" charset="0"/>
              </a:rPr>
              <a:t>DNA ligase </a:t>
            </a:r>
            <a:r>
              <a:rPr lang="en-US" sz="5200" dirty="0">
                <a:latin typeface="Arial" panose="020B0604020202020204" pitchFamily="34" charset="0"/>
                <a:cs typeface="Arial" panose="020B0604020202020204" pitchFamily="34" charset="0"/>
              </a:rPr>
              <a:t>to join DNA pieces together</a:t>
            </a:r>
          </a:p>
          <a:p>
            <a:pPr eaLnBrk="1" hangingPunct="1">
              <a:lnSpc>
                <a:spcPct val="120000"/>
              </a:lnSpc>
              <a:buFontTx/>
              <a:buNone/>
              <a:defRPr/>
            </a:pPr>
            <a:endParaRPr lang="en-US" sz="5200" b="1" dirty="0">
              <a:latin typeface="Arial" panose="020B0604020202020204" pitchFamily="34" charset="0"/>
              <a:cs typeface="Arial" panose="020B0604020202020204" pitchFamily="34" charset="0"/>
            </a:endParaRPr>
          </a:p>
          <a:p>
            <a:pPr eaLnBrk="1" hangingPunct="1">
              <a:lnSpc>
                <a:spcPct val="120000"/>
              </a:lnSpc>
              <a:buFontTx/>
              <a:buNone/>
              <a:defRPr/>
            </a:pPr>
            <a:r>
              <a:rPr lang="en-US" sz="5200" b="1" dirty="0">
                <a:latin typeface="Arial" panose="020B0604020202020204" pitchFamily="34" charset="0"/>
                <a:cs typeface="Arial" panose="020B0604020202020204" pitchFamily="34" charset="0"/>
              </a:rPr>
              <a:t>Early Landmarks  </a:t>
            </a:r>
          </a:p>
          <a:p>
            <a:pPr eaLnBrk="1" hangingPunct="1">
              <a:lnSpc>
                <a:spcPct val="120000"/>
              </a:lnSpc>
              <a:buFontTx/>
              <a:buNone/>
              <a:defRPr/>
            </a:pPr>
            <a:endParaRPr lang="en-US" sz="5200" b="1" dirty="0">
              <a:latin typeface="Arial" panose="020B0604020202020204" pitchFamily="34" charset="0"/>
              <a:cs typeface="Arial" panose="020B0604020202020204" pitchFamily="34" charset="0"/>
            </a:endParaRPr>
          </a:p>
          <a:p>
            <a:pPr eaLnBrk="1" hangingPunct="1">
              <a:lnSpc>
                <a:spcPct val="120000"/>
              </a:lnSpc>
              <a:buFontTx/>
              <a:buNone/>
              <a:defRPr/>
            </a:pPr>
            <a:r>
              <a:rPr lang="en-US" sz="5200" b="1" dirty="0">
                <a:latin typeface="Arial" panose="020B0604020202020204" pitchFamily="34" charset="0"/>
                <a:cs typeface="Arial" panose="020B0604020202020204" pitchFamily="34" charset="0"/>
              </a:rPr>
              <a:t>1970</a:t>
            </a:r>
            <a:r>
              <a:rPr lang="en-US" sz="5200" dirty="0">
                <a:latin typeface="Arial" panose="020B0604020202020204" pitchFamily="34" charset="0"/>
                <a:cs typeface="Arial" panose="020B0604020202020204" pitchFamily="34" charset="0"/>
              </a:rPr>
              <a:t> Hamilton Smith – </a:t>
            </a:r>
            <a:r>
              <a:rPr lang="en-US" sz="5200" dirty="0" err="1">
                <a:latin typeface="Arial" panose="020B0604020202020204" pitchFamily="34" charset="0"/>
                <a:cs typeface="Arial" panose="020B0604020202020204" pitchFamily="34" charset="0"/>
              </a:rPr>
              <a:t>HindII</a:t>
            </a:r>
            <a:r>
              <a:rPr lang="en-US" sz="5200" dirty="0">
                <a:latin typeface="Arial" panose="020B0604020202020204" pitchFamily="34" charset="0"/>
                <a:cs typeface="Arial" panose="020B0604020202020204" pitchFamily="34" charset="0"/>
              </a:rPr>
              <a:t> from a gram negative bacterium, </a:t>
            </a:r>
            <a:r>
              <a:rPr lang="en-US" sz="5200" i="1" u="sng" dirty="0" err="1">
                <a:latin typeface="Arial" panose="020B0604020202020204" pitchFamily="34" charset="0"/>
                <a:cs typeface="Arial" panose="020B0604020202020204" pitchFamily="34" charset="0"/>
              </a:rPr>
              <a:t>H</a:t>
            </a:r>
            <a:r>
              <a:rPr lang="en-US" sz="5200" i="1" dirty="0" err="1">
                <a:latin typeface="Arial" panose="020B0604020202020204" pitchFamily="34" charset="0"/>
                <a:cs typeface="Arial" panose="020B0604020202020204" pitchFamily="34" charset="0"/>
              </a:rPr>
              <a:t>emophilus</a:t>
            </a:r>
            <a:r>
              <a:rPr lang="en-US" sz="5200" i="1" dirty="0">
                <a:latin typeface="Arial" panose="020B0604020202020204" pitchFamily="34" charset="0"/>
                <a:cs typeface="Arial" panose="020B0604020202020204" pitchFamily="34" charset="0"/>
              </a:rPr>
              <a:t> </a:t>
            </a:r>
            <a:r>
              <a:rPr lang="en-US" sz="5200" i="1" u="sng" dirty="0" err="1">
                <a:latin typeface="Arial" panose="020B0604020202020204" pitchFamily="34" charset="0"/>
                <a:cs typeface="Arial" panose="020B0604020202020204" pitchFamily="34" charset="0"/>
              </a:rPr>
              <a:t>in</a:t>
            </a:r>
            <a:r>
              <a:rPr lang="en-US" sz="5200" i="1" dirty="0" err="1">
                <a:latin typeface="Arial" panose="020B0604020202020204" pitchFamily="34" charset="0"/>
                <a:cs typeface="Arial" panose="020B0604020202020204" pitchFamily="34" charset="0"/>
              </a:rPr>
              <a:t>fluenzae</a:t>
            </a:r>
            <a:r>
              <a:rPr lang="en-US" sz="5200" i="1" dirty="0">
                <a:latin typeface="Arial" panose="020B0604020202020204" pitchFamily="34" charset="0"/>
                <a:cs typeface="Arial" panose="020B0604020202020204" pitchFamily="34" charset="0"/>
              </a:rPr>
              <a:t> strain R</a:t>
            </a:r>
            <a:r>
              <a:rPr lang="en-US" sz="5200" i="1" u="sng" dirty="0">
                <a:latin typeface="Arial" panose="020B0604020202020204" pitchFamily="34" charset="0"/>
                <a:cs typeface="Arial" panose="020B0604020202020204" pitchFamily="34" charset="0"/>
              </a:rPr>
              <a:t>d</a:t>
            </a:r>
            <a:r>
              <a:rPr lang="en-US" sz="5200" dirty="0">
                <a:latin typeface="Arial" panose="020B0604020202020204" pitchFamily="34" charset="0"/>
                <a:cs typeface="Arial" panose="020B0604020202020204" pitchFamily="34" charset="0"/>
              </a:rPr>
              <a:t> </a:t>
            </a:r>
          </a:p>
          <a:p>
            <a:pPr eaLnBrk="1" hangingPunct="1">
              <a:lnSpc>
                <a:spcPct val="120000"/>
              </a:lnSpc>
              <a:buFontTx/>
              <a:buNone/>
              <a:defRPr/>
            </a:pPr>
            <a:endParaRPr lang="en-US" sz="5200" dirty="0">
              <a:latin typeface="Arial" panose="020B0604020202020204" pitchFamily="34" charset="0"/>
              <a:cs typeface="Arial" panose="020B0604020202020204" pitchFamily="34" charset="0"/>
            </a:endParaRPr>
          </a:p>
          <a:p>
            <a:pPr eaLnBrk="1" hangingPunct="1">
              <a:lnSpc>
                <a:spcPct val="120000"/>
              </a:lnSpc>
              <a:buFontTx/>
              <a:buNone/>
              <a:defRPr/>
            </a:pPr>
            <a:r>
              <a:rPr lang="en-US" sz="5200" b="1" dirty="0">
                <a:latin typeface="Arial" panose="020B0604020202020204" pitchFamily="34" charset="0"/>
                <a:cs typeface="Arial" panose="020B0604020202020204" pitchFamily="34" charset="0"/>
              </a:rPr>
              <a:t>1971</a:t>
            </a:r>
            <a:r>
              <a:rPr lang="en-US" sz="5200" dirty="0">
                <a:latin typeface="Arial" panose="020B0604020202020204" pitchFamily="34" charset="0"/>
                <a:cs typeface="Arial" panose="020B0604020202020204" pitchFamily="34" charset="0"/>
              </a:rPr>
              <a:t> Dan Nathans SV40 restriction map with 11 reproducible </a:t>
            </a:r>
            <a:r>
              <a:rPr lang="en-US" sz="5200" dirty="0" err="1">
                <a:latin typeface="Arial" panose="020B0604020202020204" pitchFamily="34" charset="0"/>
                <a:cs typeface="Arial" panose="020B0604020202020204" pitchFamily="34" charset="0"/>
              </a:rPr>
              <a:t>HindII</a:t>
            </a:r>
            <a:r>
              <a:rPr lang="en-US" sz="5200" dirty="0">
                <a:latin typeface="Arial" panose="020B0604020202020204" pitchFamily="34" charset="0"/>
                <a:cs typeface="Arial" panose="020B0604020202020204" pitchFamily="34" charset="0"/>
              </a:rPr>
              <a:t> DNA fragments (shared 1978 Nobel Prize with Hamilton Smith and Werner Abner)</a:t>
            </a:r>
          </a:p>
          <a:p>
            <a:pPr eaLnBrk="1" hangingPunct="1">
              <a:lnSpc>
                <a:spcPct val="120000"/>
              </a:lnSpc>
              <a:buFontTx/>
              <a:buNone/>
              <a:defRPr/>
            </a:pPr>
            <a:endParaRPr lang="en-US" sz="5200" dirty="0">
              <a:latin typeface="Arial" panose="020B0604020202020204" pitchFamily="34" charset="0"/>
              <a:cs typeface="Arial" panose="020B0604020202020204" pitchFamily="34" charset="0"/>
            </a:endParaRPr>
          </a:p>
          <a:p>
            <a:pPr eaLnBrk="1" hangingPunct="1">
              <a:lnSpc>
                <a:spcPct val="120000"/>
              </a:lnSpc>
              <a:buFontTx/>
              <a:buNone/>
              <a:defRPr/>
            </a:pPr>
            <a:r>
              <a:rPr lang="en-US" sz="5200" b="1" dirty="0">
                <a:latin typeface="Arial" panose="020B0604020202020204" pitchFamily="34" charset="0"/>
                <a:cs typeface="Arial" panose="020B0604020202020204" pitchFamily="34" charset="0"/>
              </a:rPr>
              <a:t>1973</a:t>
            </a:r>
            <a:r>
              <a:rPr lang="en-US" sz="5200" dirty="0">
                <a:latin typeface="Arial" panose="020B0604020202020204" pitchFamily="34" charset="0"/>
                <a:cs typeface="Arial" panose="020B0604020202020204" pitchFamily="34" charset="0"/>
              </a:rPr>
              <a:t> Herb Boyer &amp; Stanley Cohen –first recombinant DNA molecules joining pieces of two plasmid DNAs </a:t>
            </a:r>
          </a:p>
          <a:p>
            <a:pPr>
              <a:lnSpc>
                <a:spcPct val="120000"/>
              </a:lnSpc>
              <a:buNone/>
              <a:defRPr/>
            </a:pPr>
            <a:endParaRPr lang="en-US" sz="5200" b="1" dirty="0">
              <a:latin typeface="Arial" panose="020B0604020202020204" pitchFamily="34" charset="0"/>
              <a:cs typeface="Arial" panose="020B0604020202020204" pitchFamily="34" charset="0"/>
            </a:endParaRPr>
          </a:p>
          <a:p>
            <a:pPr>
              <a:lnSpc>
                <a:spcPct val="120000"/>
              </a:lnSpc>
              <a:buNone/>
              <a:defRPr/>
            </a:pPr>
            <a:r>
              <a:rPr lang="en-US" sz="5200" b="1" dirty="0">
                <a:latin typeface="Arial" panose="020B0604020202020204" pitchFamily="34" charset="0"/>
                <a:cs typeface="Arial" panose="020B0604020202020204" pitchFamily="34" charset="0"/>
              </a:rPr>
              <a:t>1974 </a:t>
            </a:r>
            <a:r>
              <a:rPr lang="en-US" sz="5200" dirty="0">
                <a:latin typeface="Arial" panose="020B0604020202020204" pitchFamily="34" charset="0"/>
                <a:cs typeface="Arial" panose="020B0604020202020204" pitchFamily="34" charset="0"/>
              </a:rPr>
              <a:t>Boyer, Cohen, Baltimore, </a:t>
            </a:r>
            <a:r>
              <a:rPr lang="en-US" sz="5200" dirty="0" err="1">
                <a:latin typeface="Arial" panose="020B0604020202020204" pitchFamily="34" charset="0"/>
                <a:cs typeface="Arial" panose="020B0604020202020204" pitchFamily="34" charset="0"/>
              </a:rPr>
              <a:t>Hogness</a:t>
            </a:r>
            <a:r>
              <a:rPr lang="en-US" sz="5200" dirty="0">
                <a:latin typeface="Arial" panose="020B0604020202020204" pitchFamily="34" charset="0"/>
                <a:cs typeface="Arial" panose="020B0604020202020204" pitchFamily="34" charset="0"/>
              </a:rPr>
              <a:t>, Nathans, Watson &amp; others call for regulatory commission and limitations on research</a:t>
            </a:r>
          </a:p>
          <a:p>
            <a:pPr>
              <a:lnSpc>
                <a:spcPct val="120000"/>
              </a:lnSpc>
              <a:buNone/>
              <a:defRPr/>
            </a:pPr>
            <a:endParaRPr lang="en-US" sz="5200" dirty="0">
              <a:latin typeface="Arial" panose="020B0604020202020204" pitchFamily="34" charset="0"/>
              <a:cs typeface="Arial" panose="020B0604020202020204" pitchFamily="34" charset="0"/>
            </a:endParaRPr>
          </a:p>
          <a:p>
            <a:pPr>
              <a:lnSpc>
                <a:spcPct val="120000"/>
              </a:lnSpc>
              <a:buNone/>
              <a:defRPr/>
            </a:pPr>
            <a:r>
              <a:rPr lang="en-US" sz="5200" b="1" dirty="0">
                <a:latin typeface="Arial" panose="020B0604020202020204" pitchFamily="34" charset="0"/>
                <a:cs typeface="Arial" panose="020B0604020202020204" pitchFamily="34" charset="0"/>
              </a:rPr>
              <a:t>1975</a:t>
            </a:r>
            <a:r>
              <a:rPr lang="en-US" sz="5200" dirty="0">
                <a:latin typeface="Arial" panose="020B0604020202020204" pitchFamily="34" charset="0"/>
                <a:cs typeface="Arial" panose="020B0604020202020204" pitchFamily="34" charset="0"/>
              </a:rPr>
              <a:t> “Asilomar” meeting and moratorium on recombinant DNA experimentation – first self-imposed restrictions on government funded research imposed by the scientific community</a:t>
            </a:r>
          </a:p>
          <a:p>
            <a:pPr>
              <a:lnSpc>
                <a:spcPct val="80000"/>
              </a:lnSpc>
              <a:buNone/>
              <a:defRPr/>
            </a:pPr>
            <a:endParaRPr lang="en-US" sz="5200" dirty="0">
              <a:latin typeface="Arial" panose="020B0604020202020204" pitchFamily="34" charset="0"/>
              <a:cs typeface="Arial" panose="020B0604020202020204" pitchFamily="34" charset="0"/>
            </a:endParaRPr>
          </a:p>
          <a:p>
            <a:pPr>
              <a:lnSpc>
                <a:spcPct val="120000"/>
              </a:lnSpc>
              <a:buNone/>
              <a:defRPr/>
            </a:pPr>
            <a:r>
              <a:rPr lang="en-US" sz="5200" b="1" dirty="0">
                <a:latin typeface="Arial" panose="020B0604020202020204" pitchFamily="34" charset="0"/>
                <a:cs typeface="Arial" panose="020B0604020202020204" pitchFamily="34" charset="0"/>
              </a:rPr>
              <a:t>1975-76 </a:t>
            </a:r>
            <a:r>
              <a:rPr lang="en-US" sz="5200" dirty="0">
                <a:latin typeface="Arial" panose="020B0604020202020204" pitchFamily="34" charset="0"/>
                <a:cs typeface="Arial" panose="020B0604020202020204" pitchFamily="34" charset="0"/>
              </a:rPr>
              <a:t>Recombinant DNA Molecule Program Advisory Committee  (RAC) Guidelines for Recombinant DNA.  </a:t>
            </a:r>
            <a:r>
              <a:rPr lang="en-US" sz="5200" b="1" dirty="0">
                <a:latin typeface="Arial" panose="020B0604020202020204" pitchFamily="34" charset="0"/>
                <a:cs typeface="Arial" panose="020B0604020202020204" pitchFamily="34" charset="0"/>
              </a:rPr>
              <a:t>Current NIH guidelines are posted on the class</a:t>
            </a:r>
            <a:r>
              <a:rPr lang="en-US" sz="5200" dirty="0">
                <a:latin typeface="Arial" panose="020B0604020202020204" pitchFamily="34" charset="0"/>
                <a:cs typeface="Arial" panose="020B0604020202020204" pitchFamily="34" charset="0"/>
              </a:rPr>
              <a:t> Canvas site and are required documentation in every laboratory where recombinant DNA techniques are used at the University of Kentucky.</a:t>
            </a:r>
          </a:p>
          <a:p>
            <a:pPr eaLnBrk="1" hangingPunct="1">
              <a:lnSpc>
                <a:spcPct val="80000"/>
              </a:lnSpc>
              <a:buFontTx/>
              <a:buNone/>
              <a:defRPr/>
            </a:pPr>
            <a:r>
              <a:rPr lang="en-US" sz="4000" dirty="0"/>
              <a: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ChangeArrowheads="1"/>
          </p:cNvSpPr>
          <p:nvPr/>
        </p:nvSpPr>
        <p:spPr bwMode="auto">
          <a:xfrm>
            <a:off x="533400" y="228600"/>
            <a:ext cx="8153400" cy="6247864"/>
          </a:xfrm>
          <a:prstGeom prst="rect">
            <a:avLst/>
          </a:prstGeom>
          <a:noFill/>
          <a:ln w="9525">
            <a:noFill/>
            <a:miter lim="800000"/>
            <a:headEnd/>
            <a:tailEnd/>
          </a:ln>
        </p:spPr>
        <p:txBody>
          <a:bodyPr>
            <a:spAutoFit/>
          </a:bodyPr>
          <a:lstStyle/>
          <a:p>
            <a:r>
              <a:rPr lang="en-US" sz="1600" b="1" dirty="0"/>
              <a:t>Enzymes that copy nucleic acids: Polymerases</a:t>
            </a:r>
            <a:r>
              <a:rPr lang="en-US" sz="1600" dirty="0"/>
              <a:t> – all synthesize in a 5'-&gt;3' direction, </a:t>
            </a:r>
            <a:r>
              <a:rPr lang="en-US" sz="1600" dirty="0">
                <a:solidFill>
                  <a:schemeClr val="accent2"/>
                </a:solidFill>
              </a:rPr>
              <a:t>differ in their substrate specificity, salt requirements, pH and heat optima &amp; tolerance, Km for nucleotides &amp; substrate, error rate and in whether or not the same protein has additional enzymatic activities</a:t>
            </a:r>
            <a:r>
              <a:rPr lang="en-US" sz="1600" dirty="0"/>
              <a:t>.</a:t>
            </a:r>
          </a:p>
          <a:p>
            <a:endParaRPr lang="en-US" sz="1600" b="1" dirty="0"/>
          </a:p>
          <a:p>
            <a:r>
              <a:rPr lang="en-US" sz="1600" b="1" dirty="0"/>
              <a:t>DNA-dependent DNA polymerases</a:t>
            </a:r>
            <a:r>
              <a:rPr lang="en-US" sz="1600" dirty="0"/>
              <a:t> copy </a:t>
            </a:r>
            <a:r>
              <a:rPr lang="en-US" sz="1600" b="1" dirty="0">
                <a:solidFill>
                  <a:schemeClr val="accent2"/>
                </a:solidFill>
              </a:rPr>
              <a:t>DNA-&gt;DNA</a:t>
            </a:r>
            <a:r>
              <a:rPr lang="en-US" sz="1600" dirty="0"/>
              <a:t>; standard replicative enzymes. Examples: </a:t>
            </a:r>
            <a:r>
              <a:rPr lang="en-US" sz="1600" i="1" dirty="0"/>
              <a:t>E. coli</a:t>
            </a:r>
            <a:r>
              <a:rPr lang="en-US" sz="1600" dirty="0"/>
              <a:t> DNA polymerase I (complete (</a:t>
            </a:r>
            <a:r>
              <a:rPr lang="en-US" sz="1600" dirty="0" err="1"/>
              <a:t>holo</a:t>
            </a:r>
            <a:r>
              <a:rPr lang="en-US" sz="1600" dirty="0"/>
              <a:t>) enzyme or </a:t>
            </a:r>
            <a:r>
              <a:rPr lang="en-US" sz="1600" dirty="0">
                <a:solidFill>
                  <a:srgbClr val="FF0000"/>
                </a:solidFill>
              </a:rPr>
              <a:t>Klenow fragment</a:t>
            </a:r>
            <a:r>
              <a:rPr lang="en-US" sz="1600" dirty="0"/>
              <a:t>); bacterial viral polymerases T4 or T7 DNA polymerase; thermostable polymerases such as Taq DNA polymerase. Enzymes chosen because of desired characteristics.</a:t>
            </a:r>
          </a:p>
          <a:p>
            <a:endParaRPr lang="en-US" sz="1600" dirty="0"/>
          </a:p>
          <a:p>
            <a:r>
              <a:rPr lang="en-US" sz="1600" dirty="0"/>
              <a:t>For instance, the </a:t>
            </a:r>
            <a:r>
              <a:rPr lang="en-US" sz="1600" b="1" dirty="0"/>
              <a:t>high heat tolerance of Taq DNA polymerase</a:t>
            </a:r>
            <a:r>
              <a:rPr lang="en-US" sz="1600" dirty="0"/>
              <a:t> from </a:t>
            </a:r>
            <a:r>
              <a:rPr lang="en-US" sz="1600" i="1" dirty="0" err="1">
                <a:hlinkClick r:id="rId2" tooltip="Thermus aquaticus"/>
              </a:rPr>
              <a:t>Thermus</a:t>
            </a:r>
            <a:r>
              <a:rPr lang="en-US" sz="1600" i="1" dirty="0">
                <a:hlinkClick r:id="rId2" tooltip="Thermus aquaticus"/>
              </a:rPr>
              <a:t> </a:t>
            </a:r>
            <a:r>
              <a:rPr lang="en-US" sz="1600" i="1" dirty="0" err="1">
                <a:hlinkClick r:id="rId2" tooltip="Thermus aquaticus"/>
              </a:rPr>
              <a:t>aquaticus</a:t>
            </a:r>
            <a:r>
              <a:rPr lang="en-US" sz="1600" i="1" dirty="0">
                <a:hlinkClick r:id="rId2" tooltip="Thermus aquaticus"/>
              </a:rPr>
              <a:t> </a:t>
            </a:r>
            <a:r>
              <a:rPr lang="en-US" sz="1600" i="1" dirty="0"/>
              <a:t> </a:t>
            </a:r>
            <a:r>
              <a:rPr lang="en-US" sz="1600" dirty="0"/>
              <a:t>(or the similar enzymes Vent polymerase, </a:t>
            </a:r>
            <a:r>
              <a:rPr lang="en-US" sz="1600" dirty="0" err="1"/>
              <a:t>Pfu</a:t>
            </a:r>
            <a:r>
              <a:rPr lang="en-US" sz="1600" dirty="0"/>
              <a:t> polymerase, etc) allow one to perform the polymerase chain reaction (PCR) through multiple cycles of DNA denaturation at 92C – 98ºC.  </a:t>
            </a:r>
          </a:p>
          <a:p>
            <a:endParaRPr lang="en-US" sz="1600" dirty="0"/>
          </a:p>
          <a:p>
            <a:r>
              <a:rPr lang="en-US" sz="1600" dirty="0"/>
              <a:t>The presence of </a:t>
            </a:r>
            <a:r>
              <a:rPr lang="en-US" sz="1600" b="1" dirty="0"/>
              <a:t>ancillary exonuclease activities </a:t>
            </a:r>
            <a:r>
              <a:rPr lang="en-US" sz="1600" dirty="0"/>
              <a:t>(5‘-&gt;3' and/or 3’-&gt;5') may also guide selection (e.g., </a:t>
            </a:r>
            <a:r>
              <a:rPr lang="en-US" sz="1600" b="1" dirty="0"/>
              <a:t>T4</a:t>
            </a:r>
            <a:r>
              <a:rPr lang="en-US" sz="1600" dirty="0"/>
              <a:t> DNA polymerase has a more active 3'-5' exonuclease activity than </a:t>
            </a:r>
            <a:r>
              <a:rPr lang="en-US" sz="1600" i="1" dirty="0"/>
              <a:t>E. coli</a:t>
            </a:r>
            <a:r>
              <a:rPr lang="en-US" sz="1600" dirty="0"/>
              <a:t> DNA polymerase making it good for removing 3’ extensions &amp; enhancing “fidelity”; the </a:t>
            </a:r>
            <a:r>
              <a:rPr lang="en-US" sz="1600" b="1" dirty="0"/>
              <a:t>Klenow fragment </a:t>
            </a:r>
            <a:r>
              <a:rPr lang="en-US" sz="1600" dirty="0"/>
              <a:t>lacks the 5'-3' exonuclease of the complete enzyme making it valuable for “fill-in” reactions to blunt 5’ extensions but not for “nick translations” done with the full enzyme). </a:t>
            </a:r>
          </a:p>
          <a:p>
            <a:endParaRPr lang="en-US" sz="1600" dirty="0"/>
          </a:p>
          <a:p>
            <a:r>
              <a:rPr lang="en-US" sz="1600" dirty="0"/>
              <a:t>Selection of enzymes based on additional properties for a particular application, see: </a:t>
            </a:r>
            <a:r>
              <a:rPr lang="en-US" sz="1600" dirty="0">
                <a:hlinkClick r:id="rId3"/>
              </a:rPr>
              <a:t>https://www.neb.com/tools-and-resources/selection-charts/dna-polymerase-selection-chart</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9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ChangeArrowheads="1"/>
          </p:cNvSpPr>
          <p:nvPr/>
        </p:nvSpPr>
        <p:spPr bwMode="auto">
          <a:xfrm>
            <a:off x="457200" y="2699864"/>
            <a:ext cx="8153400" cy="1477328"/>
          </a:xfrm>
          <a:prstGeom prst="rect">
            <a:avLst/>
          </a:prstGeom>
          <a:noFill/>
          <a:ln w="9525">
            <a:noFill/>
            <a:miter lim="800000"/>
            <a:headEnd/>
            <a:tailEnd/>
          </a:ln>
        </p:spPr>
        <p:txBody>
          <a:bodyPr wrap="square" anchor="ctr">
            <a:spAutoFit/>
          </a:bodyPr>
          <a:lstStyle/>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b="1" dirty="0">
                <a:solidFill>
                  <a:srgbClr val="FF0000"/>
                </a:solidFill>
              </a:rPr>
              <a:t>RNA-dependent DNA polymerase </a:t>
            </a:r>
            <a:r>
              <a:rPr lang="en-US" b="1" dirty="0"/>
              <a:t>(reverse transcriptase; telomerase)</a:t>
            </a:r>
            <a:r>
              <a:rPr lang="en-US" dirty="0"/>
              <a:t>:  Enzymes that copy single stranded </a:t>
            </a:r>
            <a:r>
              <a:rPr lang="en-US" dirty="0">
                <a:solidFill>
                  <a:schemeClr val="accent2"/>
                </a:solidFill>
              </a:rPr>
              <a:t>RNA into DNA</a:t>
            </a:r>
            <a:r>
              <a:rPr lang="en-US" dirty="0"/>
              <a:t> (leaving, in vitro, a DNA/RNA hybrid).  Examples: Murine or avian reverse transcriptase; useful in making </a:t>
            </a:r>
            <a:r>
              <a:rPr lang="en-US" dirty="0" err="1"/>
              <a:t>cDNA</a:t>
            </a:r>
            <a:r>
              <a:rPr lang="en-US" dirty="0"/>
              <a:t> for cloning or gene expression</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DNA synthesis.JPG"/>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295400" y="381000"/>
            <a:ext cx="4381500" cy="5638800"/>
          </a:xfrm>
          <a:prstGeom prst="rect">
            <a:avLst/>
          </a:prstGeom>
        </p:spPr>
      </p:pic>
      <p:sp>
        <p:nvSpPr>
          <p:cNvPr id="3" name="TextBox 2"/>
          <p:cNvSpPr txBox="1"/>
          <p:nvPr/>
        </p:nvSpPr>
        <p:spPr>
          <a:xfrm>
            <a:off x="5676900" y="5288340"/>
            <a:ext cx="3352800" cy="1569660"/>
          </a:xfrm>
          <a:prstGeom prst="rect">
            <a:avLst/>
          </a:prstGeom>
          <a:noFill/>
        </p:spPr>
        <p:txBody>
          <a:bodyPr wrap="square" rtlCol="0">
            <a:spAutoFit/>
          </a:bodyPr>
          <a:lstStyle/>
          <a:p>
            <a:r>
              <a:rPr lang="en-US" sz="1200" dirty="0"/>
              <a:t>Mol Biol. Cell</a:t>
            </a:r>
          </a:p>
          <a:p>
            <a:endParaRPr lang="en-US" sz="1200" dirty="0"/>
          </a:p>
          <a:p>
            <a:r>
              <a:rPr lang="en-US" sz="1200" dirty="0"/>
              <a:t>Copyright © 2002, Bruce </a:t>
            </a:r>
            <a:r>
              <a:rPr lang="en-US" sz="1200" dirty="0" err="1"/>
              <a:t>Alberts</a:t>
            </a:r>
            <a:r>
              <a:rPr lang="en-US" sz="1200" dirty="0"/>
              <a:t>, Alexander Johnson, Julian Lewis, Martin Raff, Keith Roberts, and Peter Walter; Copyright © 1983, 1989, 1994, Bruce </a:t>
            </a:r>
            <a:r>
              <a:rPr lang="en-US" sz="1200" dirty="0" err="1"/>
              <a:t>Alberts</a:t>
            </a:r>
            <a:r>
              <a:rPr lang="en-US" sz="1200" dirty="0"/>
              <a:t>, Dennis Bray, Julian Lewis, Martin Raff, Keith Roberts, and James D. Watson </a:t>
            </a:r>
          </a:p>
        </p:txBody>
      </p:sp>
      <p:sp>
        <p:nvSpPr>
          <p:cNvPr id="4" name="TextBox 3"/>
          <p:cNvSpPr txBox="1"/>
          <p:nvPr/>
        </p:nvSpPr>
        <p:spPr>
          <a:xfrm>
            <a:off x="5867400" y="609600"/>
            <a:ext cx="2971800" cy="4524315"/>
          </a:xfrm>
          <a:prstGeom prst="rect">
            <a:avLst/>
          </a:prstGeom>
          <a:noFill/>
        </p:spPr>
        <p:txBody>
          <a:bodyPr wrap="square" rtlCol="0">
            <a:spAutoFit/>
          </a:bodyPr>
          <a:lstStyle/>
          <a:p>
            <a:r>
              <a:rPr lang="en-US" b="1" i="1" dirty="0">
                <a:solidFill>
                  <a:srgbClr val="FF0000"/>
                </a:solidFill>
              </a:rPr>
              <a:t>“Reverse transcriptase</a:t>
            </a:r>
            <a:r>
              <a:rPr lang="en-US" i="1" dirty="0">
                <a:solidFill>
                  <a:srgbClr val="FF0000"/>
                </a:solidFill>
              </a:rPr>
              <a:t>” </a:t>
            </a:r>
            <a:r>
              <a:rPr lang="en-US" dirty="0"/>
              <a:t>RNA-dependent DNA polymerase used to make cDNA</a:t>
            </a:r>
          </a:p>
          <a:p>
            <a:endParaRPr lang="en-US" dirty="0"/>
          </a:p>
          <a:p>
            <a:r>
              <a:rPr lang="en-US" dirty="0"/>
              <a:t>Enzyme requires a ds region to initiate – so, mRNA must be “primed” by hybridization of a synthetic oligonucleotide </a:t>
            </a:r>
          </a:p>
          <a:p>
            <a:endParaRPr lang="en-US" dirty="0"/>
          </a:p>
          <a:p>
            <a:r>
              <a:rPr lang="en-US" dirty="0"/>
              <a:t>Here, oligo dT is annealed to the poly A tail (but sequence specific oligonucleotides can also be used).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pplications.jpg"/>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904999" y="1676400"/>
            <a:ext cx="6078584" cy="2651760"/>
          </a:xfrm>
          <a:prstGeom prst="rect">
            <a:avLst/>
          </a:prstGeom>
        </p:spPr>
      </p:pic>
      <p:sp>
        <p:nvSpPr>
          <p:cNvPr id="5" name="TextBox 4"/>
          <p:cNvSpPr txBox="1"/>
          <p:nvPr/>
        </p:nvSpPr>
        <p:spPr>
          <a:xfrm>
            <a:off x="3505200" y="4583668"/>
            <a:ext cx="3352800" cy="369332"/>
          </a:xfrm>
          <a:prstGeom prst="rect">
            <a:avLst/>
          </a:prstGeom>
          <a:noFill/>
        </p:spPr>
        <p:txBody>
          <a:bodyPr wrap="square" rtlCol="0">
            <a:spAutoFit/>
          </a:bodyPr>
          <a:lstStyle/>
          <a:p>
            <a:r>
              <a:rPr lang="en-US" dirty="0" err="1"/>
              <a:t>Clontec</a:t>
            </a:r>
            <a:r>
              <a:rPr lang="en-US" dirty="0"/>
              <a:t> Inc. web site </a:t>
            </a:r>
          </a:p>
        </p:txBody>
      </p:sp>
      <p:sp>
        <p:nvSpPr>
          <p:cNvPr id="6" name="TextBox 5"/>
          <p:cNvSpPr txBox="1"/>
          <p:nvPr/>
        </p:nvSpPr>
        <p:spPr>
          <a:xfrm>
            <a:off x="457200" y="609600"/>
            <a:ext cx="7848600" cy="954107"/>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Why would you want to prepare cDNA?  That is, what would you use it for?</a:t>
            </a:r>
          </a:p>
        </p:txBody>
      </p:sp>
    </p:spTree>
    <p:extLst>
      <p:ext uri="{BB962C8B-B14F-4D97-AF65-F5344CB8AC3E}">
        <p14:creationId xmlns:p14="http://schemas.microsoft.com/office/powerpoint/2010/main" val="149430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ChangeArrowheads="1"/>
          </p:cNvSpPr>
          <p:nvPr/>
        </p:nvSpPr>
        <p:spPr bwMode="auto">
          <a:xfrm>
            <a:off x="457200" y="1591867"/>
            <a:ext cx="8153400" cy="3693319"/>
          </a:xfrm>
          <a:prstGeom prst="rect">
            <a:avLst/>
          </a:prstGeom>
          <a:noFill/>
          <a:ln w="9525">
            <a:noFill/>
            <a:miter lim="800000"/>
            <a:headEnd/>
            <a:tailEnd/>
          </a:ln>
        </p:spPr>
        <p:txBody>
          <a:bodyPr wrap="square" anchor="ctr">
            <a:spAutoFit/>
          </a:bodyPr>
          <a:lstStyle/>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b="1" dirty="0"/>
              <a:t>RNA dependent DNA polymerase (reverse transcriptase; telomerase)</a:t>
            </a:r>
            <a:r>
              <a:rPr lang="en-US" dirty="0"/>
              <a:t>:  Enzymes that copy single stranded </a:t>
            </a:r>
            <a:r>
              <a:rPr lang="en-US" dirty="0">
                <a:solidFill>
                  <a:schemeClr val="accent2"/>
                </a:solidFill>
              </a:rPr>
              <a:t>RNA into DNA</a:t>
            </a:r>
            <a:r>
              <a:rPr lang="en-US" dirty="0"/>
              <a:t> (leaving, in vitro, a DNA/RNA hybrid).  Examples: Murine or avian reverse transcriptase; useful in making cDNA for cloning or gene expression (</a:t>
            </a:r>
            <a:r>
              <a:rPr lang="en-US" b="1" i="1" dirty="0">
                <a:solidFill>
                  <a:srgbClr val="00B050"/>
                </a:solidFill>
              </a:rPr>
              <a:t>what about telomerase</a:t>
            </a:r>
            <a:r>
              <a:rPr lang="en-US" dirty="0"/>
              <a:t>?)</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b="1" dirty="0">
                <a:solidFill>
                  <a:srgbClr val="FF0000"/>
                </a:solidFill>
              </a:rPr>
              <a:t>DNA dependent RNA polymerases</a:t>
            </a:r>
            <a:r>
              <a:rPr lang="en-US" dirty="0">
                <a:solidFill>
                  <a:srgbClr val="FF0000"/>
                </a:solidFill>
              </a:rPr>
              <a:t>: </a:t>
            </a:r>
            <a:r>
              <a:rPr lang="en-US" dirty="0"/>
              <a:t>Standard transcriptional enzymes that produce a single stranded </a:t>
            </a:r>
            <a:r>
              <a:rPr lang="en-US" dirty="0">
                <a:solidFill>
                  <a:schemeClr val="accent2"/>
                </a:solidFill>
              </a:rPr>
              <a:t>RNA copy from a double stranded DNA template</a:t>
            </a:r>
            <a:r>
              <a:rPr lang="en-US" dirty="0"/>
              <a:t>.  </a:t>
            </a:r>
            <a:r>
              <a:rPr lang="en-US" i="1" dirty="0"/>
              <a:t>E. coli</a:t>
            </a:r>
            <a:r>
              <a:rPr lang="en-US" dirty="0"/>
              <a:t> RNA polymerase, T3 or T7 bacteriophage RNA polymerase.  Useful, for instance,  for making radiolabeled RNA hybridization probe in vitro  or to use to program an in vitro translation system</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dirty="0"/>
          </a:p>
        </p:txBody>
      </p:sp>
    </p:spTree>
    <p:extLst>
      <p:ext uri="{BB962C8B-B14F-4D97-AF65-F5344CB8AC3E}">
        <p14:creationId xmlns:p14="http://schemas.microsoft.com/office/powerpoint/2010/main" val="32124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18">
                                            <p:txEl>
                                              <p:pRg st="2" end="2"/>
                                            </p:txEl>
                                          </p:spTgt>
                                        </p:tgtEl>
                                        <p:attrNameLst>
                                          <p:attrName>style.visibility</p:attrName>
                                        </p:attrNameLst>
                                      </p:cBhvr>
                                      <p:to>
                                        <p:strVal val="visible"/>
                                      </p:to>
                                    </p:set>
                                    <p:anim calcmode="lin" valueType="num">
                                      <p:cBhvr additive="base">
                                        <p:cTn id="7" dur="500" fill="hold"/>
                                        <p:tgtEl>
                                          <p:spTgt spid="921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1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7 transcription.gif"/>
          <p:cNvPicPr>
            <a:picLocks noChangeAspect="1"/>
          </p:cNvPicPr>
          <p:nvPr/>
        </p:nvPicPr>
        <p:blipFill>
          <a:blip r:embed="rId2" cstate="print"/>
          <a:stretch>
            <a:fillRect/>
          </a:stretch>
        </p:blipFill>
        <p:spPr>
          <a:xfrm>
            <a:off x="1104900" y="714375"/>
            <a:ext cx="6667500" cy="3400425"/>
          </a:xfrm>
          <a:prstGeom prst="rect">
            <a:avLst/>
          </a:prstGeom>
        </p:spPr>
      </p:pic>
      <p:pic>
        <p:nvPicPr>
          <p:cNvPr id="1026" name="Picture 2" descr="Figure 2"/>
          <p:cNvPicPr>
            <a:picLocks noChangeAspect="1" noChangeArrowheads="1"/>
          </p:cNvPicPr>
          <p:nvPr/>
        </p:nvPicPr>
        <p:blipFill>
          <a:blip r:embed="rId3" cstate="print"/>
          <a:srcRect/>
          <a:stretch>
            <a:fillRect/>
          </a:stretch>
        </p:blipFill>
        <p:spPr bwMode="auto">
          <a:xfrm>
            <a:off x="1219200" y="3810000"/>
            <a:ext cx="3048000" cy="1905000"/>
          </a:xfrm>
          <a:prstGeom prst="rect">
            <a:avLst/>
          </a:prstGeom>
          <a:noFill/>
        </p:spPr>
      </p:pic>
      <p:pic>
        <p:nvPicPr>
          <p:cNvPr id="1028" name="Picture 4" descr="Figure 1"/>
          <p:cNvPicPr>
            <a:picLocks noChangeAspect="1" noChangeArrowheads="1"/>
          </p:cNvPicPr>
          <p:nvPr/>
        </p:nvPicPr>
        <p:blipFill>
          <a:blip r:embed="rId4" cstate="print"/>
          <a:srcRect/>
          <a:stretch>
            <a:fillRect/>
          </a:stretch>
        </p:blipFill>
        <p:spPr bwMode="auto">
          <a:xfrm>
            <a:off x="4921639" y="3609975"/>
            <a:ext cx="1590675" cy="2305050"/>
          </a:xfrm>
          <a:prstGeom prst="rect">
            <a:avLst/>
          </a:prstGeom>
          <a:noFill/>
        </p:spPr>
      </p:pic>
      <p:sp>
        <p:nvSpPr>
          <p:cNvPr id="5" name="TextBox 4"/>
          <p:cNvSpPr txBox="1"/>
          <p:nvPr/>
        </p:nvSpPr>
        <p:spPr>
          <a:xfrm>
            <a:off x="6781800" y="4130965"/>
            <a:ext cx="1447800" cy="923330"/>
          </a:xfrm>
          <a:prstGeom prst="rect">
            <a:avLst/>
          </a:prstGeom>
          <a:noFill/>
        </p:spPr>
        <p:txBody>
          <a:bodyPr wrap="square" rtlCol="0">
            <a:spAutoFit/>
          </a:bodyPr>
          <a:lstStyle/>
          <a:p>
            <a:r>
              <a:rPr lang="en-US" dirty="0" err="1"/>
              <a:t>Epicentre</a:t>
            </a:r>
            <a:r>
              <a:rPr lang="en-US" dirty="0"/>
              <a:t> catalog web site</a:t>
            </a:r>
          </a:p>
        </p:txBody>
      </p:sp>
      <p:sp>
        <p:nvSpPr>
          <p:cNvPr id="3" name="TextBox 2"/>
          <p:cNvSpPr txBox="1"/>
          <p:nvPr/>
        </p:nvSpPr>
        <p:spPr>
          <a:xfrm>
            <a:off x="1600200" y="228600"/>
            <a:ext cx="5029200" cy="369332"/>
          </a:xfrm>
          <a:prstGeom prst="rect">
            <a:avLst/>
          </a:prstGeom>
          <a:noFill/>
        </p:spPr>
        <p:txBody>
          <a:bodyPr wrap="square" rtlCol="0">
            <a:spAutoFit/>
          </a:bodyPr>
          <a:lstStyle/>
          <a:p>
            <a:r>
              <a:rPr lang="en-US" dirty="0">
                <a:solidFill>
                  <a:srgbClr val="FF0000"/>
                </a:solidFill>
              </a:rPr>
              <a:t>This is what we </a:t>
            </a:r>
            <a:r>
              <a:rPr lang="en-US" dirty="0" err="1">
                <a:solidFill>
                  <a:srgbClr val="FF0000"/>
                </a:solidFill>
              </a:rPr>
              <a:t>didin</a:t>
            </a:r>
            <a:r>
              <a:rPr lang="en-US" dirty="0">
                <a:solidFill>
                  <a:srgbClr val="FF0000"/>
                </a:solidFill>
              </a:rPr>
              <a:t> the BIO 510 lab</a:t>
            </a:r>
          </a:p>
        </p:txBody>
      </p:sp>
      <p:sp>
        <p:nvSpPr>
          <p:cNvPr id="4" name="TextBox 3"/>
          <p:cNvSpPr txBox="1"/>
          <p:nvPr/>
        </p:nvSpPr>
        <p:spPr>
          <a:xfrm>
            <a:off x="98484" y="0"/>
            <a:ext cx="1501715" cy="1323439"/>
          </a:xfrm>
          <a:prstGeom prst="rect">
            <a:avLst/>
          </a:prstGeom>
          <a:noFill/>
        </p:spPr>
        <p:txBody>
          <a:bodyPr wrap="square" rtlCol="0">
            <a:spAutoFit/>
          </a:bodyPr>
          <a:lstStyle/>
          <a:p>
            <a:r>
              <a:rPr lang="en-US" sz="1600" b="1" u="sng" dirty="0"/>
              <a:t>Which phosphorous </a:t>
            </a:r>
            <a:r>
              <a:rPr lang="en-US" sz="1600" dirty="0"/>
              <a:t>on UTP  do you think was labeled?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685800"/>
            <a:ext cx="7696200" cy="5724644"/>
          </a:xfrm>
          <a:prstGeom prst="rect">
            <a:avLst/>
          </a:prstGeom>
          <a:noFill/>
        </p:spPr>
        <p:txBody>
          <a:bodyPr wrap="square" rtlCol="0">
            <a:spAutoFit/>
          </a:bodyPr>
          <a:lstStyle/>
          <a:p>
            <a:pPr algn="ctr"/>
            <a:r>
              <a:rPr lang="en-US" sz="2400" b="1" dirty="0">
                <a:solidFill>
                  <a:schemeClr val="accent2">
                    <a:lumMod val="75000"/>
                  </a:schemeClr>
                </a:solidFill>
              </a:rPr>
              <a:t>But why would you want to make RNA?</a:t>
            </a:r>
          </a:p>
          <a:p>
            <a:endParaRPr lang="en-US" dirty="0"/>
          </a:p>
          <a:p>
            <a:r>
              <a:rPr lang="en-US" dirty="0"/>
              <a:t>- Strand-specific hybridization probes for northern blots (what we are doing in lab), microarrays, or </a:t>
            </a:r>
            <a:r>
              <a:rPr lang="en-US" i="1" dirty="0"/>
              <a:t>in situ </a:t>
            </a:r>
            <a:r>
              <a:rPr lang="en-US" dirty="0"/>
              <a:t>(in cell) detection of cellular nucleic acids (often made using a NTP with a florescent label, e.g., cy3, rather than </a:t>
            </a:r>
            <a:r>
              <a:rPr lang="en-US" baseline="30000" dirty="0"/>
              <a:t>32-</a:t>
            </a:r>
            <a:r>
              <a:rPr lang="en-US" dirty="0"/>
              <a:t>P).</a:t>
            </a:r>
          </a:p>
          <a:p>
            <a:endParaRPr lang="en-US" dirty="0"/>
          </a:p>
          <a:p>
            <a:r>
              <a:rPr lang="en-US" dirty="0"/>
              <a:t>-  Use to study intrinsic properties of the RNA (e.g., define the catalytic subunits of a ribozyme or to biochemically test structural predictions originating from computational studies).</a:t>
            </a:r>
          </a:p>
          <a:p>
            <a:endParaRPr lang="en-US" dirty="0"/>
          </a:p>
          <a:p>
            <a:r>
              <a:rPr lang="en-US" dirty="0"/>
              <a:t>- Use as a template for protein synthesis (e.g., in vitro translation) or as a substrate for in vitro biochemistry (e.g., studies on the mechanism of pre-mRNA splicing, mRNA polyadenylation, or mRNA degradation)</a:t>
            </a:r>
          </a:p>
          <a:p>
            <a:endParaRPr lang="en-US" dirty="0"/>
          </a:p>
          <a:p>
            <a:r>
              <a:rPr lang="en-US" dirty="0"/>
              <a:t>- Use as a tool for RNA-based “knockdown” experiments (e.g., targeted degradation of specific cellular mRNAs by RNAi</a:t>
            </a:r>
          </a:p>
          <a:p>
            <a:endParaRPr lang="en-US" dirty="0"/>
          </a:p>
          <a:p>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60" name="Rectangle 8"/>
          <p:cNvSpPr>
            <a:spLocks noChangeArrowheads="1"/>
          </p:cNvSpPr>
          <p:nvPr/>
        </p:nvSpPr>
        <p:spPr bwMode="auto">
          <a:xfrm>
            <a:off x="0" y="194589"/>
            <a:ext cx="8077200" cy="677623"/>
          </a:xfrm>
          <a:prstGeom prst="rect">
            <a:avLst/>
          </a:prstGeom>
          <a:noFill/>
          <a:ln w="9525">
            <a:noFill/>
            <a:miter lim="800000"/>
            <a:headEnd/>
            <a:tailEnd/>
          </a:ln>
          <a:effectLst/>
        </p:spPr>
        <p:txBody>
          <a:bodyPr vert="horz" wrap="square" lIns="91440" tIns="238050" rIns="91440" bIns="15870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pitchFamily="34" charset="0"/>
              </a:rPr>
              <a:t>  </a:t>
            </a:r>
            <a:endParaRPr kumimoji="0" lang="en-US" sz="38800" b="0" i="0" u="none" strike="noStrike" cap="none" normalizeH="0" baseline="0" dirty="0">
              <a:ln>
                <a:noFill/>
              </a:ln>
              <a:solidFill>
                <a:schemeClr val="tx1"/>
              </a:solidFill>
              <a:effectLst/>
              <a:latin typeface="Arial" pitchFamily="34" charset="0"/>
            </a:endParaRPr>
          </a:p>
        </p:txBody>
      </p:sp>
      <p:pic>
        <p:nvPicPr>
          <p:cNvPr id="100361" name="Picture 9" descr="MediaObjects/978-1-59259-642-3_5_Fig1_HTML.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381000" y="381000"/>
            <a:ext cx="4305300" cy="6172200"/>
          </a:xfrm>
          <a:prstGeom prst="rect">
            <a:avLst/>
          </a:prstGeom>
          <a:noFill/>
        </p:spPr>
      </p:pic>
      <p:sp>
        <p:nvSpPr>
          <p:cNvPr id="13" name="TextBox 12"/>
          <p:cNvSpPr txBox="1"/>
          <p:nvPr/>
        </p:nvSpPr>
        <p:spPr>
          <a:xfrm>
            <a:off x="5029200" y="508247"/>
            <a:ext cx="3352800" cy="4262705"/>
          </a:xfrm>
          <a:prstGeom prst="rect">
            <a:avLst/>
          </a:prstGeom>
          <a:noFill/>
        </p:spPr>
        <p:txBody>
          <a:bodyPr wrap="square" rtlCol="0">
            <a:spAutoFit/>
          </a:bodyPr>
          <a:lstStyle/>
          <a:p>
            <a:pPr lvl="0" eaLnBrk="0" hangingPunct="0"/>
            <a:r>
              <a:rPr kumimoji="0" lang="en-US" sz="1900" b="1" i="0" u="none" strike="noStrike" cap="none" normalizeH="0" baseline="0" dirty="0">
                <a:ln>
                  <a:noFill/>
                </a:ln>
                <a:solidFill>
                  <a:srgbClr val="0070C0"/>
                </a:solidFill>
                <a:effectLst/>
                <a:latin typeface="Arial" pitchFamily="34" charset="0"/>
                <a:cs typeface="Arial" pitchFamily="34" charset="0"/>
              </a:rPr>
              <a:t>RNase Protection Assay </a:t>
            </a:r>
            <a:endParaRPr kumimoji="0" lang="en-US" sz="900" b="0" i="0" u="none" strike="noStrike" cap="none" normalizeH="0" baseline="0" dirty="0">
              <a:ln>
                <a:noFill/>
              </a:ln>
              <a:solidFill>
                <a:srgbClr val="0070C0"/>
              </a:solidFill>
              <a:effectLst/>
              <a:latin typeface="Arial" pitchFamily="34" charset="0"/>
            </a:endParaRPr>
          </a:p>
          <a:p>
            <a:pPr lvl="0" eaLnBrk="0" hangingPunct="0"/>
            <a:endParaRPr kumimoji="0" lang="en-US" sz="1800" b="0" i="0" u="none" strike="noStrike" cap="none" normalizeH="0" baseline="0" dirty="0">
              <a:ln>
                <a:noFill/>
              </a:ln>
              <a:solidFill>
                <a:schemeClr val="tx1"/>
              </a:solidFill>
              <a:effectLst/>
              <a:latin typeface="Arial" pitchFamily="34" charset="0"/>
            </a:endParaRPr>
          </a:p>
          <a:p>
            <a:pPr lvl="0" eaLnBrk="0" hangingPunct="0"/>
            <a:r>
              <a:rPr kumimoji="0" lang="en-US" sz="1800" b="0" i="0" u="none" strike="noStrike" cap="none" normalizeH="0" baseline="0" dirty="0">
                <a:ln>
                  <a:noFill/>
                </a:ln>
                <a:solidFill>
                  <a:schemeClr val="tx1"/>
                </a:solidFill>
                <a:effectLst/>
                <a:latin typeface="Arial" pitchFamily="34" charset="0"/>
              </a:rPr>
              <a:t>Cellular mRNA is hybridized with an artificial single-stranded complementary RNA, which has to be specifically labeled, usually with </a:t>
            </a:r>
            <a:r>
              <a:rPr kumimoji="0" lang="en-US" sz="1800" b="0" i="0" u="none" strike="noStrike" cap="none" normalizeH="0" baseline="30000" dirty="0">
                <a:ln>
                  <a:noFill/>
                </a:ln>
                <a:solidFill>
                  <a:schemeClr val="tx1"/>
                </a:solidFill>
                <a:effectLst/>
                <a:latin typeface="Arial" pitchFamily="34" charset="0"/>
              </a:rPr>
              <a:t>32</a:t>
            </a:r>
            <a:r>
              <a:rPr kumimoji="0" lang="en-US" sz="1800" b="0" i="0" u="none" strike="noStrike" cap="none" normalizeH="0" baseline="0" dirty="0">
                <a:ln>
                  <a:noFill/>
                </a:ln>
                <a:solidFill>
                  <a:schemeClr val="tx1"/>
                </a:solidFill>
                <a:effectLst/>
                <a:latin typeface="Arial" pitchFamily="34" charset="0"/>
              </a:rPr>
              <a:t>P. </a:t>
            </a:r>
          </a:p>
          <a:p>
            <a:pPr lvl="0" eaLnBrk="0" hangingPunct="0"/>
            <a:endParaRPr lang="en-US" dirty="0">
              <a:latin typeface="Arial" pitchFamily="34" charset="0"/>
            </a:endParaRPr>
          </a:p>
          <a:p>
            <a:pPr lvl="0" eaLnBrk="0" hangingPunct="0"/>
            <a:r>
              <a:rPr kumimoji="0" lang="en-US" sz="1800" b="0" i="0" u="none" strike="noStrike" cap="none" normalizeH="0" baseline="0" dirty="0">
                <a:ln>
                  <a:noFill/>
                </a:ln>
                <a:solidFill>
                  <a:schemeClr val="tx1"/>
                </a:solidFill>
                <a:effectLst/>
                <a:latin typeface="Arial" pitchFamily="34" charset="0"/>
              </a:rPr>
              <a:t>After the formation of double-stranded complexes, all single-stranded RNA molecules are eliminated by RNase degradation (e.g., RNase</a:t>
            </a:r>
            <a:r>
              <a:rPr kumimoji="0" lang="en-US" sz="1800" b="0" i="0" u="none" strike="noStrike" cap="none" normalizeH="0" dirty="0">
                <a:ln>
                  <a:noFill/>
                </a:ln>
                <a:solidFill>
                  <a:schemeClr val="tx1"/>
                </a:solidFill>
                <a:effectLst/>
                <a:latin typeface="Arial" pitchFamily="34" charset="0"/>
              </a:rPr>
              <a:t> A or S1 – typically NOT mung bean nuclease)</a:t>
            </a:r>
            <a:r>
              <a:rPr kumimoji="0" lang="en-US" sz="1800" b="0" i="0" u="none" strike="noStrike" cap="none" normalizeH="0" baseline="0" dirty="0">
                <a:ln>
                  <a:noFill/>
                </a:ln>
                <a:solidFill>
                  <a:schemeClr val="tx1"/>
                </a:solidFill>
                <a:effectLst/>
                <a:latin typeface="Arial" pitchFamily="34" charset="0"/>
              </a:rPr>
              <a:t>.</a:t>
            </a:r>
          </a:p>
        </p:txBody>
      </p:sp>
      <p:graphicFrame>
        <p:nvGraphicFramePr>
          <p:cNvPr id="15" name="Table 14"/>
          <p:cNvGraphicFramePr>
            <a:graphicFrameLocks noGrp="1"/>
          </p:cNvGraphicFramePr>
          <p:nvPr>
            <p:extLst>
              <p:ext uri="{D42A27DB-BD31-4B8C-83A1-F6EECF244321}">
                <p14:modId xmlns:p14="http://schemas.microsoft.com/office/powerpoint/2010/main" val="3077444700"/>
              </p:ext>
            </p:extLst>
          </p:nvPr>
        </p:nvGraphicFramePr>
        <p:xfrm>
          <a:off x="5029200" y="4724816"/>
          <a:ext cx="3886200" cy="883920"/>
        </p:xfrm>
        <a:graphic>
          <a:graphicData uri="http://schemas.openxmlformats.org/drawingml/2006/table">
            <a:tbl>
              <a:tblPr/>
              <a:tblGrid>
                <a:gridCol w="3886200">
                  <a:extLst>
                    <a:ext uri="{9D8B030D-6E8A-4147-A177-3AD203B41FA5}">
                      <a16:colId xmlns:a16="http://schemas.microsoft.com/office/drawing/2014/main" val="20000"/>
                    </a:ext>
                  </a:extLst>
                </a:gridCol>
              </a:tblGrid>
              <a:tr h="133350">
                <a:tc>
                  <a:txBody>
                    <a:bodyPr/>
                    <a:lstStyle/>
                    <a:p>
                      <a:r>
                        <a:rPr lang="en-US" sz="1200" dirty="0"/>
                        <a:t>Molecular </a:t>
                      </a:r>
                      <a:r>
                        <a:rPr lang="en-US" sz="1200" dirty="0" err="1"/>
                        <a:t>Biomethods</a:t>
                      </a:r>
                      <a:r>
                        <a:rPr lang="en-US" sz="1200" dirty="0"/>
                        <a:t> Handbook; </a:t>
                      </a:r>
                    </a:p>
                  </a:txBody>
                  <a:tcPr marL="19050" marR="19050" marT="19050" marB="19050" anchor="ctr">
                    <a:lnL>
                      <a:noFill/>
                    </a:lnL>
                    <a:lnR>
                      <a:noFill/>
                    </a:lnR>
                    <a:lnT>
                      <a:noFill/>
                    </a:lnT>
                    <a:lnB>
                      <a:noFill/>
                    </a:lnB>
                  </a:tcPr>
                </a:tc>
                <a:extLst>
                  <a:ext uri="{0D108BD9-81ED-4DB2-BD59-A6C34878D82A}">
                    <a16:rowId xmlns:a16="http://schemas.microsoft.com/office/drawing/2014/main" val="10000"/>
                  </a:ext>
                </a:extLst>
              </a:tr>
              <a:tr h="133350">
                <a:tc>
                  <a:txBody>
                    <a:bodyPr/>
                    <a:lstStyle/>
                    <a:p>
                      <a:r>
                        <a:rPr lang="en-US" sz="1200" dirty="0"/>
                        <a:t>Humana Press Inc , Totowa, NJ </a:t>
                      </a:r>
                    </a:p>
                  </a:txBody>
                  <a:tcPr marL="19050" marR="19050" marT="19050" marB="19050" anchor="ctr">
                    <a:lnL>
                      <a:noFill/>
                    </a:lnL>
                    <a:lnR>
                      <a:noFill/>
                    </a:lnR>
                    <a:lnT>
                      <a:noFill/>
                    </a:lnT>
                    <a:lnB>
                      <a:noFill/>
                    </a:lnB>
                  </a:tcPr>
                </a:tc>
                <a:extLst>
                  <a:ext uri="{0D108BD9-81ED-4DB2-BD59-A6C34878D82A}">
                    <a16:rowId xmlns:a16="http://schemas.microsoft.com/office/drawing/2014/main" val="10001"/>
                  </a:ext>
                </a:extLst>
              </a:tr>
              <a:tr h="133350">
                <a:tc>
                  <a:txBody>
                    <a:bodyPr/>
                    <a:lstStyle/>
                    <a:p>
                      <a:endParaRPr lang="en-US" sz="1200" dirty="0"/>
                    </a:p>
                  </a:txBody>
                  <a:tcPr marL="19050" marR="19050" marT="19050" marB="19050" anchor="ctr">
                    <a:lnL>
                      <a:noFill/>
                    </a:lnL>
                    <a:lnR>
                      <a:noFill/>
                    </a:lnR>
                    <a:lnT>
                      <a:noFill/>
                    </a:lnT>
                    <a:lnB>
                      <a:noFill/>
                    </a:lnB>
                  </a:tcPr>
                </a:tc>
                <a:extLst>
                  <a:ext uri="{0D108BD9-81ED-4DB2-BD59-A6C34878D82A}">
                    <a16:rowId xmlns:a16="http://schemas.microsoft.com/office/drawing/2014/main" val="10002"/>
                  </a:ext>
                </a:extLst>
              </a:tr>
              <a:tr h="133350">
                <a:tc>
                  <a:txBody>
                    <a:bodyPr/>
                    <a:lstStyle/>
                    <a:p>
                      <a:endParaRPr lang="en-US" sz="1200" dirty="0"/>
                    </a:p>
                  </a:txBody>
                  <a:tcPr marL="19050" marR="19050" marT="19050" marB="19050" anchor="ctr">
                    <a:lnL>
                      <a:noFill/>
                    </a:lnL>
                    <a:lnR>
                      <a:noFill/>
                    </a:lnR>
                    <a:lnT>
                      <a:noFill/>
                    </a:lnT>
                    <a:lnB>
                      <a:noFill/>
                    </a:lnB>
                  </a:tcPr>
                </a:tc>
                <a:extLst>
                  <a:ext uri="{0D108BD9-81ED-4DB2-BD59-A6C34878D82A}">
                    <a16:rowId xmlns:a16="http://schemas.microsoft.com/office/drawing/2014/main" val="10003"/>
                  </a:ext>
                </a:extLst>
              </a:tr>
            </a:tbl>
          </a:graphicData>
        </a:graphic>
      </p:graphicFrame>
      <p:sp>
        <p:nvSpPr>
          <p:cNvPr id="16" name="TextBox 15"/>
          <p:cNvSpPr txBox="1"/>
          <p:nvPr/>
        </p:nvSpPr>
        <p:spPr>
          <a:xfrm>
            <a:off x="381000" y="3352041"/>
            <a:ext cx="1524000" cy="2031325"/>
          </a:xfrm>
          <a:prstGeom prst="rect">
            <a:avLst/>
          </a:prstGeom>
          <a:noFill/>
        </p:spPr>
        <p:txBody>
          <a:bodyPr wrap="square" rtlCol="0">
            <a:spAutoFit/>
          </a:bodyPr>
          <a:lstStyle/>
          <a:p>
            <a:r>
              <a:rPr lang="en-US" b="1" dirty="0"/>
              <a:t>Use to monitor RNA expression levels or define the structure</a:t>
            </a:r>
          </a:p>
        </p:txBody>
      </p:sp>
      <p:sp>
        <p:nvSpPr>
          <p:cNvPr id="2" name="TextBox 1">
            <a:extLst>
              <a:ext uri="{FF2B5EF4-FFF2-40B4-BE49-F238E27FC236}">
                <a16:creationId xmlns:a16="http://schemas.microsoft.com/office/drawing/2014/main" id="{62E3FA69-CE46-49B1-AD42-E2731F876546}"/>
              </a:ext>
            </a:extLst>
          </p:cNvPr>
          <p:cNvSpPr txBox="1"/>
          <p:nvPr/>
        </p:nvSpPr>
        <p:spPr>
          <a:xfrm>
            <a:off x="4991100" y="5562600"/>
            <a:ext cx="3924300" cy="923330"/>
          </a:xfrm>
          <a:prstGeom prst="rect">
            <a:avLst/>
          </a:prstGeom>
          <a:noFill/>
        </p:spPr>
        <p:txBody>
          <a:bodyPr wrap="square" rtlCol="0">
            <a:spAutoFit/>
          </a:bodyPr>
          <a:lstStyle/>
          <a:p>
            <a:r>
              <a:rPr lang="en-US" dirty="0"/>
              <a:t>Good for measuring one or a few transcripts – for transcriptome changes do microarray or </a:t>
            </a:r>
            <a:r>
              <a:rPr lang="en-US" dirty="0" err="1"/>
              <a:t>RNAseq</a:t>
            </a:r>
            <a:endParaRPr lang="en-US" dirty="0"/>
          </a:p>
        </p:txBody>
      </p:sp>
    </p:spTree>
    <p:extLst>
      <p:ext uri="{BB962C8B-B14F-4D97-AF65-F5344CB8AC3E}">
        <p14:creationId xmlns:p14="http://schemas.microsoft.com/office/powerpoint/2010/main" val="22564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1"/>
          <p:cNvSpPr>
            <a:spLocks noChangeArrowheads="1"/>
          </p:cNvSpPr>
          <p:nvPr/>
        </p:nvSpPr>
        <p:spPr bwMode="auto">
          <a:xfrm>
            <a:off x="457200" y="367291"/>
            <a:ext cx="8153400" cy="1465634"/>
          </a:xfrm>
          <a:prstGeom prst="rect">
            <a:avLst/>
          </a:prstGeom>
          <a:noFill/>
          <a:ln w="9525">
            <a:noFill/>
            <a:miter lim="800000"/>
            <a:headEnd/>
            <a:tailEnd/>
          </a:ln>
          <a:effectLst/>
        </p:spPr>
        <p:txBody>
          <a:bodyPr vert="horz" wrap="square" lIns="91440" tIns="238050" rIns="91440" bIns="23805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pitchFamily="34" charset="0"/>
                <a:cs typeface="Arial" pitchFamily="34" charset="0"/>
              </a:rPr>
              <a:t>B.</a:t>
            </a:r>
            <a:r>
              <a:rPr kumimoji="0" lang="en-US" sz="1600" b="1" i="0" u="none" strike="noStrike" cap="none" normalizeH="0" dirty="0">
                <a:ln>
                  <a:noFill/>
                </a:ln>
                <a:solidFill>
                  <a:schemeClr val="tx1"/>
                </a:solidFill>
                <a:effectLst/>
                <a:latin typeface="Arial" pitchFamily="34" charset="0"/>
                <a:cs typeface="Arial" pitchFamily="34" charset="0"/>
              </a:rPr>
              <a:t> </a:t>
            </a:r>
            <a:r>
              <a:rPr kumimoji="0" lang="en-US" sz="1600" i="0" u="none" strike="noStrike" cap="none" normalizeH="0" baseline="0" dirty="0">
                <a:ln>
                  <a:noFill/>
                </a:ln>
                <a:solidFill>
                  <a:schemeClr val="tx1"/>
                </a:solidFill>
                <a:effectLst/>
                <a:latin typeface="Arial" pitchFamily="34" charset="0"/>
                <a:cs typeface="Arial" pitchFamily="34" charset="0"/>
              </a:rPr>
              <a:t>Original autoradiography presenting the untreated probe </a:t>
            </a:r>
            <a:r>
              <a:rPr kumimoji="0" lang="en-US" sz="1600" b="1" i="0" u="none" strike="noStrike" cap="none" normalizeH="0" baseline="0" dirty="0">
                <a:ln>
                  <a:noFill/>
                </a:ln>
                <a:solidFill>
                  <a:srgbClr val="FF0000"/>
                </a:solidFill>
                <a:effectLst/>
                <a:latin typeface="Arial" pitchFamily="34" charset="0"/>
                <a:cs typeface="Arial" pitchFamily="34" charset="0"/>
              </a:rPr>
              <a:t>(1) </a:t>
            </a:r>
            <a:r>
              <a:rPr kumimoji="0" lang="en-US" sz="1600" i="0" u="none" strike="noStrike" cap="none" normalizeH="0" baseline="0" dirty="0">
                <a:ln>
                  <a:noFill/>
                </a:ln>
                <a:solidFill>
                  <a:schemeClr val="tx1"/>
                </a:solidFill>
                <a:effectLst/>
                <a:latin typeface="Arial" pitchFamily="34" charset="0"/>
                <a:cs typeface="Arial" pitchFamily="34" charset="0"/>
              </a:rPr>
              <a:t>the results of a </a:t>
            </a:r>
            <a:r>
              <a:rPr kumimoji="0" lang="en-US" sz="1600" i="0" u="none" strike="noStrike" cap="none" normalizeH="0" baseline="0" dirty="0" err="1">
                <a:ln>
                  <a:noFill/>
                </a:ln>
                <a:solidFill>
                  <a:schemeClr val="tx1"/>
                </a:solidFill>
                <a:effectLst/>
                <a:latin typeface="Arial" pitchFamily="34" charset="0"/>
                <a:cs typeface="Arial" pitchFamily="34" charset="0"/>
              </a:rPr>
              <a:t>TGFa</a:t>
            </a:r>
            <a:r>
              <a:rPr kumimoji="0" lang="en-US" sz="1600" i="0" u="none" strike="noStrike" cap="none" normalizeH="0" baseline="0" dirty="0">
                <a:ln>
                  <a:noFill/>
                </a:ln>
                <a:solidFill>
                  <a:schemeClr val="tx1"/>
                </a:solidFill>
                <a:effectLst/>
                <a:latin typeface="Arial" pitchFamily="34" charset="0"/>
                <a:cs typeface="Arial" pitchFamily="34" charset="0"/>
              </a:rPr>
              <a:t>-specific RPA done with bovine mammary total RNA </a:t>
            </a:r>
            <a:r>
              <a:rPr kumimoji="0" lang="en-US" sz="1600" b="1" i="0" u="none" strike="noStrike" cap="none" normalizeH="0" baseline="0" dirty="0">
                <a:ln>
                  <a:noFill/>
                </a:ln>
                <a:solidFill>
                  <a:srgbClr val="FF0000"/>
                </a:solidFill>
                <a:effectLst/>
                <a:latin typeface="Arial" pitchFamily="34" charset="0"/>
                <a:cs typeface="Arial" pitchFamily="34" charset="0"/>
              </a:rPr>
              <a:t>(2)</a:t>
            </a:r>
            <a:r>
              <a:rPr kumimoji="0" lang="en-US" sz="1600" i="0" u="none" strike="noStrike" cap="none" normalizeH="0" baseline="0" dirty="0">
                <a:ln>
                  <a:noFill/>
                </a:ln>
                <a:solidFill>
                  <a:schemeClr val="tx1"/>
                </a:solidFill>
                <a:effectLst/>
                <a:latin typeface="Arial" pitchFamily="34" charset="0"/>
                <a:cs typeface="Arial" pitchFamily="34" charset="0"/>
              </a:rPr>
              <a:t>, and the background control </a:t>
            </a:r>
            <a:r>
              <a:rPr kumimoji="0" lang="en-US" sz="1600" b="1" i="0" u="none" strike="noStrike" cap="none" normalizeH="0" baseline="0" dirty="0">
                <a:ln>
                  <a:noFill/>
                </a:ln>
                <a:solidFill>
                  <a:srgbClr val="FF0000"/>
                </a:solidFill>
                <a:effectLst/>
                <a:latin typeface="Arial" pitchFamily="34" charset="0"/>
                <a:cs typeface="Arial" pitchFamily="34" charset="0"/>
              </a:rPr>
              <a:t>(3-6)</a:t>
            </a:r>
            <a:r>
              <a:rPr kumimoji="0" lang="en-US" sz="1600" i="0" u="none" strike="noStrike" cap="none" normalizeH="0" baseline="0" dirty="0">
                <a:ln>
                  <a:noFill/>
                </a:ln>
                <a:solidFill>
                  <a:schemeClr val="tx1"/>
                </a:solidFill>
                <a:effectLst/>
                <a:latin typeface="Arial" pitchFamily="34" charset="0"/>
                <a:cs typeface="Arial" pitchFamily="34" charset="0"/>
              </a:rPr>
              <a:t>. Increasing amounts of sense </a:t>
            </a:r>
            <a:r>
              <a:rPr kumimoji="0" lang="en-US" sz="1600" i="0" u="none" strike="noStrike" cap="none" normalizeH="0" baseline="0" dirty="0" err="1">
                <a:ln>
                  <a:noFill/>
                </a:ln>
                <a:solidFill>
                  <a:schemeClr val="tx1"/>
                </a:solidFill>
                <a:effectLst/>
                <a:latin typeface="Arial" pitchFamily="34" charset="0"/>
                <a:cs typeface="Arial" pitchFamily="34" charset="0"/>
              </a:rPr>
              <a:t>TGFcr</a:t>
            </a:r>
            <a:r>
              <a:rPr kumimoji="0" lang="en-US" sz="1600" i="0" u="none" strike="noStrike" cap="none" normalizeH="0" baseline="0" dirty="0">
                <a:ln>
                  <a:noFill/>
                </a:ln>
                <a:solidFill>
                  <a:schemeClr val="tx1"/>
                </a:solidFill>
                <a:effectLst/>
                <a:latin typeface="Arial" pitchFamily="34" charset="0"/>
                <a:cs typeface="Arial" pitchFamily="34" charset="0"/>
              </a:rPr>
              <a:t>-RNA-standard (4–6: 0.25,0.5,5 pg) were separated on 15% PAGE RNA</a:t>
            </a:r>
            <a:endParaRPr kumimoji="0" lang="en-US" sz="1600" b="1" i="0" u="none" strike="noStrike" cap="none" normalizeH="0" baseline="0" dirty="0">
              <a:ln>
                <a:noFill/>
              </a:ln>
              <a:solidFill>
                <a:schemeClr val="tx1"/>
              </a:solidFill>
              <a:effectLst/>
              <a:latin typeface="Arial" pitchFamily="34" charset="0"/>
            </a:endParaRPr>
          </a:p>
        </p:txBody>
      </p:sp>
      <p:pic>
        <p:nvPicPr>
          <p:cNvPr id="175106" name="Picture 2" descr="MediaObjects/978-1-59259-642-3_5_Fig2_HTML.jpg"/>
          <p:cNvPicPr>
            <a:picLocks noChangeAspect="1" noChangeArrowheads="1"/>
          </p:cNvPicPr>
          <p:nvPr/>
        </p:nvPicPr>
        <p:blipFill>
          <a:blip r:embed="rId2" cstate="print"/>
          <a:srcRect/>
          <a:stretch>
            <a:fillRect/>
          </a:stretch>
        </p:blipFill>
        <p:spPr bwMode="auto">
          <a:xfrm>
            <a:off x="2590800" y="1762124"/>
            <a:ext cx="3152775" cy="2809876"/>
          </a:xfrm>
          <a:prstGeom prst="rect">
            <a:avLst/>
          </a:prstGeom>
          <a:noFill/>
        </p:spPr>
      </p:pic>
      <p:graphicFrame>
        <p:nvGraphicFramePr>
          <p:cNvPr id="4" name="Table 3"/>
          <p:cNvGraphicFramePr>
            <a:graphicFrameLocks noGrp="1"/>
          </p:cNvGraphicFramePr>
          <p:nvPr>
            <p:extLst>
              <p:ext uri="{D42A27DB-BD31-4B8C-83A1-F6EECF244321}">
                <p14:modId xmlns:p14="http://schemas.microsoft.com/office/powerpoint/2010/main" val="236815477"/>
              </p:ext>
            </p:extLst>
          </p:nvPr>
        </p:nvGraphicFramePr>
        <p:xfrm>
          <a:off x="6553200" y="5105400"/>
          <a:ext cx="2057400" cy="1249680"/>
        </p:xfrm>
        <a:graphic>
          <a:graphicData uri="http://schemas.openxmlformats.org/drawingml/2006/table">
            <a:tbl>
              <a:tblPr/>
              <a:tblGrid>
                <a:gridCol w="2057400">
                  <a:extLst>
                    <a:ext uri="{9D8B030D-6E8A-4147-A177-3AD203B41FA5}">
                      <a16:colId xmlns:a16="http://schemas.microsoft.com/office/drawing/2014/main" val="20000"/>
                    </a:ext>
                  </a:extLst>
                </a:gridCol>
              </a:tblGrid>
              <a:tr h="0">
                <a:tc>
                  <a:txBody>
                    <a:bodyPr/>
                    <a:lstStyle/>
                    <a:p>
                      <a:r>
                        <a:rPr lang="en-US" sz="1200" dirty="0"/>
                        <a:t>Molecular </a:t>
                      </a:r>
                      <a:r>
                        <a:rPr lang="en-US" sz="1200" dirty="0" err="1"/>
                        <a:t>Biomethods</a:t>
                      </a:r>
                      <a:r>
                        <a:rPr lang="en-US" sz="1200" dirty="0"/>
                        <a:t> Handbook</a:t>
                      </a:r>
                    </a:p>
                  </a:txBody>
                  <a:tcPr marL="19050" marR="19050" marT="19050" marB="19050" anchor="ctr">
                    <a:lnL>
                      <a:noFill/>
                    </a:lnL>
                    <a:lnR>
                      <a:noFill/>
                    </a:lnR>
                    <a:lnT>
                      <a:noFill/>
                    </a:lnT>
                    <a:lnB>
                      <a:noFill/>
                    </a:lnB>
                  </a:tcPr>
                </a:tc>
                <a:extLst>
                  <a:ext uri="{0D108BD9-81ED-4DB2-BD59-A6C34878D82A}">
                    <a16:rowId xmlns:a16="http://schemas.microsoft.com/office/drawing/2014/main" val="10000"/>
                  </a:ext>
                </a:extLst>
              </a:tr>
              <a:tr h="0">
                <a:tc>
                  <a:txBody>
                    <a:bodyPr/>
                    <a:lstStyle/>
                    <a:p>
                      <a:r>
                        <a:rPr lang="en-US" sz="1200" dirty="0"/>
                        <a:t>Humana Press Inc , Totowa, NJ</a:t>
                      </a:r>
                    </a:p>
                  </a:txBody>
                  <a:tcPr marL="19050" marR="19050" marT="19050" marB="19050" anchor="ctr">
                    <a:lnL>
                      <a:noFill/>
                    </a:lnL>
                    <a:lnR>
                      <a:noFill/>
                    </a:lnR>
                    <a:lnT>
                      <a:noFill/>
                    </a:lnT>
                    <a:lnB>
                      <a:noFill/>
                    </a:lnB>
                  </a:tcPr>
                </a:tc>
                <a:extLst>
                  <a:ext uri="{0D108BD9-81ED-4DB2-BD59-A6C34878D82A}">
                    <a16:rowId xmlns:a16="http://schemas.microsoft.com/office/drawing/2014/main" val="10001"/>
                  </a:ext>
                </a:extLst>
              </a:tr>
              <a:tr h="0">
                <a:tc>
                  <a:txBody>
                    <a:bodyPr/>
                    <a:lstStyle/>
                    <a:p>
                      <a:r>
                        <a:rPr lang="en-US" sz="1200" dirty="0"/>
                        <a:t>10.1007/978-1-59259-642-3_5</a:t>
                      </a:r>
                    </a:p>
                  </a:txBody>
                  <a:tcPr marL="19050" marR="19050" marT="19050" marB="19050" anchor="ctr">
                    <a:lnL>
                      <a:noFill/>
                    </a:lnL>
                    <a:lnR>
                      <a:noFill/>
                    </a:lnR>
                    <a:lnT>
                      <a:noFill/>
                    </a:lnT>
                    <a:lnB>
                      <a:noFill/>
                    </a:lnB>
                  </a:tcPr>
                </a:tc>
                <a:extLst>
                  <a:ext uri="{0D108BD9-81ED-4DB2-BD59-A6C34878D82A}">
                    <a16:rowId xmlns:a16="http://schemas.microsoft.com/office/drawing/2014/main" val="10002"/>
                  </a:ext>
                </a:extLst>
              </a:tr>
              <a:tr h="0">
                <a:tc>
                  <a:txBody>
                    <a:bodyPr/>
                    <a:lstStyle/>
                    <a:p>
                      <a:r>
                        <a:rPr lang="en-US" sz="1200" dirty="0"/>
                        <a:t>Ralph </a:t>
                      </a:r>
                      <a:r>
                        <a:rPr lang="en-US" sz="1200" dirty="0" err="1"/>
                        <a:t>Rapley</a:t>
                      </a:r>
                      <a:r>
                        <a:rPr lang="en-US" sz="1200" dirty="0"/>
                        <a:t> and John M. Walker</a:t>
                      </a:r>
                    </a:p>
                  </a:txBody>
                  <a:tcPr marL="19050" marR="19050" marT="19050" marB="19050" anchor="ctr">
                    <a:lnL>
                      <a:noFill/>
                    </a:lnL>
                    <a:lnR>
                      <a:noFill/>
                    </a:lnR>
                    <a:lnT>
                      <a:noFill/>
                    </a:lnT>
                    <a:lnB>
                      <a:noFill/>
                    </a:lnB>
                  </a:tcPr>
                </a:tc>
                <a:extLst>
                  <a:ext uri="{0D108BD9-81ED-4DB2-BD59-A6C34878D82A}">
                    <a16:rowId xmlns:a16="http://schemas.microsoft.com/office/drawing/2014/main" val="10003"/>
                  </a:ext>
                </a:extLst>
              </a:tr>
            </a:tbl>
          </a:graphicData>
        </a:graphic>
      </p:graphicFrame>
      <p:sp>
        <p:nvSpPr>
          <p:cNvPr id="5" name="TextBox 4"/>
          <p:cNvSpPr txBox="1"/>
          <p:nvPr/>
        </p:nvSpPr>
        <p:spPr>
          <a:xfrm>
            <a:off x="533400" y="4495800"/>
            <a:ext cx="6019800" cy="1754326"/>
          </a:xfrm>
          <a:prstGeom prst="rect">
            <a:avLst/>
          </a:prstGeom>
          <a:noFill/>
        </p:spPr>
        <p:txBody>
          <a:bodyPr wrap="square" rtlCol="0">
            <a:spAutoFit/>
          </a:bodyPr>
          <a:lstStyle/>
          <a:p>
            <a:r>
              <a:rPr lang="en-US" b="1" dirty="0"/>
              <a:t>Questions that can be answered by this approach:</a:t>
            </a:r>
          </a:p>
          <a:p>
            <a:pPr marL="342900" indent="-342900">
              <a:buAutoNum type="arabicParenR"/>
            </a:pPr>
            <a:r>
              <a:rPr lang="en-US" u="sng" dirty="0"/>
              <a:t>How much </a:t>
            </a:r>
            <a:r>
              <a:rPr lang="en-US" dirty="0"/>
              <a:t>of a particular RNA is present in a preparation (as above)?</a:t>
            </a:r>
          </a:p>
          <a:p>
            <a:pPr marL="342900" indent="-342900">
              <a:buAutoNum type="arabicParenR"/>
            </a:pPr>
            <a:r>
              <a:rPr lang="en-US" dirty="0"/>
              <a:t>Were is the </a:t>
            </a:r>
            <a:r>
              <a:rPr lang="en-US" u="sng" dirty="0"/>
              <a:t>5’ end or the 3’ end</a:t>
            </a:r>
            <a:r>
              <a:rPr lang="en-US" dirty="0"/>
              <a:t> of a particular mRNA?</a:t>
            </a:r>
          </a:p>
          <a:p>
            <a:pPr marL="342900" indent="-342900">
              <a:buAutoNum type="arabicParenR"/>
            </a:pPr>
            <a:r>
              <a:rPr lang="en-US" dirty="0"/>
              <a:t>Which possible </a:t>
            </a:r>
            <a:r>
              <a:rPr lang="en-US" u="sng" dirty="0"/>
              <a:t>splice junctions </a:t>
            </a:r>
            <a:r>
              <a:rPr lang="en-US" dirty="0"/>
              <a:t>(or poly A sites) are used?</a:t>
            </a:r>
          </a:p>
        </p:txBody>
      </p:sp>
      <p:sp>
        <p:nvSpPr>
          <p:cNvPr id="2" name="TextBox 1">
            <a:extLst>
              <a:ext uri="{FF2B5EF4-FFF2-40B4-BE49-F238E27FC236}">
                <a16:creationId xmlns:a16="http://schemas.microsoft.com/office/drawing/2014/main" id="{47DC3265-229D-42D5-9133-4884C5A3040F}"/>
              </a:ext>
            </a:extLst>
          </p:cNvPr>
          <p:cNvSpPr txBox="1"/>
          <p:nvPr/>
        </p:nvSpPr>
        <p:spPr>
          <a:xfrm>
            <a:off x="6019800" y="2362200"/>
            <a:ext cx="2895600" cy="1477328"/>
          </a:xfrm>
          <a:prstGeom prst="rect">
            <a:avLst/>
          </a:prstGeom>
          <a:noFill/>
        </p:spPr>
        <p:txBody>
          <a:bodyPr wrap="square" rtlCol="0">
            <a:spAutoFit/>
          </a:bodyPr>
          <a:lstStyle/>
          <a:p>
            <a:r>
              <a:rPr lang="en-US" dirty="0"/>
              <a:t>Such quantification and mapping experiments now more often done by rtPCR or RNA sequencing rather than by S1 analysis </a:t>
            </a:r>
          </a:p>
        </p:txBody>
      </p:sp>
    </p:spTree>
    <p:extLst>
      <p:ext uri="{BB962C8B-B14F-4D97-AF65-F5344CB8AC3E}">
        <p14:creationId xmlns:p14="http://schemas.microsoft.com/office/powerpoint/2010/main" val="418225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54" name="Rectangle 26"/>
          <p:cNvSpPr>
            <a:spLocks noChangeArrowheads="1"/>
          </p:cNvSpPr>
          <p:nvPr/>
        </p:nvSpPr>
        <p:spPr bwMode="auto">
          <a:xfrm>
            <a:off x="304800" y="76200"/>
            <a:ext cx="8763000" cy="615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0" dirty="0">
                <a:ln>
                  <a:noFill/>
                </a:ln>
                <a:solidFill>
                  <a:srgbClr val="003366"/>
                </a:solidFill>
                <a:effectLst/>
                <a:latin typeface="Georgia" pitchFamily="18" charset="0"/>
              </a:rPr>
              <a:t>RNA Structure</a:t>
            </a:r>
            <a:r>
              <a:rPr kumimoji="0" lang="en-US" sz="1700" b="1" i="0" u="none" strike="noStrike" cap="none" normalizeH="0" dirty="0">
                <a:ln>
                  <a:noFill/>
                </a:ln>
                <a:solidFill>
                  <a:srgbClr val="003366"/>
                </a:solidFill>
                <a:effectLst/>
                <a:latin typeface="Georgia" pitchFamily="18" charset="0"/>
              </a:rPr>
              <a:t> Mapping – </a:t>
            </a:r>
            <a:r>
              <a:rPr kumimoji="0" lang="en-US" sz="1700" i="0" u="none" strike="noStrike" cap="none" normalizeH="0" dirty="0">
                <a:ln>
                  <a:noFill/>
                </a:ln>
                <a:solidFill>
                  <a:srgbClr val="003366"/>
                </a:solidFill>
                <a:effectLst/>
                <a:latin typeface="Georgia" pitchFamily="18" charset="0"/>
              </a:rPr>
              <a:t>the use of </a:t>
            </a:r>
            <a:r>
              <a:rPr kumimoji="0" lang="en-US" sz="1700" i="0" u="sng" strike="noStrike" cap="none" normalizeH="0" dirty="0">
                <a:ln>
                  <a:noFill/>
                </a:ln>
                <a:solidFill>
                  <a:srgbClr val="003366"/>
                </a:solidFill>
                <a:effectLst/>
                <a:latin typeface="Georgia" pitchFamily="18" charset="0"/>
              </a:rPr>
              <a:t>structure-sensitive</a:t>
            </a:r>
            <a:r>
              <a:rPr kumimoji="0" lang="en-US" sz="1700" i="0" u="none" strike="noStrike" cap="none" normalizeH="0" dirty="0">
                <a:ln>
                  <a:noFill/>
                </a:ln>
                <a:solidFill>
                  <a:srgbClr val="003366"/>
                </a:solidFill>
                <a:effectLst/>
                <a:latin typeface="Georgia" pitchFamily="18" charset="0"/>
              </a:rPr>
              <a:t> RNases to </a:t>
            </a:r>
            <a:r>
              <a:rPr lang="en-US" sz="1700" dirty="0">
                <a:solidFill>
                  <a:srgbClr val="003366"/>
                </a:solidFill>
                <a:latin typeface="Georgia" pitchFamily="18" charset="0"/>
              </a:rPr>
              <a:t>determine single-stranded and doubles-stranded regions within a structured RNA.</a:t>
            </a:r>
            <a:endParaRPr kumimoji="0" lang="en-US" sz="1700" i="0" u="none" strike="noStrike" cap="none" normalizeH="0" baseline="0" dirty="0">
              <a:ln>
                <a:noFill/>
              </a:ln>
              <a:solidFill>
                <a:schemeClr val="tx1"/>
              </a:solidFill>
              <a:effectLst/>
              <a:latin typeface="Arial" pitchFamily="34" charset="0"/>
            </a:endParaRPr>
          </a:p>
        </p:txBody>
      </p:sp>
      <p:pic>
        <p:nvPicPr>
          <p:cNvPr id="176155" name="Picture 27" descr="http://www.ambion.com/figs/f00407.gif"/>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5715000" y="1524000"/>
            <a:ext cx="3352800" cy="2514601"/>
          </a:xfrm>
          <a:prstGeom prst="rect">
            <a:avLst/>
          </a:prstGeom>
          <a:noFill/>
        </p:spPr>
      </p:pic>
      <p:sp>
        <p:nvSpPr>
          <p:cNvPr id="26" name="Rectangle 25"/>
          <p:cNvSpPr/>
          <p:nvPr/>
        </p:nvSpPr>
        <p:spPr>
          <a:xfrm>
            <a:off x="5767330" y="4531531"/>
            <a:ext cx="3089274" cy="646331"/>
          </a:xfrm>
          <a:prstGeom prst="rect">
            <a:avLst/>
          </a:prstGeom>
        </p:spPr>
        <p:txBody>
          <a:bodyPr wrap="square">
            <a:spAutoFit/>
          </a:bodyPr>
          <a:lstStyle/>
          <a:p>
            <a:r>
              <a:rPr lang="en-US" dirty="0"/>
              <a:t>Applied Biosystems, Ambion Tech note</a:t>
            </a:r>
          </a:p>
        </p:txBody>
      </p:sp>
      <p:sp>
        <p:nvSpPr>
          <p:cNvPr id="3" name="TextBox 2">
            <a:extLst>
              <a:ext uri="{FF2B5EF4-FFF2-40B4-BE49-F238E27FC236}">
                <a16:creationId xmlns:a16="http://schemas.microsoft.com/office/drawing/2014/main" id="{D66E6784-AE28-449C-B281-FB61D6ACEB03}"/>
              </a:ext>
            </a:extLst>
          </p:cNvPr>
          <p:cNvSpPr txBox="1"/>
          <p:nvPr/>
        </p:nvSpPr>
        <p:spPr>
          <a:xfrm>
            <a:off x="152400" y="760606"/>
            <a:ext cx="5614930" cy="6109365"/>
          </a:xfrm>
          <a:prstGeom prst="rect">
            <a:avLst/>
          </a:prstGeom>
          <a:noFill/>
        </p:spPr>
        <p:txBody>
          <a:bodyPr wrap="square" rtlCol="0">
            <a:spAutoFit/>
          </a:bodyPr>
          <a:lstStyle/>
          <a:p>
            <a:r>
              <a:rPr lang="en-US" sz="1700" b="1" dirty="0">
                <a:latin typeface="Times New Roman" panose="02020603050405020304" pitchFamily="18" charset="0"/>
                <a:cs typeface="Times New Roman" panose="02020603050405020304" pitchFamily="18" charset="0"/>
              </a:rPr>
              <a:t>One of the first questions asked about an RNA molecule's secondary structure is, "Which regions are double-stranded?" </a:t>
            </a:r>
          </a:p>
          <a:p>
            <a:endParaRPr lang="en-US" sz="1700" b="1" dirty="0">
              <a:solidFill>
                <a:srgbClr val="006600"/>
              </a:solidFill>
              <a:latin typeface="Times New Roman" panose="02020603050405020304" pitchFamily="18" charset="0"/>
              <a:cs typeface="Times New Roman" panose="02020603050405020304" pitchFamily="18" charset="0"/>
            </a:endParaRPr>
          </a:p>
          <a:p>
            <a:r>
              <a:rPr lang="en-US" sz="1700" b="1" dirty="0">
                <a:solidFill>
                  <a:srgbClr val="006600"/>
                </a:solidFill>
                <a:latin typeface="Times New Roman" panose="02020603050405020304" pitchFamily="18" charset="0"/>
                <a:cs typeface="Times New Roman" panose="02020603050405020304" pitchFamily="18" charset="0"/>
              </a:rPr>
              <a:t>RNase V1</a:t>
            </a:r>
            <a:r>
              <a:rPr lang="en-US" sz="1700" b="1" dirty="0">
                <a:latin typeface="Times New Roman" panose="02020603050405020304" pitchFamily="18" charset="0"/>
                <a:cs typeface="Times New Roman" panose="02020603050405020304" pitchFamily="18" charset="0"/>
              </a:rPr>
              <a:t>, </a:t>
            </a:r>
            <a:r>
              <a:rPr lang="en-US" sz="1700" dirty="0">
                <a:latin typeface="Times New Roman" panose="02020603050405020304" pitchFamily="18" charset="0"/>
                <a:cs typeface="Times New Roman" panose="02020603050405020304" pitchFamily="18" charset="0"/>
              </a:rPr>
              <a:t>preferentially cleaves between nucleotides in </a:t>
            </a:r>
            <a:r>
              <a:rPr lang="en-US" sz="1700" u="sng" dirty="0">
                <a:latin typeface="Times New Roman" panose="02020603050405020304" pitchFamily="18" charset="0"/>
                <a:cs typeface="Times New Roman" panose="02020603050405020304" pitchFamily="18" charset="0"/>
              </a:rPr>
              <a:t>double-stranded </a:t>
            </a:r>
            <a:r>
              <a:rPr lang="en-US" sz="1700" dirty="0">
                <a:latin typeface="Times New Roman" panose="02020603050405020304" pitchFamily="18" charset="0"/>
                <a:cs typeface="Times New Roman" panose="02020603050405020304" pitchFamily="18" charset="0"/>
              </a:rPr>
              <a:t>regions of the RNA while </a:t>
            </a:r>
            <a:r>
              <a:rPr lang="en-US" sz="1700" b="1" dirty="0" err="1">
                <a:latin typeface="Times New Roman" panose="02020603050405020304" pitchFamily="18" charset="0"/>
                <a:cs typeface="Times New Roman" panose="02020603050405020304" pitchFamily="18" charset="0"/>
              </a:rPr>
              <a:t>Rnase</a:t>
            </a:r>
            <a:r>
              <a:rPr lang="en-US" sz="1700" b="1" dirty="0">
                <a:latin typeface="Times New Roman" panose="02020603050405020304" pitchFamily="18" charset="0"/>
                <a:cs typeface="Times New Roman" panose="02020603050405020304" pitchFamily="18" charset="0"/>
              </a:rPr>
              <a:t> A </a:t>
            </a:r>
            <a:r>
              <a:rPr lang="en-US" sz="1700" dirty="0">
                <a:latin typeface="Times New Roman" panose="02020603050405020304" pitchFamily="18" charset="0"/>
                <a:cs typeface="Times New Roman" panose="02020603050405020304" pitchFamily="18" charset="0"/>
              </a:rPr>
              <a:t>and </a:t>
            </a:r>
            <a:r>
              <a:rPr lang="en-US" sz="1700" b="1" dirty="0">
                <a:latin typeface="Times New Roman" panose="02020603050405020304" pitchFamily="18" charset="0"/>
                <a:cs typeface="Times New Roman" panose="02020603050405020304" pitchFamily="18" charset="0"/>
              </a:rPr>
              <a:t>T1</a:t>
            </a:r>
            <a:r>
              <a:rPr lang="en-US" sz="1700" dirty="0">
                <a:latin typeface="Times New Roman" panose="02020603050405020304" pitchFamily="18" charset="0"/>
                <a:cs typeface="Times New Roman" panose="02020603050405020304" pitchFamily="18" charset="0"/>
              </a:rPr>
              <a:t> cut ssRNA only (see specificity).</a:t>
            </a:r>
          </a:p>
          <a:p>
            <a:endParaRPr lang="en-US" sz="1700" dirty="0">
              <a:latin typeface="Times New Roman" panose="02020603050405020304" pitchFamily="18" charset="0"/>
              <a:cs typeface="Times New Roman" panose="02020603050405020304" pitchFamily="18" charset="0"/>
            </a:endParaRPr>
          </a:p>
          <a:p>
            <a:r>
              <a:rPr lang="en-US" sz="1700" dirty="0">
                <a:latin typeface="Times New Roman" panose="02020603050405020304" pitchFamily="18" charset="0"/>
                <a:cs typeface="Times New Roman" panose="02020603050405020304" pitchFamily="18" charset="0"/>
              </a:rPr>
              <a:t>RNA is first end-labeled with 32P (e.g., with T4 polynucleotide kinase and [</a:t>
            </a:r>
            <a:r>
              <a:rPr lang="en-US" sz="1700" b="1" dirty="0">
                <a:latin typeface="Times New Roman" panose="02020603050405020304" pitchFamily="18" charset="0"/>
                <a:cs typeface="Times New Roman" panose="02020603050405020304" pitchFamily="18" charset="0"/>
              </a:rPr>
              <a:t>gamma-32P</a:t>
            </a:r>
            <a:r>
              <a:rPr lang="en-US" sz="1700" dirty="0">
                <a:latin typeface="Times New Roman" panose="02020603050405020304" pitchFamily="18" charset="0"/>
                <a:cs typeface="Times New Roman" panose="02020603050405020304" pitchFamily="18" charset="0"/>
              </a:rPr>
              <a:t>]ATP to label the 5' end or with RNA ligase and [alpha-32P]ATP to label the 3' end).</a:t>
            </a:r>
          </a:p>
          <a:p>
            <a:endParaRPr lang="en-US" sz="1700" dirty="0">
              <a:latin typeface="Times New Roman" panose="02020603050405020304" pitchFamily="18" charset="0"/>
              <a:cs typeface="Times New Roman" panose="02020603050405020304" pitchFamily="18" charset="0"/>
            </a:endParaRPr>
          </a:p>
          <a:p>
            <a:r>
              <a:rPr lang="en-US" sz="1700" u="sng" dirty="0">
                <a:latin typeface="Times New Roman" panose="02020603050405020304" pitchFamily="18" charset="0"/>
                <a:cs typeface="Times New Roman" panose="02020603050405020304" pitchFamily="18" charset="0"/>
              </a:rPr>
              <a:t>Partially digest </a:t>
            </a:r>
            <a:r>
              <a:rPr lang="en-US" sz="1700" dirty="0">
                <a:latin typeface="Times New Roman" panose="02020603050405020304" pitchFamily="18" charset="0"/>
                <a:cs typeface="Times New Roman" panose="02020603050405020304" pitchFamily="18" charset="0"/>
              </a:rPr>
              <a:t>with RNase V1, and then the fragments are resolved on a denaturing polyacrylamide gel. To help identify the cleavage site locations, a "ladder" generated by alkaline hydrolysis or enzymatic digestion is run on the same gel. </a:t>
            </a:r>
          </a:p>
          <a:p>
            <a:endParaRPr lang="en-US" sz="1700" dirty="0">
              <a:latin typeface="Times New Roman" panose="02020603050405020304" pitchFamily="18" charset="0"/>
              <a:cs typeface="Times New Roman" panose="02020603050405020304" pitchFamily="18" charset="0"/>
            </a:endParaRPr>
          </a:p>
          <a:p>
            <a:r>
              <a:rPr lang="en-US" sz="1700" dirty="0">
                <a:latin typeface="Times New Roman" panose="02020603050405020304" pitchFamily="18" charset="0"/>
                <a:cs typeface="Times New Roman" panose="02020603050405020304" pitchFamily="18" charset="0"/>
              </a:rPr>
              <a:t>To identify or confirm unpaired RNA regions (e.g., loop structures), nucleases selective for single-stranded RNA regions are useful. </a:t>
            </a:r>
            <a:r>
              <a:rPr lang="en-US" sz="1700" b="1" dirty="0">
                <a:solidFill>
                  <a:srgbClr val="006600"/>
                </a:solidFill>
                <a:latin typeface="Times New Roman" panose="02020603050405020304" pitchFamily="18" charset="0"/>
                <a:cs typeface="Times New Roman" panose="02020603050405020304" pitchFamily="18" charset="0"/>
              </a:rPr>
              <a:t>RNase A</a:t>
            </a:r>
            <a:r>
              <a:rPr lang="en-US" sz="1700" b="1" dirty="0">
                <a:latin typeface="Times New Roman" panose="02020603050405020304" pitchFamily="18" charset="0"/>
                <a:cs typeface="Times New Roman" panose="02020603050405020304" pitchFamily="18" charset="0"/>
              </a:rPr>
              <a:t>, which cleaves 3' to single-stranded C and U residues, and </a:t>
            </a:r>
            <a:r>
              <a:rPr lang="en-US" sz="1700" b="1" dirty="0">
                <a:solidFill>
                  <a:srgbClr val="006600"/>
                </a:solidFill>
                <a:latin typeface="Times New Roman" panose="02020603050405020304" pitchFamily="18" charset="0"/>
                <a:cs typeface="Times New Roman" panose="02020603050405020304" pitchFamily="18" charset="0"/>
              </a:rPr>
              <a:t>RNase T1</a:t>
            </a:r>
            <a:r>
              <a:rPr lang="en-US" sz="1700" b="1" dirty="0">
                <a:latin typeface="Times New Roman" panose="02020603050405020304" pitchFamily="18" charset="0"/>
                <a:cs typeface="Times New Roman" panose="02020603050405020304" pitchFamily="18" charset="0"/>
              </a:rPr>
              <a:t>, which cleaves single-stranded G residues.</a:t>
            </a:r>
            <a:endParaRPr lang="en-US" sz="1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622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1_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5.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6.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17421</TotalTime>
  <Words>19635</Words>
  <Application>Microsoft Office PowerPoint</Application>
  <PresentationFormat>On-screen Show (4:3)</PresentationFormat>
  <Paragraphs>1840</Paragraphs>
  <Slides>209</Slides>
  <Notes>2</Notes>
  <HiddenSlides>0</HiddenSlides>
  <MMClips>1</MMClips>
  <ScaleCrop>false</ScaleCrop>
  <HeadingPairs>
    <vt:vector size="8" baseType="variant">
      <vt:variant>
        <vt:lpstr>Fonts Used</vt:lpstr>
      </vt:variant>
      <vt:variant>
        <vt:i4>21</vt:i4>
      </vt:variant>
      <vt:variant>
        <vt:lpstr>Theme</vt:lpstr>
      </vt:variant>
      <vt:variant>
        <vt:i4>7</vt:i4>
      </vt:variant>
      <vt:variant>
        <vt:lpstr>Embedded OLE Servers</vt:lpstr>
      </vt:variant>
      <vt:variant>
        <vt:i4>1</vt:i4>
      </vt:variant>
      <vt:variant>
        <vt:lpstr>Slide Titles</vt:lpstr>
      </vt:variant>
      <vt:variant>
        <vt:i4>209</vt:i4>
      </vt:variant>
    </vt:vector>
  </HeadingPairs>
  <TitlesOfParts>
    <vt:vector size="238" baseType="lpstr">
      <vt:lpstr>Arial</vt:lpstr>
      <vt:lpstr>Arial</vt:lpstr>
      <vt:lpstr>Book Antiqua</vt:lpstr>
      <vt:lpstr>Calibri</vt:lpstr>
      <vt:lpstr>Calibri Light</vt:lpstr>
      <vt:lpstr>Cambria</vt:lpstr>
      <vt:lpstr>Century-Book</vt:lpstr>
      <vt:lpstr>Century-BookItalic</vt:lpstr>
      <vt:lpstr>Courier New</vt:lpstr>
      <vt:lpstr>Franklin Gothic Book</vt:lpstr>
      <vt:lpstr>Georgia</vt:lpstr>
      <vt:lpstr>Gill Sans MT</vt:lpstr>
      <vt:lpstr>Lucida Sans</vt:lpstr>
      <vt:lpstr>msgothic</vt:lpstr>
      <vt:lpstr>Perpetua</vt:lpstr>
      <vt:lpstr>Symbol</vt:lpstr>
      <vt:lpstr>Times New Roman</vt:lpstr>
      <vt:lpstr>Verdana</vt:lpstr>
      <vt:lpstr>Wingdings</vt:lpstr>
      <vt:lpstr>Wingdings 2</vt:lpstr>
      <vt:lpstr>Wingdings 3</vt:lpstr>
      <vt:lpstr>1_Apex</vt:lpstr>
      <vt:lpstr>1_Office Theme</vt:lpstr>
      <vt:lpstr>3_Office Theme</vt:lpstr>
      <vt:lpstr>Equity</vt:lpstr>
      <vt:lpstr>Gallery</vt:lpstr>
      <vt:lpstr>Retrospect</vt:lpstr>
      <vt:lpstr>2_Office Theme</vt:lpstr>
      <vt:lpstr>Photo Editor Photo</vt:lpstr>
      <vt:lpstr>History of Genetic Manipulation</vt:lpstr>
      <vt:lpstr>History of Genetic Manipulation</vt:lpstr>
      <vt:lpstr>Mayan development of corn from teosinte grass</vt:lpstr>
      <vt:lpstr>PowerPoint Presentation</vt:lpstr>
      <vt:lpstr>PowerPoint Presentation</vt:lpstr>
      <vt:lpstr>PowerPoint Presentation</vt:lpstr>
      <vt:lpstr>PowerPoint Presentation</vt:lpstr>
      <vt:lpstr>Cross-species Hybrids</vt:lpstr>
      <vt:lpstr>What Made Recombinant DNA Technology Possible?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Restriction /Modification Enzymes as a microbial immune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1. 5’ extension: EcoRI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1. 5’ extension: EcoRI</vt:lpstr>
      <vt:lpstr>PowerPoint Presentation</vt:lpstr>
      <vt:lpstr>PowerPoint Presentation</vt:lpstr>
      <vt:lpstr>PowerPoint Presentation</vt:lpstr>
      <vt:lpstr>PowerPoint Presentation</vt:lpstr>
      <vt:lpstr>    1. 5’ extension: EcoRI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Proteases</vt:lpstr>
      <vt:lpstr>PowerPoint Presentation</vt:lpstr>
      <vt:lpstr>PowerPoint Presentation</vt:lpstr>
      <vt:lpstr>Affinity tags are used to purify proteins and protein complexes.  A protease site often sits between the epitope tag and the protein of interest</vt:lpstr>
      <vt:lpstr>Last Week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Hybridization and Staining</vt:lpstr>
      <vt:lpstr>PowerPoint Presentation</vt:lpstr>
      <vt:lpstr>PowerPoint Presentation</vt:lpstr>
      <vt:lpstr>PowerPoint Presentation</vt:lpstr>
      <vt:lpstr> http://www.youtube.com/watch?v=85h3vYt3KYg&amp;feature=player_embedded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addition to GFP fusions most yeast protein coding genes have been modified with a TAP (tandem affinity purification) tag.  These can be used to purify protein complexes.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cDNA libraries</vt:lpstr>
      <vt:lpstr>PowerPoint Presentation</vt:lpstr>
    </vt:vector>
  </TitlesOfParts>
  <Company>College of Arts and Sciences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brymond</dc:creator>
  <cp:lastModifiedBy>Rymond, Brian C</cp:lastModifiedBy>
  <cp:revision>981</cp:revision>
  <cp:lastPrinted>2017-09-08T15:11:29Z</cp:lastPrinted>
  <dcterms:created xsi:type="dcterms:W3CDTF">2006-08-21T21:14:16Z</dcterms:created>
  <dcterms:modified xsi:type="dcterms:W3CDTF">2017-11-17T15:50:48Z</dcterms:modified>
</cp:coreProperties>
</file>