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75" r:id="rId1"/>
    <p:sldMasterId id="2147483799" r:id="rId2"/>
    <p:sldMasterId id="2147483847" r:id="rId3"/>
    <p:sldMasterId id="2147483883" r:id="rId4"/>
    <p:sldMasterId id="2147483895" r:id="rId5"/>
    <p:sldMasterId id="2147483907" r:id="rId6"/>
    <p:sldMasterId id="2147483919" r:id="rId7"/>
  </p:sldMasterIdLst>
  <p:notesMasterIdLst>
    <p:notesMasterId r:id="rId206"/>
  </p:notesMasterIdLst>
  <p:sldIdLst>
    <p:sldId id="588" r:id="rId8"/>
    <p:sldId id="355" r:id="rId9"/>
    <p:sldId id="643" r:id="rId10"/>
    <p:sldId id="644" r:id="rId11"/>
    <p:sldId id="642" r:id="rId12"/>
    <p:sldId id="538" r:id="rId13"/>
    <p:sldId id="714" r:id="rId14"/>
    <p:sldId id="265" r:id="rId15"/>
    <p:sldId id="266" r:id="rId16"/>
    <p:sldId id="646" r:id="rId17"/>
    <p:sldId id="862" r:id="rId18"/>
    <p:sldId id="388" r:id="rId19"/>
    <p:sldId id="478" r:id="rId20"/>
    <p:sldId id="394" r:id="rId21"/>
    <p:sldId id="594" r:id="rId22"/>
    <p:sldId id="645" r:id="rId23"/>
    <p:sldId id="823" r:id="rId24"/>
    <p:sldId id="601" r:id="rId25"/>
    <p:sldId id="589" r:id="rId26"/>
    <p:sldId id="827" r:id="rId27"/>
    <p:sldId id="595" r:id="rId28"/>
    <p:sldId id="596" r:id="rId29"/>
    <p:sldId id="462" r:id="rId30"/>
    <p:sldId id="463" r:id="rId31"/>
    <p:sldId id="293" r:id="rId32"/>
    <p:sldId id="590" r:id="rId33"/>
    <p:sldId id="486" r:id="rId34"/>
    <p:sldId id="487" r:id="rId35"/>
    <p:sldId id="498" r:id="rId36"/>
    <p:sldId id="863" r:id="rId37"/>
    <p:sldId id="540" r:id="rId38"/>
    <p:sldId id="488" r:id="rId39"/>
    <p:sldId id="489" r:id="rId40"/>
    <p:sldId id="493" r:id="rId41"/>
    <p:sldId id="824" r:id="rId42"/>
    <p:sldId id="864" r:id="rId43"/>
    <p:sldId id="865" r:id="rId44"/>
    <p:sldId id="825" r:id="rId45"/>
    <p:sldId id="652" r:id="rId46"/>
    <p:sldId id="650" r:id="rId47"/>
    <p:sldId id="660" r:id="rId48"/>
    <p:sldId id="651" r:id="rId49"/>
    <p:sldId id="740" r:id="rId50"/>
    <p:sldId id="739" r:id="rId51"/>
    <p:sldId id="657" r:id="rId52"/>
    <p:sldId id="826" r:id="rId53"/>
    <p:sldId id="658" r:id="rId54"/>
    <p:sldId id="866" r:id="rId55"/>
    <p:sldId id="490" r:id="rId56"/>
    <p:sldId id="829" r:id="rId57"/>
    <p:sldId id="492" r:id="rId58"/>
    <p:sldId id="830" r:id="rId59"/>
    <p:sldId id="728" r:id="rId60"/>
    <p:sldId id="729" r:id="rId61"/>
    <p:sldId id="299" r:id="rId62"/>
    <p:sldId id="605" r:id="rId63"/>
    <p:sldId id="300" r:id="rId64"/>
    <p:sldId id="302" r:id="rId65"/>
    <p:sldId id="717" r:id="rId66"/>
    <p:sldId id="867" r:id="rId67"/>
    <p:sldId id="370" r:id="rId68"/>
    <p:sldId id="544" r:id="rId69"/>
    <p:sldId id="304" r:id="rId70"/>
    <p:sldId id="421" r:id="rId71"/>
    <p:sldId id="479" r:id="rId72"/>
    <p:sldId id="869" r:id="rId73"/>
    <p:sldId id="718" r:id="rId74"/>
    <p:sldId id="719" r:id="rId75"/>
    <p:sldId id="480" r:id="rId76"/>
    <p:sldId id="345" r:id="rId77"/>
    <p:sldId id="475" r:id="rId78"/>
    <p:sldId id="476" r:id="rId79"/>
    <p:sldId id="477" r:id="rId80"/>
    <p:sldId id="481" r:id="rId81"/>
    <p:sldId id="721" r:id="rId82"/>
    <p:sldId id="482" r:id="rId83"/>
    <p:sldId id="483" r:id="rId84"/>
    <p:sldId id="484" r:id="rId85"/>
    <p:sldId id="870" r:id="rId86"/>
    <p:sldId id="676" r:id="rId87"/>
    <p:sldId id="872" r:id="rId88"/>
    <p:sldId id="464" r:id="rId89"/>
    <p:sldId id="671" r:id="rId90"/>
    <p:sldId id="393" r:id="rId91"/>
    <p:sldId id="548" r:id="rId92"/>
    <p:sldId id="549" r:id="rId93"/>
    <p:sldId id="272" r:id="rId94"/>
    <p:sldId id="874" r:id="rId95"/>
    <p:sldId id="837" r:id="rId96"/>
    <p:sldId id="839" r:id="rId97"/>
    <p:sldId id="873" r:id="rId98"/>
    <p:sldId id="875" r:id="rId99"/>
    <p:sldId id="871" r:id="rId100"/>
    <p:sldId id="285" r:id="rId101"/>
    <p:sldId id="876" r:id="rId102"/>
    <p:sldId id="838" r:id="rId103"/>
    <p:sldId id="273" r:id="rId104"/>
    <p:sldId id="395" r:id="rId105"/>
    <p:sldId id="735" r:id="rId106"/>
    <p:sldId id="506" r:id="rId107"/>
    <p:sldId id="397" r:id="rId108"/>
    <p:sldId id="398" r:id="rId109"/>
    <p:sldId id="465" r:id="rId110"/>
    <p:sldId id="466" r:id="rId111"/>
    <p:sldId id="467" r:id="rId112"/>
    <p:sldId id="468" r:id="rId113"/>
    <p:sldId id="738" r:id="rId114"/>
    <p:sldId id="669" r:id="rId115"/>
    <p:sldId id="404" r:id="rId116"/>
    <p:sldId id="834" r:id="rId117"/>
    <p:sldId id="741" r:id="rId118"/>
    <p:sldId id="275" r:id="rId119"/>
    <p:sldId id="743" r:id="rId120"/>
    <p:sldId id="836" r:id="rId121"/>
    <p:sldId id="852" r:id="rId122"/>
    <p:sldId id="882" r:id="rId123"/>
    <p:sldId id="742" r:id="rId124"/>
    <p:sldId id="745" r:id="rId125"/>
    <p:sldId id="687" r:id="rId126"/>
    <p:sldId id="884" r:id="rId127"/>
    <p:sldId id="881" r:id="rId128"/>
    <p:sldId id="880" r:id="rId129"/>
    <p:sldId id="879" r:id="rId130"/>
    <p:sldId id="677" r:id="rId131"/>
    <p:sldId id="678" r:id="rId132"/>
    <p:sldId id="851" r:id="rId133"/>
    <p:sldId id="853" r:id="rId134"/>
    <p:sldId id="764" r:id="rId135"/>
    <p:sldId id="765" r:id="rId136"/>
    <p:sldId id="616" r:id="rId137"/>
    <p:sldId id="854" r:id="rId138"/>
    <p:sldId id="766" r:id="rId139"/>
    <p:sldId id="749" r:id="rId140"/>
    <p:sldId id="840" r:id="rId141"/>
    <p:sldId id="841" r:id="rId142"/>
    <p:sldId id="842" r:id="rId143"/>
    <p:sldId id="843" r:id="rId144"/>
    <p:sldId id="844" r:id="rId145"/>
    <p:sldId id="845" r:id="rId146"/>
    <p:sldId id="846" r:id="rId147"/>
    <p:sldId id="847" r:id="rId148"/>
    <p:sldId id="848" r:id="rId149"/>
    <p:sldId id="849" r:id="rId150"/>
    <p:sldId id="856" r:id="rId151"/>
    <p:sldId id="761" r:id="rId152"/>
    <p:sldId id="760" r:id="rId153"/>
    <p:sldId id="768" r:id="rId154"/>
    <p:sldId id="617" r:id="rId155"/>
    <p:sldId id="747" r:id="rId156"/>
    <p:sldId id="748" r:id="rId157"/>
    <p:sldId id="614" r:id="rId158"/>
    <p:sldId id="360" r:id="rId159"/>
    <p:sldId id="347" r:id="rId160"/>
    <p:sldId id="346" r:id="rId161"/>
    <p:sldId id="401" r:id="rId162"/>
    <p:sldId id="771" r:id="rId163"/>
    <p:sldId id="858" r:id="rId164"/>
    <p:sldId id="772" r:id="rId165"/>
    <p:sldId id="773" r:id="rId166"/>
    <p:sldId id="774" r:id="rId167"/>
    <p:sldId id="857" r:id="rId168"/>
    <p:sldId id="776" r:id="rId169"/>
    <p:sldId id="777" r:id="rId170"/>
    <p:sldId id="778" r:id="rId171"/>
    <p:sldId id="779" r:id="rId172"/>
    <p:sldId id="780" r:id="rId173"/>
    <p:sldId id="821" r:id="rId174"/>
    <p:sldId id="860" r:id="rId175"/>
    <p:sldId id="785" r:id="rId176"/>
    <p:sldId id="786" r:id="rId177"/>
    <p:sldId id="783" r:id="rId178"/>
    <p:sldId id="784" r:id="rId179"/>
    <p:sldId id="781" r:id="rId180"/>
    <p:sldId id="792" r:id="rId181"/>
    <p:sldId id="787" r:id="rId182"/>
    <p:sldId id="790" r:id="rId183"/>
    <p:sldId id="791" r:id="rId184"/>
    <p:sldId id="793" r:id="rId185"/>
    <p:sldId id="794" r:id="rId186"/>
    <p:sldId id="795" r:id="rId187"/>
    <p:sldId id="796" r:id="rId188"/>
    <p:sldId id="797" r:id="rId189"/>
    <p:sldId id="817" r:id="rId190"/>
    <p:sldId id="818" r:id="rId191"/>
    <p:sldId id="815" r:id="rId192"/>
    <p:sldId id="816" r:id="rId193"/>
    <p:sldId id="803" r:id="rId194"/>
    <p:sldId id="804" r:id="rId195"/>
    <p:sldId id="805" r:id="rId196"/>
    <p:sldId id="807" r:id="rId197"/>
    <p:sldId id="808" r:id="rId198"/>
    <p:sldId id="861" r:id="rId199"/>
    <p:sldId id="809" r:id="rId200"/>
    <p:sldId id="810" r:id="rId201"/>
    <p:sldId id="812" r:id="rId202"/>
    <p:sldId id="813" r:id="rId203"/>
    <p:sldId id="819" r:id="rId204"/>
    <p:sldId id="868" r:id="rId205"/>
  </p:sldIdLst>
  <p:sldSz cx="9144000" cy="6858000" type="screen4x3"/>
  <p:notesSz cx="7010400" cy="92360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A50021"/>
    <a:srgbClr val="006600"/>
    <a:srgbClr val="336600"/>
    <a:srgbClr val="0033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8113" autoAdjust="0"/>
  </p:normalViewPr>
  <p:slideViewPr>
    <p:cSldViewPr>
      <p:cViewPr varScale="1">
        <p:scale>
          <a:sx n="96" d="100"/>
          <a:sy n="96" d="100"/>
        </p:scale>
        <p:origin x="78" y="25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051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70" Type="http://schemas.openxmlformats.org/officeDocument/2006/relationships/slide" Target="slides/slide163.xml"/><Relationship Id="rId191" Type="http://schemas.openxmlformats.org/officeDocument/2006/relationships/slide" Target="slides/slide184.xml"/><Relationship Id="rId205" Type="http://schemas.openxmlformats.org/officeDocument/2006/relationships/slide" Target="slides/slide198.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5.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slide" Target="slides/slide174.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slide" Target="slides/slide164.xml"/><Relationship Id="rId192" Type="http://schemas.openxmlformats.org/officeDocument/2006/relationships/slide" Target="slides/slide185.xml"/><Relationship Id="rId206" Type="http://schemas.openxmlformats.org/officeDocument/2006/relationships/notesMaster" Target="notesMasters/notesMaster1.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82" Type="http://schemas.openxmlformats.org/officeDocument/2006/relationships/slide" Target="slides/slide175.xml"/><Relationship Id="rId6" Type="http://schemas.openxmlformats.org/officeDocument/2006/relationships/slideMaster" Target="slideMasters/slideMaster6.xml"/><Relationship Id="rId23" Type="http://schemas.openxmlformats.org/officeDocument/2006/relationships/slide" Target="slides/slide16.xml"/><Relationship Id="rId119" Type="http://schemas.openxmlformats.org/officeDocument/2006/relationships/slide" Target="slides/slide112.xml"/><Relationship Id="rId44" Type="http://schemas.openxmlformats.org/officeDocument/2006/relationships/slide" Target="slides/slide37.xml"/><Relationship Id="rId65" Type="http://schemas.openxmlformats.org/officeDocument/2006/relationships/slide" Target="slides/slide58.xml"/><Relationship Id="rId86" Type="http://schemas.openxmlformats.org/officeDocument/2006/relationships/slide" Target="slides/slide79.xml"/><Relationship Id="rId130" Type="http://schemas.openxmlformats.org/officeDocument/2006/relationships/slide" Target="slides/slide123.xml"/><Relationship Id="rId151" Type="http://schemas.openxmlformats.org/officeDocument/2006/relationships/slide" Target="slides/slide144.xml"/><Relationship Id="rId172" Type="http://schemas.openxmlformats.org/officeDocument/2006/relationships/slide" Target="slides/slide165.xml"/><Relationship Id="rId193" Type="http://schemas.openxmlformats.org/officeDocument/2006/relationships/slide" Target="slides/slide186.xml"/><Relationship Id="rId207" Type="http://schemas.openxmlformats.org/officeDocument/2006/relationships/presProps" Target="presProps.xml"/><Relationship Id="rId13" Type="http://schemas.openxmlformats.org/officeDocument/2006/relationships/slide" Target="slides/slide6.xml"/><Relationship Id="rId109" Type="http://schemas.openxmlformats.org/officeDocument/2006/relationships/slide" Target="slides/slide102.xml"/><Relationship Id="rId34" Type="http://schemas.openxmlformats.org/officeDocument/2006/relationships/slide" Target="slides/slide27.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20" Type="http://schemas.openxmlformats.org/officeDocument/2006/relationships/slide" Target="slides/slide113.xml"/><Relationship Id="rId141" Type="http://schemas.openxmlformats.org/officeDocument/2006/relationships/slide" Target="slides/slide134.xml"/><Relationship Id="rId7" Type="http://schemas.openxmlformats.org/officeDocument/2006/relationships/slideMaster" Target="slideMasters/slideMaster7.xml"/><Relationship Id="rId162" Type="http://schemas.openxmlformats.org/officeDocument/2006/relationships/slide" Target="slides/slide155.xml"/><Relationship Id="rId183" Type="http://schemas.openxmlformats.org/officeDocument/2006/relationships/slide" Target="slides/slide176.xml"/><Relationship Id="rId24" Type="http://schemas.openxmlformats.org/officeDocument/2006/relationships/slide" Target="slides/slide17.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31" Type="http://schemas.openxmlformats.org/officeDocument/2006/relationships/slide" Target="slides/slide124.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73" Type="http://schemas.openxmlformats.org/officeDocument/2006/relationships/slide" Target="slides/slide166.xml"/><Relationship Id="rId194" Type="http://schemas.openxmlformats.org/officeDocument/2006/relationships/slide" Target="slides/slide187.xml"/><Relationship Id="rId199" Type="http://schemas.openxmlformats.org/officeDocument/2006/relationships/slide" Target="slides/slide192.xml"/><Relationship Id="rId203" Type="http://schemas.openxmlformats.org/officeDocument/2006/relationships/slide" Target="slides/slide196.xml"/><Relationship Id="rId208"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189" Type="http://schemas.openxmlformats.org/officeDocument/2006/relationships/slide" Target="slides/slide182.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79" Type="http://schemas.openxmlformats.org/officeDocument/2006/relationships/slide" Target="slides/slide172.xml"/><Relationship Id="rId195" Type="http://schemas.openxmlformats.org/officeDocument/2006/relationships/slide" Target="slides/slide188.xml"/><Relationship Id="rId209" Type="http://schemas.openxmlformats.org/officeDocument/2006/relationships/theme" Target="theme/theme1.xml"/><Relationship Id="rId190" Type="http://schemas.openxmlformats.org/officeDocument/2006/relationships/slide" Target="slides/slide183.xml"/><Relationship Id="rId204" Type="http://schemas.openxmlformats.org/officeDocument/2006/relationships/slide" Target="slides/slide197.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 Id="rId185" Type="http://schemas.openxmlformats.org/officeDocument/2006/relationships/slide" Target="slides/slide178.xml"/><Relationship Id="rId4" Type="http://schemas.openxmlformats.org/officeDocument/2006/relationships/slideMaster" Target="slideMasters/slideMaster4.xml"/><Relationship Id="rId9" Type="http://schemas.openxmlformats.org/officeDocument/2006/relationships/slide" Target="slides/slide2.xml"/><Relationship Id="rId180" Type="http://schemas.openxmlformats.org/officeDocument/2006/relationships/slide" Target="slides/slide173.xml"/><Relationship Id="rId210" Type="http://schemas.openxmlformats.org/officeDocument/2006/relationships/tableStyles" Target="tableStyles.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96" Type="http://schemas.openxmlformats.org/officeDocument/2006/relationships/slide" Target="slides/slide189.xml"/><Relationship Id="rId200" Type="http://schemas.openxmlformats.org/officeDocument/2006/relationships/slide" Target="slides/slide193.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slide" Target="slides/slide190.xml"/><Relationship Id="rId201" Type="http://schemas.openxmlformats.org/officeDocument/2006/relationships/slide" Target="slides/slide194.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 Id="rId1" Type="http://schemas.openxmlformats.org/officeDocument/2006/relationships/slideMaster" Target="slideMasters/slideMaster1.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202" Type="http://schemas.openxmlformats.org/officeDocument/2006/relationships/slide" Target="slides/slide195.xml"/><Relationship Id="rId18" Type="http://schemas.openxmlformats.org/officeDocument/2006/relationships/slide" Target="slides/slide11.xml"/><Relationship Id="rId39" Type="http://schemas.openxmlformats.org/officeDocument/2006/relationships/slide" Target="slides/slide32.xml"/><Relationship Id="rId50" Type="http://schemas.openxmlformats.org/officeDocument/2006/relationships/slide" Target="slides/slide43.xml"/><Relationship Id="rId104" Type="http://schemas.openxmlformats.org/officeDocument/2006/relationships/slide" Target="slides/slide97.xml"/><Relationship Id="rId125" Type="http://schemas.openxmlformats.org/officeDocument/2006/relationships/slide" Target="slides/slide118.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40" Type="http://schemas.openxmlformats.org/officeDocument/2006/relationships/slide" Target="slides/slide33.xml"/><Relationship Id="rId115" Type="http://schemas.openxmlformats.org/officeDocument/2006/relationships/slide" Target="slides/slide108.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5512D11A-5CC6-11CF-8D67-00AA00BDCE1D}" ax:persistence="persistStream" r:id="rId1"/>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1963"/>
          </a:xfrm>
          <a:prstGeom prst="rect">
            <a:avLst/>
          </a:prstGeom>
        </p:spPr>
        <p:txBody>
          <a:bodyPr vert="horz" lIns="91440" tIns="45720" rIns="91440" bIns="45720" rtlCol="0"/>
          <a:lstStyle>
            <a:lvl1pPr algn="r">
              <a:defRPr sz="1200"/>
            </a:lvl1pPr>
          </a:lstStyle>
          <a:p>
            <a:fld id="{3170DFA2-9156-4E61-B0C5-A8DDA2F6E14E}" type="datetimeFigureOut">
              <a:rPr lang="en-US" smtClean="0"/>
              <a:t>10/12/2018</a:t>
            </a:fld>
            <a:endParaRPr lang="en-US"/>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387850"/>
            <a:ext cx="5607050" cy="41560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38475" cy="4619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772525"/>
            <a:ext cx="3038475" cy="461963"/>
          </a:xfrm>
          <a:prstGeom prst="rect">
            <a:avLst/>
          </a:prstGeom>
        </p:spPr>
        <p:txBody>
          <a:bodyPr vert="horz" lIns="91440" tIns="45720" rIns="91440" bIns="45720" rtlCol="0" anchor="b"/>
          <a:lstStyle>
            <a:lvl1pPr algn="r">
              <a:defRPr sz="1200"/>
            </a:lvl1pPr>
          </a:lstStyle>
          <a:p>
            <a:fld id="{0EF68A5F-CE23-4ED5-9FAF-27ECF6B37280}" type="slidenum">
              <a:rPr lang="en-US" smtClean="0"/>
              <a:t>‹#›</a:t>
            </a:fld>
            <a:endParaRPr lang="en-US"/>
          </a:p>
        </p:txBody>
      </p:sp>
    </p:spTree>
    <p:extLst>
      <p:ext uri="{BB962C8B-B14F-4D97-AF65-F5344CB8AC3E}">
        <p14:creationId xmlns:p14="http://schemas.microsoft.com/office/powerpoint/2010/main" val="1809620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altLang="en-US" dirty="0">
                <a:latin typeface="Arial" charset="0"/>
                <a:ea typeface="msgothic" charset="0"/>
                <a:cs typeface="msgothic" charset="0"/>
              </a:rPr>
              <a:t>Conservation of the protein–DNA interactions in the Zα/Z-Z DNA complex. Superimposition of the Zα domain from the search model PDB ID 1QBJ (Cyan) and chain C of the Hepes-free structure of the ZZ junction (Yellow). Residues interacting with DNA are shown in stick representation, whereas dotted lines show hydrogen bonds. Side chains involved in interactions with DNA are drawn as sticks and labelled.</a:t>
            </a:r>
          </a:p>
        </p:txBody>
      </p:sp>
    </p:spTree>
    <p:extLst>
      <p:ext uri="{BB962C8B-B14F-4D97-AF65-F5344CB8AC3E}">
        <p14:creationId xmlns:p14="http://schemas.microsoft.com/office/powerpoint/2010/main" val="3986611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BB8579-F118-426E-97E0-DD2B1E1157BE}"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482" name="Rectangle 2"/>
          <p:cNvSpPr>
            <a:spLocks noGrp="1" noRot="1" noChangeAspect="1" noChangeArrowheads="1"/>
          </p:cNvSpPr>
          <p:nvPr>
            <p:ph type="sldImg"/>
          </p:nvPr>
        </p:nvSpPr>
        <p:spPr bwMode="auto">
          <a:xfrm>
            <a:off x="1204913" y="681038"/>
            <a:ext cx="4611687" cy="3457575"/>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3" name="Rectangle 3"/>
          <p:cNvSpPr>
            <a:spLocks noGrp="1" noChangeArrowheads="1"/>
          </p:cNvSpPr>
          <p:nvPr>
            <p:ph type="body" idx="1"/>
          </p:nvPr>
        </p:nvSpPr>
        <p:spPr bwMode="auto">
          <a:xfrm>
            <a:off x="934720" y="4387136"/>
            <a:ext cx="5140960" cy="41562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812" tIns="47489" rIns="91812" bIns="47489"/>
          <a:lstStyle/>
          <a:p>
            <a:endParaRPr lang="en-US" altLang="en-US"/>
          </a:p>
        </p:txBody>
      </p:sp>
    </p:spTree>
    <p:extLst>
      <p:ext uri="{BB962C8B-B14F-4D97-AF65-F5344CB8AC3E}">
        <p14:creationId xmlns:p14="http://schemas.microsoft.com/office/powerpoint/2010/main" val="1908585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pPr>
              <a:defRPr/>
            </a:pPr>
            <a:endParaRPr lang="en-US"/>
          </a:p>
        </p:txBody>
      </p:sp>
      <p:sp>
        <p:nvSpPr>
          <p:cNvPr id="17" name="Footer Placeholder 16"/>
          <p:cNvSpPr>
            <a:spLocks noGrp="1"/>
          </p:cNvSpPr>
          <p:nvPr>
            <p:ph type="ftr" sz="quarter" idx="11"/>
          </p:nvPr>
        </p:nvSpPr>
        <p:spPr/>
        <p:txBody>
          <a:bodyPr/>
          <a:lstStyle/>
          <a:p>
            <a:pPr>
              <a:defRPr/>
            </a:pPr>
            <a:endParaRPr lang="en-US"/>
          </a:p>
        </p:txBody>
      </p:sp>
      <p:sp>
        <p:nvSpPr>
          <p:cNvPr id="29" name="Slide Number Placeholder 28"/>
          <p:cNvSpPr>
            <a:spLocks noGrp="1"/>
          </p:cNvSpPr>
          <p:nvPr>
            <p:ph type="sldNum" sz="quarter" idx="12"/>
          </p:nvPr>
        </p:nvSpPr>
        <p:spPr/>
        <p:txBody>
          <a:bodyPr/>
          <a:lstStyle/>
          <a:p>
            <a:pPr>
              <a:defRPr/>
            </a:pPr>
            <a:fld id="{59CCDFB4-2F74-468C-AFAB-A42B71C8D341}" type="slidenum">
              <a:rPr lang="en-US" smtClean="0"/>
              <a:pPr>
                <a:defRPr/>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753D5FB-39B3-4FD8-8216-6117B75A23F5}"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B24DADF-4A30-4C86-BF20-738EED55C3F0}"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9CCDFB4-2F74-468C-AFAB-A42B71C8D341}" type="slidenum">
              <a:rPr lang="en-US" smtClean="0"/>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EC055E-5F10-425E-9A6D-684EB255A182}" type="slidenum">
              <a:rPr lang="en-US" smtClean="0"/>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14B33C5-709E-474A-8F17-734E7D724808}" type="slidenum">
              <a:rPr lang="en-US" smtClean="0"/>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E7C4A8B-D54A-41DD-9822-069C88614C66}" type="slidenum">
              <a:rPr lang="en-US" smtClean="0"/>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DECA76A-B0EA-48B4-B22A-A7E1DEE46361}" type="slidenum">
              <a:rPr lang="en-US" smtClean="0"/>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BE96E67-E4F9-47E2-8C88-1B818251F03C}" type="slidenum">
              <a:rPr lang="en-US" smtClean="0"/>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900661E-E6BC-4201-A4A1-360CDFD46081}" type="slidenum">
              <a:rPr lang="en-US" smtClean="0"/>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10D1C1F-7D96-49AC-9122-E003C572777C}"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EC055E-5F10-425E-9A6D-684EB255A182}"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43004AA-9F38-4584-866B-99BD7A19A248}" type="slidenum">
              <a:rPr lang="en-US" smtClean="0"/>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753D5FB-39B3-4FD8-8216-6117B75A23F5}" type="slidenum">
              <a:rPr lang="en-US" smtClean="0"/>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B24DADF-4A30-4C86-BF20-738EED55C3F0}" type="slidenum">
              <a:rPr lang="en-US" smtClean="0"/>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9CCDFB4-2F74-468C-AFAB-A42B71C8D341}" type="slidenum">
              <a:rPr lang="en-US" smtClean="0"/>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EC055E-5F10-425E-9A6D-684EB255A182}" type="slidenum">
              <a:rPr lang="en-US" smtClean="0"/>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14B33C5-709E-474A-8F17-734E7D724808}" type="slidenum">
              <a:rPr lang="en-US" smtClean="0"/>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E7C4A8B-D54A-41DD-9822-069C88614C66}" type="slidenum">
              <a:rPr lang="en-US" smtClean="0"/>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DECA76A-B0EA-48B4-B22A-A7E1DEE46361}" type="slidenum">
              <a:rPr lang="en-US" smtClean="0"/>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BE96E67-E4F9-47E2-8C88-1B818251F03C}" type="slidenum">
              <a:rPr lang="en-US" smtClean="0"/>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900661E-E6BC-4201-A4A1-360CDFD46081}"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7924800" y="6416675"/>
            <a:ext cx="762000" cy="365125"/>
          </a:xfrm>
        </p:spPr>
        <p:txBody>
          <a:bodyPr/>
          <a:lstStyle/>
          <a:p>
            <a:pPr>
              <a:defRPr/>
            </a:pPr>
            <a:fld id="{614B33C5-709E-474A-8F17-734E7D724808}"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10D1C1F-7D96-49AC-9122-E003C572777C}" type="slidenum">
              <a:rPr lang="en-US" smtClean="0"/>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43004AA-9F38-4584-866B-99BD7A19A248}" type="slidenum">
              <a:rPr lang="en-US" smtClean="0"/>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753D5FB-39B3-4FD8-8216-6117B75A23F5}" type="slidenum">
              <a:rPr lang="en-US" smtClean="0"/>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B24DADF-4A30-4C86-BF20-738EED55C3F0}" type="slidenum">
              <a:rPr lang="en-US" smtClean="0"/>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pPr>
              <a:defRPr/>
            </a:pPr>
            <a:endParaRPr lang="en-US"/>
          </a:p>
        </p:txBody>
      </p:sp>
      <p:sp>
        <p:nvSpPr>
          <p:cNvPr id="17" name="Footer Placeholder 16"/>
          <p:cNvSpPr>
            <a:spLocks noGrp="1"/>
          </p:cNvSpPr>
          <p:nvPr>
            <p:ph type="ftr" sz="quarter" idx="11"/>
          </p:nvPr>
        </p:nvSpPr>
        <p:spPr/>
        <p:txBody>
          <a:bodyPr/>
          <a:lstStyle/>
          <a:p>
            <a:pPr>
              <a:defRPr/>
            </a:pPr>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pPr>
              <a:defRPr/>
            </a:pPr>
            <a:fld id="{59CCDFB4-2F74-468C-AFAB-A42B71C8D341}" type="slidenum">
              <a:rPr lang="en-US" smtClean="0"/>
              <a:pPr>
                <a:defRPr/>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EC055E-5F10-425E-9A6D-684EB255A182}" type="slidenum">
              <a:rPr lang="en-US" smtClean="0"/>
              <a:pPr>
                <a:defRPr/>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800100" y="6172200"/>
            <a:ext cx="4000500" cy="457200"/>
          </a:xfrm>
        </p:spPr>
        <p:txBody>
          <a:bodyPr/>
          <a:lstStyle/>
          <a:p>
            <a:pPr>
              <a:defRPr/>
            </a:pPr>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pPr>
              <a:defRPr/>
            </a:pPr>
            <a:fld id="{614B33C5-709E-474A-8F17-734E7D724808}"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E7C4A8B-D54A-41DD-9822-069C88614C66}" type="slidenum">
              <a:rPr lang="en-US" smtClean="0"/>
              <a:pPr>
                <a:defRPr/>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DECA76A-B0EA-48B4-B22A-A7E1DEE46361}" type="slidenum">
              <a:rPr lang="en-US" smtClean="0"/>
              <a:pPr>
                <a:defRPr/>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BE96E67-E4F9-47E2-8C88-1B818251F03C}"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E7C4A8B-D54A-41DD-9822-069C88614C66}" type="slidenum">
              <a:rPr lang="en-US" smtClean="0"/>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900661E-E6BC-4201-A4A1-360CDFD46081}" type="slidenum">
              <a:rPr lang="en-US" smtClean="0"/>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10D1C1F-7D96-49AC-9122-E003C572777C}" type="slidenum">
              <a:rPr lang="en-US" smtClean="0"/>
              <a:pPr>
                <a:defRPr/>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a:xfrm>
            <a:off x="914400" y="6172200"/>
            <a:ext cx="3886200" cy="457200"/>
          </a:xfrm>
        </p:spPr>
        <p:txBody>
          <a:bodyPr/>
          <a:lstStyle/>
          <a:p>
            <a:pPr>
              <a:defRPr/>
            </a:pPr>
            <a:endParaRPr lang="en-US"/>
          </a:p>
        </p:txBody>
      </p:sp>
      <p:sp>
        <p:nvSpPr>
          <p:cNvPr id="7" name="Slide Number Placeholder 6"/>
          <p:cNvSpPr>
            <a:spLocks noGrp="1"/>
          </p:cNvSpPr>
          <p:nvPr>
            <p:ph type="sldNum" sz="quarter" idx="12"/>
          </p:nvPr>
        </p:nvSpPr>
        <p:spPr>
          <a:xfrm>
            <a:off x="146304" y="6208776"/>
            <a:ext cx="457200" cy="457200"/>
          </a:xfrm>
        </p:spPr>
        <p:txBody>
          <a:bodyPr/>
          <a:lstStyle/>
          <a:p>
            <a:pPr>
              <a:defRPr/>
            </a:pPr>
            <a:fld id="{343004AA-9F38-4584-866B-99BD7A19A248}" type="slidenum">
              <a:rPr lang="en-US" smtClean="0"/>
              <a:pPr>
                <a:defRPr/>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753D5FB-39B3-4FD8-8216-6117B75A23F5}" type="slidenum">
              <a:rPr lang="en-US" smtClean="0"/>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B24DADF-4A30-4C86-BF20-738EED55C3F0}" type="slidenum">
              <a:rPr lang="en-US" smtClean="0"/>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a:p>
        </p:txBody>
      </p:sp>
      <p:sp>
        <p:nvSpPr>
          <p:cNvPr id="6" name="Slide Number Placeholder 5"/>
          <p:cNvSpPr>
            <a:spLocks noGrp="1"/>
          </p:cNvSpPr>
          <p:nvPr>
            <p:ph type="sldNum" sz="quarter" idx="12"/>
          </p:nvPr>
        </p:nvSpPr>
        <p:spPr>
          <a:xfrm>
            <a:off x="1434703" y="798973"/>
            <a:ext cx="802005" cy="503578"/>
          </a:xfrm>
        </p:spPr>
        <p:txBody>
          <a:bodyPr/>
          <a:lstStyle/>
          <a:p>
            <a:pPr>
              <a:defRPr/>
            </a:pPr>
            <a:fld id="{59CCDFB4-2F74-468C-AFAB-A42B71C8D341}" type="slidenum">
              <a:rPr lang="en-US" smtClean="0"/>
              <a:pPr>
                <a:defRPr/>
              </a:pPr>
              <a:t>‹#›</a:t>
            </a:fld>
            <a:endParaRPr lang="en-US"/>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13315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EC055E-5F10-425E-9A6D-684EB255A182}" type="slidenum">
              <a:rPr lang="en-US" smtClean="0"/>
              <a:pPr>
                <a:defRPr/>
              </a:pPr>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030568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14B33C5-709E-474A-8F17-734E7D724808}" type="slidenum">
              <a:rPr lang="en-US" smtClean="0"/>
              <a:pPr>
                <a:defRPr/>
              </a:pPr>
              <a:t>‹#›</a:t>
            </a:fld>
            <a:endParaRPr lang="en-US"/>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523237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E7C4A8B-D54A-41DD-9822-069C88614C66}" type="slidenum">
              <a:rPr lang="en-US" smtClean="0"/>
              <a:pPr>
                <a:defRPr/>
              </a:pPr>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38661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DECA76A-B0EA-48B4-B22A-A7E1DEE46361}" type="slidenum">
              <a:rPr lang="en-US" smtClean="0"/>
              <a:pPr>
                <a:defRPr/>
              </a:pPr>
              <a:t>‹#›</a:t>
            </a:fld>
            <a:endParaRPr lang="en-US"/>
          </a:p>
        </p:txBody>
      </p:sp>
    </p:spTree>
    <p:extLst>
      <p:ext uri="{BB962C8B-B14F-4D97-AF65-F5344CB8AC3E}">
        <p14:creationId xmlns:p14="http://schemas.microsoft.com/office/powerpoint/2010/main" val="1438182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DECA76A-B0EA-48B4-B22A-A7E1DEE46361}" type="slidenum">
              <a:rPr lang="en-US" smtClean="0"/>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BE96E67-E4F9-47E2-8C88-1B818251F03C}" type="slidenum">
              <a:rPr lang="en-US" smtClean="0"/>
              <a:pPr>
                <a:defRPr/>
              </a:pPr>
              <a:t>‹#›</a:t>
            </a:fld>
            <a:endParaRPr lang="en-US"/>
          </a:p>
        </p:txBody>
      </p:sp>
    </p:spTree>
    <p:extLst>
      <p:ext uri="{BB962C8B-B14F-4D97-AF65-F5344CB8AC3E}">
        <p14:creationId xmlns:p14="http://schemas.microsoft.com/office/powerpoint/2010/main" val="12002165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900661E-E6BC-4201-A4A1-360CDFD46081}" type="slidenum">
              <a:rPr lang="en-US" smtClean="0"/>
              <a:pPr>
                <a:defRPr/>
              </a:pPr>
              <a:t>‹#›</a:t>
            </a:fld>
            <a:endParaRPr lang="en-US"/>
          </a:p>
        </p:txBody>
      </p:sp>
    </p:spTree>
    <p:extLst>
      <p:ext uri="{BB962C8B-B14F-4D97-AF65-F5344CB8AC3E}">
        <p14:creationId xmlns:p14="http://schemas.microsoft.com/office/powerpoint/2010/main" val="15175726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10D1C1F-7D96-49AC-9122-E003C572777C}" type="slidenum">
              <a:rPr lang="en-US" smtClean="0"/>
              <a:pPr>
                <a:defRPr/>
              </a:pPr>
              <a:t>‹#›</a:t>
            </a:fld>
            <a:endParaRPr lang="en-US"/>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27100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pPr>
              <a:defRPr/>
            </a:pPr>
            <a:endParaRPr lang="en-US"/>
          </a:p>
        </p:txBody>
      </p:sp>
      <p:sp>
        <p:nvSpPr>
          <p:cNvPr id="6" name="Footer Placeholder 5"/>
          <p:cNvSpPr>
            <a:spLocks noGrp="1"/>
          </p:cNvSpPr>
          <p:nvPr>
            <p:ph type="ftr" sz="quarter" idx="11"/>
          </p:nvPr>
        </p:nvSpPr>
        <p:spPr>
          <a:xfrm>
            <a:off x="1437530" y="318641"/>
            <a:ext cx="3251553" cy="320931"/>
          </a:xfrm>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43004AA-9F38-4584-866B-99BD7A19A248}" type="slidenum">
              <a:rPr lang="en-US" smtClean="0"/>
              <a:pPr>
                <a:defRPr/>
              </a:pPr>
              <a:t>‹#›</a:t>
            </a:fld>
            <a:endParaRPr lang="en-US"/>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361118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753D5FB-39B3-4FD8-8216-6117B75A23F5}" type="slidenum">
              <a:rPr lang="en-US" smtClean="0"/>
              <a:pPr>
                <a:defRPr/>
              </a:pPr>
              <a:t>‹#›</a:t>
            </a:fld>
            <a:endParaRPr lang="en-US"/>
          </a:p>
        </p:txBody>
      </p:sp>
    </p:spTree>
    <p:extLst>
      <p:ext uri="{BB962C8B-B14F-4D97-AF65-F5344CB8AC3E}">
        <p14:creationId xmlns:p14="http://schemas.microsoft.com/office/powerpoint/2010/main" val="14036183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B24DADF-4A30-4C86-BF20-738EED55C3F0}" type="slidenum">
              <a:rPr lang="en-US" smtClean="0"/>
              <a:pPr>
                <a:defRPr/>
              </a:pPr>
              <a:t>‹#›</a:t>
            </a:fld>
            <a:endParaRPr lang="en-US"/>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717982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9CCDFB4-2F74-468C-AFAB-A42B71C8D341}" type="slidenum">
              <a:rPr lang="en-US" smtClean="0"/>
              <a:pPr>
                <a:defRPr/>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1167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EC055E-5F10-425E-9A6D-684EB255A182}" type="slidenum">
              <a:rPr lang="en-US" smtClean="0"/>
              <a:pPr>
                <a:defRPr/>
              </a:pPr>
              <a:t>‹#›</a:t>
            </a:fld>
            <a:endParaRPr lang="en-US"/>
          </a:p>
        </p:txBody>
      </p:sp>
    </p:spTree>
    <p:extLst>
      <p:ext uri="{BB962C8B-B14F-4D97-AF65-F5344CB8AC3E}">
        <p14:creationId xmlns:p14="http://schemas.microsoft.com/office/powerpoint/2010/main" val="21014683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14B33C5-709E-474A-8F17-734E7D724808}" type="slidenum">
              <a:rPr lang="en-US" smtClean="0"/>
              <a:pPr>
                <a:defRPr/>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8351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E7C4A8B-D54A-41DD-9822-069C88614C66}" type="slidenum">
              <a:rPr lang="en-US" smtClean="0"/>
              <a:pPr>
                <a:defRPr/>
              </a:pPr>
              <a:t>‹#›</a:t>
            </a:fld>
            <a:endParaRPr lang="en-US"/>
          </a:p>
        </p:txBody>
      </p:sp>
    </p:spTree>
    <p:extLst>
      <p:ext uri="{BB962C8B-B14F-4D97-AF65-F5344CB8AC3E}">
        <p14:creationId xmlns:p14="http://schemas.microsoft.com/office/powerpoint/2010/main" val="764876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BE96E67-E4F9-47E2-8C88-1B818251F03C}" type="slidenum">
              <a:rPr lang="en-US" smtClean="0"/>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DECA76A-B0EA-48B4-B22A-A7E1DEE46361}" type="slidenum">
              <a:rPr lang="en-US" smtClean="0"/>
              <a:pPr>
                <a:defRPr/>
              </a:pPr>
              <a:t>‹#›</a:t>
            </a:fld>
            <a:endParaRPr lang="en-US"/>
          </a:p>
        </p:txBody>
      </p:sp>
    </p:spTree>
    <p:extLst>
      <p:ext uri="{BB962C8B-B14F-4D97-AF65-F5344CB8AC3E}">
        <p14:creationId xmlns:p14="http://schemas.microsoft.com/office/powerpoint/2010/main" val="14743245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BE96E67-E4F9-47E2-8C88-1B818251F03C}" type="slidenum">
              <a:rPr lang="en-US" smtClean="0"/>
              <a:pPr>
                <a:defRPr/>
              </a:pPr>
              <a:t>‹#›</a:t>
            </a:fld>
            <a:endParaRPr lang="en-US"/>
          </a:p>
        </p:txBody>
      </p:sp>
    </p:spTree>
    <p:extLst>
      <p:ext uri="{BB962C8B-B14F-4D97-AF65-F5344CB8AC3E}">
        <p14:creationId xmlns:p14="http://schemas.microsoft.com/office/powerpoint/2010/main" val="18895476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p>
        </p:txBody>
      </p:sp>
      <p:sp>
        <p:nvSpPr>
          <p:cNvPr id="9" name="Slide Number Placeholder 8"/>
          <p:cNvSpPr>
            <a:spLocks noGrp="1"/>
          </p:cNvSpPr>
          <p:nvPr>
            <p:ph type="sldNum" sz="quarter" idx="12"/>
          </p:nvPr>
        </p:nvSpPr>
        <p:spPr/>
        <p:txBody>
          <a:bodyPr/>
          <a:lstStyle/>
          <a:p>
            <a:pPr>
              <a:defRPr/>
            </a:pPr>
            <a:fld id="{9900661E-E6BC-4201-A4A1-360CDFD46081}" type="slidenum">
              <a:rPr lang="en-US" smtClean="0"/>
              <a:pPr>
                <a:defRPr/>
              </a:pPr>
              <a:t>‹#›</a:t>
            </a:fld>
            <a:endParaRPr lang="en-US"/>
          </a:p>
        </p:txBody>
      </p:sp>
    </p:spTree>
    <p:extLst>
      <p:ext uri="{BB962C8B-B14F-4D97-AF65-F5344CB8AC3E}">
        <p14:creationId xmlns:p14="http://schemas.microsoft.com/office/powerpoint/2010/main" val="10076188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E10D1C1F-7D96-49AC-9122-E003C572777C}" type="slidenum">
              <a:rPr lang="en-US" smtClean="0"/>
              <a:pPr>
                <a:defRPr/>
              </a:pPr>
              <a:t>‹#›</a:t>
            </a:fld>
            <a:endParaRPr lang="en-US"/>
          </a:p>
        </p:txBody>
      </p:sp>
    </p:spTree>
    <p:extLst>
      <p:ext uri="{BB962C8B-B14F-4D97-AF65-F5344CB8AC3E}">
        <p14:creationId xmlns:p14="http://schemas.microsoft.com/office/powerpoint/2010/main" val="30211956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43004AA-9F38-4584-866B-99BD7A19A248}" type="slidenum">
              <a:rPr lang="en-US" smtClean="0"/>
              <a:pPr>
                <a:defRPr/>
              </a:pPr>
              <a:t>‹#›</a:t>
            </a:fld>
            <a:endParaRPr lang="en-US"/>
          </a:p>
        </p:txBody>
      </p:sp>
    </p:spTree>
    <p:extLst>
      <p:ext uri="{BB962C8B-B14F-4D97-AF65-F5344CB8AC3E}">
        <p14:creationId xmlns:p14="http://schemas.microsoft.com/office/powerpoint/2010/main" val="23083626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753D5FB-39B3-4FD8-8216-6117B75A23F5}" type="slidenum">
              <a:rPr lang="en-US" smtClean="0"/>
              <a:pPr>
                <a:defRPr/>
              </a:pPr>
              <a:t>‹#›</a:t>
            </a:fld>
            <a:endParaRPr lang="en-US"/>
          </a:p>
        </p:txBody>
      </p:sp>
    </p:spTree>
    <p:extLst>
      <p:ext uri="{BB962C8B-B14F-4D97-AF65-F5344CB8AC3E}">
        <p14:creationId xmlns:p14="http://schemas.microsoft.com/office/powerpoint/2010/main" val="39906831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B24DADF-4A30-4C86-BF20-738EED55C3F0}" type="slidenum">
              <a:rPr lang="en-US" smtClean="0"/>
              <a:pPr>
                <a:defRPr/>
              </a:pPr>
              <a:t>‹#›</a:t>
            </a:fld>
            <a:endParaRPr lang="en-US"/>
          </a:p>
        </p:txBody>
      </p:sp>
    </p:spTree>
    <p:extLst>
      <p:ext uri="{BB962C8B-B14F-4D97-AF65-F5344CB8AC3E}">
        <p14:creationId xmlns:p14="http://schemas.microsoft.com/office/powerpoint/2010/main" val="39737634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9CCDFB4-2F74-468C-AFAB-A42B71C8D341}" type="slidenum">
              <a:rPr lang="en-US" smtClean="0"/>
              <a:pPr>
                <a:defRPr/>
              </a:pPr>
              <a:t>‹#›</a:t>
            </a:fld>
            <a:endParaRPr lang="en-US"/>
          </a:p>
        </p:txBody>
      </p:sp>
    </p:spTree>
    <p:extLst>
      <p:ext uri="{BB962C8B-B14F-4D97-AF65-F5344CB8AC3E}">
        <p14:creationId xmlns:p14="http://schemas.microsoft.com/office/powerpoint/2010/main" val="9097461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EC055E-5F10-425E-9A6D-684EB255A182}" type="slidenum">
              <a:rPr lang="en-US" smtClean="0"/>
              <a:pPr>
                <a:defRPr/>
              </a:pPr>
              <a:t>‹#›</a:t>
            </a:fld>
            <a:endParaRPr lang="en-US"/>
          </a:p>
        </p:txBody>
      </p:sp>
    </p:spTree>
    <p:extLst>
      <p:ext uri="{BB962C8B-B14F-4D97-AF65-F5344CB8AC3E}">
        <p14:creationId xmlns:p14="http://schemas.microsoft.com/office/powerpoint/2010/main" val="25255244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14B33C5-709E-474A-8F17-734E7D724808}" type="slidenum">
              <a:rPr lang="en-US" smtClean="0"/>
              <a:pPr>
                <a:defRPr/>
              </a:pPr>
              <a:t>‹#›</a:t>
            </a:fld>
            <a:endParaRPr lang="en-US"/>
          </a:p>
        </p:txBody>
      </p:sp>
    </p:spTree>
    <p:extLst>
      <p:ext uri="{BB962C8B-B14F-4D97-AF65-F5344CB8AC3E}">
        <p14:creationId xmlns:p14="http://schemas.microsoft.com/office/powerpoint/2010/main" val="3240507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900661E-E6BC-4201-A4A1-360CDFD46081}" type="slidenum">
              <a:rPr lang="en-US" smtClean="0"/>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E7C4A8B-D54A-41DD-9822-069C88614C66}" type="slidenum">
              <a:rPr lang="en-US" smtClean="0"/>
              <a:pPr>
                <a:defRPr/>
              </a:pPr>
              <a:t>‹#›</a:t>
            </a:fld>
            <a:endParaRPr lang="en-US"/>
          </a:p>
        </p:txBody>
      </p:sp>
    </p:spTree>
    <p:extLst>
      <p:ext uri="{BB962C8B-B14F-4D97-AF65-F5344CB8AC3E}">
        <p14:creationId xmlns:p14="http://schemas.microsoft.com/office/powerpoint/2010/main" val="6565617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DECA76A-B0EA-48B4-B22A-A7E1DEE46361}" type="slidenum">
              <a:rPr lang="en-US" smtClean="0"/>
              <a:pPr>
                <a:defRPr/>
              </a:pPr>
              <a:t>‹#›</a:t>
            </a:fld>
            <a:endParaRPr lang="en-US"/>
          </a:p>
        </p:txBody>
      </p:sp>
    </p:spTree>
    <p:extLst>
      <p:ext uri="{BB962C8B-B14F-4D97-AF65-F5344CB8AC3E}">
        <p14:creationId xmlns:p14="http://schemas.microsoft.com/office/powerpoint/2010/main" val="18624517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BE96E67-E4F9-47E2-8C88-1B818251F03C}" type="slidenum">
              <a:rPr lang="en-US" smtClean="0"/>
              <a:pPr>
                <a:defRPr/>
              </a:pPr>
              <a:t>‹#›</a:t>
            </a:fld>
            <a:endParaRPr lang="en-US"/>
          </a:p>
        </p:txBody>
      </p:sp>
    </p:spTree>
    <p:extLst>
      <p:ext uri="{BB962C8B-B14F-4D97-AF65-F5344CB8AC3E}">
        <p14:creationId xmlns:p14="http://schemas.microsoft.com/office/powerpoint/2010/main" val="12370863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900661E-E6BC-4201-A4A1-360CDFD46081}" type="slidenum">
              <a:rPr lang="en-US" smtClean="0"/>
              <a:pPr>
                <a:defRPr/>
              </a:pPr>
              <a:t>‹#›</a:t>
            </a:fld>
            <a:endParaRPr lang="en-US"/>
          </a:p>
        </p:txBody>
      </p:sp>
    </p:spTree>
    <p:extLst>
      <p:ext uri="{BB962C8B-B14F-4D97-AF65-F5344CB8AC3E}">
        <p14:creationId xmlns:p14="http://schemas.microsoft.com/office/powerpoint/2010/main" val="41078560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10D1C1F-7D96-49AC-9122-E003C572777C}" type="slidenum">
              <a:rPr lang="en-US" smtClean="0"/>
              <a:pPr>
                <a:defRPr/>
              </a:pPr>
              <a:t>‹#›</a:t>
            </a:fld>
            <a:endParaRPr lang="en-US"/>
          </a:p>
        </p:txBody>
      </p:sp>
    </p:spTree>
    <p:extLst>
      <p:ext uri="{BB962C8B-B14F-4D97-AF65-F5344CB8AC3E}">
        <p14:creationId xmlns:p14="http://schemas.microsoft.com/office/powerpoint/2010/main" val="8362197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43004AA-9F38-4584-866B-99BD7A19A248}" type="slidenum">
              <a:rPr lang="en-US" smtClean="0"/>
              <a:pPr>
                <a:defRPr/>
              </a:pPr>
              <a:t>‹#›</a:t>
            </a:fld>
            <a:endParaRPr lang="en-US"/>
          </a:p>
        </p:txBody>
      </p:sp>
    </p:spTree>
    <p:extLst>
      <p:ext uri="{BB962C8B-B14F-4D97-AF65-F5344CB8AC3E}">
        <p14:creationId xmlns:p14="http://schemas.microsoft.com/office/powerpoint/2010/main" val="28136628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753D5FB-39B3-4FD8-8216-6117B75A23F5}" type="slidenum">
              <a:rPr lang="en-US" smtClean="0"/>
              <a:pPr>
                <a:defRPr/>
              </a:pPr>
              <a:t>‹#›</a:t>
            </a:fld>
            <a:endParaRPr lang="en-US"/>
          </a:p>
        </p:txBody>
      </p:sp>
    </p:spTree>
    <p:extLst>
      <p:ext uri="{BB962C8B-B14F-4D97-AF65-F5344CB8AC3E}">
        <p14:creationId xmlns:p14="http://schemas.microsoft.com/office/powerpoint/2010/main" val="40725719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B24DADF-4A30-4C86-BF20-738EED55C3F0}" type="slidenum">
              <a:rPr lang="en-US" smtClean="0"/>
              <a:pPr>
                <a:defRPr/>
              </a:pPr>
              <a:t>‹#›</a:t>
            </a:fld>
            <a:endParaRPr lang="en-US"/>
          </a:p>
        </p:txBody>
      </p:sp>
    </p:spTree>
    <p:extLst>
      <p:ext uri="{BB962C8B-B14F-4D97-AF65-F5344CB8AC3E}">
        <p14:creationId xmlns:p14="http://schemas.microsoft.com/office/powerpoint/2010/main" val="3651027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10D1C1F-7D96-49AC-9122-E003C572777C}"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43004AA-9F38-4584-866B-99BD7A19A248}"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0">
              <a:schemeClr val="accent1">
                <a:tint val="44500"/>
                <a:satMod val="160000"/>
                <a:lumMod val="44000"/>
                <a:lumOff val="56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2CB846EE-6341-4E97-A7F4-234E0AC104BD}"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0">
              <a:schemeClr val="accent1">
                <a:tint val="44500"/>
                <a:satMod val="160000"/>
                <a:lumMod val="44000"/>
                <a:lumOff val="56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CB846EE-6341-4E97-A7F4-234E0AC104BD}"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0">
              <a:schemeClr val="accent1">
                <a:tint val="44500"/>
                <a:satMod val="160000"/>
                <a:lumMod val="44000"/>
                <a:lumOff val="56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CB846EE-6341-4E97-A7F4-234E0AC104BD}"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0">
              <a:schemeClr val="accent1">
                <a:tint val="44500"/>
                <a:satMod val="160000"/>
                <a:lumMod val="44000"/>
                <a:lumOff val="56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a:defRPr/>
            </a:pPr>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a:defRPr/>
            </a:pPr>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a:defRPr/>
            </a:pPr>
            <a:fld id="{2CB846EE-6341-4E97-A7F4-234E0AC104BD}"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pPr>
              <a:defRPr/>
            </a:pPr>
            <a:fld id="{2CB846EE-6341-4E97-A7F4-234E0AC104BD}" type="slidenum">
              <a:rPr lang="en-US" smtClean="0"/>
              <a:pPr>
                <a:defRPr/>
              </a:pPr>
              <a:t>‹#›</a:t>
            </a:fld>
            <a:endParaRPr lang="en-US"/>
          </a:p>
        </p:txBody>
      </p:sp>
    </p:spTree>
    <p:extLst>
      <p:ext uri="{BB962C8B-B14F-4D97-AF65-F5344CB8AC3E}">
        <p14:creationId xmlns:p14="http://schemas.microsoft.com/office/powerpoint/2010/main" val="1338119851"/>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2CB846EE-6341-4E97-A7F4-234E0AC104BD}" type="slidenum">
              <a:rPr lang="en-US" smtClean="0"/>
              <a:pPr>
                <a:defRPr/>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09553"/>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0">
              <a:schemeClr val="accent1">
                <a:tint val="44500"/>
                <a:satMod val="160000"/>
                <a:lumMod val="44000"/>
                <a:lumOff val="56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CB846EE-6341-4E97-A7F4-234E0AC104BD}" type="slidenum">
              <a:rPr lang="en-US" smtClean="0"/>
              <a:pPr>
                <a:defRPr/>
              </a:pPr>
              <a:t>‹#›</a:t>
            </a:fld>
            <a:endParaRPr lang="en-US"/>
          </a:p>
        </p:txBody>
      </p:sp>
    </p:spTree>
    <p:extLst>
      <p:ext uri="{BB962C8B-B14F-4D97-AF65-F5344CB8AC3E}">
        <p14:creationId xmlns:p14="http://schemas.microsoft.com/office/powerpoint/2010/main" val="1830529016"/>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1.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gif"/><Relationship Id="rId1" Type="http://schemas.openxmlformats.org/officeDocument/2006/relationships/slideLayout" Target="../slideLayouts/slideLayout29.xml"/><Relationship Id="rId4" Type="http://schemas.openxmlformats.org/officeDocument/2006/relationships/image" Target="../media/image90.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91.jpeg"/><Relationship Id="rId1" Type="http://schemas.openxmlformats.org/officeDocument/2006/relationships/slideLayout" Target="../slideLayouts/slideLayout29.xml"/></Relationships>
</file>

<file path=ppt/slides/_rels/slide10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9.xml"/></Relationships>
</file>

<file path=ppt/slides/_rels/slide10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93.png"/><Relationship Id="rId1" Type="http://schemas.openxmlformats.org/officeDocument/2006/relationships/slideLayout" Target="../slideLayouts/slideLayout29.xml"/></Relationships>
</file>

<file path=ppt/slides/_rels/slide106.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image" Target="../media/image94.gif"/><Relationship Id="rId1" Type="http://schemas.openxmlformats.org/officeDocument/2006/relationships/slideLayout" Target="../slideLayouts/slideLayout29.xml"/><Relationship Id="rId4" Type="http://schemas.openxmlformats.org/officeDocument/2006/relationships/image" Target="../media/image96.gi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3.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hyperlink" Target="https://www.neb.com/applications/dna-modification/dna-end-modification/dna-phosphorylation" TargetMode="External"/><Relationship Id="rId2" Type="http://schemas.openxmlformats.org/officeDocument/2006/relationships/image" Target="../media/image100.png"/><Relationship Id="rId1" Type="http://schemas.openxmlformats.org/officeDocument/2006/relationships/slideLayout" Target="../slideLayouts/slideLayout29.xml"/><Relationship Id="rId6" Type="http://schemas.openxmlformats.org/officeDocument/2006/relationships/hyperlink" Target="http://66.155.211.155/nebecomm/products_intl/productM0201.asp" TargetMode="External"/><Relationship Id="rId5" Type="http://schemas.openxmlformats.org/officeDocument/2006/relationships/hyperlink" Target="http://www.perkinelmer.com/resources/technicalresources/applicationsupportknowledgebase/radiometric/invitro_kinase.xhtml" TargetMode="External"/><Relationship Id="rId4" Type="http://schemas.openxmlformats.org/officeDocument/2006/relationships/image" Target="../media/image102.png"/></Relationships>
</file>

<file path=ppt/slides/_rels/slide11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7.xml.rels><?xml version="1.0" encoding="UTF-8" standalone="yes"?>
<Relationships xmlns="http://schemas.openxmlformats.org/package/2006/relationships"><Relationship Id="rId3" Type="http://schemas.openxmlformats.org/officeDocument/2006/relationships/hyperlink" Target="http://www.escience.ws/b572/L6/L6.htm" TargetMode="External"/><Relationship Id="rId2" Type="http://schemas.openxmlformats.org/officeDocument/2006/relationships/hyperlink" Target="http://www.ibch.ru/biotech/eng/products.html" TargetMode="External"/><Relationship Id="rId1" Type="http://schemas.openxmlformats.org/officeDocument/2006/relationships/slideLayout" Target="../slideLayouts/slideLayout29.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hyperlink" Target="https://www.neb.com/tools-and-resources/selection-charts/protein-phosphatase-specificity-chart" TargetMode="External"/></Relationships>
</file>

<file path=ppt/slides/_rels/slide118.xml.rels><?xml version="1.0" encoding="UTF-8" standalone="yes"?>
<Relationships xmlns="http://schemas.openxmlformats.org/package/2006/relationships"><Relationship Id="rId2" Type="http://schemas.openxmlformats.org/officeDocument/2006/relationships/hyperlink" Target="https://www.neb.com/products/dna-modifying-enzymes-and-cloning-technologies" TargetMode="External"/><Relationship Id="rId1" Type="http://schemas.openxmlformats.org/officeDocument/2006/relationships/slideLayout" Target="../slideLayouts/slideLayout29.xml"/></Relationships>
</file>

<file path=ppt/slides/_rels/slide11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6" Type="http://schemas.openxmlformats.org/officeDocument/2006/relationships/hyperlink" Target="http://www.ncbi.nlm.nih.gov/entrez/query.fcgi?cmd=PureSearch&amp;db=genomeprj&amp;details_term=Mammalia%5bOrganism%5d%20AND%20seqstat_any%20AND%20pt_default%5bprop%5d%20AND%20seqstat_complete%5bprop%5d" TargetMode="External"/><Relationship Id="rId21" Type="http://schemas.openxmlformats.org/officeDocument/2006/relationships/hyperlink" Target="http://www.ncbi.nlm.nih.gov/entrez/query.fcgi?cmd=PureSearch&amp;db=genomeprj&amp;details_term=Metazoa%5bOrganism%5d%20AND%20seqstat_any%20AND%20pt_default%5bprop%5d" TargetMode="External"/><Relationship Id="rId42" Type="http://schemas.openxmlformats.org/officeDocument/2006/relationships/hyperlink" Target="http://www.ncbi.nlm.nih.gov/entrez/query.fcgi?cmd=PureSearch&amp;db=genomeprj&amp;details_term=Nematoda%5bOrganism%5d%20AND%20seqstat_any%20AND%20pt_default%5bprop%5d" TargetMode="External"/><Relationship Id="rId47" Type="http://schemas.openxmlformats.org/officeDocument/2006/relationships/hyperlink" Target="http://www.ncbi.nlm.nih.gov/entrez/query.fcgi?cmd=PureSearch&amp;db=genomeprj&amp;details_term=Amphibia%5bOrganism%5d%20AND%20seqstat_any%20AND%20pt_default%5bprop%5d%20AND%20seqstat_assembly%5bprop%5d" TargetMode="External"/><Relationship Id="rId63" Type="http://schemas.openxmlformats.org/officeDocument/2006/relationships/hyperlink" Target="http://www.ncbi.nlm.nih.gov/entrez/query.fcgi?cmd=PureSearch&amp;db=genomeprj&amp;details_term=Chlorophyta%5bOrganism%5d%20AND%20seqstat_any%20AND%20pt_default%5bprop%5d%20AND%20seqstat_assembly%5bprop%5d" TargetMode="External"/><Relationship Id="rId68" Type="http://schemas.openxmlformats.org/officeDocument/2006/relationships/hyperlink" Target="http://www.ncbi.nlm.nih.gov/entrez/query.fcgi?cmd=PureSearch&amp;db=genomeprj&amp;details_term=Fungi%5bOrganism%5d%20AND%20seqstat_any%20AND%20pt_default%5bprop%5d%20AND%20seqstat_inprogress%5bprop%5d" TargetMode="External"/><Relationship Id="rId84" Type="http://schemas.openxmlformats.org/officeDocument/2006/relationships/hyperlink" Target="http://www.ncbi.nlm.nih.gov/entrez/query.fcgi?cmd=PureSearch&amp;db=genomeprj&amp;details_term=Eukaryota%5bOrganism%5d%20NOT%20Viridiplantae%20NOT%20Metazoa%20NOT%20Fungi%20AND%20seqstat_any%20AND%20pt_default%5bprop%5d%20AND%20seqstat_inprogress%5bprop%5d" TargetMode="External"/><Relationship Id="rId89" Type="http://schemas.openxmlformats.org/officeDocument/2006/relationships/hyperlink" Target="http://www.ncbi.nlm.nih.gov/entrez/query.fcgi?cmd=PureSearch&amp;db=genomeprj&amp;details_term=Kinetoplastida%5bOrganism%5d%20AND%20seqstat_any%20AND%20pt_default%5bprop%5d" TargetMode="External"/><Relationship Id="rId16" Type="http://schemas.openxmlformats.org/officeDocument/2006/relationships/hyperlink" Target="http://www.ncbi.nlm.nih.gov/entrez/query.fcgi?cmd=PureSearch&amp;db=genomeprj&amp;details_term=Bacteria%5bOrganism%5d%20AND%20seqstat_any%20AND%20pt_default%5bprop%5d%20AND%20seqstat_inprogress%5bprop%5d" TargetMode="External"/><Relationship Id="rId11" Type="http://schemas.openxmlformats.org/officeDocument/2006/relationships/hyperlink" Target="http://www.ncbi.nlm.nih.gov/entrez/query.fcgi?cmd=PureSearch&amp;db=genomeprj&amp;details_term=Archaea%5bOrganism%5d%20AND%20seqstat_any%20AND%20pt_default%5bprop%5d%20AND%20seqstat_assembly%5bprop%5d" TargetMode="External"/><Relationship Id="rId32" Type="http://schemas.openxmlformats.org/officeDocument/2006/relationships/hyperlink" Target="http://www.ncbi.nlm.nih.gov/entrez/query.fcgi?cmd=PureSearch&amp;db=genomeprj&amp;details_term=Craniata%5bOrganism%5d%20NOT%20Tetrapoda%5bOrganism%5d%20AND%20seqstat_any%20AND%20pt_default%5bprop%5d" TargetMode="External"/><Relationship Id="rId37" Type="http://schemas.openxmlformats.org/officeDocument/2006/relationships/hyperlink" Target="http://www.ncbi.nlm.nih.gov/entrez/query.fcgi?cmd=PureSearch&amp;db=genomeprj&amp;details_term=Hexapoda%5bOrganism%5d%20AND%20seqstat_any%20AND%20pt_default%5bprop%5d%20AND%20seqstat_assembly%5bprop%5d" TargetMode="External"/><Relationship Id="rId53" Type="http://schemas.openxmlformats.org/officeDocument/2006/relationships/hyperlink" Target="http://www.ncbi.nlm.nih.gov/entrez/query.fcgi?cmd=PureSearch&amp;db=genomeprj&amp;details_term=Viridiplantae%5bOrganism%5d%20AND%20seqstat_any%20AND%20pt_default%5bprop%5d" TargetMode="External"/><Relationship Id="rId58" Type="http://schemas.openxmlformats.org/officeDocument/2006/relationships/hyperlink" Target="http://www.ncbi.nlm.nih.gov/entrez/query.fcgi?cmd=PureSearch&amp;db=genomeprj&amp;details_term=Embryophyta%5bOrganism%5d%20AND%20seqstat_any%20AND%20pt_default%5bprop%5d%20AND%20seqstat_complete%5bprop%5d" TargetMode="External"/><Relationship Id="rId74" Type="http://schemas.openxmlformats.org/officeDocument/2006/relationships/hyperlink" Target="http://www.ncbi.nlm.nih.gov/entrez/query.fcgi?cmd=PureSearch&amp;db=genomeprj&amp;details_term=Basidiomycota%5bOrganism%5d%20AND%20seqstat_any%20AND%20pt_default%5bprop%5d%20AND%20seqstat_complete%5bprop%5d" TargetMode="External"/><Relationship Id="rId79" Type="http://schemas.openxmlformats.org/officeDocument/2006/relationships/hyperlink" Target="http://www.ncbi.nlm.nih.gov/entrez/query.fcgi?cmd=PureSearch&amp;db=genomeprj&amp;details_term=Fungi%5bOrganism%5d%20NOT%20Ascomycota%5bOrganism%5d%20NOT%20Basidiomycota%5bOrganism%5d%20AND%20seqstat_any%20AND%20pt_default%5bprop%5d%20AND%20seqstat_assembly%5bprop%5d" TargetMode="External"/><Relationship Id="rId102" Type="http://schemas.openxmlformats.org/officeDocument/2006/relationships/image" Target="../media/image18.wmf"/><Relationship Id="rId5" Type="http://schemas.openxmlformats.org/officeDocument/2006/relationships/hyperlink" Target="http://www.ncbi.nlm.nih.gov/entrez/query.fcgi?cmd=PureSearch&amp;db=genomeprj&amp;details_term=(Archaea%5bOrganism%5d%20OR%20Bacteria%5bOrganism%5d)%20AND%20seqstat_any%20AND%20pt_default%5bprop%5d" TargetMode="External"/><Relationship Id="rId90" Type="http://schemas.openxmlformats.org/officeDocument/2006/relationships/hyperlink" Target="http://www.ncbi.nlm.nih.gov/entrez/query.fcgi?cmd=PureSearch&amp;db=genomeprj&amp;details_term=Kinetoplastida%5bOrganism%5d%20AND%20seqstat_any%20AND%20pt_default%5bprop%5d%20AND%20seqstat_complete%5bprop%5d" TargetMode="External"/><Relationship Id="rId95" Type="http://schemas.openxmlformats.org/officeDocument/2006/relationships/hyperlink" Target="http://www.ncbi.nlm.nih.gov/entrez/query.fcgi?cmd=PureSearch&amp;db=genomeprj&amp;details_term=Eukaryota%5bOrganism%5d%20NOT%20Apicomplexa%20NOT%20Kinetoplastida%20NOT%20Viridiplantae%20NOT%20Metazoa%20NOT%20Fungi%20AND%20seqstat_any%20AND%20pt_default%5bprop%5d%20AND%20seqstat_assembly%5bprop%5d" TargetMode="External"/><Relationship Id="rId22" Type="http://schemas.openxmlformats.org/officeDocument/2006/relationships/hyperlink" Target="http://www.ncbi.nlm.nih.gov/entrez/query.fcgi?cmd=PureSearch&amp;db=genomeprj&amp;details_term=Metazoa%5bOrganism%5d%20AND%20seqstat_any%20AND%20pt_default%5bprop%5d%20AND%20seqstat_complete%5bprop%5d" TargetMode="External"/><Relationship Id="rId27" Type="http://schemas.openxmlformats.org/officeDocument/2006/relationships/hyperlink" Target="http://www.ncbi.nlm.nih.gov/entrez/query.fcgi?cmd=PureSearch&amp;db=genomeprj&amp;details_term=Mammalia%5bOrganism%5d%20AND%20seqstat_any%20AND%20pt_default%5bprop%5d%20AND%20seqstat_assembly%5bprop%5d" TargetMode="External"/><Relationship Id="rId43" Type="http://schemas.openxmlformats.org/officeDocument/2006/relationships/hyperlink" Target="http://www.ncbi.nlm.nih.gov/entrez/query.fcgi?cmd=PureSearch&amp;db=genomeprj&amp;details_term=Nematoda%5bOrganism%5d%20AND%20seqstat_any%20AND%20pt_default%5bprop%5d%20AND%20seqstat_complete%5bprop%5d" TargetMode="External"/><Relationship Id="rId48" Type="http://schemas.openxmlformats.org/officeDocument/2006/relationships/hyperlink" Target="http://www.ncbi.nlm.nih.gov/entrez/query.fcgi?cmd=PureSearch&amp;db=genomeprj&amp;details_term=Sauropsida%5bOrganism%5d%20NOT%20Aves%5bOrganism%5d%20AND%20seqstat_any%20AND%20pt_default%5bprop%5d" TargetMode="External"/><Relationship Id="rId64" Type="http://schemas.openxmlformats.org/officeDocument/2006/relationships/hyperlink" Target="http://www.ncbi.nlm.nih.gov/entrez/query.fcgi?cmd=PureSearch&amp;db=genomeprj&amp;details_term=Chlorophyta%5bOrganism%5d%20AND%20seqstat_any%20AND%20pt_default%5bprop%5d%20AND%20seqstat_inprogress%5bprop%5d" TargetMode="External"/><Relationship Id="rId69" Type="http://schemas.openxmlformats.org/officeDocument/2006/relationships/hyperlink" Target="http://www.ncbi.nlm.nih.gov/entrez/query.fcgi?cmd=PureSearch&amp;db=genomeprj&amp;details_term=Ascomycota%5bOrganism%5d%20AND%20seqstat_any%20AND%20pt_default%5bprop%5d" TargetMode="External"/><Relationship Id="rId80" Type="http://schemas.openxmlformats.org/officeDocument/2006/relationships/hyperlink" Target="http://www.ncbi.nlm.nih.gov/entrez/query.fcgi?cmd=PureSearch&amp;db=genomeprj&amp;details_term=Fungi%5bOrganism%5d%20NOT%20Ascomycota%5bOrganism%5d%20NOT%20Basidiomycota%5bOrganism%5d%20AND%20seqstat_any%20AND%20pt_default%5bprop%5d%20AND%20seqstat_inprogress%5bprop%5d" TargetMode="External"/><Relationship Id="rId85" Type="http://schemas.openxmlformats.org/officeDocument/2006/relationships/hyperlink" Target="http://www.ncbi.nlm.nih.gov/entrez/query.fcgi?cmd=PureSearch&amp;db=genomeprj&amp;details_term=Apicomplexa%5bOrganism%5d%20AND%20seqstat_any%20AND%20pt_default%5bprop%5d" TargetMode="External"/><Relationship Id="rId12" Type="http://schemas.openxmlformats.org/officeDocument/2006/relationships/hyperlink" Target="http://www.ncbi.nlm.nih.gov/entrez/query.fcgi?cmd=PureSearch&amp;db=genomeprj&amp;details_term=Archaea%5bOrganism%5d%20AND%20seqstat_any%20AND%20pt_default%5bprop%5d%20AND%20seqstat_inprogress%5bprop%5d" TargetMode="External"/><Relationship Id="rId17" Type="http://schemas.openxmlformats.org/officeDocument/2006/relationships/hyperlink" Target="http://www.ncbi.nlm.nih.gov/entrez/query.fcgi?cmd=PureSearch&amp;db=genomeprj&amp;details_term=Eukaryota%5bOrganism%5d%20AND%20seqstat_any%20AND%20pt_default%5bprop%5d" TargetMode="External"/><Relationship Id="rId25" Type="http://schemas.openxmlformats.org/officeDocument/2006/relationships/hyperlink" Target="http://www.ncbi.nlm.nih.gov/entrez/query.fcgi?cmd=PureSearch&amp;db=genomeprj&amp;details_term=Mammalia%5bOrganism%5d%20AND%20seqstat_any%20AND%20pt_default%5bprop%5d" TargetMode="External"/><Relationship Id="rId33" Type="http://schemas.openxmlformats.org/officeDocument/2006/relationships/hyperlink" Target="http://www.ncbi.nlm.nih.gov/entrez/query.fcgi?cmd=PureSearch&amp;db=genomeprj&amp;details_term=Craniata%5bOrganism%5d%20NOT%20Tetrapoda%5bOrganism%5d%20AND%20seqstat_any%20AND%20pt_default%5bprop%5d%20AND%20seqstat_assembly%5bprop%5d" TargetMode="External"/><Relationship Id="rId38" Type="http://schemas.openxmlformats.org/officeDocument/2006/relationships/hyperlink" Target="http://www.ncbi.nlm.nih.gov/entrez/query.fcgi?cmd=PureSearch&amp;db=genomeprj&amp;details_term=Hexapoda%5bOrganism%5d%20AND%20seqstat_any%20AND%20pt_default%5bprop%5d%20AND%20seqstat_inprogress%5bprop%5d" TargetMode="External"/><Relationship Id="rId46" Type="http://schemas.openxmlformats.org/officeDocument/2006/relationships/hyperlink" Target="http://www.ncbi.nlm.nih.gov/entrez/query.fcgi?cmd=PureSearch&amp;db=genomeprj&amp;details_term=Amphibia%5bOrganism%5d%20AND%20seqstat_any%20AND%20pt_default%5bprop%5d" TargetMode="External"/><Relationship Id="rId59" Type="http://schemas.openxmlformats.org/officeDocument/2006/relationships/hyperlink" Target="http://www.ncbi.nlm.nih.gov/entrez/query.fcgi?cmd=PureSearch&amp;db=genomeprj&amp;details_term=Embryophyta%5bOrganism%5d%20AND%20seqstat_any%20AND%20pt_default%5bprop%5d%20AND%20seqstat_assembly%5bprop%5d" TargetMode="External"/><Relationship Id="rId67" Type="http://schemas.openxmlformats.org/officeDocument/2006/relationships/hyperlink" Target="http://www.ncbi.nlm.nih.gov/entrez/query.fcgi?cmd=PureSearch&amp;db=genomeprj&amp;details_term=Fungi%5bOrganism%5d%20AND%20seqstat_any%20AND%20pt_default%5bprop%5d%20AND%20seqstat_assembly%5bprop%5d" TargetMode="External"/><Relationship Id="rId20" Type="http://schemas.openxmlformats.org/officeDocument/2006/relationships/hyperlink" Target="http://www.ncbi.nlm.nih.gov/entrez/query.fcgi?cmd=PureSearch&amp;db=genomeprj&amp;details_term=Eukaryota%5bOrganism%5d%20AND%20seqstat_any%20AND%20pt_default%5bprop%5d%20AND%20seqstat_inprogress%5bprop%5d" TargetMode="External"/><Relationship Id="rId41" Type="http://schemas.openxmlformats.org/officeDocument/2006/relationships/hyperlink" Target="http://www.ncbi.nlm.nih.gov/entrez/query.fcgi?cmd=PureSearch&amp;db=genomeprj&amp;details_term=Platyhelminthes%5bOrganism%5d%20AND%20seqstat_any%20AND%20pt_default%5bprop%5d%20AND%20seqstat_inprogress%5bprop%5d" TargetMode="External"/><Relationship Id="rId54" Type="http://schemas.openxmlformats.org/officeDocument/2006/relationships/hyperlink" Target="http://www.ncbi.nlm.nih.gov/entrez/query.fcgi?cmd=PureSearch&amp;db=genomeprj&amp;details_term=Viridiplantae%5bOrganism%5d%20AND%20seqstat_any%20AND%20pt_default%5bprop%5d%20AND%20seqstat_complete%5bprop%5d" TargetMode="External"/><Relationship Id="rId62" Type="http://schemas.openxmlformats.org/officeDocument/2006/relationships/hyperlink" Target="http://www.ncbi.nlm.nih.gov/entrez/query.fcgi?cmd=PureSearch&amp;db=genomeprj&amp;details_term=Chlorophyta%5bOrganism%5d%20AND%20seqstat_any%20AND%20pt_default%5bprop%5d%20AND%20seqstat_complete%5bprop%5d" TargetMode="External"/><Relationship Id="rId70" Type="http://schemas.openxmlformats.org/officeDocument/2006/relationships/hyperlink" Target="http://www.ncbi.nlm.nih.gov/entrez/query.fcgi?cmd=PureSearch&amp;db=genomeprj&amp;details_term=Ascomycota%5bOrganism%5d%20AND%20seqstat_any%20AND%20pt_default%5bprop%5d%20AND%20seqstat_complete%5bprop%5d" TargetMode="External"/><Relationship Id="rId75" Type="http://schemas.openxmlformats.org/officeDocument/2006/relationships/hyperlink" Target="http://www.ncbi.nlm.nih.gov/entrez/query.fcgi?cmd=PureSearch&amp;db=genomeprj&amp;details_term=Basidiomycota%5bOrganism%5d%20AND%20seqstat_any%20AND%20pt_default%5bprop%5d%20AND%20seqstat_assembly%5bprop%5d" TargetMode="External"/><Relationship Id="rId83" Type="http://schemas.openxmlformats.org/officeDocument/2006/relationships/hyperlink" Target="http://www.ncbi.nlm.nih.gov/entrez/query.fcgi?cmd=PureSearch&amp;db=genomeprj&amp;details_term=Eukaryota%5bOrganism%5d%20NOT%20Viridiplantae%20NOT%20Metazoa%20NOT%20Fungi%20AND%20seqstat_any%20AND%20pt_default%5bprop%5d%20AND%20seqstat_assembly%5bprop%5d" TargetMode="External"/><Relationship Id="rId88" Type="http://schemas.openxmlformats.org/officeDocument/2006/relationships/hyperlink" Target="http://www.ncbi.nlm.nih.gov/entrez/query.fcgi?cmd=PureSearch&amp;db=genomeprj&amp;details_term=Apicomplexa%5bOrganism%5d%20AND%20seqstat_any%20AND%20pt_default%5bprop%5d%20AND%20seqstat_inprogress%5bprop%5d" TargetMode="External"/><Relationship Id="rId91" Type="http://schemas.openxmlformats.org/officeDocument/2006/relationships/hyperlink" Target="http://www.ncbi.nlm.nih.gov/entrez/query.fcgi?cmd=PureSearch&amp;db=genomeprj&amp;details_term=Kinetoplastida%5bOrganism%5d%20AND%20seqstat_any%20AND%20pt_default%5bprop%5d%20AND%20seqstat_assembly%5bprop%5d" TargetMode="External"/><Relationship Id="rId96" Type="http://schemas.openxmlformats.org/officeDocument/2006/relationships/hyperlink" Target="http://www.ncbi.nlm.nih.gov/entrez/query.fcgi?cmd=PureSearch&amp;db=genomeprj&amp;details_term=Eukaryota%5bOrganism%5d%20NOT%20Apicomplexa%20NOT%20Kinetoplastida%20NOT%20Viridiplantae%20NOT%20Metazoa%20NOT%20Fungi%20AND%20seqstat_any%20AND%20pt_default%5bprop%5d%20AND%20seqstat_inprogress%5bprop%5d" TargetMode="External"/><Relationship Id="rId1" Type="http://schemas.openxmlformats.org/officeDocument/2006/relationships/vmlDrawing" Target="../drawings/vmlDrawing1.vml"/><Relationship Id="rId6" Type="http://schemas.openxmlformats.org/officeDocument/2006/relationships/hyperlink" Target="http://www.ncbi.nlm.nih.gov/entrez/query.fcgi?cmd=PureSearch&amp;db=genomeprj&amp;details_term=(Archaea%5bOrganism%5d%20OR%20Bacteria%5bOrganism%5d)%20AND%20seqstat_any%20AND%20pt_default%5bprop%5d%20AND%20seqstat_complete%5bprop%5d" TargetMode="External"/><Relationship Id="rId15" Type="http://schemas.openxmlformats.org/officeDocument/2006/relationships/hyperlink" Target="http://www.ncbi.nlm.nih.gov/entrez/query.fcgi?cmd=PureSearch&amp;db=genomeprj&amp;details_term=Bacteria%5bOrganism%5d%20AND%20seqstat_any%20AND%20pt_default%5bprop%5d%20AND%20seqstat_assembly%5bprop%5d" TargetMode="External"/><Relationship Id="rId23" Type="http://schemas.openxmlformats.org/officeDocument/2006/relationships/hyperlink" Target="http://www.ncbi.nlm.nih.gov/entrez/query.fcgi?cmd=PureSearch&amp;db=genomeprj&amp;details_term=Metazoa%5bOrganism%5d%20AND%20seqstat_any%20AND%20pt_default%5bprop%5d%20AND%20seqstat_assembly%5bprop%5d" TargetMode="External"/><Relationship Id="rId28" Type="http://schemas.openxmlformats.org/officeDocument/2006/relationships/hyperlink" Target="http://www.ncbi.nlm.nih.gov/entrez/query.fcgi?cmd=PureSearch&amp;db=genomeprj&amp;details_term=Mammalia%5bOrganism%5d%20AND%20seqstat_any%20AND%20pt_default%5bprop%5d%20AND%20seqstat_inprogress%5bprop%5d" TargetMode="External"/><Relationship Id="rId36" Type="http://schemas.openxmlformats.org/officeDocument/2006/relationships/hyperlink" Target="http://www.ncbi.nlm.nih.gov/entrez/query.fcgi?cmd=PureSearch&amp;db=genomeprj&amp;details_term=Hexapoda%5bOrganism%5d%20AND%20seqstat_any%20AND%20pt_default%5bprop%5d%20AND%20seqstat_complete%5bprop%5d" TargetMode="External"/><Relationship Id="rId49" Type="http://schemas.openxmlformats.org/officeDocument/2006/relationships/hyperlink" Target="http://www.ncbi.nlm.nih.gov/entrez/query.fcgi?cmd=PureSearch&amp;db=genomeprj&amp;details_term=Sauropsida%5bOrganism%5d%20NOT%20Aves%5bOrganism%5d%20AND%20seqstat_any%20AND%20pt_default%5bprop%5d%20AND%20seqstat_assembly%5bprop%5d" TargetMode="External"/><Relationship Id="rId57" Type="http://schemas.openxmlformats.org/officeDocument/2006/relationships/hyperlink" Target="http://www.ncbi.nlm.nih.gov/entrez/query.fcgi?cmd=PureSearch&amp;db=genomeprj&amp;details_term=Embryophyta%5bOrganism%5d%20AND%20seqstat_any%20AND%20pt_default%5bprop%5d" TargetMode="External"/><Relationship Id="rId10" Type="http://schemas.openxmlformats.org/officeDocument/2006/relationships/hyperlink" Target="http://www.ncbi.nlm.nih.gov/entrez/query.fcgi?cmd=PureSearch&amp;db=genomeprj&amp;details_term=Archaea%5bOrganism%5d%20AND%20seqstat_any%20AND%20pt_default%5bprop%5d%20AND%20seqstat_complete%5bprop%5d" TargetMode="External"/><Relationship Id="rId31" Type="http://schemas.openxmlformats.org/officeDocument/2006/relationships/hyperlink" Target="http://www.ncbi.nlm.nih.gov/entrez/query.fcgi?cmd=PureSearch&amp;db=genomeprj&amp;details_term=Aves%5bOrganism%5d%20AND%20seqstat_any%20AND%20pt_default%5bprop%5d%20AND%20seqstat_inprogress%5bprop%5d" TargetMode="External"/><Relationship Id="rId44" Type="http://schemas.openxmlformats.org/officeDocument/2006/relationships/hyperlink" Target="http://www.ncbi.nlm.nih.gov/entrez/query.fcgi?cmd=PureSearch&amp;db=genomeprj&amp;details_term=Nematoda%5bOrganism%5d%20AND%20seqstat_any%20AND%20pt_default%5bprop%5d%20AND%20seqstat_assembly%5bprop%5d" TargetMode="External"/><Relationship Id="rId52" Type="http://schemas.openxmlformats.org/officeDocument/2006/relationships/hyperlink" Target="http://www.ncbi.nlm.nih.gov/entrez/query.fcgi?cmd=PureSearch&amp;db=genomeprj&amp;details_term=Metazoa%5bOrganism%5d%20NOT%20Insecta%20NOT%20Mammalia%20NOT%20Nematoda%20NOT%20Craniata%20NOT%20Sauropsida%20NOT%20Aves%20AND%20seqstat_any%20AND%20pt_default%5bprop%5d%20AND%20seqstat_inprogress%5bprop%5d" TargetMode="External"/><Relationship Id="rId60" Type="http://schemas.openxmlformats.org/officeDocument/2006/relationships/hyperlink" Target="http://www.ncbi.nlm.nih.gov/entrez/query.fcgi?cmd=PureSearch&amp;db=genomeprj&amp;details_term=Embryophyta%5bOrganism%5d%20AND%20seqstat_any%20AND%20pt_default%5bprop%5d%20AND%20seqstat_inprogress%5bprop%5d" TargetMode="External"/><Relationship Id="rId65" Type="http://schemas.openxmlformats.org/officeDocument/2006/relationships/hyperlink" Target="http://www.ncbi.nlm.nih.gov/entrez/query.fcgi?cmd=PureSearch&amp;db=genomeprj&amp;details_term=Fungi%5bOrganism%5d%20AND%20seqstat_any%20AND%20pt_default%5bprop%5d" TargetMode="External"/><Relationship Id="rId73" Type="http://schemas.openxmlformats.org/officeDocument/2006/relationships/hyperlink" Target="http://www.ncbi.nlm.nih.gov/entrez/query.fcgi?cmd=PureSearch&amp;db=genomeprj&amp;details_term=Basidiomycota%5bOrganism%5d%20AND%20seqstat_any%20AND%20pt_default%5bprop%5d" TargetMode="External"/><Relationship Id="rId78" Type="http://schemas.openxmlformats.org/officeDocument/2006/relationships/hyperlink" Target="http://www.ncbi.nlm.nih.gov/entrez/query.fcgi?cmd=PureSearch&amp;db=genomeprj&amp;details_term=Fungi%5bOrganism%5d%20NOT%20Ascomycota%5bOrganism%5d%20NOT%20Basidiomycota%5bOrganism%5d%20AND%20seqstat_any%20AND%20pt_default%5bprop%5d%20AND%20seqstat_complete%5bprop%5d" TargetMode="External"/><Relationship Id="rId81" Type="http://schemas.openxmlformats.org/officeDocument/2006/relationships/hyperlink" Target="http://www.ncbi.nlm.nih.gov/entrez/query.fcgi?cmd=PureSearch&amp;db=genomeprj&amp;details_term=Eukaryota%5bOrganism%5d%20NOT%20Viridiplantae%20NOT%20Metazoa%20NOT%20Fungi%20AND%20seqstat_any%20AND%20pt_default%5bprop%5d" TargetMode="External"/><Relationship Id="rId86" Type="http://schemas.openxmlformats.org/officeDocument/2006/relationships/hyperlink" Target="http://www.ncbi.nlm.nih.gov/entrez/query.fcgi?cmd=PureSearch&amp;db=genomeprj&amp;details_term=Apicomplexa%5bOrganism%5d%20AND%20seqstat_any%20AND%20pt_default%5bprop%5d%20AND%20seqstat_complete%5bprop%5d" TargetMode="External"/><Relationship Id="rId94" Type="http://schemas.openxmlformats.org/officeDocument/2006/relationships/hyperlink" Target="http://www.ncbi.nlm.nih.gov/entrez/query.fcgi?cmd=PureSearch&amp;db=genomeprj&amp;details_term=Eukaryota%5bOrganism%5d%20NOT%20Apicomplexa%20NOT%20Kinetoplastida%20NOT%20Viridiplantae%20NOT%20Metazoa%20NOT%20Fungi%20AND%20seqstat_any%20AND%20pt_default%5bprop%5d%20AND%20seqstat_complete%5bprop%5d" TargetMode="External"/><Relationship Id="rId99" Type="http://schemas.openxmlformats.org/officeDocument/2006/relationships/hyperlink" Target="https://www.ncbi.nlm.nih.gov/genome/browse/#tabs-proks" TargetMode="External"/><Relationship Id="rId101" Type="http://schemas.openxmlformats.org/officeDocument/2006/relationships/hyperlink" Target="https://www.ncbi.nlm.nih.gov/genome/browse/#tabs-organelles" TargetMode="External"/><Relationship Id="rId4" Type="http://schemas.openxmlformats.org/officeDocument/2006/relationships/hyperlink" Target="http://www.ncbi.nlm.nih.gov/genome/browse/" TargetMode="External"/><Relationship Id="rId9" Type="http://schemas.openxmlformats.org/officeDocument/2006/relationships/hyperlink" Target="http://www.ncbi.nlm.nih.gov/entrez/query.fcgi?cmd=PureSearch&amp;db=genomeprj&amp;details_term=Archaea%5bOrganism%5d%20AND%20seqstat_any%20AND%20pt_default%5bprop%5d" TargetMode="External"/><Relationship Id="rId13" Type="http://schemas.openxmlformats.org/officeDocument/2006/relationships/hyperlink" Target="http://www.ncbi.nlm.nih.gov/entrez/query.fcgi?cmd=PureSearch&amp;db=genomeprj&amp;details_term=Bacteria%5bOrganism%5d%20AND%20seqstat_any%20AND%20pt_default%5bprop%5d" TargetMode="External"/><Relationship Id="rId18" Type="http://schemas.openxmlformats.org/officeDocument/2006/relationships/hyperlink" Target="http://www.ncbi.nlm.nih.gov/entrez/query.fcgi?cmd=PureSearch&amp;db=genomeprj&amp;details_term=Eukaryota%5bOrganism%5d%20AND%20seqstat_any%20AND%20pt_default%5bprop%5d%20AND%20seqstat_complete%5bprop%5d" TargetMode="External"/><Relationship Id="rId39" Type="http://schemas.openxmlformats.org/officeDocument/2006/relationships/hyperlink" Target="http://www.ncbi.nlm.nih.gov/entrez/query.fcgi?cmd=PureSearch&amp;db=genomeprj&amp;details_term=Platyhelminthes%5bOrganism%5d%20AND%20seqstat_any%20AND%20pt_default%5bprop%5d" TargetMode="External"/><Relationship Id="rId34" Type="http://schemas.openxmlformats.org/officeDocument/2006/relationships/hyperlink" Target="http://www.ncbi.nlm.nih.gov/entrez/query.fcgi?cmd=PureSearch&amp;db=genomeprj&amp;details_term=Craniata%5bOrganism%5d%20NOT%20Tetrapoda%5bOrganism%5d%20AND%20seqstat_any%20AND%20pt_default%5bprop%5d%20AND%20seqstat_inprogress%5bprop%5d" TargetMode="External"/><Relationship Id="rId50" Type="http://schemas.openxmlformats.org/officeDocument/2006/relationships/hyperlink" Target="http://www.ncbi.nlm.nih.gov/entrez/query.fcgi?cmd=PureSearch&amp;db=genomeprj&amp;details_term=Metazoa%5bOrganism%5d%20NOT%20Insecta%20NOT%20Mammalia%20NOT%20Nematoda%20NOT%20Craniata%20NOT%20Sauropsida%20NOT%20Aves%20AND%20seqstat_any%20AND%20pt_default%5bprop%5d" TargetMode="External"/><Relationship Id="rId55" Type="http://schemas.openxmlformats.org/officeDocument/2006/relationships/hyperlink" Target="http://www.ncbi.nlm.nih.gov/entrez/query.fcgi?cmd=PureSearch&amp;db=genomeprj&amp;details_term=Viridiplantae%5bOrganism%5d%20AND%20seqstat_any%20AND%20pt_default%5bprop%5d%20AND%20seqstat_assembly%5bprop%5d" TargetMode="External"/><Relationship Id="rId76" Type="http://schemas.openxmlformats.org/officeDocument/2006/relationships/hyperlink" Target="http://www.ncbi.nlm.nih.gov/entrez/query.fcgi?cmd=PureSearch&amp;db=genomeprj&amp;details_term=Basidiomycota%5bOrganism%5d%20AND%20seqstat_any%20AND%20pt_default%5bprop%5d%20AND%20seqstat_inprogress%5bprop%5d" TargetMode="External"/><Relationship Id="rId97" Type="http://schemas.openxmlformats.org/officeDocument/2006/relationships/image" Target="../media/image19.gif"/><Relationship Id="rId7" Type="http://schemas.openxmlformats.org/officeDocument/2006/relationships/hyperlink" Target="http://www.ncbi.nlm.nih.gov/entrez/query.fcgi?cmd=PureSearch&amp;db=genomeprj&amp;details_term=(Archaea%5bOrganism%5d%20OR%20Bacteria%5bOrganism%5d)%20AND%20seqstat_any%20AND%20pt_default%5bprop%5d%20AND%20seqstat_assembly%5bprop%5d" TargetMode="External"/><Relationship Id="rId71" Type="http://schemas.openxmlformats.org/officeDocument/2006/relationships/hyperlink" Target="http://www.ncbi.nlm.nih.gov/entrez/query.fcgi?cmd=PureSearch&amp;db=genomeprj&amp;details_term=Ascomycota%5bOrganism%5d%20AND%20seqstat_any%20AND%20pt_default%5bprop%5d%20AND%20seqstat_assembly%5bprop%5d" TargetMode="External"/><Relationship Id="rId92" Type="http://schemas.openxmlformats.org/officeDocument/2006/relationships/hyperlink" Target="http://www.ncbi.nlm.nih.gov/entrez/query.fcgi?cmd=PureSearch&amp;db=genomeprj&amp;details_term=Kinetoplastida%5bOrganism%5d%20AND%20seqstat_any%20AND%20pt_default%5bprop%5d%20AND%20seqstat_inprogress%5bprop%5d" TargetMode="External"/><Relationship Id="rId2" Type="http://schemas.openxmlformats.org/officeDocument/2006/relationships/control" Target="../activeX/activeX1.xml"/><Relationship Id="rId29" Type="http://schemas.openxmlformats.org/officeDocument/2006/relationships/hyperlink" Target="http://www.ncbi.nlm.nih.gov/entrez/query.fcgi?cmd=PureSearch&amp;db=genomeprj&amp;details_term=Aves%5bOrganism%5d%20AND%20seqstat_any%20AND%20pt_default%5bprop%5d" TargetMode="External"/><Relationship Id="rId24" Type="http://schemas.openxmlformats.org/officeDocument/2006/relationships/hyperlink" Target="http://www.ncbi.nlm.nih.gov/entrez/query.fcgi?cmd=PureSearch&amp;db=genomeprj&amp;details_term=Metazoa%5bOrganism%5d%20AND%20seqstat_any%20AND%20pt_default%5bprop%5d%20AND%20seqstat_inprogress%5bprop%5d" TargetMode="External"/><Relationship Id="rId40" Type="http://schemas.openxmlformats.org/officeDocument/2006/relationships/hyperlink" Target="http://www.ncbi.nlm.nih.gov/entrez/query.fcgi?cmd=PureSearch&amp;db=genomeprj&amp;details_term=Platyhelminthes%5bOrganism%5d%20AND%20seqstat_any%20AND%20pt_default%5bprop%5d%20AND%20seqstat_assembly%5bprop%5d" TargetMode="External"/><Relationship Id="rId45" Type="http://schemas.openxmlformats.org/officeDocument/2006/relationships/hyperlink" Target="http://www.ncbi.nlm.nih.gov/entrez/query.fcgi?cmd=PureSearch&amp;db=genomeprj&amp;details_term=Nematoda%5bOrganism%5d%20AND%20seqstat_any%20AND%20pt_default%5bprop%5d%20AND%20seqstat_inprogress%5bprop%5d" TargetMode="External"/><Relationship Id="rId66" Type="http://schemas.openxmlformats.org/officeDocument/2006/relationships/hyperlink" Target="http://www.ncbi.nlm.nih.gov/entrez/query.fcgi?cmd=PureSearch&amp;db=genomeprj&amp;details_term=Fungi%5bOrganism%5d%20AND%20seqstat_any%20AND%20pt_default%5bprop%5d%20AND%20seqstat_complete%5bprop%5d" TargetMode="External"/><Relationship Id="rId87" Type="http://schemas.openxmlformats.org/officeDocument/2006/relationships/hyperlink" Target="http://www.ncbi.nlm.nih.gov/entrez/query.fcgi?cmd=PureSearch&amp;db=genomeprj&amp;details_term=Apicomplexa%5bOrganism%5d%20AND%20seqstat_any%20AND%20pt_default%5bprop%5d%20AND%20seqstat_assembly%5bprop%5d" TargetMode="External"/><Relationship Id="rId61" Type="http://schemas.openxmlformats.org/officeDocument/2006/relationships/hyperlink" Target="http://www.ncbi.nlm.nih.gov/entrez/query.fcgi?cmd=PureSearch&amp;db=genomeprj&amp;details_term=Chlorophyta%5bOrganism%5d%20AND%20seqstat_any%20AND%20pt_default%5bprop%5d" TargetMode="External"/><Relationship Id="rId82" Type="http://schemas.openxmlformats.org/officeDocument/2006/relationships/hyperlink" Target="http://www.ncbi.nlm.nih.gov/entrez/query.fcgi?cmd=PureSearch&amp;db=genomeprj&amp;details_term=Eukaryota%5bOrganism%5d%20NOT%20Viridiplantae%20NOT%20Metazoa%20NOT%20Fungi%20AND%20seqstat_any%20AND%20pt_default%5bprop%5d%20AND%20seqstat_complete%5bprop%5d" TargetMode="External"/><Relationship Id="rId19" Type="http://schemas.openxmlformats.org/officeDocument/2006/relationships/hyperlink" Target="http://www.ncbi.nlm.nih.gov/entrez/query.fcgi?cmd=PureSearch&amp;db=genomeprj&amp;details_term=Eukaryota%5bOrganism%5d%20AND%20seqstat_any%20AND%20pt_default%5bprop%5d%20AND%20seqstat_assembly%5bprop%5d" TargetMode="External"/><Relationship Id="rId14" Type="http://schemas.openxmlformats.org/officeDocument/2006/relationships/hyperlink" Target="http://www.ncbi.nlm.nih.gov/entrez/query.fcgi?cmd=PureSearch&amp;db=genomeprj&amp;details_term=Bacteria%5bOrganism%5d%20AND%20seqstat_any%20AND%20pt_default%5bprop%5d%20AND%20seqstat_complete%5bprop%5d" TargetMode="External"/><Relationship Id="rId30" Type="http://schemas.openxmlformats.org/officeDocument/2006/relationships/hyperlink" Target="http://www.ncbi.nlm.nih.gov/entrez/query.fcgi?cmd=PureSearch&amp;db=genomeprj&amp;details_term=Aves%5bOrganism%5d%20AND%20seqstat_any%20AND%20pt_default%5bprop%5d%20AND%20seqstat_assembly%5bprop%5d" TargetMode="External"/><Relationship Id="rId35" Type="http://schemas.openxmlformats.org/officeDocument/2006/relationships/hyperlink" Target="http://www.ncbi.nlm.nih.gov/entrez/query.fcgi?cmd=PureSearch&amp;db=genomeprj&amp;details_term=Hexapoda%5bOrganism%5d%20AND%20seqstat_any%20AND%20pt_default%5bprop%5d" TargetMode="External"/><Relationship Id="rId56" Type="http://schemas.openxmlformats.org/officeDocument/2006/relationships/hyperlink" Target="http://www.ncbi.nlm.nih.gov/entrez/query.fcgi?cmd=PureSearch&amp;db=genomeprj&amp;details_term=Viridiplantae%5bOrganism%5d%20AND%20seqstat_any%20AND%20pt_default%5bprop%5d%20AND%20seqstat_inprogress%5bprop%5d" TargetMode="External"/><Relationship Id="rId77" Type="http://schemas.openxmlformats.org/officeDocument/2006/relationships/hyperlink" Target="http://www.ncbi.nlm.nih.gov/entrez/query.fcgi?cmd=PureSearch&amp;db=genomeprj&amp;details_term=Fungi%5bOrganism%5d%20NOT%20Ascomycota%5bOrganism%5d%20NOT%20Basidiomycota%5bOrganism%5d%20AND%20seqstat_any%20AND%20pt_default%5bprop%5d" TargetMode="External"/><Relationship Id="rId100" Type="http://schemas.openxmlformats.org/officeDocument/2006/relationships/hyperlink" Target="https://www.ncbi.nlm.nih.gov/genome/browse/#tabs-plasmids" TargetMode="External"/><Relationship Id="rId8" Type="http://schemas.openxmlformats.org/officeDocument/2006/relationships/hyperlink" Target="http://www.ncbi.nlm.nih.gov/entrez/query.fcgi?cmd=PureSearch&amp;db=genomeprj&amp;details_term=(Archaea%5bOrganism%5d%20OR%20Bacteria%5bOrganism%5d)%20AND%20seqstat_any%20AND%20pt_default%5bprop%5d%20AND%20seqstat_inprogress%5bprop%5d" TargetMode="External"/><Relationship Id="rId51" Type="http://schemas.openxmlformats.org/officeDocument/2006/relationships/hyperlink" Target="http://www.ncbi.nlm.nih.gov/entrez/query.fcgi?cmd=PureSearch&amp;db=genomeprj&amp;details_term=Metazoa%5bOrganism%5d%20NOT%20Insecta%20NOT%20Mammalia%20NOT%20Nematoda%20NOT%20Craniata%20NOT%20Sauropsida%20NOT%20Aves%20AND%20seqstat_any%20AND%20pt_default%5bprop%5d%20AND%20seqstat_assembly%5bprop%5d" TargetMode="External"/><Relationship Id="rId72" Type="http://schemas.openxmlformats.org/officeDocument/2006/relationships/hyperlink" Target="http://www.ncbi.nlm.nih.gov/entrez/query.fcgi?cmd=PureSearch&amp;db=genomeprj&amp;details_term=Ascomycota%5bOrganism%5d%20AND%20seqstat_any%20AND%20pt_default%5bprop%5d%20AND%20seqstat_inprogress%5bprop%5d" TargetMode="External"/><Relationship Id="rId93" Type="http://schemas.openxmlformats.org/officeDocument/2006/relationships/hyperlink" Target="http://www.ncbi.nlm.nih.gov/entrez/query.fcgi?cmd=PureSearch&amp;db=genomeprj&amp;details_term=Eukaryota%5bOrganism%5d%20NOT%20Apicomplexa%20NOT%20Kinetoplastida%20NOT%20Viridiplantae%20NOT%20Metazoa%20NOT%20Fungi%20AND%20seqstat_any%20AND%20pt_default%5bprop%5d" TargetMode="External"/><Relationship Id="rId98" Type="http://schemas.openxmlformats.org/officeDocument/2006/relationships/hyperlink" Target="https://www.ncbi.nlm.nih.gov/genome/browse/#tabs-euks" TargetMode="External"/><Relationship Id="rId3"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4.xml.rels><?xml version="1.0" encoding="UTF-8" standalone="yes"?>
<Relationships xmlns="http://schemas.openxmlformats.org/package/2006/relationships"><Relationship Id="rId3" Type="http://schemas.openxmlformats.org/officeDocument/2006/relationships/hyperlink" Target="https://www.youtube.com/watch?v=6cPeQ5cjAVI" TargetMode="External"/><Relationship Id="rId2" Type="http://schemas.openxmlformats.org/officeDocument/2006/relationships/image" Target="../media/image109.jpg"/><Relationship Id="rId1" Type="http://schemas.openxmlformats.org/officeDocument/2006/relationships/slideLayout" Target="../slideLayouts/slideLayout29.xml"/></Relationships>
</file>

<file path=ppt/slides/_rels/slide125.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png"/><Relationship Id="rId1" Type="http://schemas.openxmlformats.org/officeDocument/2006/relationships/slideLayout" Target="../slideLayouts/slideLayout29.xml"/></Relationships>
</file>

<file path=ppt/slides/_rels/slide126.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hyperlink" Target="https://www.youtube.com/watch?v=O3e2_Ctty_M" TargetMode="External"/><Relationship Id="rId1" Type="http://schemas.openxmlformats.org/officeDocument/2006/relationships/slideLayout" Target="../slideLayouts/slideLayout29.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ncbi.nlm.nih.gov/guide/genomes-maps/" TargetMode="External"/><Relationship Id="rId2" Type="http://schemas.openxmlformats.org/officeDocument/2006/relationships/image" Target="../media/image20.jpg"/><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3" Type="http://schemas.openxmlformats.org/officeDocument/2006/relationships/hyperlink" Target="https://www.neb.com/products/p8010-factor-xa-protease" TargetMode="External"/><Relationship Id="rId2" Type="http://schemas.openxmlformats.org/officeDocument/2006/relationships/hyperlink" Target="http://tools.lifetechnologies.com/content/sfs/manuals/10127017.pdf" TargetMode="External"/><Relationship Id="rId1" Type="http://schemas.openxmlformats.org/officeDocument/2006/relationships/slideLayout" Target="../slideLayouts/slideLayout29.xml"/></Relationships>
</file>

<file path=ppt/slides/_rels/slide13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6.xml.rels><?xml version="1.0" encoding="UTF-8" standalone="yes"?>
<Relationships xmlns="http://schemas.openxmlformats.org/package/2006/relationships"><Relationship Id="rId3" Type="http://schemas.openxmlformats.org/officeDocument/2006/relationships/hyperlink" Target="http://www.youtube.com/watch?v=VNsThMNjKhM" TargetMode="External"/><Relationship Id="rId2" Type="http://schemas.openxmlformats.org/officeDocument/2006/relationships/image" Target="../media/image115.png"/><Relationship Id="rId1" Type="http://schemas.openxmlformats.org/officeDocument/2006/relationships/slideLayout" Target="../slideLayouts/slideLayout29.xml"/></Relationships>
</file>

<file path=ppt/slides/_rels/slide1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9.xml"/><Relationship Id="rId1" Type="http://schemas.openxmlformats.org/officeDocument/2006/relationships/vmlDrawing" Target="../drawings/vmlDrawing2.vml"/><Relationship Id="rId4" Type="http://schemas.openxmlformats.org/officeDocument/2006/relationships/image" Target="../media/image116.png"/></Relationships>
</file>

<file path=ppt/slides/_rels/slide13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17.png"/><Relationship Id="rId1" Type="http://schemas.openxmlformats.org/officeDocument/2006/relationships/slideLayout" Target="../slideLayouts/slideLayout29.xml"/></Relationships>
</file>

<file path=ppt/slides/_rels/slide13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jpeg"/><Relationship Id="rId1" Type="http://schemas.openxmlformats.org/officeDocument/2006/relationships/slideLayout" Target="../slideLayouts/slideLayout18.xml"/><Relationship Id="rId5" Type="http://schemas.openxmlformats.org/officeDocument/2006/relationships/image" Target="../media/image23.gif"/><Relationship Id="rId4" Type="http://schemas.openxmlformats.org/officeDocument/2006/relationships/hyperlink" Target="http://www.newsperuvian.com/wp-content/uploads/2011/05/dna-structure-1.gif" TargetMode="Externa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hyperlink" Target="http://www.google.com/url?sa=i&amp;rct=j&amp;q=&amp;esrc=s&amp;frm=1&amp;source=images&amp;cd=&amp;cad=rja&amp;docid=2IE9VK3JTIYFmM&amp;tbnid=dR1AVqHEXL7JMM:&amp;ved=0CAUQjRw&amp;url=http://www.utoledo.edu/med/depts/bioinfo/cores/GCL_Analysis_of_Microarray_Data.html&amp;ei=AlZhUoiuHJG54AP31YAY&amp;bvm=bv.54176721,d.dmg&amp;psig=AFQjCNEilaJWrCjMRMog-ngwK4xJsUTPUQ&amp;ust=1382197065175035" TargetMode="External"/><Relationship Id="rId1" Type="http://schemas.openxmlformats.org/officeDocument/2006/relationships/slideLayout" Target="../slideLayouts/slideLayout29.xml"/><Relationship Id="rId5" Type="http://schemas.openxmlformats.org/officeDocument/2006/relationships/image" Target="../media/image120.jpeg"/><Relationship Id="rId4" Type="http://schemas.openxmlformats.org/officeDocument/2006/relationships/hyperlink" Target="http://www.google.com/url?sa=i&amp;rct=j&amp;q=&amp;esrc=s&amp;frm=1&amp;source=images&amp;cd=&amp;cad=rja&amp;docid=pmiJKaHMRYzKAM&amp;tbnid=IQa0knXsESXwXM:&amp;ved=0CAUQjRw&amp;url=http://genome.ws.utk.edu/affy/data/&amp;ei=V1ZhUrrRLces4APByoDwBQ&amp;bvm=bv.54176721,d.dmg&amp;psig=AFQjCNEilaJWrCjMRMog-ngwK4xJsUTPUQ&amp;ust=1382197065175035" TargetMode="Externa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5.xml.rels><?xml version="1.0" encoding="UTF-8" standalone="yes"?>
<Relationships xmlns="http://schemas.openxmlformats.org/package/2006/relationships"><Relationship Id="rId2" Type="http://schemas.openxmlformats.org/officeDocument/2006/relationships/hyperlink" Target="http://www.youtube.com/watch?v=85h3vYt3KYg&amp;feature=player_embedded" TargetMode="External"/><Relationship Id="rId1" Type="http://schemas.openxmlformats.org/officeDocument/2006/relationships/slideLayout" Target="../slideLayouts/slideLayout29.xml"/></Relationships>
</file>

<file path=ppt/slides/_rels/slide14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9.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9.xml"/></Relationships>
</file>

<file path=ppt/slides/_rels/slide15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9.xml"/></Relationships>
</file>

<file path=ppt/slides/_rels/slide15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Layout" Target="../slideLayouts/slideLayout29.xml"/><Relationship Id="rId1" Type="http://schemas.openxmlformats.org/officeDocument/2006/relationships/video" Target="file:///\\as.uky.edu\as\BioSci\brymond\private\510\2007\rnai_revised_500x280.wmv" TargetMode="External"/><Relationship Id="rId4" Type="http://schemas.openxmlformats.org/officeDocument/2006/relationships/hyperlink" Target="http://www.nature.com/focus/rnai/animations/animation/animation.htm"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9.xml"/><Relationship Id="rId4" Type="http://schemas.microsoft.com/office/2007/relationships/hdphoto" Target="../media/hdphoto17.wdp"/></Relationships>
</file>

<file path=ppt/slides/_rels/slide15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5.jpeg"/><Relationship Id="rId1" Type="http://schemas.openxmlformats.org/officeDocument/2006/relationships/slideLayout" Target="../slideLayouts/slideLayout29.xml"/><Relationship Id="rId4" Type="http://schemas.microsoft.com/office/2007/relationships/hdphoto" Target="../media/hdphoto18.wdp"/></Relationships>
</file>

<file path=ppt/slides/_rels/slide15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9.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7.xml.rels><?xml version="1.0" encoding="UTF-8" standalone="yes"?>
<Relationships xmlns="http://schemas.openxmlformats.org/package/2006/relationships"><Relationship Id="rId3" Type="http://schemas.openxmlformats.org/officeDocument/2006/relationships/hyperlink" Target="http://www.nobelprize.org/nobel_prizes/chemistry/laureates/1958/" TargetMode="External"/><Relationship Id="rId2" Type="http://schemas.openxmlformats.org/officeDocument/2006/relationships/hyperlink" Target="http://www.nobelprize.org/nobel_prizes/chemistry/laureates/1980/" TargetMode="External"/><Relationship Id="rId1" Type="http://schemas.openxmlformats.org/officeDocument/2006/relationships/slideLayout" Target="../slideLayouts/slideLayout29.xml"/><Relationship Id="rId6" Type="http://schemas.microsoft.com/office/2007/relationships/hdphoto" Target="../media/hdphoto19.wdp"/><Relationship Id="rId5" Type="http://schemas.openxmlformats.org/officeDocument/2006/relationships/image" Target="../media/image130.png"/><Relationship Id="rId4" Type="http://schemas.openxmlformats.org/officeDocument/2006/relationships/image" Target="../media/image129.jpeg"/></Relationships>
</file>

<file path=ppt/slides/_rels/slide15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9.xml"/></Relationships>
</file>

<file path=ppt/slides/_rels/slide15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33.jpeg"/><Relationship Id="rId1" Type="http://schemas.openxmlformats.org/officeDocument/2006/relationships/slideLayout" Target="../slideLayouts/slideLayout29.xml"/><Relationship Id="rId6" Type="http://schemas.microsoft.com/office/2007/relationships/hdphoto" Target="../media/hdphoto21.wdp"/><Relationship Id="rId5" Type="http://schemas.openxmlformats.org/officeDocument/2006/relationships/image" Target="../media/image135.jpeg"/><Relationship Id="rId4" Type="http://schemas.openxmlformats.org/officeDocument/2006/relationships/image" Target="../media/image134.jpe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36.png"/><Relationship Id="rId1" Type="http://schemas.openxmlformats.org/officeDocument/2006/relationships/slideLayout" Target="../slideLayouts/slideLayout29.xml"/></Relationships>
</file>

<file path=ppt/slides/_rels/slide161.xml.rels><?xml version="1.0" encoding="UTF-8" standalone="yes"?>
<Relationships xmlns="http://schemas.openxmlformats.org/package/2006/relationships"><Relationship Id="rId2" Type="http://schemas.openxmlformats.org/officeDocument/2006/relationships/image" Target="../media/image137.gif"/><Relationship Id="rId1" Type="http://schemas.openxmlformats.org/officeDocument/2006/relationships/slideLayout" Target="../slideLayouts/slideLayout73.xml"/></Relationships>
</file>

<file path=ppt/slides/_rels/slide162.xml.rels><?xml version="1.0" encoding="UTF-8" standalone="yes"?>
<Relationships xmlns="http://schemas.openxmlformats.org/package/2006/relationships"><Relationship Id="rId3" Type="http://schemas.openxmlformats.org/officeDocument/2006/relationships/hyperlink" Target="http://www.youtube.com/watch?v=MxkYa9XCvBQ" TargetMode="External"/><Relationship Id="rId2" Type="http://schemas.openxmlformats.org/officeDocument/2006/relationships/image" Target="../media/image138.jpeg"/><Relationship Id="rId1" Type="http://schemas.openxmlformats.org/officeDocument/2006/relationships/slideLayout" Target="../slideLayouts/slideLayout29.xml"/><Relationship Id="rId4" Type="http://schemas.openxmlformats.org/officeDocument/2006/relationships/hyperlink" Target="http://www.massgenomics.org/2010/03/agbt-ion-torrent-semiconductor-sequencin.html" TargetMode="External"/></Relationships>
</file>

<file path=ppt/slides/_rels/slide16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29.xml"/><Relationship Id="rId4" Type="http://schemas.openxmlformats.org/officeDocument/2006/relationships/image" Target="../media/image141.jpeg"/></Relationships>
</file>

<file path=ppt/slides/_rels/slide164.xml.rels><?xml version="1.0" encoding="UTF-8" standalone="yes"?>
<Relationships xmlns="http://schemas.openxmlformats.org/package/2006/relationships"><Relationship Id="rId2" Type="http://schemas.openxmlformats.org/officeDocument/2006/relationships/hyperlink" Target="https://www.youtube.com/watch?v=fCd6B5HRaZ8" TargetMode="External"/><Relationship Id="rId1" Type="http://schemas.openxmlformats.org/officeDocument/2006/relationships/slideLayout" Target="../slideLayouts/slideLayout29.xml"/></Relationships>
</file>

<file path=ppt/slides/_rels/slide165.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142.png"/><Relationship Id="rId1" Type="http://schemas.openxmlformats.org/officeDocument/2006/relationships/slideLayout" Target="../slideLayouts/slideLayout29.xml"/></Relationships>
</file>

<file path=ppt/slides/_rels/slide166.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143.png"/><Relationship Id="rId1" Type="http://schemas.openxmlformats.org/officeDocument/2006/relationships/slideLayout" Target="../slideLayouts/slideLayout29.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8.xml.rels><?xml version="1.0" encoding="UTF-8" standalone="yes"?>
<Relationships xmlns="http://schemas.openxmlformats.org/package/2006/relationships"><Relationship Id="rId2" Type="http://schemas.openxmlformats.org/officeDocument/2006/relationships/hyperlink" Target="https://www.youtube.com/watch?v=fCd6B5HRaZ8" TargetMode="External"/><Relationship Id="rId1" Type="http://schemas.openxmlformats.org/officeDocument/2006/relationships/slideLayout" Target="../slideLayouts/slideLayout29.xml"/></Relationships>
</file>

<file path=ppt/slides/_rels/slide169.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44.jpeg"/><Relationship Id="rId1" Type="http://schemas.openxmlformats.org/officeDocument/2006/relationships/slideLayout" Target="../slideLayouts/slideLayout29.xml"/><Relationship Id="rId5" Type="http://schemas.openxmlformats.org/officeDocument/2006/relationships/hyperlink" Target="https://era7bioinformatics.com/en/page.cfm?id=1626" TargetMode="External"/><Relationship Id="rId4" Type="http://schemas.openxmlformats.org/officeDocument/2006/relationships/hyperlink" Target="http://en.wikipedia.org/wiki/Paired-end_Tag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6.jpeg"/></Relationships>
</file>

<file path=ppt/slides/_rels/slide170.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145.jpeg"/><Relationship Id="rId1" Type="http://schemas.openxmlformats.org/officeDocument/2006/relationships/slideLayout" Target="../slideLayouts/slideLayout29.xml"/><Relationship Id="rId5" Type="http://schemas.openxmlformats.org/officeDocument/2006/relationships/hyperlink" Target="https://www.youtube.com/watch?v=GUb1TZvMWsw" TargetMode="External"/><Relationship Id="rId4" Type="http://schemas.openxmlformats.org/officeDocument/2006/relationships/hyperlink" Target="http://en.wikipedia.org/wiki/Paired-end_Tags" TargetMode="External"/></Relationships>
</file>

<file path=ppt/slides/_rels/slide171.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146.jpeg"/><Relationship Id="rId1" Type="http://schemas.openxmlformats.org/officeDocument/2006/relationships/slideLayout" Target="../slideLayouts/slideLayout29.xml"/></Relationships>
</file>

<file path=ppt/slides/_rels/slide172.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147.jpeg"/><Relationship Id="rId1" Type="http://schemas.openxmlformats.org/officeDocument/2006/relationships/slideLayout" Target="../slideLayouts/slideLayout29.xml"/></Relationships>
</file>

<file path=ppt/slides/_rels/slide173.xml.rels><?xml version="1.0" encoding="UTF-8" standalone="yes"?>
<Relationships xmlns="http://schemas.openxmlformats.org/package/2006/relationships"><Relationship Id="rId3" Type="http://schemas.openxmlformats.org/officeDocument/2006/relationships/hyperlink" Target="https://www.youtube.com/watch?v=v8p4ph2MAvI" TargetMode="External"/><Relationship Id="rId2" Type="http://schemas.openxmlformats.org/officeDocument/2006/relationships/hyperlink" Target="https://nanoporetech.com/applications/dna-nanopore-sequencing" TargetMode="External"/><Relationship Id="rId1" Type="http://schemas.openxmlformats.org/officeDocument/2006/relationships/slideLayout" Target="../slideLayouts/slideLayout29.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5.xml.rels><?xml version="1.0" encoding="UTF-8" standalone="yes"?>
<Relationships xmlns="http://schemas.openxmlformats.org/package/2006/relationships"><Relationship Id="rId3" Type="http://schemas.microsoft.com/office/2007/relationships/hdphoto" Target="../media/hdphoto29.wdp"/><Relationship Id="rId7" Type="http://schemas.microsoft.com/office/2007/relationships/hdphoto" Target="../media/hdphoto31.wdp"/><Relationship Id="rId2" Type="http://schemas.openxmlformats.org/officeDocument/2006/relationships/image" Target="../media/image148.png"/><Relationship Id="rId1" Type="http://schemas.openxmlformats.org/officeDocument/2006/relationships/slideLayout" Target="../slideLayouts/slideLayout29.xml"/><Relationship Id="rId6" Type="http://schemas.openxmlformats.org/officeDocument/2006/relationships/image" Target="../media/image150.jpeg"/><Relationship Id="rId5" Type="http://schemas.microsoft.com/office/2007/relationships/hdphoto" Target="../media/hdphoto30.wdp"/><Relationship Id="rId4" Type="http://schemas.openxmlformats.org/officeDocument/2006/relationships/image" Target="../media/image149.jpeg"/></Relationships>
</file>

<file path=ppt/slides/_rels/slide17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9.xml"/></Relationships>
</file>

<file path=ppt/slides/_rels/slide177.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152.png"/><Relationship Id="rId1" Type="http://schemas.openxmlformats.org/officeDocument/2006/relationships/slideLayout" Target="../slideLayouts/slideLayout29.xml"/><Relationship Id="rId4" Type="http://schemas.openxmlformats.org/officeDocument/2006/relationships/image" Target="../media/image153.png"/></Relationships>
</file>

<file path=ppt/slides/_rels/slide178.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9.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155.png"/><Relationship Id="rId1" Type="http://schemas.openxmlformats.org/officeDocument/2006/relationships/slideLayout" Target="../slideLayouts/slideLayout29.xml"/><Relationship Id="rId4" Type="http://schemas.openxmlformats.org/officeDocument/2006/relationships/image" Target="../media/image156.png"/></Relationships>
</file>

<file path=ppt/slides/_rels/slide18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4.xml"/></Relationships>
</file>

<file path=ppt/slides/_rels/slide182.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157.png"/><Relationship Id="rId1" Type="http://schemas.openxmlformats.org/officeDocument/2006/relationships/slideLayout" Target="../slideLayouts/slideLayout29.xml"/></Relationships>
</file>

<file path=ppt/slides/_rels/slide18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9.xml"/></Relationships>
</file>

<file path=ppt/slides/_rels/slide18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9.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6.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9.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8.xml.rels><?xml version="1.0" encoding="UTF-8" standalone="yes"?>
<Relationships xmlns="http://schemas.openxmlformats.org/package/2006/relationships"><Relationship Id="rId3" Type="http://schemas.openxmlformats.org/officeDocument/2006/relationships/hyperlink" Target="http://www.nature.com/nrd/journal/v2/n2/full/nrd1011.html" TargetMode="External"/><Relationship Id="rId2" Type="http://schemas.openxmlformats.org/officeDocument/2006/relationships/image" Target="../media/image161.gif"/><Relationship Id="rId1" Type="http://schemas.openxmlformats.org/officeDocument/2006/relationships/slideLayout" Target="../slideLayouts/slideLayout29.xml"/></Relationships>
</file>

<file path=ppt/slides/_rels/slide189.xml.rels><?xml version="1.0" encoding="UTF-8" standalone="yes"?>
<Relationships xmlns="http://schemas.openxmlformats.org/package/2006/relationships"><Relationship Id="rId3" Type="http://schemas.openxmlformats.org/officeDocument/2006/relationships/hyperlink" Target="http://biol.lf1.cuni.cz/ucebnice/en/proteomics.htm" TargetMode="External"/><Relationship Id="rId2" Type="http://schemas.openxmlformats.org/officeDocument/2006/relationships/image" Target="../media/image162.jpeg"/><Relationship Id="rId1" Type="http://schemas.openxmlformats.org/officeDocument/2006/relationships/slideLayout" Target="../slideLayouts/slideLayout29.xml"/><Relationship Id="rId5" Type="http://schemas.openxmlformats.org/officeDocument/2006/relationships/image" Target="../media/image163.gif"/><Relationship Id="rId4" Type="http://schemas.openxmlformats.org/officeDocument/2006/relationships/hyperlink" Target="https://www.youtube.com/watch?v=NuIH9-6Fm6U"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0.xml.rels><?xml version="1.0" encoding="UTF-8" standalone="yes"?>
<Relationships xmlns="http://schemas.openxmlformats.org/package/2006/relationships"><Relationship Id="rId3" Type="http://schemas.openxmlformats.org/officeDocument/2006/relationships/hyperlink" Target="http://www.motifolio.com/6111158.html" TargetMode="External"/><Relationship Id="rId2" Type="http://schemas.openxmlformats.org/officeDocument/2006/relationships/image" Target="../media/image164.png"/><Relationship Id="rId1" Type="http://schemas.openxmlformats.org/officeDocument/2006/relationships/slideLayout" Target="../slideLayouts/slideLayout29.xml"/><Relationship Id="rId5" Type="http://schemas.openxmlformats.org/officeDocument/2006/relationships/image" Target="../media/image165.png"/><Relationship Id="rId4" Type="http://schemas.openxmlformats.org/officeDocument/2006/relationships/hyperlink" Target="https://www.youtube.com/watch?v=8R1Oyqx5KfE" TargetMode="External"/></Relationships>
</file>

<file path=ppt/slides/_rels/slide191.xml.rels><?xml version="1.0" encoding="UTF-8" standalone="yes"?>
<Relationships xmlns="http://schemas.openxmlformats.org/package/2006/relationships"><Relationship Id="rId2" Type="http://schemas.openxmlformats.org/officeDocument/2006/relationships/hyperlink" Target="https://www.youtube.com/watch?v=mBT73Pesiog&amp;list=PLTLnMhSbhobJuje8OIqjFa1YOOEgN1xCx" TargetMode="External"/><Relationship Id="rId1" Type="http://schemas.openxmlformats.org/officeDocument/2006/relationships/slideLayout" Target="../slideLayouts/slideLayout29.xml"/></Relationships>
</file>

<file path=ppt/slides/_rels/slide192.xml.rels><?xml version="1.0" encoding="UTF-8" standalone="yes"?>
<Relationships xmlns="http://schemas.openxmlformats.org/package/2006/relationships"><Relationship Id="rId3" Type="http://schemas.openxmlformats.org/officeDocument/2006/relationships/hyperlink" Target="https://www.youtube.com/watch?v=mBT73Pesiog&amp;list=PLTLnMhSbhobJuje8OIqjFa1YOOEgN1xCx" TargetMode="External"/><Relationship Id="rId2" Type="http://schemas.openxmlformats.org/officeDocument/2006/relationships/image" Target="../media/image166.gif"/><Relationship Id="rId1" Type="http://schemas.openxmlformats.org/officeDocument/2006/relationships/slideLayout" Target="../slideLayouts/slideLayout29.xml"/></Relationships>
</file>

<file path=ppt/slides/_rels/slide193.xml.rels><?xml version="1.0" encoding="UTF-8" standalone="yes"?>
<Relationships xmlns="http://schemas.openxmlformats.org/package/2006/relationships"><Relationship Id="rId2" Type="http://schemas.openxmlformats.org/officeDocument/2006/relationships/image" Target="../media/image167.gif"/><Relationship Id="rId1" Type="http://schemas.openxmlformats.org/officeDocument/2006/relationships/slideLayout" Target="../slideLayouts/slideLayout29.xml"/></Relationships>
</file>

<file path=ppt/slides/_rels/slide194.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168.png"/><Relationship Id="rId1" Type="http://schemas.openxmlformats.org/officeDocument/2006/relationships/slideLayout" Target="../slideLayouts/slideLayout29.xml"/></Relationships>
</file>

<file path=ppt/slides/_rels/slide195.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169.png"/><Relationship Id="rId1" Type="http://schemas.openxmlformats.org/officeDocument/2006/relationships/slideLayout" Target="../slideLayouts/slideLayout29.xml"/></Relationships>
</file>

<file path=ppt/slides/_rels/slide196.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170.jpeg"/><Relationship Id="rId1" Type="http://schemas.openxmlformats.org/officeDocument/2006/relationships/slideLayout" Target="../slideLayouts/slideLayout29.xml"/><Relationship Id="rId4" Type="http://schemas.openxmlformats.org/officeDocument/2006/relationships/hyperlink" Target="http://drugdiscoveryopinion.com/2009/03/page/2/" TargetMode="External"/></Relationships>
</file>

<file path=ppt/slides/_rels/slide197.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171.jpeg"/><Relationship Id="rId1" Type="http://schemas.openxmlformats.org/officeDocument/2006/relationships/slideLayout" Target="../slideLayouts/slideLayout29.xml"/><Relationship Id="rId4" Type="http://schemas.openxmlformats.org/officeDocument/2006/relationships/hyperlink" Target="http://www.princeton.edu/cbe/news/archive/?id=2361" TargetMode="External"/></Relationships>
</file>

<file path=ppt/slides/_rels/slide198.xml.rels><?xml version="1.0" encoding="UTF-8" standalone="yes"?>
<Relationships xmlns="http://schemas.openxmlformats.org/package/2006/relationships"><Relationship Id="rId2" Type="http://schemas.openxmlformats.org/officeDocument/2006/relationships/hyperlink" Target="http://www.openwetware.org/wiki/E._coli_genotypes" TargetMode="Externa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0.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hyperlink" Target="https://www.promega.com/resources/pubhub/enotes/what-are-the-effects-of-the-bacterial-dna-restriction-modification-systems-on-cloning/" TargetMode="Externa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hyperlink" Target="http://teosinte.wisc.edu/questions.html" TargetMode="External"/><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9.xml"/><Relationship Id="rId4" Type="http://schemas.openxmlformats.org/officeDocument/2006/relationships/hyperlink" Target="http://rebase.neb.com/rebase/rebms.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gif"/><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hyperlink" Target="https://www.neb.com/tools-and-resources/usage-guidelines/dam-and-dcm-methylases-of-e-coli" TargetMode="External"/><Relationship Id="rId2" Type="http://schemas.openxmlformats.org/officeDocument/2006/relationships/hyperlink" Target="http://rebase.neb.com/rebase/rebms.html" TargetMode="Externa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hyperlink" Target="http://ocw.mit.edu/courses/biological-engineering/20-109-laboratory-fundamentals-in-biological-engineering-fall-2007/labs/mod1_3_dnaligatn.jpg" TargetMode="External"/><Relationship Id="rId2" Type="http://schemas.openxmlformats.org/officeDocument/2006/relationships/image" Target="../media/image39.jpe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hyperlink" Target="http://ocw.mit.edu/courses/biological-engineering/20-109-laboratory-fundamentals-in-biological-engineering-fall-2007/labs/mod1_3_dnaligatn.jpg" TargetMode="External"/><Relationship Id="rId2" Type="http://schemas.openxmlformats.org/officeDocument/2006/relationships/image" Target="../media/image39.jpe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7" Type="http://schemas.microsoft.com/office/2007/relationships/hdphoto" Target="../media/hdphoto4.wdp"/><Relationship Id="rId2" Type="http://schemas.openxmlformats.org/officeDocument/2006/relationships/hyperlink" Target="//upload.wikimedia.org/wikipedia/commons/0/02/NAD+_phys.svg" TargetMode="External"/><Relationship Id="rId1" Type="http://schemas.openxmlformats.org/officeDocument/2006/relationships/slideLayout" Target="../slideLayouts/slideLayout29.xml"/><Relationship Id="rId6" Type="http://schemas.openxmlformats.org/officeDocument/2006/relationships/image" Target="../media/image42.jpeg"/><Relationship Id="rId5" Type="http://schemas.openxmlformats.org/officeDocument/2006/relationships/hyperlink" Target="http://www.ncbi.nlm.nih.gov/books/NBK22587/figure/A3801/?report=objectonly" TargetMode="External"/><Relationship Id="rId4" Type="http://schemas.openxmlformats.org/officeDocument/2006/relationships/hyperlink" Target="http://www.ncbi.nlm.nih.gov/books/n/stryer/A5607/def-item/A5664/"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hyperlink" Target="https://www.embl.de/pepcore/pepcore_services/cloning/cloning_methods/recombination/gateway/" TargetMode="External"/><Relationship Id="rId2" Type="http://schemas.openxmlformats.org/officeDocument/2006/relationships/image" Target="../media/image44.gif"/><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rebase.neb.com/rebase/rebase.enz.html" TargetMode="Externa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hyperlink" Target="http://rebase.neb.com/cgi-bin/sublist" TargetMode="Externa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hyperlink" Target="https://www.neb.com/products/r0101-ecori" TargetMode="Externa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24.xml"/><Relationship Id="rId6" Type="http://schemas.openxmlformats.org/officeDocument/2006/relationships/image" Target="../media/image49.png"/><Relationship Id="rId5" Type="http://schemas.microsoft.com/office/2007/relationships/hdphoto" Target="../media/hdphoto6.wdp"/><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image" Target="../media/image50.gif"/><Relationship Id="rId7" Type="http://schemas.openxmlformats.org/officeDocument/2006/relationships/hyperlink" Target="http://rebase.neb.com/rebase/rebase.html" TargetMode="External"/><Relationship Id="rId2" Type="http://schemas.openxmlformats.org/officeDocument/2006/relationships/hyperlink" Target="http://rebase.neb.com/rebase/rebase.charts.html" TargetMode="External"/><Relationship Id="rId1" Type="http://schemas.openxmlformats.org/officeDocument/2006/relationships/slideLayout" Target="../slideLayouts/slideLayout29.xml"/><Relationship Id="rId6" Type="http://schemas.microsoft.com/office/2007/relationships/hdphoto" Target="../media/hdphoto8.wdp"/><Relationship Id="rId5" Type="http://schemas.openxmlformats.org/officeDocument/2006/relationships/image" Target="../media/image51.png"/><Relationship Id="rId4" Type="http://schemas.openxmlformats.org/officeDocument/2006/relationships/hyperlink" Target="http://rebase.neb.com/cgi-bin/refget?7998"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rebase.neb.com/cgi-bin/asymmlist" TargetMode="External"/><Relationship Id="rId13" Type="http://schemas.openxmlformats.org/officeDocument/2006/relationships/hyperlink" Target="http://rebase.neb.com/cgi-bin/azlist?re4" TargetMode="External"/><Relationship Id="rId18" Type="http://schemas.openxmlformats.org/officeDocument/2006/relationships/hyperlink" Target="http://rebase.neb.com/rebase/rebase.enz.html" TargetMode="External"/><Relationship Id="rId3" Type="http://schemas.openxmlformats.org/officeDocument/2006/relationships/hyperlink" Target="http://rebase.neb.com/cgi-bin/azlist?ss" TargetMode="External"/><Relationship Id="rId7" Type="http://schemas.openxmlformats.org/officeDocument/2006/relationships/hyperlink" Target="http://rebase.neb.com/cgi-bin/azlist?put" TargetMode="External"/><Relationship Id="rId12" Type="http://schemas.openxmlformats.org/officeDocument/2006/relationships/hyperlink" Target="http://rebase.neb.com/cgi-bin/azlist?re3" TargetMode="External"/><Relationship Id="rId17" Type="http://schemas.openxmlformats.org/officeDocument/2006/relationships/hyperlink" Target="http://rebase.neb.com/cgi-bin/azlist?md" TargetMode="External"/><Relationship Id="rId2" Type="http://schemas.openxmlformats.org/officeDocument/2006/relationships/image" Target="../media/image53.png"/><Relationship Id="rId16" Type="http://schemas.openxmlformats.org/officeDocument/2006/relationships/hyperlink" Target="http://rebase.neb.com/cgi-bin/azlist?nick" TargetMode="External"/><Relationship Id="rId1" Type="http://schemas.openxmlformats.org/officeDocument/2006/relationships/slideLayout" Target="../slideLayouts/slideLayout29.xml"/><Relationship Id="rId6" Type="http://schemas.openxmlformats.org/officeDocument/2006/relationships/hyperlink" Target="http://rebase.neb.com/rebase/rebase.newenz.html" TargetMode="External"/><Relationship Id="rId11" Type="http://schemas.openxmlformats.org/officeDocument/2006/relationships/hyperlink" Target="http://rebase.neb.com/cgi-bin/doublist" TargetMode="External"/><Relationship Id="rId5" Type="http://schemas.openxmlformats.org/officeDocument/2006/relationships/hyperlink" Target="http://rebase.neb.com/cgi-bin/sublist" TargetMode="External"/><Relationship Id="rId15" Type="http://schemas.openxmlformats.org/officeDocument/2006/relationships/hyperlink" Target="http://rebase.neb.com/cgi-bin/azlist?weird" TargetMode="External"/><Relationship Id="rId10" Type="http://schemas.openxmlformats.org/officeDocument/2006/relationships/hyperlink" Target="http://rebase.neb.com/cgi-bin/rmlist" TargetMode="External"/><Relationship Id="rId4" Type="http://schemas.openxmlformats.org/officeDocument/2006/relationships/hyperlink" Target="http://rebase.neb.com/cgi-bin/azlist?cp" TargetMode="External"/><Relationship Id="rId9" Type="http://schemas.openxmlformats.org/officeDocument/2006/relationships/hyperlink" Target="http://rebase.neb.com/cgi-bin/azlist?re1" TargetMode="External"/><Relationship Id="rId14" Type="http://schemas.openxmlformats.org/officeDocument/2006/relationships/hyperlink" Target="http://rebase.neb.com/cgi-bin/azlist?homing"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2" Type="http://schemas.openxmlformats.org/officeDocument/2006/relationships/hyperlink" Target="https://www.neb.com/tools-and-resources/usage-guidelines/cleavage-close-to-the-end-of-dna-fragments" TargetMode="Externa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8" Type="http://schemas.openxmlformats.org/officeDocument/2006/relationships/hyperlink" Target="http://www.neb.com/nebecomm/products/productR0187.asp" TargetMode="External"/><Relationship Id="rId13" Type="http://schemas.openxmlformats.org/officeDocument/2006/relationships/hyperlink" Target="http://www.neb.com/nebecomm/products/productR0136.asp" TargetMode="External"/><Relationship Id="rId18" Type="http://schemas.openxmlformats.org/officeDocument/2006/relationships/hyperlink" Target="http://www.neb.com/nebecomm/products/productR0553.asp" TargetMode="External"/><Relationship Id="rId26" Type="http://schemas.openxmlformats.org/officeDocument/2006/relationships/hyperlink" Target="http://www.neb.com/nebecomm/products/productR0146.asp" TargetMode="External"/><Relationship Id="rId3" Type="http://schemas.openxmlformats.org/officeDocument/2006/relationships/hyperlink" Target="http://www.neb.com/nebecomm/products/productR0193.asp" TargetMode="External"/><Relationship Id="rId21" Type="http://schemas.openxmlformats.org/officeDocument/2006/relationships/hyperlink" Target="http://www.neb.com/nebecomm/products/productR0575.asp" TargetMode="External"/><Relationship Id="rId7" Type="http://schemas.openxmlformats.org/officeDocument/2006/relationships/hyperlink" Target="http://www.neb.com/nebecomm/products/productR0520.asp" TargetMode="External"/><Relationship Id="rId12" Type="http://schemas.openxmlformats.org/officeDocument/2006/relationships/hyperlink" Target="http://www.neb.com/nebecomm/products/productR0558.asp" TargetMode="External"/><Relationship Id="rId17" Type="http://schemas.openxmlformats.org/officeDocument/2006/relationships/hyperlink" Target="http://www.neb.com/nebecomm/products/productR0127.asp" TargetMode="External"/><Relationship Id="rId25" Type="http://schemas.openxmlformats.org/officeDocument/2006/relationships/hyperlink" Target="http://www.neb.com/nebecomm/products/productR0101.asp" TargetMode="External"/><Relationship Id="rId2" Type="http://schemas.openxmlformats.org/officeDocument/2006/relationships/hyperlink" Target="http://www.neb.com/nebecomm/products/productR0117.asp" TargetMode="External"/><Relationship Id="rId16" Type="http://schemas.openxmlformats.org/officeDocument/2006/relationships/hyperlink" Target="http://www.neb.com/nebecomm/products/productR0144.asp" TargetMode="External"/><Relationship Id="rId20" Type="http://schemas.openxmlformats.org/officeDocument/2006/relationships/hyperlink" Target="http://www.neb.com/nebecomm/products/productR0540.asp" TargetMode="External"/><Relationship Id="rId29" Type="http://schemas.openxmlformats.org/officeDocument/2006/relationships/hyperlink" Target="https://www.neb.com/tools-and-resources/usage-guidelines/cleavage-close-to-the-end-of-dna-fragments" TargetMode="External"/><Relationship Id="rId1" Type="http://schemas.openxmlformats.org/officeDocument/2006/relationships/slideLayout" Target="../slideLayouts/slideLayout18.xml"/><Relationship Id="rId6" Type="http://schemas.openxmlformats.org/officeDocument/2006/relationships/hyperlink" Target="http://www.neb.com/nebecomm/products/productR0156.asp" TargetMode="External"/><Relationship Id="rId11" Type="http://schemas.openxmlformats.org/officeDocument/2006/relationships/hyperlink" Target="http://www.neb.com/nebecomm/products/productR0114.asp" TargetMode="External"/><Relationship Id="rId24" Type="http://schemas.openxmlformats.org/officeDocument/2006/relationships/hyperlink" Target="http://www.neb.com/nebecomm/products/productR0131.asp" TargetMode="External"/><Relationship Id="rId5" Type="http://schemas.openxmlformats.org/officeDocument/2006/relationships/hyperlink" Target="http://www.neb.com/nebecomm/products/productR0133.asp" TargetMode="External"/><Relationship Id="rId15" Type="http://schemas.openxmlformats.org/officeDocument/2006/relationships/hyperlink" Target="http://www.neb.com/nebecomm/products/productR0104.asp" TargetMode="External"/><Relationship Id="rId23" Type="http://schemas.openxmlformats.org/officeDocument/2006/relationships/hyperlink" Target="http://www.neb.com/nebecomm/products/productR0505.asp" TargetMode="External"/><Relationship Id="rId28" Type="http://schemas.openxmlformats.org/officeDocument/2006/relationships/image" Target="../media/image59.gif"/><Relationship Id="rId10" Type="http://schemas.openxmlformats.org/officeDocument/2006/relationships/hyperlink" Target="http://www.neb.com/nebecomm/products/productR0145.asp" TargetMode="External"/><Relationship Id="rId19" Type="http://schemas.openxmlformats.org/officeDocument/2006/relationships/hyperlink" Target="http://www.neb.com/nebecomm/products/productR0199.asp" TargetMode="External"/><Relationship Id="rId4" Type="http://schemas.openxmlformats.org/officeDocument/2006/relationships/hyperlink" Target="http://www.neb.com/nebecomm/products/productR0599.asp" TargetMode="External"/><Relationship Id="rId9" Type="http://schemas.openxmlformats.org/officeDocument/2006/relationships/hyperlink" Target="http://www.neb.com/nebecomm/products/productR0552.asp" TargetMode="External"/><Relationship Id="rId14" Type="http://schemas.openxmlformats.org/officeDocument/2006/relationships/hyperlink" Target="http://www.neb.com/nebecomm/products/productR0174.asp" TargetMode="External"/><Relationship Id="rId22" Type="http://schemas.openxmlformats.org/officeDocument/2006/relationships/hyperlink" Target="http://www.neb.com/nebecomm/products/productR0182.asp" TargetMode="External"/><Relationship Id="rId27" Type="http://schemas.openxmlformats.org/officeDocument/2006/relationships/hyperlink" Target="http://www.neb.com/nebecomm/products/productR0140.asp"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hyperlink" Target="https://www.neb.com/tools-and-resources/selection-charts/cleavage-of-supercoiled-dna" TargetMode="Externa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2" Type="http://schemas.openxmlformats.org/officeDocument/2006/relationships/hyperlink" Target="https://www.youtube.com/watch?v=T06lo8T8Pmw" TargetMode="Externa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3.jpeg"/><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9.xml"/><Relationship Id="rId6" Type="http://schemas.microsoft.com/office/2007/relationships/hdphoto" Target="../media/hdphoto11.wdp"/><Relationship Id="rId5" Type="http://schemas.openxmlformats.org/officeDocument/2006/relationships/image" Target="../media/image67.png"/><Relationship Id="rId4" Type="http://schemas.microsoft.com/office/2007/relationships/hdphoto" Target="../media/hdphoto10.wdp"/></Relationships>
</file>

<file path=ppt/slides/_rels/slide74.xml.rels><?xml version="1.0" encoding="UTF-8" standalone="yes"?>
<Relationships xmlns="http://schemas.openxmlformats.org/package/2006/relationships"><Relationship Id="rId2" Type="http://schemas.openxmlformats.org/officeDocument/2006/relationships/hyperlink" Target="https://www.neb.com/tools-and-resources/usage-guidelines/site-preferences" TargetMode="External"/><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2" Type="http://schemas.openxmlformats.org/officeDocument/2006/relationships/hyperlink" Target="https://www.neb.com/tools-and-resources/usage-guidelines/site-preferences" TargetMode="External"/><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2" Type="http://schemas.openxmlformats.org/officeDocument/2006/relationships/hyperlink" Target="https://bio.as.uky.edu/rymond/bio-510" TargetMode="Externa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4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3" Type="http://schemas.openxmlformats.org/officeDocument/2006/relationships/hyperlink" Target="https://sproutman.com/wp-content/uploads/2013/05/Mung-Shoots-on-Deck2-e1405539588277.jpg" TargetMode="External"/><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40.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jpeg"/></Relationships>
</file>

<file path=ppt/slides/_rels/slide8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gif"/><Relationship Id="rId1" Type="http://schemas.openxmlformats.org/officeDocument/2006/relationships/slideLayout" Target="../slideLayouts/slideLayout40.xml"/><Relationship Id="rId4" Type="http://schemas.openxmlformats.org/officeDocument/2006/relationships/hyperlink" Target="http://en.wikipedia.org/wiki/Stem-loop" TargetMode="External"/></Relationships>
</file>

<file path=ppt/slides/_rels/slide8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35.xml"/><Relationship Id="rId5" Type="http://schemas.microsoft.com/office/2007/relationships/hdphoto" Target="../media/hdphoto6.wdp"/><Relationship Id="rId4" Type="http://schemas.openxmlformats.org/officeDocument/2006/relationships/image" Target="../media/image48.png"/></Relationships>
</file>

<file path=ppt/slides/_rels/slide86.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8.gif"/><Relationship Id="rId1" Type="http://schemas.openxmlformats.org/officeDocument/2006/relationships/slideLayout" Target="../slideLayouts/slideLayout40.xml"/></Relationships>
</file>

<file path=ppt/slides/_rels/slide8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9.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7.xml"/><Relationship Id="rId6" Type="http://schemas.openxmlformats.org/officeDocument/2006/relationships/image" Target="../media/image84.emf"/><Relationship Id="rId5" Type="http://schemas.openxmlformats.org/officeDocument/2006/relationships/image" Target="../media/image83.emf"/><Relationship Id="rId4" Type="http://schemas.openxmlformats.org/officeDocument/2006/relationships/image" Target="../media/image82.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0.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13.xml"/><Relationship Id="rId6" Type="http://schemas.openxmlformats.org/officeDocument/2006/relationships/image" Target="../media/image49.png"/><Relationship Id="rId5" Type="http://schemas.microsoft.com/office/2007/relationships/hdphoto" Target="../media/hdphoto6.wdp"/><Relationship Id="rId4" Type="http://schemas.openxmlformats.org/officeDocument/2006/relationships/image" Target="../media/image48.png"/></Relationships>
</file>

<file path=ppt/slides/_rels/slide9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9.xml"/></Relationships>
</file>

<file path=ppt/slides/_rels/slide9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29.xml"/><Relationship Id="rId5" Type="http://schemas.microsoft.com/office/2007/relationships/hdphoto" Target="../media/hdphoto7.wdp"/><Relationship Id="rId4" Type="http://schemas.openxmlformats.org/officeDocument/2006/relationships/image" Target="../media/image4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hyperlink" Target="https://www.neb.com/tools-and-resources/selection-charts/dna-polymerase-selection-chart" TargetMode="External"/><Relationship Id="rId2" Type="http://schemas.openxmlformats.org/officeDocument/2006/relationships/hyperlink" Target="https://en.wikipedia.org/wiki/Thermus_aquaticus" TargetMode="External"/><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86.jpeg"/><Relationship Id="rId1" Type="http://schemas.openxmlformats.org/officeDocument/2006/relationships/slideLayout" Target="../slideLayouts/slideLayout29.xml"/></Relationships>
</file>

<file path=ppt/slides/_rels/slide9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87.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normAutofit fontScale="90000"/>
          </a:bodyPr>
          <a:lstStyle/>
          <a:p>
            <a:pPr eaLnBrk="1" hangingPunct="1"/>
            <a:r>
              <a:rPr lang="en-US" sz="4000" b="1" dirty="0">
                <a:solidFill>
                  <a:schemeClr val="bg1"/>
                </a:solidFill>
              </a:rPr>
              <a:t>History of Genetic Manipulation</a:t>
            </a:r>
            <a:endParaRPr lang="en-US" sz="4000" dirty="0">
              <a:solidFill>
                <a:schemeClr val="bg1"/>
              </a:solidFill>
            </a:endParaRPr>
          </a:p>
        </p:txBody>
      </p:sp>
      <p:sp>
        <p:nvSpPr>
          <p:cNvPr id="2055" name="Text Box 8"/>
          <p:cNvSpPr txBox="1">
            <a:spLocks noChangeArrowheads="1"/>
          </p:cNvSpPr>
          <p:nvPr/>
        </p:nvSpPr>
        <p:spPr bwMode="auto">
          <a:xfrm>
            <a:off x="76200" y="1371600"/>
            <a:ext cx="8915400" cy="923330"/>
          </a:xfrm>
          <a:prstGeom prst="rect">
            <a:avLst/>
          </a:prstGeom>
          <a:noFill/>
          <a:ln w="9525">
            <a:noFill/>
            <a:miter lim="800000"/>
            <a:headEnd/>
            <a:tailEnd/>
          </a:ln>
        </p:spPr>
        <p:txBody>
          <a:bodyPr wrap="square">
            <a:spAutoFit/>
          </a:bodyPr>
          <a:lstStyle/>
          <a:p>
            <a:pPr>
              <a:spcBef>
                <a:spcPct val="50000"/>
              </a:spcBef>
            </a:pPr>
            <a:r>
              <a:rPr lang="en-US" b="1" dirty="0">
                <a:solidFill>
                  <a:schemeClr val="bg1"/>
                </a:solidFill>
              </a:rPr>
              <a:t>Cats, horses, cattle, corn, wheat, rice, pigs, etc. – centuries of selective breeding and active selection of plants and animals by humans have greatly changed  characteristics present in the “wild” states.</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0432" y="2362200"/>
            <a:ext cx="225742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438400"/>
            <a:ext cx="2419350"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514600"/>
            <a:ext cx="2705100"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4572000"/>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5428" y="4495800"/>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4572000"/>
            <a:ext cx="223837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530367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8467"/>
            <a:ext cx="5120841"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6321" y="3657600"/>
            <a:ext cx="3807268" cy="2057400"/>
          </a:xfrm>
          <a:prstGeom prst="rect">
            <a:avLst/>
          </a:prstGeom>
        </p:spPr>
      </p:pic>
      <p:sp>
        <p:nvSpPr>
          <p:cNvPr id="6" name="TextBox 5"/>
          <p:cNvSpPr txBox="1"/>
          <p:nvPr/>
        </p:nvSpPr>
        <p:spPr>
          <a:xfrm>
            <a:off x="5260532" y="381000"/>
            <a:ext cx="3502468" cy="2308324"/>
          </a:xfrm>
          <a:prstGeom prst="rect">
            <a:avLst/>
          </a:prstGeom>
          <a:noFill/>
        </p:spPr>
        <p:txBody>
          <a:bodyPr wrap="square" rtlCol="0">
            <a:spAutoFit/>
          </a:bodyPr>
          <a:lstStyle/>
          <a:p>
            <a:r>
              <a:rPr lang="en-US" dirty="0"/>
              <a:t>The original paper about concerns of DNA technology &amp; the </a:t>
            </a:r>
            <a:r>
              <a:rPr lang="en-US" b="1" dirty="0"/>
              <a:t>Berg and Singer </a:t>
            </a:r>
            <a:r>
              <a:rPr lang="en-US" dirty="0"/>
              <a:t>reflection paper published 20 years later on class Canvas site under “</a:t>
            </a:r>
            <a:r>
              <a:rPr lang="en-US" i="1" dirty="0"/>
              <a:t>Research articles on Recombinant DNA &amp; Molecular Genetics</a:t>
            </a:r>
            <a:r>
              <a:rPr lang="en-US" dirty="0"/>
              <a:t>”.</a:t>
            </a:r>
          </a:p>
        </p:txBody>
      </p:sp>
    </p:spTree>
    <p:extLst>
      <p:ext uri="{BB962C8B-B14F-4D97-AF65-F5344CB8AC3E}">
        <p14:creationId xmlns:p14="http://schemas.microsoft.com/office/powerpoint/2010/main" val="203865694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457200" y="1176370"/>
            <a:ext cx="8153400" cy="4524315"/>
          </a:xfrm>
          <a:prstGeom prst="rect">
            <a:avLst/>
          </a:prstGeom>
          <a:noFill/>
          <a:ln w="9525">
            <a:noFill/>
            <a:miter lim="800000"/>
            <a:headEnd/>
            <a:tailEnd/>
          </a:ln>
        </p:spPr>
        <p:txBody>
          <a:bodyPr wrap="square" anchor="ctr">
            <a:spAutoFit/>
          </a:bodyPr>
          <a:lstStyle/>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dirty="0"/>
              <a:t>RNA dependent DNA polymerase (reverse transcriptase; telomerase)</a:t>
            </a:r>
            <a:r>
              <a:rPr lang="en-US" dirty="0"/>
              <a:t>:  Enzymes that copy single stranded </a:t>
            </a:r>
            <a:r>
              <a:rPr lang="en-US" dirty="0">
                <a:solidFill>
                  <a:schemeClr val="accent2"/>
                </a:solidFill>
              </a:rPr>
              <a:t>RNA into DNA</a:t>
            </a:r>
            <a:r>
              <a:rPr lang="en-US" dirty="0"/>
              <a:t> (leaving, in vitro, a DNA/RNA hybrid).  Examples: Murine or avian reverse transcriptase; useful in making cDNA for cloning or gene expression (</a:t>
            </a:r>
            <a:r>
              <a:rPr lang="en-US" b="1" i="1" dirty="0">
                <a:solidFill>
                  <a:srgbClr val="00B050"/>
                </a:solidFill>
              </a:rPr>
              <a:t>what about telomerase</a:t>
            </a:r>
            <a:r>
              <a:rPr lang="en-US" dirty="0" smtClean="0"/>
              <a:t>?)</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dirty="0">
                <a:solidFill>
                  <a:srgbClr val="FF0000"/>
                </a:solidFill>
              </a:rPr>
              <a:t>DNA dependent RNA polymerases</a:t>
            </a:r>
            <a:r>
              <a:rPr lang="en-US" dirty="0">
                <a:solidFill>
                  <a:srgbClr val="FF0000"/>
                </a:solidFill>
              </a:rPr>
              <a:t>: </a:t>
            </a:r>
            <a:r>
              <a:rPr lang="en-US" dirty="0"/>
              <a:t>Standard transcriptional enzymes that produce a single stranded </a:t>
            </a:r>
            <a:r>
              <a:rPr lang="en-US" dirty="0">
                <a:solidFill>
                  <a:schemeClr val="accent2"/>
                </a:solidFill>
              </a:rPr>
              <a:t>RNA copy from a double stranded DNA template</a:t>
            </a:r>
            <a:r>
              <a:rPr lang="en-US" dirty="0"/>
              <a:t>.  	</a:t>
            </a:r>
            <a:r>
              <a:rPr lang="en-US" dirty="0" smtClean="0"/>
              <a:t>            </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i="1" dirty="0" smtClean="0"/>
              <a:t>E</a:t>
            </a:r>
            <a:r>
              <a:rPr lang="en-US" i="1" dirty="0"/>
              <a:t>. coli</a:t>
            </a:r>
            <a:r>
              <a:rPr lang="en-US" dirty="0"/>
              <a:t> RNA polymerase, T3 or T7 bacteriophage RNA polymerase.  Useful, for instance,  for making radiolabeled RNA </a:t>
            </a:r>
            <a:r>
              <a:rPr lang="en-US" b="1" dirty="0"/>
              <a:t>hybridization probe </a:t>
            </a:r>
            <a:r>
              <a:rPr lang="en-US" dirty="0"/>
              <a:t>in vitro  or to use </a:t>
            </a:r>
            <a:r>
              <a:rPr lang="en-US" b="1" dirty="0"/>
              <a:t>to program an in vitro translation </a:t>
            </a:r>
            <a:r>
              <a:rPr lang="en-US" dirty="0"/>
              <a:t>system</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p:txBody>
      </p:sp>
    </p:spTree>
    <p:extLst>
      <p:ext uri="{BB962C8B-B14F-4D97-AF65-F5344CB8AC3E}">
        <p14:creationId xmlns:p14="http://schemas.microsoft.com/office/powerpoint/2010/main" val="3212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8">
                                            <p:txEl>
                                              <p:pRg st="4" end="4"/>
                                            </p:txEl>
                                          </p:spTgt>
                                        </p:tgtEl>
                                        <p:attrNameLst>
                                          <p:attrName>style.visibility</p:attrName>
                                        </p:attrNameLst>
                                      </p:cBhvr>
                                      <p:to>
                                        <p:strVal val="visible"/>
                                      </p:to>
                                    </p:set>
                                    <p:anim calcmode="lin" valueType="num">
                                      <p:cBhvr additive="base">
                                        <p:cTn id="7" dur="500" fill="hold"/>
                                        <p:tgtEl>
                                          <p:spTgt spid="9218">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18">
                                            <p:txEl>
                                              <p:pRg st="5" end="5"/>
                                            </p:txEl>
                                          </p:spTgt>
                                        </p:tgtEl>
                                        <p:attrNameLst>
                                          <p:attrName>style.visibility</p:attrName>
                                        </p:attrNameLst>
                                      </p:cBhvr>
                                      <p:to>
                                        <p:strVal val="visible"/>
                                      </p:to>
                                    </p:set>
                                    <p:anim calcmode="lin" valueType="num">
                                      <p:cBhvr additive="base">
                                        <p:cTn id="13" dur="500" fill="hold"/>
                                        <p:tgtEl>
                                          <p:spTgt spid="9218">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1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7 transcription.gif"/>
          <p:cNvPicPr>
            <a:picLocks noChangeAspect="1"/>
          </p:cNvPicPr>
          <p:nvPr/>
        </p:nvPicPr>
        <p:blipFill>
          <a:blip r:embed="rId2" cstate="print"/>
          <a:stretch>
            <a:fillRect/>
          </a:stretch>
        </p:blipFill>
        <p:spPr>
          <a:xfrm>
            <a:off x="1104900" y="714375"/>
            <a:ext cx="6667500" cy="3400425"/>
          </a:xfrm>
          <a:prstGeom prst="rect">
            <a:avLst/>
          </a:prstGeom>
        </p:spPr>
      </p:pic>
      <p:pic>
        <p:nvPicPr>
          <p:cNvPr id="1026" name="Picture 2" descr="Figure 2"/>
          <p:cNvPicPr>
            <a:picLocks noChangeAspect="1" noChangeArrowheads="1"/>
          </p:cNvPicPr>
          <p:nvPr/>
        </p:nvPicPr>
        <p:blipFill>
          <a:blip r:embed="rId3" cstate="print"/>
          <a:srcRect/>
          <a:stretch>
            <a:fillRect/>
          </a:stretch>
        </p:blipFill>
        <p:spPr bwMode="auto">
          <a:xfrm>
            <a:off x="1219200" y="3810000"/>
            <a:ext cx="3048000" cy="1905000"/>
          </a:xfrm>
          <a:prstGeom prst="rect">
            <a:avLst/>
          </a:prstGeom>
          <a:noFill/>
        </p:spPr>
      </p:pic>
      <p:pic>
        <p:nvPicPr>
          <p:cNvPr id="1028" name="Picture 4" descr="Figure 1"/>
          <p:cNvPicPr>
            <a:picLocks noChangeAspect="1" noChangeArrowheads="1"/>
          </p:cNvPicPr>
          <p:nvPr/>
        </p:nvPicPr>
        <p:blipFill>
          <a:blip r:embed="rId4" cstate="print"/>
          <a:srcRect/>
          <a:stretch>
            <a:fillRect/>
          </a:stretch>
        </p:blipFill>
        <p:spPr bwMode="auto">
          <a:xfrm>
            <a:off x="4921639" y="3609975"/>
            <a:ext cx="1590675" cy="2305050"/>
          </a:xfrm>
          <a:prstGeom prst="rect">
            <a:avLst/>
          </a:prstGeom>
          <a:noFill/>
        </p:spPr>
      </p:pic>
      <p:sp>
        <p:nvSpPr>
          <p:cNvPr id="5" name="TextBox 4"/>
          <p:cNvSpPr txBox="1"/>
          <p:nvPr/>
        </p:nvSpPr>
        <p:spPr>
          <a:xfrm>
            <a:off x="6781800" y="4130965"/>
            <a:ext cx="1447800" cy="923330"/>
          </a:xfrm>
          <a:prstGeom prst="rect">
            <a:avLst/>
          </a:prstGeom>
          <a:noFill/>
        </p:spPr>
        <p:txBody>
          <a:bodyPr wrap="square" rtlCol="0">
            <a:spAutoFit/>
          </a:bodyPr>
          <a:lstStyle/>
          <a:p>
            <a:r>
              <a:rPr lang="en-US" dirty="0" err="1"/>
              <a:t>Epicentre</a:t>
            </a:r>
            <a:r>
              <a:rPr lang="en-US" dirty="0"/>
              <a:t> catalog web site</a:t>
            </a:r>
          </a:p>
        </p:txBody>
      </p:sp>
      <p:sp>
        <p:nvSpPr>
          <p:cNvPr id="3" name="TextBox 2"/>
          <p:cNvSpPr txBox="1"/>
          <p:nvPr/>
        </p:nvSpPr>
        <p:spPr>
          <a:xfrm>
            <a:off x="1600200" y="228600"/>
            <a:ext cx="5029200" cy="369332"/>
          </a:xfrm>
          <a:prstGeom prst="rect">
            <a:avLst/>
          </a:prstGeom>
          <a:noFill/>
        </p:spPr>
        <p:txBody>
          <a:bodyPr wrap="square" rtlCol="0">
            <a:spAutoFit/>
          </a:bodyPr>
          <a:lstStyle/>
          <a:p>
            <a:r>
              <a:rPr lang="en-US" dirty="0">
                <a:solidFill>
                  <a:srgbClr val="FF0000"/>
                </a:solidFill>
              </a:rPr>
              <a:t>This is what we </a:t>
            </a:r>
            <a:r>
              <a:rPr lang="en-US" dirty="0" err="1">
                <a:solidFill>
                  <a:srgbClr val="FF0000"/>
                </a:solidFill>
              </a:rPr>
              <a:t>didin</a:t>
            </a:r>
            <a:r>
              <a:rPr lang="en-US" dirty="0">
                <a:solidFill>
                  <a:srgbClr val="FF0000"/>
                </a:solidFill>
              </a:rPr>
              <a:t> the BIO 510 lab</a:t>
            </a:r>
          </a:p>
        </p:txBody>
      </p:sp>
      <p:sp>
        <p:nvSpPr>
          <p:cNvPr id="4" name="TextBox 3"/>
          <p:cNvSpPr txBox="1"/>
          <p:nvPr/>
        </p:nvSpPr>
        <p:spPr>
          <a:xfrm>
            <a:off x="98485" y="52655"/>
            <a:ext cx="1501715" cy="1323439"/>
          </a:xfrm>
          <a:prstGeom prst="rect">
            <a:avLst/>
          </a:prstGeom>
          <a:noFill/>
        </p:spPr>
        <p:txBody>
          <a:bodyPr wrap="square" rtlCol="0">
            <a:spAutoFit/>
          </a:bodyPr>
          <a:lstStyle/>
          <a:p>
            <a:r>
              <a:rPr lang="en-US" sz="1600" b="1" u="sng" dirty="0"/>
              <a:t>Which phosphorous </a:t>
            </a:r>
            <a:r>
              <a:rPr lang="en-US" sz="1600" dirty="0"/>
              <a:t>on UTP  do you think was labeled?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85800"/>
            <a:ext cx="7696200" cy="5724644"/>
          </a:xfrm>
          <a:prstGeom prst="rect">
            <a:avLst/>
          </a:prstGeom>
          <a:noFill/>
        </p:spPr>
        <p:txBody>
          <a:bodyPr wrap="square" rtlCol="0">
            <a:spAutoFit/>
          </a:bodyPr>
          <a:lstStyle/>
          <a:p>
            <a:pPr algn="ctr"/>
            <a:r>
              <a:rPr lang="en-US" sz="2400" b="1" dirty="0">
                <a:solidFill>
                  <a:schemeClr val="accent2">
                    <a:lumMod val="75000"/>
                  </a:schemeClr>
                </a:solidFill>
              </a:rPr>
              <a:t>But why would you want to make RNA?</a:t>
            </a:r>
          </a:p>
          <a:p>
            <a:endParaRPr lang="en-US" dirty="0"/>
          </a:p>
          <a:p>
            <a:r>
              <a:rPr lang="en-US" dirty="0"/>
              <a:t>- Strand-specific hybridization probes for northern blots (what we are doing in lab), microarrays, or </a:t>
            </a:r>
            <a:r>
              <a:rPr lang="en-US" i="1" dirty="0"/>
              <a:t>in situ </a:t>
            </a:r>
            <a:r>
              <a:rPr lang="en-US" dirty="0"/>
              <a:t>(in cell) detection of cellular nucleic acids (often made using a NTP with a florescent label, e.g., cy3, rather than </a:t>
            </a:r>
            <a:r>
              <a:rPr lang="en-US" baseline="30000" dirty="0"/>
              <a:t>32-</a:t>
            </a:r>
            <a:r>
              <a:rPr lang="en-US" dirty="0"/>
              <a:t>P).</a:t>
            </a:r>
          </a:p>
          <a:p>
            <a:endParaRPr lang="en-US" dirty="0"/>
          </a:p>
          <a:p>
            <a:r>
              <a:rPr lang="en-US" dirty="0"/>
              <a:t>-  Use to study intrinsic properties of the RNA (e.g., define the catalytic subunits of a ribozyme or to biochemically test structural predictions originating from computational studies).</a:t>
            </a:r>
          </a:p>
          <a:p>
            <a:endParaRPr lang="en-US" dirty="0"/>
          </a:p>
          <a:p>
            <a:r>
              <a:rPr lang="en-US" dirty="0"/>
              <a:t>- Use as a template for protein synthesis (e.g., in vitro translation) or as a substrate for in vitro biochemistry (e.g., studies on the mechanism of pre-mRNA splicing, mRNA polyadenylation, or mRNA degradation)</a:t>
            </a:r>
          </a:p>
          <a:p>
            <a:endParaRPr lang="en-US" dirty="0"/>
          </a:p>
          <a:p>
            <a:r>
              <a:rPr lang="en-US" dirty="0"/>
              <a:t>- Use as a tool for RNA-based “knockdown” experiments (e.g., targeted degradation of specific cellular mRNAs by RNAi</a:t>
            </a:r>
          </a:p>
          <a:p>
            <a:endParaRPr lang="en-US" dirty="0"/>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60" name="Rectangle 8"/>
          <p:cNvSpPr>
            <a:spLocks noChangeArrowheads="1"/>
          </p:cNvSpPr>
          <p:nvPr/>
        </p:nvSpPr>
        <p:spPr bwMode="auto">
          <a:xfrm>
            <a:off x="0" y="194589"/>
            <a:ext cx="8077200" cy="677623"/>
          </a:xfrm>
          <a:prstGeom prst="rect">
            <a:avLst/>
          </a:prstGeom>
          <a:noFill/>
          <a:ln w="9525">
            <a:noFill/>
            <a:miter lim="800000"/>
            <a:headEnd/>
            <a:tailEnd/>
          </a:ln>
          <a:effectLst/>
        </p:spPr>
        <p:txBody>
          <a:bodyPr vert="horz" wrap="square" lIns="91440" tIns="238050" rIns="91440" bIns="15870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pitchFamily="34" charset="0"/>
              </a:rPr>
              <a:t>  </a:t>
            </a:r>
            <a:endParaRPr kumimoji="0" lang="en-US" sz="38800" b="0" i="0" u="none" strike="noStrike" cap="none" normalizeH="0" baseline="0" dirty="0">
              <a:ln>
                <a:noFill/>
              </a:ln>
              <a:solidFill>
                <a:schemeClr val="tx1"/>
              </a:solidFill>
              <a:effectLst/>
              <a:latin typeface="Arial" pitchFamily="34" charset="0"/>
            </a:endParaRPr>
          </a:p>
        </p:txBody>
      </p:sp>
      <p:pic>
        <p:nvPicPr>
          <p:cNvPr id="100361" name="Picture 9" descr="MediaObjects/978-1-59259-642-3_5_Fig1_HTML.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381000" y="381000"/>
            <a:ext cx="4305300" cy="6172200"/>
          </a:xfrm>
          <a:prstGeom prst="rect">
            <a:avLst/>
          </a:prstGeom>
          <a:noFill/>
        </p:spPr>
      </p:pic>
      <p:sp>
        <p:nvSpPr>
          <p:cNvPr id="13" name="TextBox 12"/>
          <p:cNvSpPr txBox="1"/>
          <p:nvPr/>
        </p:nvSpPr>
        <p:spPr>
          <a:xfrm>
            <a:off x="5029200" y="228600"/>
            <a:ext cx="3352800" cy="4262705"/>
          </a:xfrm>
          <a:prstGeom prst="rect">
            <a:avLst/>
          </a:prstGeom>
          <a:noFill/>
        </p:spPr>
        <p:txBody>
          <a:bodyPr wrap="square" rtlCol="0">
            <a:spAutoFit/>
          </a:bodyPr>
          <a:lstStyle/>
          <a:p>
            <a:pPr lvl="0" eaLnBrk="0" hangingPunct="0"/>
            <a:r>
              <a:rPr kumimoji="0" lang="en-US" sz="1900" b="1" i="0" u="none" strike="noStrike" cap="none" normalizeH="0" baseline="0" dirty="0">
                <a:ln>
                  <a:noFill/>
                </a:ln>
                <a:solidFill>
                  <a:srgbClr val="0070C0"/>
                </a:solidFill>
                <a:effectLst/>
                <a:latin typeface="Arial" pitchFamily="34" charset="0"/>
                <a:cs typeface="Arial" pitchFamily="34" charset="0"/>
              </a:rPr>
              <a:t>RNase Protection Assay </a:t>
            </a:r>
            <a:endParaRPr kumimoji="0" lang="en-US" sz="900" b="0" i="0" u="none" strike="noStrike" cap="none" normalizeH="0" baseline="0" dirty="0">
              <a:ln>
                <a:noFill/>
              </a:ln>
              <a:solidFill>
                <a:srgbClr val="0070C0"/>
              </a:solidFill>
              <a:effectLst/>
              <a:latin typeface="Arial" pitchFamily="34" charset="0"/>
            </a:endParaRPr>
          </a:p>
          <a:p>
            <a:pPr lvl="0" eaLnBrk="0" hangingPunct="0"/>
            <a:endParaRPr kumimoji="0" lang="en-US" sz="1800" b="0" i="0" u="none" strike="noStrike" cap="none" normalizeH="0" baseline="0" dirty="0">
              <a:ln>
                <a:noFill/>
              </a:ln>
              <a:solidFill>
                <a:schemeClr val="tx1"/>
              </a:solidFill>
              <a:effectLst/>
              <a:latin typeface="Arial" pitchFamily="34" charset="0"/>
            </a:endParaRPr>
          </a:p>
          <a:p>
            <a:pPr lvl="0" eaLnBrk="0" hangingPunct="0"/>
            <a:r>
              <a:rPr kumimoji="0" lang="en-US" sz="1800" b="0" i="0" u="none" strike="noStrike" cap="none" normalizeH="0" baseline="0" dirty="0">
                <a:ln>
                  <a:noFill/>
                </a:ln>
                <a:solidFill>
                  <a:schemeClr val="tx1"/>
                </a:solidFill>
                <a:effectLst/>
                <a:latin typeface="Arial" pitchFamily="34" charset="0"/>
              </a:rPr>
              <a:t>Cellular mRNA is hybridized with an artificial single-stranded complementary RNA, which has to be specifically labeled, usually with </a:t>
            </a:r>
            <a:r>
              <a:rPr kumimoji="0" lang="en-US" sz="1800" b="0" i="0" u="none" strike="noStrike" cap="none" normalizeH="0" baseline="30000" dirty="0">
                <a:ln>
                  <a:noFill/>
                </a:ln>
                <a:solidFill>
                  <a:schemeClr val="tx1"/>
                </a:solidFill>
                <a:effectLst/>
                <a:latin typeface="Arial" pitchFamily="34" charset="0"/>
              </a:rPr>
              <a:t>32</a:t>
            </a:r>
            <a:r>
              <a:rPr kumimoji="0" lang="en-US" sz="1800" b="0" i="0" u="none" strike="noStrike" cap="none" normalizeH="0" baseline="0" dirty="0">
                <a:ln>
                  <a:noFill/>
                </a:ln>
                <a:solidFill>
                  <a:schemeClr val="tx1"/>
                </a:solidFill>
                <a:effectLst/>
                <a:latin typeface="Arial" pitchFamily="34" charset="0"/>
              </a:rPr>
              <a:t>P. </a:t>
            </a:r>
          </a:p>
          <a:p>
            <a:pPr lvl="0" eaLnBrk="0" hangingPunct="0"/>
            <a:endParaRPr lang="en-US" dirty="0">
              <a:latin typeface="Arial" pitchFamily="34" charset="0"/>
            </a:endParaRPr>
          </a:p>
          <a:p>
            <a:pPr lvl="0" eaLnBrk="0" hangingPunct="0"/>
            <a:r>
              <a:rPr kumimoji="0" lang="en-US" sz="1800" b="0" i="0" u="none" strike="noStrike" cap="none" normalizeH="0" baseline="0" dirty="0">
                <a:ln>
                  <a:noFill/>
                </a:ln>
                <a:solidFill>
                  <a:schemeClr val="tx1"/>
                </a:solidFill>
                <a:effectLst/>
                <a:latin typeface="Arial" pitchFamily="34" charset="0"/>
              </a:rPr>
              <a:t>After the formation of double-stranded complexes, all single-stranded RNA molecules are eliminated by RNase degradation (e.g., RNase</a:t>
            </a:r>
            <a:r>
              <a:rPr kumimoji="0" lang="en-US" sz="1800" b="0" i="0" u="none" strike="noStrike" cap="none" normalizeH="0" dirty="0">
                <a:ln>
                  <a:noFill/>
                </a:ln>
                <a:solidFill>
                  <a:schemeClr val="tx1"/>
                </a:solidFill>
                <a:effectLst/>
                <a:latin typeface="Arial" pitchFamily="34" charset="0"/>
              </a:rPr>
              <a:t> A or S1 – typically NOT mung bean nuclease)</a:t>
            </a:r>
            <a:r>
              <a:rPr kumimoji="0" lang="en-US" sz="1800" b="0" i="0" u="none" strike="noStrike" cap="none" normalizeH="0" baseline="0" dirty="0">
                <a:ln>
                  <a:noFill/>
                </a:ln>
                <a:solidFill>
                  <a:schemeClr val="tx1"/>
                </a:solidFill>
                <a:effectLst/>
                <a:latin typeface="Arial" pitchFamily="34" charset="0"/>
              </a:rPr>
              <a:t>.</a:t>
            </a:r>
          </a:p>
        </p:txBody>
      </p:sp>
      <p:graphicFrame>
        <p:nvGraphicFramePr>
          <p:cNvPr id="15" name="Table 14"/>
          <p:cNvGraphicFramePr>
            <a:graphicFrameLocks noGrp="1"/>
          </p:cNvGraphicFramePr>
          <p:nvPr>
            <p:extLst>
              <p:ext uri="{D42A27DB-BD31-4B8C-83A1-F6EECF244321}">
                <p14:modId xmlns:p14="http://schemas.microsoft.com/office/powerpoint/2010/main" val="3077444700"/>
              </p:ext>
            </p:extLst>
          </p:nvPr>
        </p:nvGraphicFramePr>
        <p:xfrm>
          <a:off x="5029200" y="4724816"/>
          <a:ext cx="3886200" cy="883920"/>
        </p:xfrm>
        <a:graphic>
          <a:graphicData uri="http://schemas.openxmlformats.org/drawingml/2006/table">
            <a:tbl>
              <a:tblPr/>
              <a:tblGrid>
                <a:gridCol w="3886200">
                  <a:extLst>
                    <a:ext uri="{9D8B030D-6E8A-4147-A177-3AD203B41FA5}">
                      <a16:colId xmlns:a16="http://schemas.microsoft.com/office/drawing/2014/main" val="20000"/>
                    </a:ext>
                  </a:extLst>
                </a:gridCol>
              </a:tblGrid>
              <a:tr h="133350">
                <a:tc>
                  <a:txBody>
                    <a:bodyPr/>
                    <a:lstStyle/>
                    <a:p>
                      <a:r>
                        <a:rPr lang="en-US" sz="1200" dirty="0"/>
                        <a:t>Molecular </a:t>
                      </a:r>
                      <a:r>
                        <a:rPr lang="en-US" sz="1200" dirty="0" err="1"/>
                        <a:t>Biomethods</a:t>
                      </a:r>
                      <a:r>
                        <a:rPr lang="en-US" sz="1200" dirty="0"/>
                        <a:t> Handbook; </a:t>
                      </a:r>
                    </a:p>
                  </a:txBody>
                  <a:tcPr marL="19050" marR="19050" marT="19050" marB="19050" anchor="ctr">
                    <a:lnL>
                      <a:noFill/>
                    </a:lnL>
                    <a:lnR>
                      <a:noFill/>
                    </a:lnR>
                    <a:lnT>
                      <a:noFill/>
                    </a:lnT>
                    <a:lnB>
                      <a:noFill/>
                    </a:lnB>
                  </a:tcPr>
                </a:tc>
                <a:extLst>
                  <a:ext uri="{0D108BD9-81ED-4DB2-BD59-A6C34878D82A}">
                    <a16:rowId xmlns:a16="http://schemas.microsoft.com/office/drawing/2014/main" val="10000"/>
                  </a:ext>
                </a:extLst>
              </a:tr>
              <a:tr h="133350">
                <a:tc>
                  <a:txBody>
                    <a:bodyPr/>
                    <a:lstStyle/>
                    <a:p>
                      <a:r>
                        <a:rPr lang="en-US" sz="1200" dirty="0"/>
                        <a:t>Humana Press Inc , Totowa, NJ </a:t>
                      </a:r>
                    </a:p>
                  </a:txBody>
                  <a:tcPr marL="19050" marR="19050" marT="19050" marB="19050" anchor="ctr">
                    <a:lnL>
                      <a:noFill/>
                    </a:lnL>
                    <a:lnR>
                      <a:noFill/>
                    </a:lnR>
                    <a:lnT>
                      <a:noFill/>
                    </a:lnT>
                    <a:lnB>
                      <a:noFill/>
                    </a:lnB>
                  </a:tcPr>
                </a:tc>
                <a:extLst>
                  <a:ext uri="{0D108BD9-81ED-4DB2-BD59-A6C34878D82A}">
                    <a16:rowId xmlns:a16="http://schemas.microsoft.com/office/drawing/2014/main" val="10001"/>
                  </a:ext>
                </a:extLst>
              </a:tr>
              <a:tr h="133350">
                <a:tc>
                  <a:txBody>
                    <a:bodyPr/>
                    <a:lstStyle/>
                    <a:p>
                      <a:endParaRPr lang="en-US" sz="1200" dirty="0"/>
                    </a:p>
                  </a:txBody>
                  <a:tcPr marL="19050" marR="19050" marT="19050" marB="19050" anchor="ctr">
                    <a:lnL>
                      <a:noFill/>
                    </a:lnL>
                    <a:lnR>
                      <a:noFill/>
                    </a:lnR>
                    <a:lnT>
                      <a:noFill/>
                    </a:lnT>
                    <a:lnB>
                      <a:noFill/>
                    </a:lnB>
                  </a:tcPr>
                </a:tc>
                <a:extLst>
                  <a:ext uri="{0D108BD9-81ED-4DB2-BD59-A6C34878D82A}">
                    <a16:rowId xmlns:a16="http://schemas.microsoft.com/office/drawing/2014/main" val="10002"/>
                  </a:ext>
                </a:extLst>
              </a:tr>
              <a:tr h="133350">
                <a:tc>
                  <a:txBody>
                    <a:bodyPr/>
                    <a:lstStyle/>
                    <a:p>
                      <a:endParaRPr lang="en-US" sz="1200" dirty="0"/>
                    </a:p>
                  </a:txBody>
                  <a:tcPr marL="19050" marR="19050" marT="19050" marB="19050" anchor="ctr">
                    <a:lnL>
                      <a:noFill/>
                    </a:lnL>
                    <a:lnR>
                      <a:noFill/>
                    </a:lnR>
                    <a:lnT>
                      <a:noFill/>
                    </a:lnT>
                    <a:lnB>
                      <a:noFill/>
                    </a:lnB>
                  </a:tcPr>
                </a:tc>
                <a:extLst>
                  <a:ext uri="{0D108BD9-81ED-4DB2-BD59-A6C34878D82A}">
                    <a16:rowId xmlns:a16="http://schemas.microsoft.com/office/drawing/2014/main" val="10003"/>
                  </a:ext>
                </a:extLst>
              </a:tr>
            </a:tbl>
          </a:graphicData>
        </a:graphic>
      </p:graphicFrame>
      <p:sp>
        <p:nvSpPr>
          <p:cNvPr id="16" name="TextBox 15"/>
          <p:cNvSpPr txBox="1"/>
          <p:nvPr/>
        </p:nvSpPr>
        <p:spPr>
          <a:xfrm>
            <a:off x="381000" y="3352041"/>
            <a:ext cx="1524000" cy="2031325"/>
          </a:xfrm>
          <a:prstGeom prst="rect">
            <a:avLst/>
          </a:prstGeom>
          <a:noFill/>
        </p:spPr>
        <p:txBody>
          <a:bodyPr wrap="square" rtlCol="0">
            <a:spAutoFit/>
          </a:bodyPr>
          <a:lstStyle/>
          <a:p>
            <a:r>
              <a:rPr lang="en-US" b="1" dirty="0"/>
              <a:t>Use to monitor RNA expression levels or define the structure</a:t>
            </a:r>
          </a:p>
        </p:txBody>
      </p:sp>
      <p:sp>
        <p:nvSpPr>
          <p:cNvPr id="2" name="TextBox 1">
            <a:extLst>
              <a:ext uri="{FF2B5EF4-FFF2-40B4-BE49-F238E27FC236}">
                <a16:creationId xmlns:a16="http://schemas.microsoft.com/office/drawing/2014/main" id="{62E3FA69-CE46-49B1-AD42-E2731F876546}"/>
              </a:ext>
            </a:extLst>
          </p:cNvPr>
          <p:cNvSpPr txBox="1"/>
          <p:nvPr/>
        </p:nvSpPr>
        <p:spPr>
          <a:xfrm>
            <a:off x="4991100" y="5562600"/>
            <a:ext cx="3924300" cy="1200329"/>
          </a:xfrm>
          <a:prstGeom prst="rect">
            <a:avLst/>
          </a:prstGeom>
          <a:noFill/>
        </p:spPr>
        <p:txBody>
          <a:bodyPr wrap="square" rtlCol="0">
            <a:spAutoFit/>
          </a:bodyPr>
          <a:lstStyle/>
          <a:p>
            <a:r>
              <a:rPr lang="en-US" dirty="0"/>
              <a:t>Good for measuring one or a few transcripts – for transcriptome </a:t>
            </a:r>
            <a:r>
              <a:rPr lang="en-US" dirty="0" smtClean="0"/>
              <a:t>level changes better to do </a:t>
            </a:r>
            <a:r>
              <a:rPr lang="en-US" dirty="0"/>
              <a:t>microarray or </a:t>
            </a:r>
            <a:r>
              <a:rPr lang="en-US" dirty="0" err="1" smtClean="0"/>
              <a:t>RNAseq</a:t>
            </a:r>
            <a:r>
              <a:rPr lang="en-US" dirty="0" smtClean="0"/>
              <a:t> analysis</a:t>
            </a:r>
            <a:endParaRPr lang="en-US" dirty="0"/>
          </a:p>
        </p:txBody>
      </p:sp>
    </p:spTree>
    <p:extLst>
      <p:ext uri="{BB962C8B-B14F-4D97-AF65-F5344CB8AC3E}">
        <p14:creationId xmlns:p14="http://schemas.microsoft.com/office/powerpoint/2010/main" val="22564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1"/>
          <p:cNvSpPr>
            <a:spLocks noChangeArrowheads="1"/>
          </p:cNvSpPr>
          <p:nvPr/>
        </p:nvSpPr>
        <p:spPr bwMode="auto">
          <a:xfrm>
            <a:off x="457200" y="367291"/>
            <a:ext cx="8153400" cy="1465634"/>
          </a:xfrm>
          <a:prstGeom prst="rect">
            <a:avLst/>
          </a:prstGeom>
          <a:noFill/>
          <a:ln w="9525">
            <a:noFill/>
            <a:miter lim="800000"/>
            <a:headEnd/>
            <a:tailEnd/>
          </a:ln>
          <a:effectLst/>
        </p:spPr>
        <p:txBody>
          <a:bodyPr vert="horz" wrap="square" lIns="91440" tIns="238050" rIns="91440" bIns="23805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pitchFamily="34" charset="0"/>
                <a:cs typeface="Arial" pitchFamily="34" charset="0"/>
              </a:rPr>
              <a:t>B.</a:t>
            </a:r>
            <a:r>
              <a:rPr kumimoji="0" lang="en-US" sz="1600" b="1" i="0" u="none" strike="noStrike" cap="none" normalizeH="0" dirty="0">
                <a:ln>
                  <a:noFill/>
                </a:ln>
                <a:solidFill>
                  <a:schemeClr val="tx1"/>
                </a:solidFill>
                <a:effectLst/>
                <a:latin typeface="Arial" pitchFamily="34" charset="0"/>
                <a:cs typeface="Arial" pitchFamily="34" charset="0"/>
              </a:rPr>
              <a:t> </a:t>
            </a:r>
            <a:r>
              <a:rPr kumimoji="0" lang="en-US" sz="1600" i="0" u="none" strike="noStrike" cap="none" normalizeH="0" baseline="0" dirty="0">
                <a:ln>
                  <a:noFill/>
                </a:ln>
                <a:solidFill>
                  <a:schemeClr val="tx1"/>
                </a:solidFill>
                <a:effectLst/>
                <a:latin typeface="Arial" pitchFamily="34" charset="0"/>
                <a:cs typeface="Arial" pitchFamily="34" charset="0"/>
              </a:rPr>
              <a:t>Original autoradiography presenting the untreated probe </a:t>
            </a:r>
            <a:r>
              <a:rPr kumimoji="0" lang="en-US" sz="1600" b="1" i="0" u="none" strike="noStrike" cap="none" normalizeH="0" baseline="0" dirty="0">
                <a:ln>
                  <a:noFill/>
                </a:ln>
                <a:solidFill>
                  <a:srgbClr val="FF0000"/>
                </a:solidFill>
                <a:effectLst/>
                <a:latin typeface="Arial" pitchFamily="34" charset="0"/>
                <a:cs typeface="Arial" pitchFamily="34" charset="0"/>
              </a:rPr>
              <a:t>(1) </a:t>
            </a:r>
            <a:r>
              <a:rPr kumimoji="0" lang="en-US" sz="1600" i="0" u="none" strike="noStrike" cap="none" normalizeH="0" baseline="0" dirty="0">
                <a:ln>
                  <a:noFill/>
                </a:ln>
                <a:solidFill>
                  <a:schemeClr val="tx1"/>
                </a:solidFill>
                <a:effectLst/>
                <a:latin typeface="Arial" pitchFamily="34" charset="0"/>
                <a:cs typeface="Arial" pitchFamily="34" charset="0"/>
              </a:rPr>
              <a:t>the results of a </a:t>
            </a:r>
            <a:r>
              <a:rPr kumimoji="0" lang="en-US" sz="1600" i="0" u="none" strike="noStrike" cap="none" normalizeH="0" baseline="0" dirty="0" err="1">
                <a:ln>
                  <a:noFill/>
                </a:ln>
                <a:solidFill>
                  <a:schemeClr val="tx1"/>
                </a:solidFill>
                <a:effectLst/>
                <a:latin typeface="Arial" pitchFamily="34" charset="0"/>
                <a:cs typeface="Arial" pitchFamily="34" charset="0"/>
              </a:rPr>
              <a:t>TGFa</a:t>
            </a:r>
            <a:r>
              <a:rPr kumimoji="0" lang="en-US" sz="1600" i="0" u="none" strike="noStrike" cap="none" normalizeH="0" baseline="0" dirty="0">
                <a:ln>
                  <a:noFill/>
                </a:ln>
                <a:solidFill>
                  <a:schemeClr val="tx1"/>
                </a:solidFill>
                <a:effectLst/>
                <a:latin typeface="Arial" pitchFamily="34" charset="0"/>
                <a:cs typeface="Arial" pitchFamily="34" charset="0"/>
              </a:rPr>
              <a:t>-specific RPA done with bovine mammary total RNA </a:t>
            </a:r>
            <a:r>
              <a:rPr kumimoji="0" lang="en-US" sz="1600" b="1" i="0" u="none" strike="noStrike" cap="none" normalizeH="0" baseline="0" dirty="0">
                <a:ln>
                  <a:noFill/>
                </a:ln>
                <a:solidFill>
                  <a:srgbClr val="FF0000"/>
                </a:solidFill>
                <a:effectLst/>
                <a:latin typeface="Arial" pitchFamily="34" charset="0"/>
                <a:cs typeface="Arial" pitchFamily="34" charset="0"/>
              </a:rPr>
              <a:t>(2)</a:t>
            </a:r>
            <a:r>
              <a:rPr kumimoji="0" lang="en-US" sz="1600" i="0" u="none" strike="noStrike" cap="none" normalizeH="0" baseline="0" dirty="0">
                <a:ln>
                  <a:noFill/>
                </a:ln>
                <a:solidFill>
                  <a:schemeClr val="tx1"/>
                </a:solidFill>
                <a:effectLst/>
                <a:latin typeface="Arial" pitchFamily="34" charset="0"/>
                <a:cs typeface="Arial" pitchFamily="34" charset="0"/>
              </a:rPr>
              <a:t>, and the background control </a:t>
            </a:r>
            <a:r>
              <a:rPr kumimoji="0" lang="en-US" sz="1600" b="1" i="0" u="none" strike="noStrike" cap="none" normalizeH="0" baseline="0" dirty="0">
                <a:ln>
                  <a:noFill/>
                </a:ln>
                <a:solidFill>
                  <a:srgbClr val="FF0000"/>
                </a:solidFill>
                <a:effectLst/>
                <a:latin typeface="Arial" pitchFamily="34" charset="0"/>
                <a:cs typeface="Arial" pitchFamily="34" charset="0"/>
              </a:rPr>
              <a:t>(3-6)</a:t>
            </a:r>
            <a:r>
              <a:rPr kumimoji="0" lang="en-US" sz="1600" i="0" u="none" strike="noStrike" cap="none" normalizeH="0" baseline="0" dirty="0">
                <a:ln>
                  <a:noFill/>
                </a:ln>
                <a:solidFill>
                  <a:schemeClr val="tx1"/>
                </a:solidFill>
                <a:effectLst/>
                <a:latin typeface="Arial" pitchFamily="34" charset="0"/>
                <a:cs typeface="Arial" pitchFamily="34" charset="0"/>
              </a:rPr>
              <a:t>. Increasing amounts of sense </a:t>
            </a:r>
            <a:r>
              <a:rPr kumimoji="0" lang="en-US" sz="1600" i="0" u="none" strike="noStrike" cap="none" normalizeH="0" baseline="0" dirty="0" err="1">
                <a:ln>
                  <a:noFill/>
                </a:ln>
                <a:solidFill>
                  <a:schemeClr val="tx1"/>
                </a:solidFill>
                <a:effectLst/>
                <a:latin typeface="Arial" pitchFamily="34" charset="0"/>
                <a:cs typeface="Arial" pitchFamily="34" charset="0"/>
              </a:rPr>
              <a:t>TGFcr</a:t>
            </a:r>
            <a:r>
              <a:rPr kumimoji="0" lang="en-US" sz="1600" i="0" u="none" strike="noStrike" cap="none" normalizeH="0" baseline="0" dirty="0">
                <a:ln>
                  <a:noFill/>
                </a:ln>
                <a:solidFill>
                  <a:schemeClr val="tx1"/>
                </a:solidFill>
                <a:effectLst/>
                <a:latin typeface="Arial" pitchFamily="34" charset="0"/>
                <a:cs typeface="Arial" pitchFamily="34" charset="0"/>
              </a:rPr>
              <a:t>-RNA-standard (4–6: 0.25,0.5,5 pg) were separated on 15% PAGE RNA</a:t>
            </a:r>
            <a:endParaRPr kumimoji="0" lang="en-US" sz="1600" b="1" i="0" u="none" strike="noStrike" cap="none" normalizeH="0" baseline="0" dirty="0">
              <a:ln>
                <a:noFill/>
              </a:ln>
              <a:solidFill>
                <a:schemeClr val="tx1"/>
              </a:solidFill>
              <a:effectLst/>
              <a:latin typeface="Arial" pitchFamily="34" charset="0"/>
            </a:endParaRPr>
          </a:p>
        </p:txBody>
      </p:sp>
      <p:pic>
        <p:nvPicPr>
          <p:cNvPr id="175106" name="Picture 2" descr="MediaObjects/978-1-59259-642-3_5_Fig2_HTML.jpg"/>
          <p:cNvPicPr>
            <a:picLocks noChangeAspect="1" noChangeArrowheads="1"/>
          </p:cNvPicPr>
          <p:nvPr/>
        </p:nvPicPr>
        <p:blipFill>
          <a:blip r:embed="rId2" cstate="print"/>
          <a:srcRect/>
          <a:stretch>
            <a:fillRect/>
          </a:stretch>
        </p:blipFill>
        <p:spPr bwMode="auto">
          <a:xfrm>
            <a:off x="2590800" y="1762124"/>
            <a:ext cx="3152775" cy="2809876"/>
          </a:xfrm>
          <a:prstGeom prst="rect">
            <a:avLst/>
          </a:prstGeom>
          <a:noFill/>
        </p:spPr>
      </p:pic>
      <p:graphicFrame>
        <p:nvGraphicFramePr>
          <p:cNvPr id="4" name="Table 3"/>
          <p:cNvGraphicFramePr>
            <a:graphicFrameLocks noGrp="1"/>
          </p:cNvGraphicFramePr>
          <p:nvPr>
            <p:extLst>
              <p:ext uri="{D42A27DB-BD31-4B8C-83A1-F6EECF244321}">
                <p14:modId xmlns:p14="http://schemas.microsoft.com/office/powerpoint/2010/main" val="236815477"/>
              </p:ext>
            </p:extLst>
          </p:nvPr>
        </p:nvGraphicFramePr>
        <p:xfrm>
          <a:off x="6553200" y="5105400"/>
          <a:ext cx="2057400" cy="1249680"/>
        </p:xfrm>
        <a:graphic>
          <a:graphicData uri="http://schemas.openxmlformats.org/drawingml/2006/table">
            <a:tbl>
              <a:tblPr/>
              <a:tblGrid>
                <a:gridCol w="2057400">
                  <a:extLst>
                    <a:ext uri="{9D8B030D-6E8A-4147-A177-3AD203B41FA5}">
                      <a16:colId xmlns:a16="http://schemas.microsoft.com/office/drawing/2014/main" val="20000"/>
                    </a:ext>
                  </a:extLst>
                </a:gridCol>
              </a:tblGrid>
              <a:tr h="0">
                <a:tc>
                  <a:txBody>
                    <a:bodyPr/>
                    <a:lstStyle/>
                    <a:p>
                      <a:r>
                        <a:rPr lang="en-US" sz="1200" dirty="0"/>
                        <a:t>Molecular </a:t>
                      </a:r>
                      <a:r>
                        <a:rPr lang="en-US" sz="1200" dirty="0" err="1"/>
                        <a:t>Biomethods</a:t>
                      </a:r>
                      <a:r>
                        <a:rPr lang="en-US" sz="1200" dirty="0"/>
                        <a:t> Handbook</a:t>
                      </a:r>
                    </a:p>
                  </a:txBody>
                  <a:tcPr marL="19050" marR="19050" marT="19050" marB="19050" anchor="ctr">
                    <a:lnL>
                      <a:noFill/>
                    </a:lnL>
                    <a:lnR>
                      <a:noFill/>
                    </a:lnR>
                    <a:lnT>
                      <a:noFill/>
                    </a:lnT>
                    <a:lnB>
                      <a:noFill/>
                    </a:lnB>
                  </a:tcPr>
                </a:tc>
                <a:extLst>
                  <a:ext uri="{0D108BD9-81ED-4DB2-BD59-A6C34878D82A}">
                    <a16:rowId xmlns:a16="http://schemas.microsoft.com/office/drawing/2014/main" val="10000"/>
                  </a:ext>
                </a:extLst>
              </a:tr>
              <a:tr h="0">
                <a:tc>
                  <a:txBody>
                    <a:bodyPr/>
                    <a:lstStyle/>
                    <a:p>
                      <a:r>
                        <a:rPr lang="en-US" sz="1200" dirty="0"/>
                        <a:t>Humana Press Inc , Totowa, NJ</a:t>
                      </a:r>
                    </a:p>
                  </a:txBody>
                  <a:tcPr marL="19050" marR="19050" marT="19050" marB="19050" anchor="ctr">
                    <a:lnL>
                      <a:noFill/>
                    </a:lnL>
                    <a:lnR>
                      <a:noFill/>
                    </a:lnR>
                    <a:lnT>
                      <a:noFill/>
                    </a:lnT>
                    <a:lnB>
                      <a:noFill/>
                    </a:lnB>
                  </a:tcPr>
                </a:tc>
                <a:extLst>
                  <a:ext uri="{0D108BD9-81ED-4DB2-BD59-A6C34878D82A}">
                    <a16:rowId xmlns:a16="http://schemas.microsoft.com/office/drawing/2014/main" val="10001"/>
                  </a:ext>
                </a:extLst>
              </a:tr>
              <a:tr h="0">
                <a:tc>
                  <a:txBody>
                    <a:bodyPr/>
                    <a:lstStyle/>
                    <a:p>
                      <a:r>
                        <a:rPr lang="en-US" sz="1200" dirty="0"/>
                        <a:t>10.1007/978-1-59259-642-3_5</a:t>
                      </a:r>
                    </a:p>
                  </a:txBody>
                  <a:tcPr marL="19050" marR="19050" marT="19050" marB="19050" anchor="ctr">
                    <a:lnL>
                      <a:noFill/>
                    </a:lnL>
                    <a:lnR>
                      <a:noFill/>
                    </a:lnR>
                    <a:lnT>
                      <a:noFill/>
                    </a:lnT>
                    <a:lnB>
                      <a:noFill/>
                    </a:lnB>
                  </a:tcPr>
                </a:tc>
                <a:extLst>
                  <a:ext uri="{0D108BD9-81ED-4DB2-BD59-A6C34878D82A}">
                    <a16:rowId xmlns:a16="http://schemas.microsoft.com/office/drawing/2014/main" val="10002"/>
                  </a:ext>
                </a:extLst>
              </a:tr>
              <a:tr h="0">
                <a:tc>
                  <a:txBody>
                    <a:bodyPr/>
                    <a:lstStyle/>
                    <a:p>
                      <a:r>
                        <a:rPr lang="en-US" sz="1200" dirty="0"/>
                        <a:t>Ralph </a:t>
                      </a:r>
                      <a:r>
                        <a:rPr lang="en-US" sz="1200" dirty="0" err="1"/>
                        <a:t>Rapley</a:t>
                      </a:r>
                      <a:r>
                        <a:rPr lang="en-US" sz="1200" dirty="0"/>
                        <a:t> and John M. Walker</a:t>
                      </a:r>
                    </a:p>
                  </a:txBody>
                  <a:tcPr marL="19050" marR="19050" marT="19050" marB="19050" anchor="ctr">
                    <a:lnL>
                      <a:noFill/>
                    </a:lnL>
                    <a:lnR>
                      <a:noFill/>
                    </a:lnR>
                    <a:lnT>
                      <a:noFill/>
                    </a:lnT>
                    <a:lnB>
                      <a:noFill/>
                    </a:lnB>
                  </a:tcPr>
                </a:tc>
                <a:extLst>
                  <a:ext uri="{0D108BD9-81ED-4DB2-BD59-A6C34878D82A}">
                    <a16:rowId xmlns:a16="http://schemas.microsoft.com/office/drawing/2014/main" val="10003"/>
                  </a:ext>
                </a:extLst>
              </a:tr>
            </a:tbl>
          </a:graphicData>
        </a:graphic>
      </p:graphicFrame>
      <p:sp>
        <p:nvSpPr>
          <p:cNvPr id="5" name="TextBox 4"/>
          <p:cNvSpPr txBox="1"/>
          <p:nvPr/>
        </p:nvSpPr>
        <p:spPr>
          <a:xfrm>
            <a:off x="533400" y="4495800"/>
            <a:ext cx="6019800" cy="1754326"/>
          </a:xfrm>
          <a:prstGeom prst="rect">
            <a:avLst/>
          </a:prstGeom>
          <a:noFill/>
        </p:spPr>
        <p:txBody>
          <a:bodyPr wrap="square" rtlCol="0">
            <a:spAutoFit/>
          </a:bodyPr>
          <a:lstStyle/>
          <a:p>
            <a:r>
              <a:rPr lang="en-US" b="1" dirty="0"/>
              <a:t>Questions that can be answered by this approach:</a:t>
            </a:r>
          </a:p>
          <a:p>
            <a:pPr marL="342900" indent="-342900">
              <a:buAutoNum type="arabicParenR"/>
            </a:pPr>
            <a:r>
              <a:rPr lang="en-US" u="sng" dirty="0"/>
              <a:t>How much </a:t>
            </a:r>
            <a:r>
              <a:rPr lang="en-US" dirty="0"/>
              <a:t>of a particular RNA is present in a preparation (as above)?</a:t>
            </a:r>
          </a:p>
          <a:p>
            <a:pPr marL="342900" indent="-342900">
              <a:buAutoNum type="arabicParenR"/>
            </a:pPr>
            <a:r>
              <a:rPr lang="en-US" dirty="0"/>
              <a:t>Were is the </a:t>
            </a:r>
            <a:r>
              <a:rPr lang="en-US" u="sng" dirty="0"/>
              <a:t>5’ end or the 3’ end</a:t>
            </a:r>
            <a:r>
              <a:rPr lang="en-US" dirty="0"/>
              <a:t> of a particular mRNA?</a:t>
            </a:r>
          </a:p>
          <a:p>
            <a:pPr marL="342900" indent="-342900">
              <a:buAutoNum type="arabicParenR"/>
            </a:pPr>
            <a:r>
              <a:rPr lang="en-US" dirty="0"/>
              <a:t>Which possible </a:t>
            </a:r>
            <a:r>
              <a:rPr lang="en-US" u="sng" dirty="0"/>
              <a:t>splice junctions </a:t>
            </a:r>
            <a:r>
              <a:rPr lang="en-US" dirty="0"/>
              <a:t>(or poly A sites) are used?</a:t>
            </a:r>
          </a:p>
        </p:txBody>
      </p:sp>
      <p:sp>
        <p:nvSpPr>
          <p:cNvPr id="2" name="TextBox 1">
            <a:extLst>
              <a:ext uri="{FF2B5EF4-FFF2-40B4-BE49-F238E27FC236}">
                <a16:creationId xmlns:a16="http://schemas.microsoft.com/office/drawing/2014/main" id="{47DC3265-229D-42D5-9133-4884C5A3040F}"/>
              </a:ext>
            </a:extLst>
          </p:cNvPr>
          <p:cNvSpPr txBox="1"/>
          <p:nvPr/>
        </p:nvSpPr>
        <p:spPr>
          <a:xfrm>
            <a:off x="6019800" y="2362200"/>
            <a:ext cx="2895600" cy="1477328"/>
          </a:xfrm>
          <a:prstGeom prst="rect">
            <a:avLst/>
          </a:prstGeom>
          <a:noFill/>
        </p:spPr>
        <p:txBody>
          <a:bodyPr wrap="square" rtlCol="0">
            <a:spAutoFit/>
          </a:bodyPr>
          <a:lstStyle/>
          <a:p>
            <a:r>
              <a:rPr lang="en-US" dirty="0"/>
              <a:t>Such quantification and mapping experiments now more often done by rtPCR or RNA sequencing rather than by S1 analysis </a:t>
            </a:r>
          </a:p>
        </p:txBody>
      </p:sp>
    </p:spTree>
    <p:extLst>
      <p:ext uri="{BB962C8B-B14F-4D97-AF65-F5344CB8AC3E}">
        <p14:creationId xmlns:p14="http://schemas.microsoft.com/office/powerpoint/2010/main" val="418225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54" name="Rectangle 26"/>
          <p:cNvSpPr>
            <a:spLocks noChangeArrowheads="1"/>
          </p:cNvSpPr>
          <p:nvPr/>
        </p:nvSpPr>
        <p:spPr bwMode="auto">
          <a:xfrm>
            <a:off x="304800" y="76200"/>
            <a:ext cx="8763000" cy="615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dirty="0">
                <a:ln>
                  <a:noFill/>
                </a:ln>
                <a:solidFill>
                  <a:srgbClr val="003366"/>
                </a:solidFill>
                <a:effectLst/>
                <a:latin typeface="Georgia" pitchFamily="18" charset="0"/>
              </a:rPr>
              <a:t>RNA Structure</a:t>
            </a:r>
            <a:r>
              <a:rPr kumimoji="0" lang="en-US" sz="1700" b="1" i="0" u="none" strike="noStrike" cap="none" normalizeH="0" dirty="0">
                <a:ln>
                  <a:noFill/>
                </a:ln>
                <a:solidFill>
                  <a:srgbClr val="003366"/>
                </a:solidFill>
                <a:effectLst/>
                <a:latin typeface="Georgia" pitchFamily="18" charset="0"/>
              </a:rPr>
              <a:t> Mapping – </a:t>
            </a:r>
            <a:r>
              <a:rPr kumimoji="0" lang="en-US" sz="1700" i="0" u="none" strike="noStrike" cap="none" normalizeH="0" dirty="0">
                <a:ln>
                  <a:noFill/>
                </a:ln>
                <a:solidFill>
                  <a:srgbClr val="003366"/>
                </a:solidFill>
                <a:effectLst/>
                <a:latin typeface="Georgia" pitchFamily="18" charset="0"/>
              </a:rPr>
              <a:t>the use of </a:t>
            </a:r>
            <a:r>
              <a:rPr kumimoji="0" lang="en-US" sz="1700" i="0" u="sng" strike="noStrike" cap="none" normalizeH="0" dirty="0">
                <a:ln>
                  <a:noFill/>
                </a:ln>
                <a:solidFill>
                  <a:srgbClr val="003366"/>
                </a:solidFill>
                <a:effectLst/>
                <a:latin typeface="Georgia" pitchFamily="18" charset="0"/>
              </a:rPr>
              <a:t>structure-sensitive</a:t>
            </a:r>
            <a:r>
              <a:rPr kumimoji="0" lang="en-US" sz="1700" i="0" u="none" strike="noStrike" cap="none" normalizeH="0" dirty="0">
                <a:ln>
                  <a:noFill/>
                </a:ln>
                <a:solidFill>
                  <a:srgbClr val="003366"/>
                </a:solidFill>
                <a:effectLst/>
                <a:latin typeface="Georgia" pitchFamily="18" charset="0"/>
              </a:rPr>
              <a:t> RNases to </a:t>
            </a:r>
            <a:r>
              <a:rPr lang="en-US" sz="1700" dirty="0">
                <a:solidFill>
                  <a:srgbClr val="003366"/>
                </a:solidFill>
                <a:latin typeface="Georgia" pitchFamily="18" charset="0"/>
              </a:rPr>
              <a:t>determine single-stranded and doubles-stranded regions within a structured RNA.</a:t>
            </a:r>
            <a:endParaRPr kumimoji="0" lang="en-US" sz="1700" i="0" u="none" strike="noStrike" cap="none" normalizeH="0" baseline="0" dirty="0">
              <a:ln>
                <a:noFill/>
              </a:ln>
              <a:solidFill>
                <a:schemeClr val="tx1"/>
              </a:solidFill>
              <a:effectLst/>
              <a:latin typeface="Arial" pitchFamily="34" charset="0"/>
            </a:endParaRPr>
          </a:p>
        </p:txBody>
      </p:sp>
      <p:pic>
        <p:nvPicPr>
          <p:cNvPr id="176155" name="Picture 27" descr="http://www.ambion.com/figs/f00407.gif"/>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5715000" y="1524000"/>
            <a:ext cx="3352800" cy="2514601"/>
          </a:xfrm>
          <a:prstGeom prst="rect">
            <a:avLst/>
          </a:prstGeom>
          <a:noFill/>
        </p:spPr>
      </p:pic>
      <p:sp>
        <p:nvSpPr>
          <p:cNvPr id="26" name="Rectangle 25"/>
          <p:cNvSpPr/>
          <p:nvPr/>
        </p:nvSpPr>
        <p:spPr>
          <a:xfrm>
            <a:off x="5767330" y="4531531"/>
            <a:ext cx="3089274" cy="646331"/>
          </a:xfrm>
          <a:prstGeom prst="rect">
            <a:avLst/>
          </a:prstGeom>
        </p:spPr>
        <p:txBody>
          <a:bodyPr wrap="square">
            <a:spAutoFit/>
          </a:bodyPr>
          <a:lstStyle/>
          <a:p>
            <a:r>
              <a:rPr lang="en-US" dirty="0"/>
              <a:t>Applied Biosystems, Ambion Tech note</a:t>
            </a:r>
          </a:p>
        </p:txBody>
      </p:sp>
      <p:sp>
        <p:nvSpPr>
          <p:cNvPr id="3" name="TextBox 2">
            <a:extLst>
              <a:ext uri="{FF2B5EF4-FFF2-40B4-BE49-F238E27FC236}">
                <a16:creationId xmlns:a16="http://schemas.microsoft.com/office/drawing/2014/main" id="{D66E6784-AE28-449C-B281-FB61D6ACEB03}"/>
              </a:ext>
            </a:extLst>
          </p:cNvPr>
          <p:cNvSpPr txBox="1"/>
          <p:nvPr/>
        </p:nvSpPr>
        <p:spPr>
          <a:xfrm>
            <a:off x="152400" y="760606"/>
            <a:ext cx="5614930" cy="5847755"/>
          </a:xfrm>
          <a:prstGeom prst="rect">
            <a:avLst/>
          </a:prstGeom>
          <a:noFill/>
        </p:spPr>
        <p:txBody>
          <a:bodyPr wrap="square" rtlCol="0">
            <a:spAutoFit/>
          </a:bodyPr>
          <a:lstStyle/>
          <a:p>
            <a:r>
              <a:rPr lang="en-US" sz="1700" b="1" dirty="0">
                <a:latin typeface="Times New Roman" panose="02020603050405020304" pitchFamily="18" charset="0"/>
                <a:cs typeface="Times New Roman" panose="02020603050405020304" pitchFamily="18" charset="0"/>
              </a:rPr>
              <a:t>One of the first questions asked about an RNA molecule's secondary structure is, "Which regions are double-stranded?" </a:t>
            </a:r>
          </a:p>
          <a:p>
            <a:endParaRPr lang="en-US" sz="1700" b="1" dirty="0">
              <a:solidFill>
                <a:srgbClr val="006600"/>
              </a:solidFill>
              <a:latin typeface="Times New Roman" panose="02020603050405020304" pitchFamily="18" charset="0"/>
              <a:cs typeface="Times New Roman" panose="02020603050405020304" pitchFamily="18" charset="0"/>
            </a:endParaRPr>
          </a:p>
          <a:p>
            <a:r>
              <a:rPr lang="en-US" sz="1700" b="1" dirty="0">
                <a:solidFill>
                  <a:srgbClr val="006600"/>
                </a:solidFill>
                <a:latin typeface="Times New Roman" panose="02020603050405020304" pitchFamily="18" charset="0"/>
                <a:cs typeface="Times New Roman" panose="02020603050405020304" pitchFamily="18" charset="0"/>
              </a:rPr>
              <a:t>RNase V1</a:t>
            </a:r>
            <a:r>
              <a:rPr lang="en-US" sz="1700" b="1" dirty="0">
                <a:latin typeface="Times New Roman" panose="02020603050405020304" pitchFamily="18" charset="0"/>
                <a:cs typeface="Times New Roman" panose="02020603050405020304" pitchFamily="18" charset="0"/>
              </a:rPr>
              <a:t>, </a:t>
            </a:r>
            <a:r>
              <a:rPr lang="en-US" sz="1700" dirty="0">
                <a:latin typeface="Times New Roman" panose="02020603050405020304" pitchFamily="18" charset="0"/>
                <a:cs typeface="Times New Roman" panose="02020603050405020304" pitchFamily="18" charset="0"/>
              </a:rPr>
              <a:t>preferentially cleaves between nucleotides in </a:t>
            </a:r>
            <a:r>
              <a:rPr lang="en-US" sz="1700" u="sng" dirty="0">
                <a:latin typeface="Times New Roman" panose="02020603050405020304" pitchFamily="18" charset="0"/>
                <a:cs typeface="Times New Roman" panose="02020603050405020304" pitchFamily="18" charset="0"/>
              </a:rPr>
              <a:t>double-stranded </a:t>
            </a:r>
            <a:r>
              <a:rPr lang="en-US" sz="1700" dirty="0">
                <a:latin typeface="Times New Roman" panose="02020603050405020304" pitchFamily="18" charset="0"/>
                <a:cs typeface="Times New Roman" panose="02020603050405020304" pitchFamily="18" charset="0"/>
              </a:rPr>
              <a:t>regions of the RNA while </a:t>
            </a:r>
            <a:r>
              <a:rPr lang="en-US" sz="1700" b="1" dirty="0" err="1">
                <a:latin typeface="Times New Roman" panose="02020603050405020304" pitchFamily="18" charset="0"/>
                <a:cs typeface="Times New Roman" panose="02020603050405020304" pitchFamily="18" charset="0"/>
              </a:rPr>
              <a:t>Rnase</a:t>
            </a:r>
            <a:r>
              <a:rPr lang="en-US" sz="1700" b="1" dirty="0">
                <a:latin typeface="Times New Roman" panose="02020603050405020304" pitchFamily="18" charset="0"/>
                <a:cs typeface="Times New Roman" panose="02020603050405020304" pitchFamily="18" charset="0"/>
              </a:rPr>
              <a:t> A </a:t>
            </a:r>
            <a:r>
              <a:rPr lang="en-US" sz="1700" dirty="0">
                <a:latin typeface="Times New Roman" panose="02020603050405020304" pitchFamily="18" charset="0"/>
                <a:cs typeface="Times New Roman" panose="02020603050405020304" pitchFamily="18" charset="0"/>
              </a:rPr>
              <a:t>and </a:t>
            </a:r>
            <a:r>
              <a:rPr lang="en-US" sz="1700" b="1" dirty="0">
                <a:latin typeface="Times New Roman" panose="02020603050405020304" pitchFamily="18" charset="0"/>
                <a:cs typeface="Times New Roman" panose="02020603050405020304" pitchFamily="18" charset="0"/>
              </a:rPr>
              <a:t>T1</a:t>
            </a:r>
            <a:r>
              <a:rPr lang="en-US" sz="1700" dirty="0">
                <a:latin typeface="Times New Roman" panose="02020603050405020304" pitchFamily="18" charset="0"/>
                <a:cs typeface="Times New Roman" panose="02020603050405020304" pitchFamily="18" charset="0"/>
              </a:rPr>
              <a:t> cut ssRNA only (see specificity).</a:t>
            </a:r>
          </a:p>
          <a:p>
            <a:endParaRPr lang="en-US" sz="1700" dirty="0">
              <a:latin typeface="Times New Roman" panose="02020603050405020304" pitchFamily="18" charset="0"/>
              <a:cs typeface="Times New Roman" panose="02020603050405020304" pitchFamily="18" charset="0"/>
            </a:endParaRPr>
          </a:p>
          <a:p>
            <a:r>
              <a:rPr lang="en-US" sz="1700" dirty="0">
                <a:latin typeface="Times New Roman" panose="02020603050405020304" pitchFamily="18" charset="0"/>
                <a:cs typeface="Times New Roman" panose="02020603050405020304" pitchFamily="18" charset="0"/>
              </a:rPr>
              <a:t>RNA is first end-labeled with 32P (e.g., with T4 </a:t>
            </a:r>
            <a:r>
              <a:rPr lang="en-US" sz="1700" b="1" dirty="0">
                <a:latin typeface="Times New Roman" panose="02020603050405020304" pitchFamily="18" charset="0"/>
                <a:cs typeface="Times New Roman" panose="02020603050405020304" pitchFamily="18" charset="0"/>
              </a:rPr>
              <a:t>polynucleotide kinase </a:t>
            </a:r>
            <a:r>
              <a:rPr lang="en-US" sz="1700" dirty="0">
                <a:latin typeface="Times New Roman" panose="02020603050405020304" pitchFamily="18" charset="0"/>
                <a:cs typeface="Times New Roman" panose="02020603050405020304" pitchFamily="18" charset="0"/>
              </a:rPr>
              <a:t>and [</a:t>
            </a:r>
            <a:r>
              <a:rPr lang="en-US" sz="1700" b="1" dirty="0">
                <a:latin typeface="Times New Roman" panose="02020603050405020304" pitchFamily="18" charset="0"/>
                <a:cs typeface="Times New Roman" panose="02020603050405020304" pitchFamily="18" charset="0"/>
              </a:rPr>
              <a:t>gamma-32P</a:t>
            </a:r>
            <a:r>
              <a:rPr lang="en-US" sz="1700" dirty="0">
                <a:latin typeface="Times New Roman" panose="02020603050405020304" pitchFamily="18" charset="0"/>
                <a:cs typeface="Times New Roman" panose="02020603050405020304" pitchFamily="18" charset="0"/>
              </a:rPr>
              <a:t>]ATP to label the 5' end or </a:t>
            </a:r>
            <a:r>
              <a:rPr lang="en-US" sz="1700" b="1" dirty="0">
                <a:latin typeface="Times New Roman" panose="02020603050405020304" pitchFamily="18" charset="0"/>
                <a:cs typeface="Times New Roman" panose="02020603050405020304" pitchFamily="18" charset="0"/>
              </a:rPr>
              <a:t>with RNA ligase </a:t>
            </a:r>
            <a:r>
              <a:rPr lang="en-US" sz="1700" dirty="0">
                <a:latin typeface="Times New Roman" panose="02020603050405020304" pitchFamily="18" charset="0"/>
                <a:cs typeface="Times New Roman" panose="02020603050405020304" pitchFamily="18" charset="0"/>
              </a:rPr>
              <a:t>and </a:t>
            </a:r>
            <a:r>
              <a:rPr lang="en-US" sz="1700" b="1" dirty="0" smtClean="0">
                <a:latin typeface="Times New Roman" panose="02020603050405020304" pitchFamily="18" charset="0"/>
                <a:cs typeface="Times New Roman" panose="02020603050405020304" pitchFamily="18" charset="0"/>
              </a:rPr>
              <a:t>P-32 </a:t>
            </a:r>
            <a:r>
              <a:rPr lang="en-US" sz="1700" b="1" dirty="0" err="1" smtClean="0">
                <a:latin typeface="Times New Roman" panose="02020603050405020304" pitchFamily="18" charset="0"/>
                <a:cs typeface="Times New Roman" panose="02020603050405020304" pitchFamily="18" charset="0"/>
              </a:rPr>
              <a:t>pCp</a:t>
            </a:r>
            <a:r>
              <a:rPr lang="en-US" sz="1700" b="1" dirty="0" smtClean="0">
                <a:latin typeface="Times New Roman" panose="02020603050405020304" pitchFamily="18" charset="0"/>
                <a:cs typeface="Times New Roman" panose="02020603050405020304" pitchFamily="18" charset="0"/>
              </a:rPr>
              <a:t> </a:t>
            </a:r>
            <a:r>
              <a:rPr lang="en-US" sz="1700" dirty="0" smtClean="0">
                <a:latin typeface="Times New Roman" panose="02020603050405020304" pitchFamily="18" charset="0"/>
                <a:cs typeface="Times New Roman" panose="02020603050405020304" pitchFamily="18" charset="0"/>
              </a:rPr>
              <a:t>to </a:t>
            </a:r>
            <a:r>
              <a:rPr lang="en-US" sz="1700" dirty="0">
                <a:latin typeface="Times New Roman" panose="02020603050405020304" pitchFamily="18" charset="0"/>
                <a:cs typeface="Times New Roman" panose="02020603050405020304" pitchFamily="18" charset="0"/>
              </a:rPr>
              <a:t>label the 3' end).</a:t>
            </a:r>
          </a:p>
          <a:p>
            <a:endParaRPr lang="en-US" sz="1700" dirty="0">
              <a:latin typeface="Times New Roman" panose="02020603050405020304" pitchFamily="18" charset="0"/>
              <a:cs typeface="Times New Roman" panose="02020603050405020304" pitchFamily="18" charset="0"/>
            </a:endParaRPr>
          </a:p>
          <a:p>
            <a:r>
              <a:rPr lang="en-US" sz="1700" u="sng" dirty="0">
                <a:latin typeface="Times New Roman" panose="02020603050405020304" pitchFamily="18" charset="0"/>
                <a:cs typeface="Times New Roman" panose="02020603050405020304" pitchFamily="18" charset="0"/>
              </a:rPr>
              <a:t>Partially digest </a:t>
            </a:r>
            <a:r>
              <a:rPr lang="en-US" sz="1700" dirty="0">
                <a:latin typeface="Times New Roman" panose="02020603050405020304" pitchFamily="18" charset="0"/>
                <a:cs typeface="Times New Roman" panose="02020603050405020304" pitchFamily="18" charset="0"/>
              </a:rPr>
              <a:t>with RNase V1, and then the fragments are resolved on a denaturing polyacrylamide gel. To help identify the cleavage site locations, a "ladder" generated by alkaline hydrolysis or enzymatic digestion is run on the same gel. </a:t>
            </a:r>
          </a:p>
          <a:p>
            <a:endParaRPr lang="en-US" sz="1700" dirty="0">
              <a:latin typeface="Times New Roman" panose="02020603050405020304" pitchFamily="18" charset="0"/>
              <a:cs typeface="Times New Roman" panose="02020603050405020304" pitchFamily="18" charset="0"/>
            </a:endParaRPr>
          </a:p>
          <a:p>
            <a:r>
              <a:rPr lang="en-US" sz="1700" dirty="0">
                <a:latin typeface="Times New Roman" panose="02020603050405020304" pitchFamily="18" charset="0"/>
                <a:cs typeface="Times New Roman" panose="02020603050405020304" pitchFamily="18" charset="0"/>
              </a:rPr>
              <a:t>To identify or confirm unpaired RNA regions (e.g., loop structures), nucleases selective for single-stranded RNA regions are useful. </a:t>
            </a:r>
            <a:r>
              <a:rPr lang="en-US" sz="1700" b="1" dirty="0">
                <a:solidFill>
                  <a:srgbClr val="006600"/>
                </a:solidFill>
                <a:latin typeface="Times New Roman" panose="02020603050405020304" pitchFamily="18" charset="0"/>
                <a:cs typeface="Times New Roman" panose="02020603050405020304" pitchFamily="18" charset="0"/>
              </a:rPr>
              <a:t>RNase A</a:t>
            </a:r>
            <a:r>
              <a:rPr lang="en-US" sz="1700" b="1" dirty="0">
                <a:latin typeface="Times New Roman" panose="02020603050405020304" pitchFamily="18" charset="0"/>
                <a:cs typeface="Times New Roman" panose="02020603050405020304" pitchFamily="18" charset="0"/>
              </a:rPr>
              <a:t>, which cleaves 3' to single-stranded C and U residues, and </a:t>
            </a:r>
            <a:r>
              <a:rPr lang="en-US" sz="1700" b="1" dirty="0">
                <a:solidFill>
                  <a:srgbClr val="006600"/>
                </a:solidFill>
                <a:latin typeface="Times New Roman" panose="02020603050405020304" pitchFamily="18" charset="0"/>
                <a:cs typeface="Times New Roman" panose="02020603050405020304" pitchFamily="18" charset="0"/>
              </a:rPr>
              <a:t>RNase T1</a:t>
            </a:r>
            <a:r>
              <a:rPr lang="en-US" sz="1700" b="1" dirty="0">
                <a:latin typeface="Times New Roman" panose="02020603050405020304" pitchFamily="18" charset="0"/>
                <a:cs typeface="Times New Roman" panose="02020603050405020304" pitchFamily="18" charset="0"/>
              </a:rPr>
              <a:t>, which cleaves single-stranded G residues.</a:t>
            </a:r>
            <a:endParaRPr lang="en-US" sz="1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622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a:ln>
                  <a:noFill/>
                </a:ln>
                <a:solidFill>
                  <a:srgbClr val="333333"/>
                </a:solidFill>
                <a:effectLst/>
                <a:latin typeface="Verdana" pitchFamily="34" charset="0"/>
              </a:rPr>
              <a:t>. </a:t>
            </a:r>
            <a:endParaRPr kumimoji="0" lang="en-US" sz="900" b="0" i="0" u="none" strike="noStrike" cap="none" normalizeH="0" baseline="0" dirty="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pitchFamily="34" charset="0"/>
              </a:rPr>
              <a:t> </a:t>
            </a:r>
            <a:endParaRPr kumimoji="0" lang="en-US" sz="24000" b="0" i="0" u="none" strike="noStrike" cap="none" normalizeH="0" baseline="0" dirty="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0" b="0" i="0" u="none" strike="noStrike" cap="none" normalizeH="0" baseline="0" dirty="0">
                <a:ln>
                  <a:noFill/>
                </a:ln>
                <a:solidFill>
                  <a:schemeClr val="tx1"/>
                </a:solidFill>
                <a:effectLst/>
                <a:latin typeface="Arial"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0" b="0" i="0" u="none" strike="noStrike" cap="none" normalizeH="0" baseline="0" dirty="0">
                <a:ln>
                  <a:noFill/>
                </a:ln>
                <a:solidFill>
                  <a:schemeClr val="tx1"/>
                </a:solidFill>
                <a:effectLst/>
                <a:latin typeface="Arial" pitchFamily="34" charset="0"/>
              </a:rPr>
              <a:t> </a:t>
            </a:r>
            <a:endParaRPr kumimoji="0" lang="en-US" sz="9600" b="0" i="0" u="none" strike="noStrike" cap="none" normalizeH="0" baseline="0" dirty="0">
              <a:ln>
                <a:noFill/>
              </a:ln>
              <a:solidFill>
                <a:schemeClr val="tx1"/>
              </a:solidFill>
              <a:effectLst/>
              <a:latin typeface="Arial" pitchFamily="34" charset="0"/>
            </a:endParaRPr>
          </a:p>
        </p:txBody>
      </p:sp>
      <p:pic>
        <p:nvPicPr>
          <p:cNvPr id="177154" name="Picture 2" descr="http://www.ambion.com/figs/f00405.gif"/>
          <p:cNvPicPr>
            <a:picLocks noChangeAspect="1" noChangeArrowheads="1"/>
          </p:cNvPicPr>
          <p:nvPr/>
        </p:nvPicPr>
        <p:blipFill>
          <a:blip r:embed="rId2" cstate="print"/>
          <a:srcRect/>
          <a:stretch>
            <a:fillRect/>
          </a:stretch>
        </p:blipFill>
        <p:spPr bwMode="auto">
          <a:xfrm>
            <a:off x="2743200" y="1834995"/>
            <a:ext cx="1962150" cy="3819525"/>
          </a:xfrm>
          <a:prstGeom prst="rect">
            <a:avLst/>
          </a:prstGeom>
          <a:noFill/>
        </p:spPr>
      </p:pic>
      <p:pic>
        <p:nvPicPr>
          <p:cNvPr id="177155" name="Picture 3" descr="http://www.ambion.com/figs/f00406.gif"/>
          <p:cNvPicPr>
            <a:picLocks noChangeAspect="1" noChangeArrowheads="1"/>
          </p:cNvPicPr>
          <p:nvPr/>
        </p:nvPicPr>
        <p:blipFill>
          <a:blip r:embed="rId3" cstate="print"/>
          <a:srcRect/>
          <a:stretch>
            <a:fillRect/>
          </a:stretch>
        </p:blipFill>
        <p:spPr bwMode="auto">
          <a:xfrm>
            <a:off x="2514600" y="228600"/>
            <a:ext cx="4505325" cy="1533525"/>
          </a:xfrm>
          <a:prstGeom prst="rect">
            <a:avLst/>
          </a:prstGeom>
          <a:noFill/>
        </p:spPr>
      </p:pic>
      <p:pic>
        <p:nvPicPr>
          <p:cNvPr id="177156" name="Picture 4" descr="http://www.ambion.com/figs/f00404.gif"/>
          <p:cNvPicPr>
            <a:picLocks noChangeAspect="1" noChangeArrowheads="1"/>
          </p:cNvPicPr>
          <p:nvPr/>
        </p:nvPicPr>
        <p:blipFill>
          <a:blip r:embed="rId4" cstate="print"/>
          <a:srcRect/>
          <a:stretch>
            <a:fillRect/>
          </a:stretch>
        </p:blipFill>
        <p:spPr bwMode="auto">
          <a:xfrm>
            <a:off x="561975" y="228600"/>
            <a:ext cx="1543050" cy="5010150"/>
          </a:xfrm>
          <a:prstGeom prst="rect">
            <a:avLst/>
          </a:prstGeom>
          <a:noFill/>
        </p:spPr>
      </p:pic>
      <p:sp>
        <p:nvSpPr>
          <p:cNvPr id="9" name="TextBox 8"/>
          <p:cNvSpPr txBox="1"/>
          <p:nvPr/>
        </p:nvSpPr>
        <p:spPr>
          <a:xfrm>
            <a:off x="314325" y="5690438"/>
            <a:ext cx="3581400" cy="646331"/>
          </a:xfrm>
          <a:prstGeom prst="rect">
            <a:avLst/>
          </a:prstGeom>
          <a:noFill/>
        </p:spPr>
        <p:txBody>
          <a:bodyPr wrap="square" rtlCol="0">
            <a:spAutoFit/>
          </a:bodyPr>
          <a:lstStyle/>
          <a:p>
            <a:r>
              <a:rPr lang="en-US" dirty="0"/>
              <a:t>Applied Biosystems, Ambion Tech note.</a:t>
            </a:r>
          </a:p>
        </p:txBody>
      </p:sp>
      <p:sp>
        <p:nvSpPr>
          <p:cNvPr id="3" name="TextBox 2">
            <a:extLst>
              <a:ext uri="{FF2B5EF4-FFF2-40B4-BE49-F238E27FC236}">
                <a16:creationId xmlns:a16="http://schemas.microsoft.com/office/drawing/2014/main" id="{64BB35DD-67D9-4EB2-988C-E797A31CB3B9}"/>
              </a:ext>
            </a:extLst>
          </p:cNvPr>
          <p:cNvSpPr txBox="1"/>
          <p:nvPr/>
        </p:nvSpPr>
        <p:spPr>
          <a:xfrm>
            <a:off x="7010400" y="533400"/>
            <a:ext cx="2066925" cy="1015663"/>
          </a:xfrm>
          <a:prstGeom prst="rect">
            <a:avLst/>
          </a:prstGeom>
          <a:noFill/>
        </p:spPr>
        <p:txBody>
          <a:bodyPr wrap="square" rtlCol="0">
            <a:spAutoFit/>
          </a:bodyPr>
          <a:lstStyle/>
          <a:p>
            <a:r>
              <a:rPr lang="en-US" sz="1200" b="1" dirty="0"/>
              <a:t>RNase VI </a:t>
            </a:r>
            <a:r>
              <a:rPr lang="en-US" sz="1200" dirty="0"/>
              <a:t>–dsRNA specific</a:t>
            </a:r>
          </a:p>
          <a:p>
            <a:r>
              <a:rPr lang="en-US" sz="1200" b="1" dirty="0"/>
              <a:t>RNase TI </a:t>
            </a:r>
            <a:r>
              <a:rPr lang="en-US" sz="1200" dirty="0"/>
              <a:t>– ssRNA (G) specific</a:t>
            </a:r>
          </a:p>
          <a:p>
            <a:r>
              <a:rPr lang="en-US" sz="1200" b="1" dirty="0"/>
              <a:t>RNase A </a:t>
            </a:r>
            <a:r>
              <a:rPr lang="en-US" sz="1200" dirty="0"/>
              <a:t>– ssRNA (</a:t>
            </a:r>
            <a:r>
              <a:rPr lang="en-US" sz="1200" dirty="0" err="1"/>
              <a:t>Py</a:t>
            </a:r>
            <a:r>
              <a:rPr lang="en-US" sz="1200" dirty="0"/>
              <a:t>) specific</a:t>
            </a:r>
          </a:p>
        </p:txBody>
      </p:sp>
      <p:sp>
        <p:nvSpPr>
          <p:cNvPr id="4" name="TextBox 3">
            <a:extLst>
              <a:ext uri="{FF2B5EF4-FFF2-40B4-BE49-F238E27FC236}">
                <a16:creationId xmlns:a16="http://schemas.microsoft.com/office/drawing/2014/main" id="{DEC662F8-152C-42BD-8390-A75B53BDD3A8}"/>
              </a:ext>
            </a:extLst>
          </p:cNvPr>
          <p:cNvSpPr txBox="1"/>
          <p:nvPr/>
        </p:nvSpPr>
        <p:spPr>
          <a:xfrm>
            <a:off x="4876801" y="1828800"/>
            <a:ext cx="4200524" cy="4616648"/>
          </a:xfrm>
          <a:prstGeom prst="rect">
            <a:avLst/>
          </a:prstGeom>
          <a:noFill/>
        </p:spPr>
        <p:txBody>
          <a:bodyPr wrap="square" rtlCol="0">
            <a:spAutoFit/>
          </a:bodyPr>
          <a:lstStyle/>
          <a:p>
            <a:r>
              <a:rPr lang="en-US" sz="1400" dirty="0"/>
              <a:t>Hypothetical RNase digestion data from the "Test" RNA sequence. This "gel" shows the cleavage pattern that would be expected if the "test" </a:t>
            </a:r>
          </a:p>
          <a:p>
            <a:endParaRPr lang="en-US" sz="1400" b="1" dirty="0"/>
          </a:p>
          <a:p>
            <a:r>
              <a:rPr lang="en-US" sz="1400" b="1" dirty="0"/>
              <a:t>RNA 5' radiolabeled</a:t>
            </a:r>
            <a:r>
              <a:rPr lang="en-US" sz="1400" dirty="0"/>
              <a:t>, digested with nucleases and then separated by denaturing polyacrylamide gel electrophoresis. </a:t>
            </a:r>
          </a:p>
          <a:p>
            <a:endParaRPr lang="en-US" sz="1400" dirty="0"/>
          </a:p>
          <a:p>
            <a:r>
              <a:rPr lang="en-US" sz="1400" b="1" dirty="0"/>
              <a:t>Lane 1 </a:t>
            </a:r>
            <a:r>
              <a:rPr lang="en-US" sz="1400" dirty="0"/>
              <a:t>(C+U) represents cleavage of the phosphodiester bond under </a:t>
            </a:r>
            <a:r>
              <a:rPr lang="en-US" sz="1400" b="1" dirty="0"/>
              <a:t>denaturing conditions</a:t>
            </a:r>
            <a:r>
              <a:rPr lang="en-US" sz="1400" dirty="0"/>
              <a:t> by RNase A 3’ of  C and U residues.  Control – shows all C &amp;U positions</a:t>
            </a:r>
          </a:p>
          <a:p>
            <a:endParaRPr lang="en-US" sz="1400" dirty="0"/>
          </a:p>
          <a:p>
            <a:r>
              <a:rPr lang="en-US" sz="1400" b="1" dirty="0"/>
              <a:t>Lane 2 </a:t>
            </a:r>
            <a:r>
              <a:rPr lang="en-US" sz="1400" dirty="0"/>
              <a:t>(G) shows cleavage under </a:t>
            </a:r>
            <a:r>
              <a:rPr lang="en-US" sz="1400" b="1" dirty="0"/>
              <a:t>denaturing conditions </a:t>
            </a:r>
            <a:r>
              <a:rPr lang="en-US" sz="1400" dirty="0"/>
              <a:t>by RNase T1 at all G residues. Control-shows all G’s</a:t>
            </a:r>
          </a:p>
          <a:p>
            <a:endParaRPr lang="en-US" sz="1400" b="1" dirty="0"/>
          </a:p>
          <a:p>
            <a:r>
              <a:rPr lang="en-US" sz="1400" b="1" dirty="0"/>
              <a:t>Lanes 3-5 </a:t>
            </a:r>
            <a:r>
              <a:rPr lang="en-US" sz="1400" dirty="0"/>
              <a:t>represent limited cleavage of the </a:t>
            </a:r>
            <a:r>
              <a:rPr lang="en-US" sz="1400" b="1" dirty="0"/>
              <a:t>native folded RNA </a:t>
            </a:r>
            <a:r>
              <a:rPr lang="en-US" sz="1400" dirty="0"/>
              <a:t>(with natural secondary structure) by  RNases VI (ds) and T1(</a:t>
            </a:r>
            <a:r>
              <a:rPr lang="en-US" sz="1400" dirty="0" err="1"/>
              <a:t>ss</a:t>
            </a:r>
            <a:r>
              <a:rPr lang="en-US" sz="1400" dirty="0"/>
              <a:t>) - shows which areas are ds and which are ss. </a:t>
            </a:r>
          </a:p>
        </p:txBody>
      </p:sp>
    </p:spTree>
    <p:extLst>
      <p:ext uri="{BB962C8B-B14F-4D97-AF65-F5344CB8AC3E}">
        <p14:creationId xmlns:p14="http://schemas.microsoft.com/office/powerpoint/2010/main" val="184266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71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71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8534400" cy="523220"/>
          </a:xfrm>
          <a:prstGeom prst="rect">
            <a:avLst/>
          </a:prstGeom>
          <a:noFill/>
        </p:spPr>
        <p:txBody>
          <a:bodyPr wrap="square" rtlCol="0">
            <a:spAutoFit/>
          </a:bodyPr>
          <a:lstStyle/>
          <a:p>
            <a:pPr algn="ctr"/>
            <a:r>
              <a:rPr lang="en-US" sz="2800" b="1" dirty="0"/>
              <a:t>Why is RNA secondary structure important?</a:t>
            </a:r>
          </a:p>
        </p:txBody>
      </p:sp>
      <p:sp>
        <p:nvSpPr>
          <p:cNvPr id="3" name="TextBox 2"/>
          <p:cNvSpPr txBox="1"/>
          <p:nvPr/>
        </p:nvSpPr>
        <p:spPr>
          <a:xfrm>
            <a:off x="838200" y="1371600"/>
            <a:ext cx="7848600" cy="4247317"/>
          </a:xfrm>
          <a:prstGeom prst="rect">
            <a:avLst/>
          </a:prstGeom>
          <a:noFill/>
        </p:spPr>
        <p:txBody>
          <a:bodyPr wrap="square" rtlCol="0">
            <a:spAutoFit/>
          </a:bodyPr>
          <a:lstStyle/>
          <a:p>
            <a:r>
              <a:rPr lang="en-US" dirty="0"/>
              <a:t>Secondary structure determines the availability of bases for RNA and protein interaction.  </a:t>
            </a:r>
            <a:endParaRPr lang="en-US" dirty="0" smtClean="0"/>
          </a:p>
          <a:p>
            <a:endParaRPr lang="en-US" dirty="0"/>
          </a:p>
          <a:p>
            <a:r>
              <a:rPr lang="en-US" b="1" dirty="0"/>
              <a:t>RNA accessibility and structure regulates cellular </a:t>
            </a:r>
            <a:r>
              <a:rPr lang="en-US" b="1" dirty="0" smtClean="0"/>
              <a:t>biochemistry</a:t>
            </a:r>
            <a:r>
              <a:rPr lang="en-US" dirty="0" smtClean="0"/>
              <a:t>, </a:t>
            </a:r>
            <a:r>
              <a:rPr lang="en-US" dirty="0"/>
              <a:t>including transcriptional attenuation (bacteria), nuclear import and export of eukaryotic RNAs, RNA splicing, RNA translation into protein, and RNA degradation.</a:t>
            </a:r>
          </a:p>
          <a:p>
            <a:endParaRPr lang="en-US" dirty="0"/>
          </a:p>
          <a:p>
            <a:r>
              <a:rPr lang="en-US" dirty="0"/>
              <a:t>RNA structure is </a:t>
            </a:r>
            <a:r>
              <a:rPr lang="en-US" u="sng" dirty="0"/>
              <a:t>regulated </a:t>
            </a:r>
            <a:r>
              <a:rPr lang="en-US" dirty="0"/>
              <a:t> </a:t>
            </a:r>
            <a:r>
              <a:rPr lang="en-US" dirty="0" smtClean="0"/>
              <a:t>in cells through </a:t>
            </a:r>
            <a:r>
              <a:rPr lang="en-US" dirty="0"/>
              <a:t>the association of specific proteins and trans-acting RNAs.  </a:t>
            </a:r>
          </a:p>
          <a:p>
            <a:endParaRPr lang="en-US" u="sng" dirty="0"/>
          </a:p>
          <a:p>
            <a:r>
              <a:rPr lang="en-US" dirty="0" smtClean="0"/>
              <a:t>TAKE HOME MESSAGE: The </a:t>
            </a:r>
            <a:r>
              <a:rPr lang="en-US" dirty="0"/>
              <a:t>regulation of RNA secondary structure is a widespread and critical means of modulating eukaryotic (yeast -&gt; human) gene expression.</a:t>
            </a:r>
          </a:p>
          <a:p>
            <a:endParaRPr lang="en-US" u="sng" dirty="0"/>
          </a:p>
        </p:txBody>
      </p:sp>
    </p:spTree>
    <p:extLst>
      <p:ext uri="{BB962C8B-B14F-4D97-AF65-F5344CB8AC3E}">
        <p14:creationId xmlns:p14="http://schemas.microsoft.com/office/powerpoint/2010/main" val="27125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457200" y="776260"/>
            <a:ext cx="8153400" cy="5324535"/>
          </a:xfrm>
          <a:prstGeom prst="rect">
            <a:avLst/>
          </a:prstGeom>
          <a:noFill/>
          <a:ln w="9525">
            <a:noFill/>
            <a:miter lim="800000"/>
            <a:headEnd/>
            <a:tailEnd/>
          </a:ln>
        </p:spPr>
        <p:txBody>
          <a:bodyPr wrap="square" anchor="ctr">
            <a:spAutoFit/>
          </a:bodyPr>
          <a:lstStyle/>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1700" b="1" dirty="0"/>
              <a:t>RNA-dependent DNA polymerase (reverse transcriptase; telomerase)</a:t>
            </a:r>
            <a:r>
              <a:rPr lang="en-US" sz="1700" dirty="0"/>
              <a:t>:  Enzymes that copy single stranded </a:t>
            </a:r>
            <a:r>
              <a:rPr lang="en-US" sz="1700" dirty="0">
                <a:solidFill>
                  <a:schemeClr val="accent2"/>
                </a:solidFill>
              </a:rPr>
              <a:t>RNA into DNA</a:t>
            </a:r>
            <a:r>
              <a:rPr lang="en-US" sz="1700" dirty="0"/>
              <a:t> (leaving, in vitro, a DNA/RNA hybrid).  Examples: Murine or avian reverse transcriptase; useful in making </a:t>
            </a:r>
            <a:r>
              <a:rPr lang="en-US" sz="1700" dirty="0" err="1"/>
              <a:t>cDNA</a:t>
            </a:r>
            <a:r>
              <a:rPr lang="en-US" sz="1700" dirty="0"/>
              <a:t> for cloning or gene expression</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1700"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1700" b="1" dirty="0"/>
              <a:t>DNA-dependent RNA polymerases</a:t>
            </a:r>
            <a:r>
              <a:rPr lang="en-US" sz="1700" dirty="0"/>
              <a:t>: Standard transcriptional enzymes that produce a single stranded </a:t>
            </a:r>
            <a:r>
              <a:rPr lang="en-US" sz="1700" dirty="0">
                <a:solidFill>
                  <a:schemeClr val="accent2"/>
                </a:solidFill>
              </a:rPr>
              <a:t>RNA copy from a double stranded DNA template</a:t>
            </a:r>
            <a:r>
              <a:rPr lang="en-US" sz="1700" dirty="0"/>
              <a:t>.  </a:t>
            </a:r>
            <a:r>
              <a:rPr lang="en-US" sz="1700" i="1" dirty="0"/>
              <a:t>E. coli</a:t>
            </a:r>
            <a:r>
              <a:rPr lang="en-US" sz="1700" dirty="0"/>
              <a:t> RNA polymerase, T3 or T7 bacteriophage RNA polymerase.  Useful, for instance,  for making radiolabeled RNA hybridization probe in vitro  or to use to program an in vitro translation system</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1700"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1700" b="1" dirty="0">
                <a:solidFill>
                  <a:srgbClr val="FF0000"/>
                </a:solidFill>
              </a:rPr>
              <a:t>Template independent polymerase: </a:t>
            </a:r>
            <a:r>
              <a:rPr lang="en-US" sz="1700" b="1" dirty="0"/>
              <a:t>Terminal deoxynucleotide transferase</a:t>
            </a:r>
            <a:r>
              <a:rPr lang="en-US" sz="1700" dirty="0"/>
              <a:t> – Random deoxynucleotide addition to 3’ ends of DNA during V(D)J recombination of human immunoglobulin genes. This randomization of DNA plays a crucial role in the evolution and adaptation of the vertebrate immune system.  </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1700"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1700" dirty="0"/>
              <a:t>Terminal transferase can be used in cloning applications to add a </a:t>
            </a:r>
            <a:r>
              <a:rPr lang="en-US" sz="1700" dirty="0" err="1"/>
              <a:t>homopolymer</a:t>
            </a:r>
            <a:r>
              <a:rPr lang="en-US" sz="1700" dirty="0"/>
              <a:t> “tail” to a cDNA or a PCR product.  Can also be used with radiolabeled nucleotides to “end-label” a DNA.  </a:t>
            </a:r>
            <a:endParaRPr lang="en-US" sz="1700" b="1"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1700" dirty="0"/>
          </a:p>
        </p:txBody>
      </p:sp>
    </p:spTree>
    <p:extLst>
      <p:ext uri="{BB962C8B-B14F-4D97-AF65-F5344CB8AC3E}">
        <p14:creationId xmlns:p14="http://schemas.microsoft.com/office/powerpoint/2010/main" val="308944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nel.jpg"/>
          <p:cNvPicPr>
            <a:picLocks noChangeAspect="1"/>
          </p:cNvPicPr>
          <p:nvPr/>
        </p:nvPicPr>
        <p:blipFill>
          <a:blip r:embed="rId2" cstate="print"/>
          <a:stretch>
            <a:fillRect/>
          </a:stretch>
        </p:blipFill>
        <p:spPr>
          <a:xfrm>
            <a:off x="0" y="152400"/>
            <a:ext cx="4800600" cy="3200400"/>
          </a:xfrm>
          <a:prstGeom prst="rect">
            <a:avLst/>
          </a:prstGeom>
        </p:spPr>
      </p:pic>
      <p:pic>
        <p:nvPicPr>
          <p:cNvPr id="3" name="Picture 2" descr="brain tunel.jpg"/>
          <p:cNvPicPr>
            <a:picLocks noChangeAspect="1"/>
          </p:cNvPicPr>
          <p:nvPr/>
        </p:nvPicPr>
        <p:blipFill>
          <a:blip r:embed="rId3" cstate="print"/>
          <a:stretch>
            <a:fillRect/>
          </a:stretch>
        </p:blipFill>
        <p:spPr>
          <a:xfrm>
            <a:off x="4572000" y="152400"/>
            <a:ext cx="4343400" cy="6305550"/>
          </a:xfrm>
          <a:prstGeom prst="rect">
            <a:avLst/>
          </a:prstGeom>
        </p:spPr>
      </p:pic>
      <p:sp>
        <p:nvSpPr>
          <p:cNvPr id="4" name="TextBox 3"/>
          <p:cNvSpPr txBox="1"/>
          <p:nvPr/>
        </p:nvSpPr>
        <p:spPr>
          <a:xfrm>
            <a:off x="5410200" y="3962400"/>
            <a:ext cx="1447800" cy="1200329"/>
          </a:xfrm>
          <a:prstGeom prst="rect">
            <a:avLst/>
          </a:prstGeom>
          <a:noFill/>
        </p:spPr>
        <p:txBody>
          <a:bodyPr wrap="square" rtlCol="0">
            <a:spAutoFit/>
          </a:bodyPr>
          <a:lstStyle/>
          <a:p>
            <a:r>
              <a:rPr lang="en-US" sz="1200" dirty="0"/>
              <a:t>Kang et al., Korean Med Sci. 2006; low dose radiation on rat brains under various conditions</a:t>
            </a:r>
          </a:p>
        </p:txBody>
      </p:sp>
      <p:sp>
        <p:nvSpPr>
          <p:cNvPr id="5" name="TextBox 4"/>
          <p:cNvSpPr txBox="1"/>
          <p:nvPr/>
        </p:nvSpPr>
        <p:spPr>
          <a:xfrm>
            <a:off x="0" y="3352800"/>
            <a:ext cx="4495800" cy="3108543"/>
          </a:xfrm>
          <a:prstGeom prst="rect">
            <a:avLst/>
          </a:prstGeom>
          <a:noFill/>
        </p:spPr>
        <p:txBody>
          <a:bodyPr wrap="square" rtlCol="0">
            <a:spAutoFit/>
          </a:bodyPr>
          <a:lstStyle/>
          <a:p>
            <a:r>
              <a:rPr lang="en-US" sz="1400" dirty="0">
                <a:solidFill>
                  <a:srgbClr val="FF0000"/>
                </a:solidFill>
              </a:rPr>
              <a:t>TUNEL assay </a:t>
            </a:r>
            <a:r>
              <a:rPr lang="en-US" sz="1400" dirty="0"/>
              <a:t>used to detect </a:t>
            </a:r>
            <a:r>
              <a:rPr lang="en-US" sz="1400" b="1" dirty="0"/>
              <a:t>apoptosis </a:t>
            </a:r>
            <a:r>
              <a:rPr lang="en-US" sz="1400" dirty="0"/>
              <a:t>(programmed cell death) in cells and tissues. </a:t>
            </a:r>
          </a:p>
          <a:p>
            <a:endParaRPr lang="en-US" sz="1400" dirty="0"/>
          </a:p>
          <a:p>
            <a:r>
              <a:rPr lang="en-US" sz="1400" dirty="0"/>
              <a:t>Addition of the deoxythymidine analog 5‑bromo‑2´‑deoxyuridine 5´‑triphosphate</a:t>
            </a:r>
          </a:p>
          <a:p>
            <a:r>
              <a:rPr lang="en-US" sz="1400" dirty="0"/>
              <a:t>(</a:t>
            </a:r>
            <a:r>
              <a:rPr lang="en-US" sz="1400" dirty="0" err="1"/>
              <a:t>BrdUTP</a:t>
            </a:r>
            <a:r>
              <a:rPr lang="en-US" sz="1400" dirty="0"/>
              <a:t>) to the </a:t>
            </a:r>
            <a:r>
              <a:rPr lang="en-US" sz="1400" dirty="0" err="1"/>
              <a:t>TdT</a:t>
            </a:r>
            <a:r>
              <a:rPr lang="en-US" sz="1400" dirty="0"/>
              <a:t> reaction serves to label the break sites. </a:t>
            </a:r>
          </a:p>
          <a:p>
            <a:endParaRPr lang="en-US" sz="1400" dirty="0"/>
          </a:p>
          <a:p>
            <a:r>
              <a:rPr lang="en-US" sz="1400" dirty="0"/>
              <a:t>Once incorporated into the DNA, </a:t>
            </a:r>
            <a:r>
              <a:rPr lang="en-US" sz="1400" dirty="0" err="1"/>
              <a:t>BrdU</a:t>
            </a:r>
            <a:r>
              <a:rPr lang="en-US" sz="1400" dirty="0"/>
              <a:t> can be detected by an anti‑</a:t>
            </a:r>
            <a:r>
              <a:rPr lang="en-US" sz="1400" dirty="0" err="1"/>
              <a:t>BrdU</a:t>
            </a:r>
            <a:r>
              <a:rPr lang="en-US" sz="1400" dirty="0"/>
              <a:t> antibody. </a:t>
            </a:r>
          </a:p>
          <a:p>
            <a:endParaRPr lang="en-US" sz="1400" dirty="0"/>
          </a:p>
          <a:p>
            <a:r>
              <a:rPr lang="en-US" sz="1400" dirty="0"/>
              <a:t>This method of labeling </a:t>
            </a:r>
            <a:r>
              <a:rPr lang="en-US" sz="1400" b="1" dirty="0"/>
              <a:t>DNA breaks </a:t>
            </a:r>
            <a:r>
              <a:rPr lang="en-US" sz="1400" dirty="0"/>
              <a:t>is referred to as Terminal Deoxynucleotide </a:t>
            </a:r>
            <a:r>
              <a:rPr lang="en-US" sz="1400" u="sng" dirty="0"/>
              <a:t>T</a:t>
            </a:r>
            <a:r>
              <a:rPr lang="en-US" sz="1400" dirty="0"/>
              <a:t>ransferase </a:t>
            </a:r>
            <a:r>
              <a:rPr lang="en-US" sz="1400" dirty="0" err="1"/>
              <a:t>Brd</a:t>
            </a:r>
            <a:r>
              <a:rPr lang="en-US" sz="1400" u="sng" dirty="0" err="1"/>
              <a:t>U</a:t>
            </a:r>
            <a:r>
              <a:rPr lang="en-US" sz="1400" dirty="0" err="1"/>
              <a:t>TP</a:t>
            </a:r>
            <a:r>
              <a:rPr lang="en-US" sz="1400" dirty="0"/>
              <a:t> </a:t>
            </a:r>
            <a:r>
              <a:rPr lang="en-US" sz="1400" u="sng" dirty="0"/>
              <a:t>N</a:t>
            </a:r>
            <a:r>
              <a:rPr lang="en-US" sz="1400" dirty="0"/>
              <a:t>ick </a:t>
            </a:r>
            <a:r>
              <a:rPr lang="en-US" sz="1400" u="sng" dirty="0"/>
              <a:t>E</a:t>
            </a:r>
            <a:r>
              <a:rPr lang="en-US" sz="1400" dirty="0"/>
              <a:t>nd </a:t>
            </a:r>
            <a:r>
              <a:rPr lang="en-US" sz="1400" u="sng" dirty="0"/>
              <a:t>L</a:t>
            </a:r>
            <a:r>
              <a:rPr lang="en-US" sz="1400" dirty="0"/>
              <a:t>abeling, or </a:t>
            </a:r>
            <a:r>
              <a:rPr lang="en-US" sz="1400" b="1" u="sng" dirty="0"/>
              <a:t>T</a:t>
            </a:r>
            <a:r>
              <a:rPr lang="en-US" sz="1400" b="1" dirty="0"/>
              <a:t>UNEL assay </a:t>
            </a:r>
            <a:r>
              <a:rPr lang="en-US" sz="1400" dirty="0"/>
              <a:t>(Invitrogen web site)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61623531"/>
              </p:ext>
            </p:extLst>
          </p:nvPr>
        </p:nvGraphicFramePr>
        <p:xfrm>
          <a:off x="914401" y="1447799"/>
          <a:ext cx="7543798" cy="4526234"/>
        </p:xfrm>
        <a:graphic>
          <a:graphicData uri="http://schemas.openxmlformats.org/drawingml/2006/table">
            <a:tbl>
              <a:tblPr>
                <a:tableStyleId>{5C22544A-7EE6-4342-B048-85BDC9FD1C3A}</a:tableStyleId>
              </a:tblPr>
              <a:tblGrid>
                <a:gridCol w="2045086">
                  <a:extLst>
                    <a:ext uri="{9D8B030D-6E8A-4147-A177-3AD203B41FA5}">
                      <a16:colId xmlns:a16="http://schemas.microsoft.com/office/drawing/2014/main" val="20000"/>
                    </a:ext>
                  </a:extLst>
                </a:gridCol>
                <a:gridCol w="699640">
                  <a:extLst>
                    <a:ext uri="{9D8B030D-6E8A-4147-A177-3AD203B41FA5}">
                      <a16:colId xmlns:a16="http://schemas.microsoft.com/office/drawing/2014/main" val="20001"/>
                    </a:ext>
                  </a:extLst>
                </a:gridCol>
                <a:gridCol w="1020516">
                  <a:extLst>
                    <a:ext uri="{9D8B030D-6E8A-4147-A177-3AD203B41FA5}">
                      <a16:colId xmlns:a16="http://schemas.microsoft.com/office/drawing/2014/main" val="20002"/>
                    </a:ext>
                  </a:extLst>
                </a:gridCol>
                <a:gridCol w="3778556">
                  <a:extLst>
                    <a:ext uri="{9D8B030D-6E8A-4147-A177-3AD203B41FA5}">
                      <a16:colId xmlns:a16="http://schemas.microsoft.com/office/drawing/2014/main" val="20003"/>
                    </a:ext>
                  </a:extLst>
                </a:gridCol>
              </a:tblGrid>
              <a:tr h="341054">
                <a:tc>
                  <a:txBody>
                    <a:bodyPr/>
                    <a:lstStyle/>
                    <a:p>
                      <a:pPr marL="0" marR="0">
                        <a:lnSpc>
                          <a:spcPts val="550"/>
                        </a:lnSpc>
                        <a:spcBef>
                          <a:spcPts val="5"/>
                        </a:spcBef>
                        <a:spcAft>
                          <a:spcPts val="0"/>
                        </a:spcAft>
                      </a:pPr>
                      <a:r>
                        <a:rPr lang="en-US" sz="1400" dirty="0">
                          <a:effectLst/>
                          <a:latin typeface="Times New Roman"/>
                          <a:ea typeface="Calibri"/>
                          <a:cs typeface="Times New Roman"/>
                        </a:rPr>
                        <a:t> </a:t>
                      </a:r>
                      <a:endParaRPr lang="en-US" sz="1400" dirty="0">
                        <a:effectLst/>
                        <a:latin typeface="Calibri"/>
                        <a:ea typeface="Calibri"/>
                        <a:cs typeface="Times New Roman"/>
                      </a:endParaRPr>
                    </a:p>
                    <a:p>
                      <a:pPr marL="25400" marR="0">
                        <a:lnSpc>
                          <a:spcPct val="115000"/>
                        </a:lnSpc>
                        <a:spcBef>
                          <a:spcPts val="0"/>
                        </a:spcBef>
                        <a:spcAft>
                          <a:spcPts val="0"/>
                        </a:spcAft>
                      </a:pPr>
                      <a:r>
                        <a:rPr lang="en-US" sz="1400" dirty="0">
                          <a:solidFill>
                            <a:srgbClr val="231F20"/>
                          </a:solidFill>
                          <a:effectLst/>
                          <a:latin typeface="Times New Roman"/>
                          <a:ea typeface="Calibri"/>
                          <a:cs typeface="Times New Roman"/>
                        </a:rPr>
                        <a:t>Bacteriophage</a:t>
                      </a:r>
                      <a:r>
                        <a:rPr lang="en-US" sz="1400" spc="-40" dirty="0">
                          <a:solidFill>
                            <a:srgbClr val="231F20"/>
                          </a:solidFill>
                          <a:effectLst/>
                          <a:latin typeface="Times New Roman"/>
                          <a:ea typeface="Calibri"/>
                          <a:cs typeface="Times New Roman"/>
                        </a:rPr>
                        <a:t> </a:t>
                      </a:r>
                      <a:r>
                        <a:rPr lang="en-US" sz="1400" i="1" dirty="0">
                          <a:solidFill>
                            <a:srgbClr val="231F20"/>
                          </a:solidFill>
                          <a:effectLst/>
                          <a:latin typeface="Times New Roman"/>
                          <a:ea typeface="Calibri"/>
                          <a:cs typeface="Times New Roman"/>
                        </a:rPr>
                        <a:t>f</a:t>
                      </a:r>
                      <a:r>
                        <a:rPr lang="en-US" sz="1400" dirty="0">
                          <a:solidFill>
                            <a:srgbClr val="231F20"/>
                          </a:solidFill>
                          <a:effectLst/>
                          <a:latin typeface="Times New Roman"/>
                          <a:ea typeface="Calibri"/>
                          <a:cs typeface="Times New Roman"/>
                        </a:rPr>
                        <a:t>X174</a:t>
                      </a:r>
                      <a:endParaRPr lang="en-US" sz="1400" dirty="0">
                        <a:effectLst/>
                        <a:latin typeface="Calibri"/>
                        <a:ea typeface="Calibri"/>
                        <a:cs typeface="Times New Roman"/>
                      </a:endParaRPr>
                    </a:p>
                  </a:txBody>
                  <a:tcPr marL="0" marR="0" marT="0" marB="0"/>
                </a:tc>
                <a:tc>
                  <a:txBody>
                    <a:bodyPr/>
                    <a:lstStyle/>
                    <a:p>
                      <a:pPr marL="0" marR="0">
                        <a:lnSpc>
                          <a:spcPts val="550"/>
                        </a:lnSpc>
                        <a:spcBef>
                          <a:spcPts val="5"/>
                        </a:spcBef>
                        <a:spcAft>
                          <a:spcPts val="0"/>
                        </a:spcAft>
                      </a:pPr>
                      <a:r>
                        <a:rPr lang="en-US" sz="1400">
                          <a:effectLst/>
                          <a:latin typeface="Times New Roman"/>
                          <a:ea typeface="Calibri"/>
                          <a:cs typeface="Times New Roman"/>
                        </a:rPr>
                        <a:t> </a:t>
                      </a:r>
                      <a:endParaRPr lang="en-US" sz="1400">
                        <a:effectLst/>
                        <a:latin typeface="Calibri"/>
                        <a:ea typeface="Calibri"/>
                        <a:cs typeface="Times New Roman"/>
                      </a:endParaRPr>
                    </a:p>
                    <a:p>
                      <a:pPr marL="69215" marR="0">
                        <a:lnSpc>
                          <a:spcPct val="115000"/>
                        </a:lnSpc>
                        <a:spcBef>
                          <a:spcPts val="0"/>
                        </a:spcBef>
                        <a:spcAft>
                          <a:spcPts val="0"/>
                        </a:spcAft>
                      </a:pPr>
                      <a:r>
                        <a:rPr lang="en-US" sz="1400">
                          <a:solidFill>
                            <a:srgbClr val="231F20"/>
                          </a:solidFill>
                          <a:effectLst/>
                          <a:latin typeface="Times New Roman"/>
                          <a:ea typeface="Calibri"/>
                          <a:cs typeface="Times New Roman"/>
                        </a:rPr>
                        <a:t>1977</a:t>
                      </a:r>
                      <a:endParaRPr lang="en-US" sz="1400">
                        <a:effectLst/>
                        <a:latin typeface="Calibri"/>
                        <a:ea typeface="Calibri"/>
                        <a:cs typeface="Times New Roman"/>
                      </a:endParaRPr>
                    </a:p>
                  </a:txBody>
                  <a:tcPr marL="0" marR="0" marT="0" marB="0"/>
                </a:tc>
                <a:tc>
                  <a:txBody>
                    <a:bodyPr/>
                    <a:lstStyle/>
                    <a:p>
                      <a:pPr marL="0" marR="0">
                        <a:lnSpc>
                          <a:spcPts val="550"/>
                        </a:lnSpc>
                        <a:spcBef>
                          <a:spcPts val="5"/>
                        </a:spcBef>
                        <a:spcAft>
                          <a:spcPts val="0"/>
                        </a:spcAft>
                      </a:pPr>
                      <a:r>
                        <a:rPr lang="en-US" sz="1400">
                          <a:effectLst/>
                          <a:latin typeface="Times New Roman"/>
                          <a:ea typeface="Calibri"/>
                          <a:cs typeface="Times New Roman"/>
                        </a:rPr>
                        <a:t> </a:t>
                      </a:r>
                      <a:endParaRPr lang="en-US" sz="1400">
                        <a:effectLst/>
                        <a:latin typeface="Calibri"/>
                        <a:ea typeface="Calibri"/>
                        <a:cs typeface="Times New Roman"/>
                      </a:endParaRPr>
                    </a:p>
                    <a:p>
                      <a:pPr marL="292100" marR="0">
                        <a:lnSpc>
                          <a:spcPct val="115000"/>
                        </a:lnSpc>
                        <a:spcBef>
                          <a:spcPts val="0"/>
                        </a:spcBef>
                        <a:spcAft>
                          <a:spcPts val="0"/>
                        </a:spcAft>
                      </a:pPr>
                      <a:r>
                        <a:rPr lang="en-US" sz="1400">
                          <a:solidFill>
                            <a:srgbClr val="231F20"/>
                          </a:solidFill>
                          <a:effectLst/>
                          <a:latin typeface="Times New Roman"/>
                          <a:ea typeface="Calibri"/>
                          <a:cs typeface="Times New Roman"/>
                        </a:rPr>
                        <a:t>5.38</a:t>
                      </a:r>
                      <a:r>
                        <a:rPr lang="en-US" sz="1400" spc="6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kb</a:t>
                      </a:r>
                      <a:endParaRPr lang="en-US" sz="1400">
                        <a:effectLst/>
                        <a:latin typeface="Calibri"/>
                        <a:ea typeface="Calibri"/>
                        <a:cs typeface="Times New Roman"/>
                      </a:endParaRPr>
                    </a:p>
                  </a:txBody>
                  <a:tcPr marL="0" marR="0" marT="0" marB="0"/>
                </a:tc>
                <a:tc>
                  <a:txBody>
                    <a:bodyPr/>
                    <a:lstStyle/>
                    <a:p>
                      <a:pPr marL="0" marR="0">
                        <a:lnSpc>
                          <a:spcPts val="550"/>
                        </a:lnSpc>
                        <a:spcBef>
                          <a:spcPts val="5"/>
                        </a:spcBef>
                        <a:spcAft>
                          <a:spcPts val="0"/>
                        </a:spcAft>
                      </a:pPr>
                      <a:r>
                        <a:rPr lang="en-US" sz="1400">
                          <a:effectLst/>
                          <a:latin typeface="Times New Roman"/>
                          <a:ea typeface="Calibri"/>
                          <a:cs typeface="Times New Roman"/>
                        </a:rPr>
                        <a:t> </a:t>
                      </a:r>
                      <a:endParaRPr lang="en-US" sz="1400">
                        <a:effectLst/>
                        <a:latin typeface="Calibri"/>
                        <a:ea typeface="Calibri"/>
                        <a:cs typeface="Times New Roman"/>
                      </a:endParaRPr>
                    </a:p>
                    <a:p>
                      <a:pPr marL="107315" marR="0">
                        <a:lnSpc>
                          <a:spcPct val="115000"/>
                        </a:lnSpc>
                        <a:spcBef>
                          <a:spcPts val="0"/>
                        </a:spcBef>
                        <a:spcAft>
                          <a:spcPts val="0"/>
                        </a:spcAft>
                      </a:pPr>
                      <a:r>
                        <a:rPr lang="en-US" sz="1400">
                          <a:solidFill>
                            <a:srgbClr val="231F20"/>
                          </a:solidFill>
                          <a:effectLst/>
                          <a:latin typeface="Times New Roman"/>
                          <a:ea typeface="Calibri"/>
                          <a:cs typeface="Times New Roman"/>
                        </a:rPr>
                        <a:t>First</a:t>
                      </a:r>
                      <a:r>
                        <a:rPr lang="en-US" sz="1400" spc="-2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genome</a:t>
                      </a:r>
                      <a:r>
                        <a:rPr lang="en-US" sz="1400" spc="-10">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sequenced</a:t>
                      </a:r>
                      <a:endParaRPr lang="en-US" sz="1400">
                        <a:effectLst/>
                        <a:latin typeface="Calibri"/>
                        <a:ea typeface="Calibri"/>
                        <a:cs typeface="Times New Roman"/>
                      </a:endParaRPr>
                    </a:p>
                  </a:txBody>
                  <a:tcPr marL="0" marR="0" marT="0" marB="0"/>
                </a:tc>
                <a:extLst>
                  <a:ext uri="{0D108BD9-81ED-4DB2-BD59-A6C34878D82A}">
                    <a16:rowId xmlns:a16="http://schemas.microsoft.com/office/drawing/2014/main" val="10000"/>
                  </a:ext>
                </a:extLst>
              </a:tr>
              <a:tr h="193102">
                <a:tc>
                  <a:txBody>
                    <a:bodyPr/>
                    <a:lstStyle/>
                    <a:p>
                      <a:pPr marL="25400" marR="0">
                        <a:lnSpc>
                          <a:spcPts val="1000"/>
                        </a:lnSpc>
                        <a:spcBef>
                          <a:spcPts val="0"/>
                        </a:spcBef>
                        <a:spcAft>
                          <a:spcPts val="0"/>
                        </a:spcAft>
                      </a:pPr>
                      <a:r>
                        <a:rPr lang="en-US" sz="1400" dirty="0">
                          <a:solidFill>
                            <a:srgbClr val="231F20"/>
                          </a:solidFill>
                          <a:effectLst/>
                          <a:latin typeface="Times New Roman"/>
                          <a:ea typeface="Calibri"/>
                          <a:cs typeface="Times New Roman"/>
                        </a:rPr>
                        <a:t>Plasmid</a:t>
                      </a:r>
                      <a:r>
                        <a:rPr lang="en-US" sz="1400" spc="-30"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pBR322</a:t>
                      </a:r>
                      <a:endParaRPr lang="en-US" sz="1400" dirty="0">
                        <a:effectLst/>
                        <a:latin typeface="Calibri"/>
                        <a:ea typeface="Calibri"/>
                        <a:cs typeface="Times New Roman"/>
                      </a:endParaRPr>
                    </a:p>
                  </a:txBody>
                  <a:tcPr marL="0" marR="0" marT="0" marB="0"/>
                </a:tc>
                <a:tc>
                  <a:txBody>
                    <a:bodyPr/>
                    <a:lstStyle/>
                    <a:p>
                      <a:pPr marL="69215" marR="0">
                        <a:lnSpc>
                          <a:spcPts val="1000"/>
                        </a:lnSpc>
                        <a:spcBef>
                          <a:spcPts val="0"/>
                        </a:spcBef>
                        <a:spcAft>
                          <a:spcPts val="0"/>
                        </a:spcAft>
                      </a:pPr>
                      <a:r>
                        <a:rPr lang="en-US" sz="1400" dirty="0">
                          <a:solidFill>
                            <a:srgbClr val="231F20"/>
                          </a:solidFill>
                          <a:effectLst/>
                          <a:latin typeface="Times New Roman"/>
                          <a:ea typeface="Calibri"/>
                          <a:cs typeface="Times New Roman"/>
                        </a:rPr>
                        <a:t>1979</a:t>
                      </a:r>
                      <a:endParaRPr lang="en-US" sz="1400" dirty="0">
                        <a:effectLst/>
                        <a:latin typeface="Calibri"/>
                        <a:ea typeface="Calibri"/>
                        <a:cs typeface="Times New Roman"/>
                      </a:endParaRPr>
                    </a:p>
                  </a:txBody>
                  <a:tcPr marL="0" marR="0" marT="0" marB="0"/>
                </a:tc>
                <a:tc>
                  <a:txBody>
                    <a:bodyPr/>
                    <a:lstStyle/>
                    <a:p>
                      <a:pPr marL="292100" marR="0">
                        <a:lnSpc>
                          <a:spcPts val="1000"/>
                        </a:lnSpc>
                        <a:spcBef>
                          <a:spcPts val="0"/>
                        </a:spcBef>
                        <a:spcAft>
                          <a:spcPts val="0"/>
                        </a:spcAft>
                      </a:pPr>
                      <a:r>
                        <a:rPr lang="en-US" sz="1400">
                          <a:solidFill>
                            <a:srgbClr val="231F20"/>
                          </a:solidFill>
                          <a:effectLst/>
                          <a:latin typeface="Times New Roman"/>
                          <a:ea typeface="Calibri"/>
                          <a:cs typeface="Times New Roman"/>
                        </a:rPr>
                        <a:t>4.3</a:t>
                      </a:r>
                      <a:r>
                        <a:rPr lang="en-US" sz="1400" spc="4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kb</a:t>
                      </a:r>
                      <a:endParaRPr lang="en-US" sz="1400">
                        <a:effectLst/>
                        <a:latin typeface="Calibri"/>
                        <a:ea typeface="Calibri"/>
                        <a:cs typeface="Times New Roman"/>
                      </a:endParaRPr>
                    </a:p>
                  </a:txBody>
                  <a:tcPr marL="0" marR="0" marT="0" marB="0"/>
                </a:tc>
                <a:tc>
                  <a:txBody>
                    <a:bodyPr/>
                    <a:lstStyle/>
                    <a:p>
                      <a:pPr marL="107315" marR="0">
                        <a:lnSpc>
                          <a:spcPts val="1000"/>
                        </a:lnSpc>
                        <a:spcBef>
                          <a:spcPts val="0"/>
                        </a:spcBef>
                        <a:spcAft>
                          <a:spcPts val="0"/>
                        </a:spcAft>
                      </a:pPr>
                      <a:r>
                        <a:rPr lang="en-US" sz="1400">
                          <a:solidFill>
                            <a:srgbClr val="231F20"/>
                          </a:solidFill>
                          <a:effectLst/>
                          <a:latin typeface="Times New Roman"/>
                          <a:ea typeface="Calibri"/>
                          <a:cs typeface="Times New Roman"/>
                        </a:rPr>
                        <a:t>First</a:t>
                      </a:r>
                      <a:r>
                        <a:rPr lang="en-US" sz="1400" spc="-2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plasmid</a:t>
                      </a:r>
                      <a:r>
                        <a:rPr lang="en-US" sz="1400" spc="-4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sequenced</a:t>
                      </a:r>
                      <a:endParaRPr lang="en-US" sz="1400">
                        <a:effectLst/>
                        <a:latin typeface="Calibri"/>
                        <a:ea typeface="Calibri"/>
                        <a:cs typeface="Times New Roman"/>
                      </a:endParaRPr>
                    </a:p>
                  </a:txBody>
                  <a:tcPr marL="0" marR="0" marT="0" marB="0"/>
                </a:tc>
                <a:extLst>
                  <a:ext uri="{0D108BD9-81ED-4DB2-BD59-A6C34878D82A}">
                    <a16:rowId xmlns:a16="http://schemas.microsoft.com/office/drawing/2014/main" val="10001"/>
                  </a:ext>
                </a:extLst>
              </a:tr>
              <a:tr h="304045">
                <a:tc gridSpan="4">
                  <a:txBody>
                    <a:bodyPr/>
                    <a:lstStyle/>
                    <a:p>
                      <a:pPr marL="25400" marR="0">
                        <a:lnSpc>
                          <a:spcPct val="115000"/>
                        </a:lnSpc>
                        <a:spcBef>
                          <a:spcPts val="70"/>
                        </a:spcBef>
                        <a:spcAft>
                          <a:spcPts val="0"/>
                        </a:spcAft>
                      </a:pPr>
                      <a:r>
                        <a:rPr lang="en-US" sz="1400" dirty="0">
                          <a:solidFill>
                            <a:srgbClr val="231F20"/>
                          </a:solidFill>
                          <a:effectLst/>
                          <a:latin typeface="Times New Roman"/>
                          <a:ea typeface="Calibri"/>
                          <a:cs typeface="Times New Roman"/>
                        </a:rPr>
                        <a:t>Bacteriophage</a:t>
                      </a:r>
                      <a:r>
                        <a:rPr lang="en-US" sz="1400" spc="-40" dirty="0">
                          <a:solidFill>
                            <a:srgbClr val="231F20"/>
                          </a:solidFill>
                          <a:effectLst/>
                          <a:latin typeface="Times New Roman"/>
                          <a:ea typeface="Calibri"/>
                          <a:cs typeface="Times New Roman"/>
                        </a:rPr>
                        <a:t> </a:t>
                      </a:r>
                      <a:r>
                        <a:rPr lang="en-US" sz="1400" i="1" spc="0" dirty="0">
                          <a:solidFill>
                            <a:srgbClr val="231F20"/>
                          </a:solidFill>
                          <a:effectLst/>
                          <a:latin typeface="Times New Roman"/>
                          <a:ea typeface="Calibri"/>
                          <a:cs typeface="Times New Roman"/>
                        </a:rPr>
                        <a:t>lambda</a:t>
                      </a:r>
                      <a:r>
                        <a:rPr lang="en-US" sz="1400" i="1" dirty="0">
                          <a:solidFill>
                            <a:srgbClr val="231F20"/>
                          </a:solidFill>
                          <a:effectLst/>
                          <a:latin typeface="Times New Roman"/>
                          <a:ea typeface="Calibri"/>
                          <a:cs typeface="Times New Roman"/>
                        </a:rPr>
                        <a:t>     </a:t>
                      </a:r>
                      <a:r>
                        <a:rPr lang="en-US" sz="1400" i="1" spc="240" dirty="0">
                          <a:solidFill>
                            <a:srgbClr val="231F20"/>
                          </a:solidFill>
                          <a:effectLst/>
                          <a:latin typeface="Times New Roman"/>
                          <a:ea typeface="Calibri"/>
                          <a:cs typeface="Times New Roman"/>
                        </a:rPr>
                        <a:t>   </a:t>
                      </a:r>
                      <a:r>
                        <a:rPr lang="en-US" sz="1400" i="1" spc="240" baseline="0"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1982            </a:t>
                      </a:r>
                      <a:r>
                        <a:rPr lang="en-US" sz="1400" spc="205"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48.5</a:t>
                      </a:r>
                      <a:r>
                        <a:rPr lang="en-US" sz="1400" spc="65"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kb</a:t>
                      </a:r>
                      <a:endParaRPr lang="en-US" sz="1400" dirty="0">
                        <a:effectLst/>
                        <a:latin typeface="Calibri"/>
                        <a:ea typeface="Calibri"/>
                        <a:cs typeface="Times New Roman"/>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03284">
                <a:tc>
                  <a:txBody>
                    <a:bodyPr/>
                    <a:lstStyle/>
                    <a:p>
                      <a:pPr marL="25400" marR="0">
                        <a:lnSpc>
                          <a:spcPts val="905"/>
                        </a:lnSpc>
                        <a:spcBef>
                          <a:spcPts val="0"/>
                        </a:spcBef>
                        <a:spcAft>
                          <a:spcPts val="0"/>
                        </a:spcAft>
                      </a:pPr>
                      <a:r>
                        <a:rPr lang="en-US" sz="1400">
                          <a:solidFill>
                            <a:srgbClr val="231F20"/>
                          </a:solidFill>
                          <a:effectLst/>
                          <a:latin typeface="Times New Roman"/>
                          <a:ea typeface="Calibri"/>
                          <a:cs typeface="Times New Roman"/>
                        </a:rPr>
                        <a:t>Epstein–Barr</a:t>
                      </a:r>
                      <a:r>
                        <a:rPr lang="en-US" sz="1400" spc="-2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virus</a:t>
                      </a:r>
                      <a:endParaRPr lang="en-US" sz="1400">
                        <a:effectLst/>
                        <a:latin typeface="Calibri"/>
                        <a:ea typeface="Calibri"/>
                        <a:cs typeface="Times New Roman"/>
                      </a:endParaRPr>
                    </a:p>
                  </a:txBody>
                  <a:tcPr marL="0" marR="0" marT="0" marB="0"/>
                </a:tc>
                <a:tc>
                  <a:txBody>
                    <a:bodyPr/>
                    <a:lstStyle/>
                    <a:p>
                      <a:pPr marL="69215" marR="0">
                        <a:lnSpc>
                          <a:spcPts val="905"/>
                        </a:lnSpc>
                        <a:spcBef>
                          <a:spcPts val="0"/>
                        </a:spcBef>
                        <a:spcAft>
                          <a:spcPts val="0"/>
                        </a:spcAft>
                      </a:pPr>
                      <a:r>
                        <a:rPr lang="en-US" sz="1400">
                          <a:solidFill>
                            <a:srgbClr val="231F20"/>
                          </a:solidFill>
                          <a:effectLst/>
                          <a:latin typeface="Times New Roman"/>
                          <a:ea typeface="Calibri"/>
                          <a:cs typeface="Times New Roman"/>
                        </a:rPr>
                        <a:t>1984</a:t>
                      </a:r>
                      <a:endParaRPr lang="en-US" sz="1400">
                        <a:effectLst/>
                        <a:latin typeface="Calibri"/>
                        <a:ea typeface="Calibri"/>
                        <a:cs typeface="Times New Roman"/>
                      </a:endParaRPr>
                    </a:p>
                  </a:txBody>
                  <a:tcPr marL="0" marR="0" marT="0" marB="0"/>
                </a:tc>
                <a:tc>
                  <a:txBody>
                    <a:bodyPr/>
                    <a:lstStyle/>
                    <a:p>
                      <a:pPr marL="160655" marR="0">
                        <a:lnSpc>
                          <a:spcPts val="905"/>
                        </a:lnSpc>
                        <a:spcBef>
                          <a:spcPts val="0"/>
                        </a:spcBef>
                        <a:spcAft>
                          <a:spcPts val="0"/>
                        </a:spcAft>
                      </a:pPr>
                      <a:r>
                        <a:rPr lang="en-US" sz="1400">
                          <a:solidFill>
                            <a:srgbClr val="231F20"/>
                          </a:solidFill>
                          <a:effectLst/>
                          <a:latin typeface="Times New Roman"/>
                          <a:ea typeface="Calibri"/>
                          <a:cs typeface="Times New Roman"/>
                        </a:rPr>
                        <a:t>172</a:t>
                      </a:r>
                      <a:r>
                        <a:rPr lang="en-US" sz="1400" spc="5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kb</a:t>
                      </a:r>
                      <a:endParaRPr lang="en-US" sz="1400">
                        <a:effectLst/>
                        <a:latin typeface="Calibri"/>
                        <a:ea typeface="Calibri"/>
                        <a:cs typeface="Times New Roman"/>
                      </a:endParaRPr>
                    </a:p>
                  </a:txBody>
                  <a:tcPr marL="0" marR="0" marT="0" marB="0"/>
                </a:tc>
                <a:tc>
                  <a:txBody>
                    <a:bodyPr/>
                    <a:lstStyle/>
                    <a:p>
                      <a:pPr marL="0" marR="0">
                        <a:lnSpc>
                          <a:spcPct val="115000"/>
                        </a:lnSpc>
                        <a:spcBef>
                          <a:spcPts val="0"/>
                        </a:spcBef>
                        <a:spcAft>
                          <a:spcPts val="0"/>
                        </a:spcAft>
                      </a:pPr>
                      <a:r>
                        <a:rPr lang="en-US" sz="1400">
                          <a:effectLst/>
                          <a:latin typeface="Times New Roman"/>
                          <a:ea typeface="Calibri"/>
                          <a:cs typeface="Times New Roman"/>
                        </a:rPr>
                        <a:t> </a:t>
                      </a:r>
                      <a:endParaRPr lang="en-US" sz="1400">
                        <a:effectLst/>
                        <a:latin typeface="Calibri"/>
                        <a:ea typeface="Calibri"/>
                        <a:cs typeface="Times New Roman"/>
                      </a:endParaRPr>
                    </a:p>
                  </a:txBody>
                  <a:tcPr marL="0" marR="0" marT="0" marB="0"/>
                </a:tc>
                <a:extLst>
                  <a:ext uri="{0D108BD9-81ED-4DB2-BD59-A6C34878D82A}">
                    <a16:rowId xmlns:a16="http://schemas.microsoft.com/office/drawing/2014/main" val="10003"/>
                  </a:ext>
                </a:extLst>
              </a:tr>
              <a:tr h="288797">
                <a:tc>
                  <a:txBody>
                    <a:bodyPr/>
                    <a:lstStyle/>
                    <a:p>
                      <a:pPr marL="25400" marR="0">
                        <a:lnSpc>
                          <a:spcPts val="1005"/>
                        </a:lnSpc>
                        <a:spcBef>
                          <a:spcPts val="0"/>
                        </a:spcBef>
                        <a:spcAft>
                          <a:spcPts val="0"/>
                        </a:spcAft>
                      </a:pPr>
                      <a:r>
                        <a:rPr lang="en-US" sz="1400">
                          <a:solidFill>
                            <a:srgbClr val="231F20"/>
                          </a:solidFill>
                          <a:effectLst/>
                          <a:latin typeface="Times New Roman"/>
                          <a:ea typeface="Calibri"/>
                          <a:cs typeface="Times New Roman"/>
                        </a:rPr>
                        <a:t>Yeast</a:t>
                      </a:r>
                      <a:r>
                        <a:rPr lang="en-US" sz="1400" spc="-1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chromosome</a:t>
                      </a:r>
                      <a:r>
                        <a:rPr lang="en-US" sz="1400" spc="-4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III</a:t>
                      </a:r>
                      <a:endParaRPr lang="en-US" sz="1400">
                        <a:effectLst/>
                        <a:latin typeface="Calibri"/>
                        <a:ea typeface="Calibri"/>
                        <a:cs typeface="Times New Roman"/>
                      </a:endParaRPr>
                    </a:p>
                  </a:txBody>
                  <a:tcPr marL="0" marR="0" marT="0" marB="0"/>
                </a:tc>
                <a:tc>
                  <a:txBody>
                    <a:bodyPr/>
                    <a:lstStyle/>
                    <a:p>
                      <a:pPr marL="69215" marR="0">
                        <a:lnSpc>
                          <a:spcPts val="1005"/>
                        </a:lnSpc>
                        <a:spcBef>
                          <a:spcPts val="0"/>
                        </a:spcBef>
                        <a:spcAft>
                          <a:spcPts val="0"/>
                        </a:spcAft>
                      </a:pPr>
                      <a:r>
                        <a:rPr lang="en-US" sz="1400">
                          <a:solidFill>
                            <a:srgbClr val="231F20"/>
                          </a:solidFill>
                          <a:effectLst/>
                          <a:latin typeface="Times New Roman"/>
                          <a:ea typeface="Calibri"/>
                          <a:cs typeface="Times New Roman"/>
                        </a:rPr>
                        <a:t>1992</a:t>
                      </a:r>
                      <a:endParaRPr lang="en-US" sz="1400">
                        <a:effectLst/>
                        <a:latin typeface="Calibri"/>
                        <a:ea typeface="Calibri"/>
                        <a:cs typeface="Times New Roman"/>
                      </a:endParaRPr>
                    </a:p>
                  </a:txBody>
                  <a:tcPr marL="0" marR="0" marT="0" marB="0"/>
                </a:tc>
                <a:tc>
                  <a:txBody>
                    <a:bodyPr/>
                    <a:lstStyle/>
                    <a:p>
                      <a:pPr marL="160655" marR="0">
                        <a:lnSpc>
                          <a:spcPts val="1005"/>
                        </a:lnSpc>
                        <a:spcBef>
                          <a:spcPts val="0"/>
                        </a:spcBef>
                        <a:spcAft>
                          <a:spcPts val="0"/>
                        </a:spcAft>
                      </a:pPr>
                      <a:r>
                        <a:rPr lang="en-US" sz="1400">
                          <a:solidFill>
                            <a:srgbClr val="231F20"/>
                          </a:solidFill>
                          <a:effectLst/>
                          <a:latin typeface="Times New Roman"/>
                          <a:ea typeface="Calibri"/>
                          <a:cs typeface="Times New Roman"/>
                        </a:rPr>
                        <a:t>315</a:t>
                      </a:r>
                      <a:r>
                        <a:rPr lang="en-US" sz="1400" spc="5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kb</a:t>
                      </a:r>
                      <a:endParaRPr lang="en-US" sz="1400">
                        <a:effectLst/>
                        <a:latin typeface="Calibri"/>
                        <a:ea typeface="Calibri"/>
                        <a:cs typeface="Times New Roman"/>
                      </a:endParaRPr>
                    </a:p>
                  </a:txBody>
                  <a:tcPr marL="0" marR="0" marT="0" marB="0"/>
                </a:tc>
                <a:tc>
                  <a:txBody>
                    <a:bodyPr/>
                    <a:lstStyle/>
                    <a:p>
                      <a:pPr marL="107315" marR="0">
                        <a:lnSpc>
                          <a:spcPts val="1005"/>
                        </a:lnSpc>
                        <a:spcBef>
                          <a:spcPts val="0"/>
                        </a:spcBef>
                        <a:spcAft>
                          <a:spcPts val="0"/>
                        </a:spcAft>
                      </a:pPr>
                      <a:r>
                        <a:rPr lang="en-US" sz="1400">
                          <a:solidFill>
                            <a:srgbClr val="231F20"/>
                          </a:solidFill>
                          <a:effectLst/>
                          <a:latin typeface="Times New Roman"/>
                          <a:ea typeface="Calibri"/>
                          <a:cs typeface="Times New Roman"/>
                        </a:rPr>
                        <a:t>First</a:t>
                      </a:r>
                      <a:r>
                        <a:rPr lang="en-US" sz="1400" spc="-2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chromosome</a:t>
                      </a:r>
                      <a:r>
                        <a:rPr lang="en-US" sz="1400" spc="-4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sequenced</a:t>
                      </a:r>
                      <a:endParaRPr lang="en-US" sz="1400">
                        <a:effectLst/>
                        <a:latin typeface="Calibri"/>
                        <a:ea typeface="Calibri"/>
                        <a:cs typeface="Times New Roman"/>
                      </a:endParaRPr>
                    </a:p>
                  </a:txBody>
                  <a:tcPr marL="0" marR="0" marT="0" marB="0"/>
                </a:tc>
                <a:extLst>
                  <a:ext uri="{0D108BD9-81ED-4DB2-BD59-A6C34878D82A}">
                    <a16:rowId xmlns:a16="http://schemas.microsoft.com/office/drawing/2014/main" val="10004"/>
                  </a:ext>
                </a:extLst>
              </a:tr>
              <a:tr h="322319">
                <a:tc>
                  <a:txBody>
                    <a:bodyPr/>
                    <a:lstStyle/>
                    <a:p>
                      <a:pPr marL="25400" marR="0">
                        <a:lnSpc>
                          <a:spcPts val="1005"/>
                        </a:lnSpc>
                        <a:spcBef>
                          <a:spcPts val="0"/>
                        </a:spcBef>
                        <a:spcAft>
                          <a:spcPts val="0"/>
                        </a:spcAft>
                      </a:pPr>
                      <a:r>
                        <a:rPr lang="en-US" sz="1400" b="1" i="1" dirty="0" err="1">
                          <a:solidFill>
                            <a:srgbClr val="231F20"/>
                          </a:solidFill>
                          <a:effectLst/>
                          <a:latin typeface="Times New Roman"/>
                          <a:ea typeface="Calibri"/>
                          <a:cs typeface="Times New Roman"/>
                        </a:rPr>
                        <a:t>Haemophilus</a:t>
                      </a:r>
                      <a:r>
                        <a:rPr lang="en-US" sz="1400" b="1" i="1" dirty="0">
                          <a:solidFill>
                            <a:srgbClr val="231F20"/>
                          </a:solidFill>
                          <a:effectLst/>
                          <a:latin typeface="Times New Roman"/>
                          <a:ea typeface="Calibri"/>
                          <a:cs typeface="Times New Roman"/>
                        </a:rPr>
                        <a:t> influenzae</a:t>
                      </a:r>
                      <a:endParaRPr lang="en-US" sz="1400" b="1" dirty="0">
                        <a:effectLst/>
                        <a:latin typeface="Calibri"/>
                        <a:ea typeface="Calibri"/>
                        <a:cs typeface="Times New Roman"/>
                      </a:endParaRPr>
                    </a:p>
                  </a:txBody>
                  <a:tcPr marL="0" marR="0" marT="0" marB="0"/>
                </a:tc>
                <a:tc>
                  <a:txBody>
                    <a:bodyPr/>
                    <a:lstStyle/>
                    <a:p>
                      <a:pPr marL="69215" marR="0">
                        <a:lnSpc>
                          <a:spcPts val="1005"/>
                        </a:lnSpc>
                        <a:spcBef>
                          <a:spcPts val="0"/>
                        </a:spcBef>
                        <a:spcAft>
                          <a:spcPts val="0"/>
                        </a:spcAft>
                      </a:pPr>
                      <a:r>
                        <a:rPr lang="en-US" sz="1400" b="1">
                          <a:solidFill>
                            <a:srgbClr val="231F20"/>
                          </a:solidFill>
                          <a:effectLst/>
                          <a:latin typeface="Times New Roman"/>
                          <a:ea typeface="Calibri"/>
                          <a:cs typeface="Times New Roman"/>
                        </a:rPr>
                        <a:t>1995</a:t>
                      </a:r>
                      <a:endParaRPr lang="en-US" sz="1400" b="1">
                        <a:effectLst/>
                        <a:latin typeface="Calibri"/>
                        <a:ea typeface="Calibri"/>
                        <a:cs typeface="Times New Roman"/>
                      </a:endParaRPr>
                    </a:p>
                  </a:txBody>
                  <a:tcPr marL="0" marR="0" marT="0" marB="0"/>
                </a:tc>
                <a:tc>
                  <a:txBody>
                    <a:bodyPr/>
                    <a:lstStyle/>
                    <a:p>
                      <a:pPr marL="292100" marR="0">
                        <a:lnSpc>
                          <a:spcPts val="1005"/>
                        </a:lnSpc>
                        <a:spcBef>
                          <a:spcPts val="0"/>
                        </a:spcBef>
                        <a:spcAft>
                          <a:spcPts val="0"/>
                        </a:spcAft>
                      </a:pPr>
                      <a:r>
                        <a:rPr lang="en-US" sz="1400" b="1" dirty="0">
                          <a:solidFill>
                            <a:srgbClr val="231F20"/>
                          </a:solidFill>
                          <a:effectLst/>
                          <a:latin typeface="Times New Roman"/>
                          <a:ea typeface="Calibri"/>
                          <a:cs typeface="Times New Roman"/>
                        </a:rPr>
                        <a:t>1.8</a:t>
                      </a:r>
                      <a:r>
                        <a:rPr lang="en-US" sz="1400" b="1" spc="45" dirty="0">
                          <a:solidFill>
                            <a:srgbClr val="231F20"/>
                          </a:solidFill>
                          <a:effectLst/>
                          <a:latin typeface="Times New Roman"/>
                          <a:ea typeface="Calibri"/>
                          <a:cs typeface="Times New Roman"/>
                        </a:rPr>
                        <a:t> </a:t>
                      </a:r>
                      <a:r>
                        <a:rPr lang="en-US" sz="1400" b="1" dirty="0">
                          <a:solidFill>
                            <a:srgbClr val="231F20"/>
                          </a:solidFill>
                          <a:effectLst/>
                          <a:latin typeface="Times New Roman"/>
                          <a:ea typeface="Calibri"/>
                          <a:cs typeface="Times New Roman"/>
                        </a:rPr>
                        <a:t>Mb</a:t>
                      </a:r>
                      <a:endParaRPr lang="en-US" sz="1400" b="1" dirty="0">
                        <a:effectLst/>
                        <a:latin typeface="Calibri"/>
                        <a:ea typeface="Calibri"/>
                        <a:cs typeface="Times New Roman"/>
                      </a:endParaRPr>
                    </a:p>
                  </a:txBody>
                  <a:tcPr marL="0" marR="0" marT="0" marB="0"/>
                </a:tc>
                <a:tc>
                  <a:txBody>
                    <a:bodyPr/>
                    <a:lstStyle/>
                    <a:p>
                      <a:pPr marL="107315" marR="0">
                        <a:lnSpc>
                          <a:spcPts val="1005"/>
                        </a:lnSpc>
                        <a:spcBef>
                          <a:spcPts val="0"/>
                        </a:spcBef>
                        <a:spcAft>
                          <a:spcPts val="0"/>
                        </a:spcAft>
                      </a:pPr>
                      <a:r>
                        <a:rPr lang="en-US" sz="1400" b="1" dirty="0">
                          <a:solidFill>
                            <a:srgbClr val="231F20"/>
                          </a:solidFill>
                          <a:effectLst/>
                          <a:latin typeface="Times New Roman"/>
                          <a:ea typeface="Calibri"/>
                          <a:cs typeface="Times New Roman"/>
                        </a:rPr>
                        <a:t>First</a:t>
                      </a:r>
                      <a:r>
                        <a:rPr lang="en-US" sz="1400" b="1" spc="-25" dirty="0">
                          <a:solidFill>
                            <a:srgbClr val="231F20"/>
                          </a:solidFill>
                          <a:effectLst/>
                          <a:latin typeface="Times New Roman"/>
                          <a:ea typeface="Calibri"/>
                          <a:cs typeface="Times New Roman"/>
                        </a:rPr>
                        <a:t> </a:t>
                      </a:r>
                      <a:r>
                        <a:rPr lang="en-US" sz="1400" b="1" dirty="0">
                          <a:solidFill>
                            <a:srgbClr val="231F20"/>
                          </a:solidFill>
                          <a:effectLst/>
                          <a:latin typeface="Times New Roman"/>
                          <a:ea typeface="Calibri"/>
                          <a:cs typeface="Times New Roman"/>
                        </a:rPr>
                        <a:t>genome</a:t>
                      </a:r>
                      <a:r>
                        <a:rPr lang="en-US" sz="1400" b="1" spc="-10" dirty="0">
                          <a:solidFill>
                            <a:srgbClr val="231F20"/>
                          </a:solidFill>
                          <a:effectLst/>
                          <a:latin typeface="Times New Roman"/>
                          <a:ea typeface="Calibri"/>
                          <a:cs typeface="Times New Roman"/>
                        </a:rPr>
                        <a:t> </a:t>
                      </a:r>
                      <a:r>
                        <a:rPr lang="en-US" sz="1400" b="1" dirty="0">
                          <a:solidFill>
                            <a:srgbClr val="231F20"/>
                          </a:solidFill>
                          <a:effectLst/>
                          <a:latin typeface="Times New Roman"/>
                          <a:ea typeface="Calibri"/>
                          <a:cs typeface="Times New Roman"/>
                        </a:rPr>
                        <a:t>of</a:t>
                      </a:r>
                      <a:r>
                        <a:rPr lang="en-US" sz="1400" b="1" spc="-15" dirty="0">
                          <a:solidFill>
                            <a:srgbClr val="231F20"/>
                          </a:solidFill>
                          <a:effectLst/>
                          <a:latin typeface="Times New Roman"/>
                          <a:ea typeface="Calibri"/>
                          <a:cs typeface="Times New Roman"/>
                        </a:rPr>
                        <a:t> </a:t>
                      </a:r>
                      <a:r>
                        <a:rPr lang="en-US" sz="1400" b="1" dirty="0">
                          <a:solidFill>
                            <a:srgbClr val="231F20"/>
                          </a:solidFill>
                          <a:effectLst/>
                          <a:latin typeface="Times New Roman"/>
                          <a:ea typeface="Calibri"/>
                          <a:cs typeface="Times New Roman"/>
                        </a:rPr>
                        <a:t>cellular</a:t>
                      </a:r>
                      <a:r>
                        <a:rPr lang="en-US" sz="1400" b="1" spc="-40" dirty="0">
                          <a:solidFill>
                            <a:srgbClr val="231F20"/>
                          </a:solidFill>
                          <a:effectLst/>
                          <a:latin typeface="Times New Roman"/>
                          <a:ea typeface="Calibri"/>
                          <a:cs typeface="Times New Roman"/>
                        </a:rPr>
                        <a:t> </a:t>
                      </a:r>
                      <a:r>
                        <a:rPr lang="en-US" sz="1400" b="1" dirty="0">
                          <a:solidFill>
                            <a:srgbClr val="231F20"/>
                          </a:solidFill>
                          <a:effectLst/>
                          <a:latin typeface="Times New Roman"/>
                          <a:ea typeface="Calibri"/>
                          <a:cs typeface="Times New Roman"/>
                        </a:rPr>
                        <a:t>organism</a:t>
                      </a:r>
                      <a:r>
                        <a:rPr lang="en-US" sz="1400" b="1" spc="-45" dirty="0">
                          <a:solidFill>
                            <a:srgbClr val="231F20"/>
                          </a:solidFill>
                          <a:effectLst/>
                          <a:latin typeface="Times New Roman"/>
                          <a:ea typeface="Calibri"/>
                          <a:cs typeface="Times New Roman"/>
                        </a:rPr>
                        <a:t> </a:t>
                      </a:r>
                      <a:r>
                        <a:rPr lang="en-US" sz="1400" b="1" dirty="0">
                          <a:solidFill>
                            <a:srgbClr val="231F20"/>
                          </a:solidFill>
                          <a:effectLst/>
                          <a:latin typeface="Times New Roman"/>
                          <a:ea typeface="Calibri"/>
                          <a:cs typeface="Times New Roman"/>
                        </a:rPr>
                        <a:t>sequenced</a:t>
                      </a:r>
                      <a:endParaRPr lang="en-US" sz="1400" b="1" dirty="0">
                        <a:effectLst/>
                        <a:latin typeface="Calibri"/>
                        <a:ea typeface="Calibri"/>
                        <a:cs typeface="Times New Roman"/>
                      </a:endParaRPr>
                    </a:p>
                  </a:txBody>
                  <a:tcPr marL="0" marR="0" marT="0" marB="0"/>
                </a:tc>
                <a:extLst>
                  <a:ext uri="{0D108BD9-81ED-4DB2-BD59-A6C34878D82A}">
                    <a16:rowId xmlns:a16="http://schemas.microsoft.com/office/drawing/2014/main" val="10005"/>
                  </a:ext>
                </a:extLst>
              </a:tr>
              <a:tr h="208248">
                <a:tc>
                  <a:txBody>
                    <a:bodyPr/>
                    <a:lstStyle/>
                    <a:p>
                      <a:pPr marL="25400" marR="0">
                        <a:lnSpc>
                          <a:spcPts val="1005"/>
                        </a:lnSpc>
                        <a:spcBef>
                          <a:spcPts val="0"/>
                        </a:spcBef>
                        <a:spcAft>
                          <a:spcPts val="0"/>
                        </a:spcAft>
                      </a:pPr>
                      <a:r>
                        <a:rPr lang="en-US" sz="1400" b="1" i="1">
                          <a:solidFill>
                            <a:srgbClr val="231F20"/>
                          </a:solidFill>
                          <a:effectLst/>
                          <a:latin typeface="Times New Roman"/>
                          <a:ea typeface="Calibri"/>
                          <a:cs typeface="Times New Roman"/>
                        </a:rPr>
                        <a:t>Saccharomyces</a:t>
                      </a:r>
                      <a:r>
                        <a:rPr lang="en-US" sz="1400" b="1" i="1" spc="-25">
                          <a:solidFill>
                            <a:srgbClr val="231F20"/>
                          </a:solidFill>
                          <a:effectLst/>
                          <a:latin typeface="Times New Roman"/>
                          <a:ea typeface="Calibri"/>
                          <a:cs typeface="Times New Roman"/>
                        </a:rPr>
                        <a:t> </a:t>
                      </a:r>
                      <a:r>
                        <a:rPr lang="en-US" sz="1400" b="1" i="1">
                          <a:solidFill>
                            <a:srgbClr val="231F20"/>
                          </a:solidFill>
                          <a:effectLst/>
                          <a:latin typeface="Times New Roman"/>
                          <a:ea typeface="Calibri"/>
                          <a:cs typeface="Times New Roman"/>
                        </a:rPr>
                        <a:t>cerevisiae</a:t>
                      </a:r>
                      <a:endParaRPr lang="en-US" sz="1400" b="1">
                        <a:effectLst/>
                        <a:latin typeface="Calibri"/>
                        <a:ea typeface="Calibri"/>
                        <a:cs typeface="Times New Roman"/>
                      </a:endParaRPr>
                    </a:p>
                  </a:txBody>
                  <a:tcPr marL="0" marR="0" marT="0" marB="0"/>
                </a:tc>
                <a:tc>
                  <a:txBody>
                    <a:bodyPr/>
                    <a:lstStyle/>
                    <a:p>
                      <a:pPr marL="69215" marR="0">
                        <a:lnSpc>
                          <a:spcPts val="1005"/>
                        </a:lnSpc>
                        <a:spcBef>
                          <a:spcPts val="0"/>
                        </a:spcBef>
                        <a:spcAft>
                          <a:spcPts val="0"/>
                        </a:spcAft>
                      </a:pPr>
                      <a:r>
                        <a:rPr lang="en-US" sz="1400" b="1" dirty="0">
                          <a:solidFill>
                            <a:srgbClr val="231F20"/>
                          </a:solidFill>
                          <a:effectLst/>
                          <a:latin typeface="Times New Roman"/>
                          <a:ea typeface="Calibri"/>
                          <a:cs typeface="Times New Roman"/>
                        </a:rPr>
                        <a:t>1996</a:t>
                      </a:r>
                      <a:endParaRPr lang="en-US" sz="1400" b="1" dirty="0">
                        <a:effectLst/>
                        <a:latin typeface="Calibri"/>
                        <a:ea typeface="Calibri"/>
                        <a:cs typeface="Times New Roman"/>
                      </a:endParaRPr>
                    </a:p>
                  </a:txBody>
                  <a:tcPr marL="0" marR="0" marT="0" marB="0"/>
                </a:tc>
                <a:tc>
                  <a:txBody>
                    <a:bodyPr/>
                    <a:lstStyle/>
                    <a:p>
                      <a:pPr marL="226695" marR="0">
                        <a:lnSpc>
                          <a:spcPts val="1005"/>
                        </a:lnSpc>
                        <a:spcBef>
                          <a:spcPts val="0"/>
                        </a:spcBef>
                        <a:spcAft>
                          <a:spcPts val="0"/>
                        </a:spcAft>
                      </a:pPr>
                      <a:r>
                        <a:rPr lang="en-US" sz="1400" b="1" dirty="0">
                          <a:solidFill>
                            <a:srgbClr val="231F20"/>
                          </a:solidFill>
                          <a:effectLst/>
                          <a:latin typeface="Times New Roman"/>
                          <a:ea typeface="Calibri"/>
                          <a:cs typeface="Times New Roman"/>
                        </a:rPr>
                        <a:t>12</a:t>
                      </a:r>
                      <a:r>
                        <a:rPr lang="en-US" sz="1400" b="1" spc="40" dirty="0">
                          <a:solidFill>
                            <a:srgbClr val="231F20"/>
                          </a:solidFill>
                          <a:effectLst/>
                          <a:latin typeface="Times New Roman"/>
                          <a:ea typeface="Calibri"/>
                          <a:cs typeface="Times New Roman"/>
                        </a:rPr>
                        <a:t> </a:t>
                      </a:r>
                      <a:r>
                        <a:rPr lang="en-US" sz="1400" b="1" dirty="0">
                          <a:solidFill>
                            <a:srgbClr val="231F20"/>
                          </a:solidFill>
                          <a:effectLst/>
                          <a:latin typeface="Times New Roman"/>
                          <a:ea typeface="Calibri"/>
                          <a:cs typeface="Times New Roman"/>
                        </a:rPr>
                        <a:t>Mb</a:t>
                      </a:r>
                      <a:endParaRPr lang="en-US" sz="1400" b="1" dirty="0">
                        <a:effectLst/>
                        <a:latin typeface="Calibri"/>
                        <a:ea typeface="Calibri"/>
                        <a:cs typeface="Times New Roman"/>
                      </a:endParaRPr>
                    </a:p>
                  </a:txBody>
                  <a:tcPr marL="0" marR="0" marT="0" marB="0"/>
                </a:tc>
                <a:tc>
                  <a:txBody>
                    <a:bodyPr/>
                    <a:lstStyle/>
                    <a:p>
                      <a:pPr marL="107315" marR="0">
                        <a:lnSpc>
                          <a:spcPts val="1005"/>
                        </a:lnSpc>
                        <a:spcBef>
                          <a:spcPts val="0"/>
                        </a:spcBef>
                        <a:spcAft>
                          <a:spcPts val="0"/>
                        </a:spcAft>
                      </a:pPr>
                      <a:r>
                        <a:rPr lang="en-US" sz="1400" b="1" dirty="0">
                          <a:solidFill>
                            <a:srgbClr val="231F20"/>
                          </a:solidFill>
                          <a:effectLst/>
                          <a:latin typeface="Times New Roman"/>
                          <a:ea typeface="Calibri"/>
                          <a:cs typeface="Times New Roman"/>
                        </a:rPr>
                        <a:t>First</a:t>
                      </a:r>
                      <a:r>
                        <a:rPr lang="en-US" sz="1400" b="1" spc="-25" dirty="0">
                          <a:solidFill>
                            <a:srgbClr val="231F20"/>
                          </a:solidFill>
                          <a:effectLst/>
                          <a:latin typeface="Times New Roman"/>
                          <a:ea typeface="Calibri"/>
                          <a:cs typeface="Times New Roman"/>
                        </a:rPr>
                        <a:t> </a:t>
                      </a:r>
                      <a:r>
                        <a:rPr lang="en-US" sz="1400" b="1" dirty="0">
                          <a:solidFill>
                            <a:srgbClr val="231F20"/>
                          </a:solidFill>
                          <a:effectLst/>
                          <a:latin typeface="Times New Roman"/>
                          <a:ea typeface="Calibri"/>
                          <a:cs typeface="Times New Roman"/>
                        </a:rPr>
                        <a:t>eukaryotic</a:t>
                      </a:r>
                      <a:r>
                        <a:rPr lang="en-US" sz="1400" b="1" spc="-85" dirty="0">
                          <a:solidFill>
                            <a:srgbClr val="231F20"/>
                          </a:solidFill>
                          <a:effectLst/>
                          <a:latin typeface="Times New Roman"/>
                          <a:ea typeface="Calibri"/>
                          <a:cs typeface="Times New Roman"/>
                        </a:rPr>
                        <a:t> </a:t>
                      </a:r>
                      <a:r>
                        <a:rPr lang="en-US" sz="1400" b="1" dirty="0">
                          <a:solidFill>
                            <a:srgbClr val="231F20"/>
                          </a:solidFill>
                          <a:effectLst/>
                          <a:latin typeface="Times New Roman"/>
                          <a:ea typeface="Calibri"/>
                          <a:cs typeface="Times New Roman"/>
                        </a:rPr>
                        <a:t>genome</a:t>
                      </a:r>
                      <a:r>
                        <a:rPr lang="en-US" sz="1400" b="1" spc="-55" dirty="0">
                          <a:solidFill>
                            <a:srgbClr val="231F20"/>
                          </a:solidFill>
                          <a:effectLst/>
                          <a:latin typeface="Times New Roman"/>
                          <a:ea typeface="Calibri"/>
                          <a:cs typeface="Times New Roman"/>
                        </a:rPr>
                        <a:t> </a:t>
                      </a:r>
                      <a:r>
                        <a:rPr lang="en-US" sz="1400" b="1" dirty="0">
                          <a:solidFill>
                            <a:srgbClr val="231F20"/>
                          </a:solidFill>
                          <a:effectLst/>
                          <a:latin typeface="Times New Roman"/>
                          <a:ea typeface="Calibri"/>
                          <a:cs typeface="Times New Roman"/>
                        </a:rPr>
                        <a:t>sequenced</a:t>
                      </a:r>
                      <a:endParaRPr lang="en-US" sz="1400" b="1" dirty="0">
                        <a:effectLst/>
                        <a:latin typeface="Calibri"/>
                        <a:ea typeface="Calibri"/>
                        <a:cs typeface="Times New Roman"/>
                      </a:endParaRPr>
                    </a:p>
                  </a:txBody>
                  <a:tcPr marL="0" marR="0" marT="0" marB="0"/>
                </a:tc>
                <a:extLst>
                  <a:ext uri="{0D108BD9-81ED-4DB2-BD59-A6C34878D82A}">
                    <a16:rowId xmlns:a16="http://schemas.microsoft.com/office/drawing/2014/main" val="10006"/>
                  </a:ext>
                </a:extLst>
              </a:tr>
              <a:tr h="208248">
                <a:tc>
                  <a:txBody>
                    <a:bodyPr/>
                    <a:lstStyle/>
                    <a:p>
                      <a:pPr marL="25400" marR="0">
                        <a:lnSpc>
                          <a:spcPts val="1005"/>
                        </a:lnSpc>
                        <a:spcBef>
                          <a:spcPts val="0"/>
                        </a:spcBef>
                        <a:spcAft>
                          <a:spcPts val="0"/>
                        </a:spcAft>
                      </a:pPr>
                      <a:r>
                        <a:rPr lang="en-US" sz="1400" i="1" dirty="0" err="1">
                          <a:solidFill>
                            <a:srgbClr val="231F20"/>
                          </a:solidFill>
                          <a:effectLst/>
                          <a:latin typeface="Times New Roman"/>
                          <a:ea typeface="Calibri"/>
                          <a:cs typeface="Times New Roman"/>
                        </a:rPr>
                        <a:t>Ceanorhabditis</a:t>
                      </a:r>
                      <a:r>
                        <a:rPr lang="en-US" sz="1400" i="1" spc="-35" dirty="0">
                          <a:solidFill>
                            <a:srgbClr val="231F20"/>
                          </a:solidFill>
                          <a:effectLst/>
                          <a:latin typeface="Times New Roman"/>
                          <a:ea typeface="Calibri"/>
                          <a:cs typeface="Times New Roman"/>
                        </a:rPr>
                        <a:t> </a:t>
                      </a:r>
                      <a:r>
                        <a:rPr lang="en-US" sz="1400" i="1" dirty="0">
                          <a:solidFill>
                            <a:srgbClr val="231F20"/>
                          </a:solidFill>
                          <a:effectLst/>
                          <a:latin typeface="Times New Roman"/>
                          <a:ea typeface="Calibri"/>
                          <a:cs typeface="Times New Roman"/>
                        </a:rPr>
                        <a:t>elegans</a:t>
                      </a:r>
                      <a:endParaRPr lang="en-US" sz="1400" dirty="0">
                        <a:effectLst/>
                        <a:latin typeface="Calibri"/>
                        <a:ea typeface="Calibri"/>
                        <a:cs typeface="Times New Roman"/>
                      </a:endParaRPr>
                    </a:p>
                  </a:txBody>
                  <a:tcPr marL="0" marR="0" marT="0" marB="0"/>
                </a:tc>
                <a:tc>
                  <a:txBody>
                    <a:bodyPr/>
                    <a:lstStyle/>
                    <a:p>
                      <a:pPr marL="69215" marR="0">
                        <a:lnSpc>
                          <a:spcPts val="1005"/>
                        </a:lnSpc>
                        <a:spcBef>
                          <a:spcPts val="0"/>
                        </a:spcBef>
                        <a:spcAft>
                          <a:spcPts val="0"/>
                        </a:spcAft>
                      </a:pPr>
                      <a:r>
                        <a:rPr lang="en-US" sz="1400" dirty="0">
                          <a:solidFill>
                            <a:srgbClr val="231F20"/>
                          </a:solidFill>
                          <a:effectLst/>
                          <a:latin typeface="Times New Roman"/>
                          <a:ea typeface="Calibri"/>
                          <a:cs typeface="Times New Roman"/>
                        </a:rPr>
                        <a:t>1998</a:t>
                      </a:r>
                      <a:endParaRPr lang="en-US" sz="1400" dirty="0">
                        <a:effectLst/>
                        <a:latin typeface="Calibri"/>
                        <a:ea typeface="Calibri"/>
                        <a:cs typeface="Times New Roman"/>
                      </a:endParaRPr>
                    </a:p>
                  </a:txBody>
                  <a:tcPr marL="0" marR="0" marT="0" marB="0"/>
                </a:tc>
                <a:tc>
                  <a:txBody>
                    <a:bodyPr/>
                    <a:lstStyle/>
                    <a:p>
                      <a:pPr marL="226695" marR="0">
                        <a:lnSpc>
                          <a:spcPts val="1005"/>
                        </a:lnSpc>
                        <a:spcBef>
                          <a:spcPts val="0"/>
                        </a:spcBef>
                        <a:spcAft>
                          <a:spcPts val="0"/>
                        </a:spcAft>
                      </a:pPr>
                      <a:r>
                        <a:rPr lang="en-US" sz="1400">
                          <a:solidFill>
                            <a:srgbClr val="231F20"/>
                          </a:solidFill>
                          <a:effectLst/>
                          <a:latin typeface="Times New Roman"/>
                          <a:ea typeface="Calibri"/>
                          <a:cs typeface="Times New Roman"/>
                        </a:rPr>
                        <a:t>97</a:t>
                      </a:r>
                      <a:r>
                        <a:rPr lang="en-US" sz="1400" spc="40">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Mb</a:t>
                      </a:r>
                      <a:endParaRPr lang="en-US" sz="1400">
                        <a:effectLst/>
                        <a:latin typeface="Calibri"/>
                        <a:ea typeface="Calibri"/>
                        <a:cs typeface="Times New Roman"/>
                      </a:endParaRPr>
                    </a:p>
                  </a:txBody>
                  <a:tcPr marL="0" marR="0" marT="0" marB="0"/>
                </a:tc>
                <a:tc>
                  <a:txBody>
                    <a:bodyPr/>
                    <a:lstStyle/>
                    <a:p>
                      <a:pPr marL="107315" marR="0">
                        <a:lnSpc>
                          <a:spcPts val="1005"/>
                        </a:lnSpc>
                        <a:spcBef>
                          <a:spcPts val="0"/>
                        </a:spcBef>
                        <a:spcAft>
                          <a:spcPts val="0"/>
                        </a:spcAft>
                      </a:pPr>
                      <a:r>
                        <a:rPr lang="en-US" sz="1400" dirty="0">
                          <a:solidFill>
                            <a:srgbClr val="231F20"/>
                          </a:solidFill>
                          <a:effectLst/>
                          <a:latin typeface="Times New Roman"/>
                          <a:ea typeface="Calibri"/>
                          <a:cs typeface="Times New Roman"/>
                        </a:rPr>
                        <a:t>First</a:t>
                      </a:r>
                      <a:r>
                        <a:rPr lang="en-US" sz="1400" spc="-25"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genome</a:t>
                      </a:r>
                      <a:r>
                        <a:rPr lang="en-US" sz="1400" spc="-10"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of</a:t>
                      </a:r>
                      <a:r>
                        <a:rPr lang="en-US" sz="1400" spc="-15"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multicellular</a:t>
                      </a:r>
                      <a:r>
                        <a:rPr lang="en-US" sz="1400" spc="50"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organism</a:t>
                      </a:r>
                      <a:r>
                        <a:rPr lang="en-US" sz="1400" spc="-45"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to</a:t>
                      </a:r>
                      <a:r>
                        <a:rPr lang="en-US" sz="1400" spc="30"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be</a:t>
                      </a:r>
                      <a:r>
                        <a:rPr lang="en-US" sz="1400" spc="-55"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sequenced</a:t>
                      </a:r>
                      <a:endParaRPr lang="en-US" sz="1400" dirty="0">
                        <a:effectLst/>
                        <a:latin typeface="Calibri"/>
                        <a:ea typeface="Calibri"/>
                        <a:cs typeface="Times New Roman"/>
                      </a:endParaRPr>
                    </a:p>
                  </a:txBody>
                  <a:tcPr marL="0" marR="0" marT="0" marB="0"/>
                </a:tc>
                <a:extLst>
                  <a:ext uri="{0D108BD9-81ED-4DB2-BD59-A6C34878D82A}">
                    <a16:rowId xmlns:a16="http://schemas.microsoft.com/office/drawing/2014/main" val="10007"/>
                  </a:ext>
                </a:extLst>
              </a:tr>
              <a:tr h="303284">
                <a:tc>
                  <a:txBody>
                    <a:bodyPr/>
                    <a:lstStyle/>
                    <a:p>
                      <a:pPr marL="25400" marR="0">
                        <a:lnSpc>
                          <a:spcPts val="1005"/>
                        </a:lnSpc>
                        <a:spcBef>
                          <a:spcPts val="0"/>
                        </a:spcBef>
                        <a:spcAft>
                          <a:spcPts val="0"/>
                        </a:spcAft>
                      </a:pPr>
                      <a:r>
                        <a:rPr lang="en-US" sz="1400" i="1">
                          <a:solidFill>
                            <a:srgbClr val="231F20"/>
                          </a:solidFill>
                          <a:effectLst/>
                          <a:latin typeface="Times New Roman"/>
                          <a:ea typeface="Calibri"/>
                          <a:cs typeface="Times New Roman"/>
                        </a:rPr>
                        <a:t>Drosophila</a:t>
                      </a:r>
                      <a:r>
                        <a:rPr lang="en-US" sz="1400" i="1" spc="-35">
                          <a:solidFill>
                            <a:srgbClr val="231F20"/>
                          </a:solidFill>
                          <a:effectLst/>
                          <a:latin typeface="Times New Roman"/>
                          <a:ea typeface="Calibri"/>
                          <a:cs typeface="Times New Roman"/>
                        </a:rPr>
                        <a:t> </a:t>
                      </a:r>
                      <a:r>
                        <a:rPr lang="en-US" sz="1400" i="1">
                          <a:solidFill>
                            <a:srgbClr val="231F20"/>
                          </a:solidFill>
                          <a:effectLst/>
                          <a:latin typeface="Times New Roman"/>
                          <a:ea typeface="Calibri"/>
                          <a:cs typeface="Times New Roman"/>
                        </a:rPr>
                        <a:t>melanogaster</a:t>
                      </a:r>
                      <a:endParaRPr lang="en-US" sz="1400">
                        <a:effectLst/>
                        <a:latin typeface="Calibri"/>
                        <a:ea typeface="Calibri"/>
                        <a:cs typeface="Times New Roman"/>
                      </a:endParaRPr>
                    </a:p>
                  </a:txBody>
                  <a:tcPr marL="0" marR="0" marT="0" marB="0"/>
                </a:tc>
                <a:tc>
                  <a:txBody>
                    <a:bodyPr/>
                    <a:lstStyle/>
                    <a:p>
                      <a:pPr marL="69215" marR="0">
                        <a:lnSpc>
                          <a:spcPts val="1005"/>
                        </a:lnSpc>
                        <a:spcBef>
                          <a:spcPts val="0"/>
                        </a:spcBef>
                        <a:spcAft>
                          <a:spcPts val="0"/>
                        </a:spcAft>
                      </a:pPr>
                      <a:r>
                        <a:rPr lang="en-US" sz="1400" dirty="0">
                          <a:solidFill>
                            <a:srgbClr val="231F20"/>
                          </a:solidFill>
                          <a:effectLst/>
                          <a:latin typeface="Times New Roman"/>
                          <a:ea typeface="Calibri"/>
                          <a:cs typeface="Times New Roman"/>
                        </a:rPr>
                        <a:t>2000</a:t>
                      </a:r>
                      <a:endParaRPr lang="en-US" sz="1400" dirty="0">
                        <a:effectLst/>
                        <a:latin typeface="Calibri"/>
                        <a:ea typeface="Calibri"/>
                        <a:cs typeface="Times New Roman"/>
                      </a:endParaRPr>
                    </a:p>
                  </a:txBody>
                  <a:tcPr marL="0" marR="0" marT="0" marB="0"/>
                </a:tc>
                <a:tc>
                  <a:txBody>
                    <a:bodyPr/>
                    <a:lstStyle/>
                    <a:p>
                      <a:pPr marL="160655" marR="0">
                        <a:lnSpc>
                          <a:spcPts val="1005"/>
                        </a:lnSpc>
                        <a:spcBef>
                          <a:spcPts val="0"/>
                        </a:spcBef>
                        <a:spcAft>
                          <a:spcPts val="0"/>
                        </a:spcAft>
                      </a:pPr>
                      <a:r>
                        <a:rPr lang="en-US" sz="1400">
                          <a:solidFill>
                            <a:srgbClr val="231F20"/>
                          </a:solidFill>
                          <a:effectLst/>
                          <a:latin typeface="Times New Roman"/>
                          <a:ea typeface="Calibri"/>
                          <a:cs typeface="Times New Roman"/>
                        </a:rPr>
                        <a:t>165</a:t>
                      </a:r>
                      <a:r>
                        <a:rPr lang="en-US" sz="1400" spc="5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Mb</a:t>
                      </a:r>
                      <a:endParaRPr lang="en-US" sz="1400">
                        <a:effectLst/>
                        <a:latin typeface="Calibri"/>
                        <a:ea typeface="Calibri"/>
                        <a:cs typeface="Times New Roman"/>
                      </a:endParaRPr>
                    </a:p>
                  </a:txBody>
                  <a:tcPr marL="0" marR="0" marT="0" marB="0"/>
                </a:tc>
                <a:tc>
                  <a:txBody>
                    <a:bodyPr/>
                    <a:lstStyle/>
                    <a:p>
                      <a:pPr marL="0" marR="0">
                        <a:lnSpc>
                          <a:spcPct val="115000"/>
                        </a:lnSpc>
                        <a:spcBef>
                          <a:spcPts val="0"/>
                        </a:spcBef>
                        <a:spcAft>
                          <a:spcPts val="0"/>
                        </a:spcAft>
                      </a:pPr>
                      <a:r>
                        <a:rPr lang="en-US" sz="1400" dirty="0">
                          <a:effectLst/>
                          <a:latin typeface="Times New Roman"/>
                          <a:ea typeface="Calibri"/>
                          <a:cs typeface="Times New Roman"/>
                        </a:rPr>
                        <a:t> </a:t>
                      </a:r>
                      <a:endParaRPr lang="en-US" sz="1400" dirty="0">
                        <a:effectLst/>
                        <a:latin typeface="Calibri"/>
                        <a:ea typeface="Calibri"/>
                        <a:cs typeface="Times New Roman"/>
                      </a:endParaRPr>
                    </a:p>
                  </a:txBody>
                  <a:tcPr marL="0" marR="0" marT="0" marB="0"/>
                </a:tc>
                <a:extLst>
                  <a:ext uri="{0D108BD9-81ED-4DB2-BD59-A6C34878D82A}">
                    <a16:rowId xmlns:a16="http://schemas.microsoft.com/office/drawing/2014/main" val="10008"/>
                  </a:ext>
                </a:extLst>
              </a:tr>
              <a:tr h="208248">
                <a:tc>
                  <a:txBody>
                    <a:bodyPr/>
                    <a:lstStyle/>
                    <a:p>
                      <a:pPr marL="25400" marR="0">
                        <a:lnSpc>
                          <a:spcPts val="1005"/>
                        </a:lnSpc>
                        <a:spcBef>
                          <a:spcPts val="0"/>
                        </a:spcBef>
                        <a:spcAft>
                          <a:spcPts val="0"/>
                        </a:spcAft>
                      </a:pPr>
                      <a:r>
                        <a:rPr lang="en-US" sz="1400" i="1">
                          <a:solidFill>
                            <a:srgbClr val="231F20"/>
                          </a:solidFill>
                          <a:effectLst/>
                          <a:latin typeface="Times New Roman"/>
                          <a:ea typeface="Calibri"/>
                          <a:cs typeface="Times New Roman"/>
                        </a:rPr>
                        <a:t>Arabidopsis</a:t>
                      </a:r>
                      <a:r>
                        <a:rPr lang="en-US" sz="1400" i="1" spc="-30">
                          <a:solidFill>
                            <a:srgbClr val="231F20"/>
                          </a:solidFill>
                          <a:effectLst/>
                          <a:latin typeface="Times New Roman"/>
                          <a:ea typeface="Calibri"/>
                          <a:cs typeface="Times New Roman"/>
                        </a:rPr>
                        <a:t> </a:t>
                      </a:r>
                      <a:r>
                        <a:rPr lang="en-US" sz="1400" i="1">
                          <a:solidFill>
                            <a:srgbClr val="231F20"/>
                          </a:solidFill>
                          <a:effectLst/>
                          <a:latin typeface="Times New Roman"/>
                          <a:ea typeface="Calibri"/>
                          <a:cs typeface="Times New Roman"/>
                        </a:rPr>
                        <a:t>thaliana</a:t>
                      </a:r>
                      <a:endParaRPr lang="en-US" sz="1400">
                        <a:effectLst/>
                        <a:latin typeface="Calibri"/>
                        <a:ea typeface="Calibri"/>
                        <a:cs typeface="Times New Roman"/>
                      </a:endParaRPr>
                    </a:p>
                  </a:txBody>
                  <a:tcPr marL="0" marR="0" marT="0" marB="0"/>
                </a:tc>
                <a:tc>
                  <a:txBody>
                    <a:bodyPr/>
                    <a:lstStyle/>
                    <a:p>
                      <a:pPr marL="69215" marR="0">
                        <a:lnSpc>
                          <a:spcPts val="1005"/>
                        </a:lnSpc>
                        <a:spcBef>
                          <a:spcPts val="0"/>
                        </a:spcBef>
                        <a:spcAft>
                          <a:spcPts val="0"/>
                        </a:spcAft>
                      </a:pPr>
                      <a:r>
                        <a:rPr lang="en-US" sz="1400" dirty="0">
                          <a:solidFill>
                            <a:srgbClr val="231F20"/>
                          </a:solidFill>
                          <a:effectLst/>
                          <a:latin typeface="Times New Roman"/>
                          <a:ea typeface="Calibri"/>
                          <a:cs typeface="Times New Roman"/>
                        </a:rPr>
                        <a:t>2000</a:t>
                      </a:r>
                      <a:endParaRPr lang="en-US" sz="1400" dirty="0">
                        <a:effectLst/>
                        <a:latin typeface="Calibri"/>
                        <a:ea typeface="Calibri"/>
                        <a:cs typeface="Times New Roman"/>
                      </a:endParaRPr>
                    </a:p>
                  </a:txBody>
                  <a:tcPr marL="0" marR="0" marT="0" marB="0"/>
                </a:tc>
                <a:tc>
                  <a:txBody>
                    <a:bodyPr/>
                    <a:lstStyle/>
                    <a:p>
                      <a:pPr marL="160655" marR="0">
                        <a:lnSpc>
                          <a:spcPts val="1005"/>
                        </a:lnSpc>
                        <a:spcBef>
                          <a:spcPts val="0"/>
                        </a:spcBef>
                        <a:spcAft>
                          <a:spcPts val="0"/>
                        </a:spcAft>
                      </a:pPr>
                      <a:r>
                        <a:rPr lang="en-US" sz="1400">
                          <a:solidFill>
                            <a:srgbClr val="231F20"/>
                          </a:solidFill>
                          <a:effectLst/>
                          <a:latin typeface="Times New Roman"/>
                          <a:ea typeface="Calibri"/>
                          <a:cs typeface="Times New Roman"/>
                        </a:rPr>
                        <a:t>125</a:t>
                      </a:r>
                      <a:r>
                        <a:rPr lang="en-US" sz="1400" spc="5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Mb</a:t>
                      </a:r>
                      <a:endParaRPr lang="en-US" sz="1400">
                        <a:effectLst/>
                        <a:latin typeface="Calibri"/>
                        <a:ea typeface="Calibri"/>
                        <a:cs typeface="Times New Roman"/>
                      </a:endParaRPr>
                    </a:p>
                  </a:txBody>
                  <a:tcPr marL="0" marR="0" marT="0" marB="0"/>
                </a:tc>
                <a:tc>
                  <a:txBody>
                    <a:bodyPr/>
                    <a:lstStyle/>
                    <a:p>
                      <a:pPr marL="107315" marR="0">
                        <a:lnSpc>
                          <a:spcPts val="1005"/>
                        </a:lnSpc>
                        <a:spcBef>
                          <a:spcPts val="0"/>
                        </a:spcBef>
                        <a:spcAft>
                          <a:spcPts val="0"/>
                        </a:spcAft>
                      </a:pPr>
                      <a:r>
                        <a:rPr lang="en-US" sz="1400">
                          <a:solidFill>
                            <a:srgbClr val="231F20"/>
                          </a:solidFill>
                          <a:effectLst/>
                          <a:latin typeface="Times New Roman"/>
                          <a:ea typeface="Calibri"/>
                          <a:cs typeface="Times New Roman"/>
                        </a:rPr>
                        <a:t>First</a:t>
                      </a:r>
                      <a:r>
                        <a:rPr lang="en-US" sz="1400" spc="-2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plant</a:t>
                      </a:r>
                      <a:r>
                        <a:rPr lang="en-US" sz="1400" spc="3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genome</a:t>
                      </a:r>
                      <a:r>
                        <a:rPr lang="en-US" sz="1400" spc="-10">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to</a:t>
                      </a:r>
                      <a:r>
                        <a:rPr lang="en-US" sz="1400" spc="30">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be</a:t>
                      </a:r>
                      <a:r>
                        <a:rPr lang="en-US" sz="1400" spc="-5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sequenced</a:t>
                      </a:r>
                      <a:endParaRPr lang="en-US" sz="1400">
                        <a:effectLst/>
                        <a:latin typeface="Calibri"/>
                        <a:ea typeface="Calibri"/>
                        <a:cs typeface="Times New Roman"/>
                      </a:endParaRPr>
                    </a:p>
                  </a:txBody>
                  <a:tcPr marL="0" marR="0" marT="0" marB="0"/>
                </a:tc>
                <a:extLst>
                  <a:ext uri="{0D108BD9-81ED-4DB2-BD59-A6C34878D82A}">
                    <a16:rowId xmlns:a16="http://schemas.microsoft.com/office/drawing/2014/main" val="10009"/>
                  </a:ext>
                </a:extLst>
              </a:tr>
              <a:tr h="208248">
                <a:tc>
                  <a:txBody>
                    <a:bodyPr/>
                    <a:lstStyle/>
                    <a:p>
                      <a:pPr marL="25400" marR="0">
                        <a:lnSpc>
                          <a:spcPts val="1005"/>
                        </a:lnSpc>
                        <a:spcBef>
                          <a:spcPts val="0"/>
                        </a:spcBef>
                        <a:spcAft>
                          <a:spcPts val="0"/>
                        </a:spcAft>
                      </a:pPr>
                      <a:r>
                        <a:rPr lang="en-US" sz="1400" b="1" i="1">
                          <a:solidFill>
                            <a:srgbClr val="231F20"/>
                          </a:solidFill>
                          <a:effectLst/>
                          <a:latin typeface="Times New Roman"/>
                          <a:ea typeface="Calibri"/>
                          <a:cs typeface="Times New Roman"/>
                        </a:rPr>
                        <a:t>Homo</a:t>
                      </a:r>
                      <a:r>
                        <a:rPr lang="en-US" sz="1400" b="1" i="1" spc="-35">
                          <a:solidFill>
                            <a:srgbClr val="231F20"/>
                          </a:solidFill>
                          <a:effectLst/>
                          <a:latin typeface="Times New Roman"/>
                          <a:ea typeface="Calibri"/>
                          <a:cs typeface="Times New Roman"/>
                        </a:rPr>
                        <a:t> </a:t>
                      </a:r>
                      <a:r>
                        <a:rPr lang="en-US" sz="1400" b="1" i="1">
                          <a:solidFill>
                            <a:srgbClr val="231F20"/>
                          </a:solidFill>
                          <a:effectLst/>
                          <a:latin typeface="Times New Roman"/>
                          <a:ea typeface="Calibri"/>
                          <a:cs typeface="Times New Roman"/>
                        </a:rPr>
                        <a:t>sapiens</a:t>
                      </a:r>
                      <a:endParaRPr lang="en-US" sz="1400" b="1">
                        <a:effectLst/>
                        <a:latin typeface="Calibri"/>
                        <a:ea typeface="Calibri"/>
                        <a:cs typeface="Times New Roman"/>
                      </a:endParaRPr>
                    </a:p>
                  </a:txBody>
                  <a:tcPr marL="0" marR="0" marT="0" marB="0"/>
                </a:tc>
                <a:tc>
                  <a:txBody>
                    <a:bodyPr/>
                    <a:lstStyle/>
                    <a:p>
                      <a:pPr marL="69215" marR="0">
                        <a:lnSpc>
                          <a:spcPts val="1005"/>
                        </a:lnSpc>
                        <a:spcBef>
                          <a:spcPts val="0"/>
                        </a:spcBef>
                        <a:spcAft>
                          <a:spcPts val="0"/>
                        </a:spcAft>
                      </a:pPr>
                      <a:r>
                        <a:rPr lang="en-US" sz="1400" b="1" dirty="0">
                          <a:solidFill>
                            <a:srgbClr val="231F20"/>
                          </a:solidFill>
                          <a:effectLst/>
                          <a:latin typeface="Times New Roman"/>
                          <a:ea typeface="Calibri"/>
                          <a:cs typeface="Times New Roman"/>
                        </a:rPr>
                        <a:t>2001/3</a:t>
                      </a:r>
                      <a:endParaRPr lang="en-US" sz="1400" b="1" dirty="0">
                        <a:effectLst/>
                        <a:latin typeface="Calibri"/>
                        <a:ea typeface="Calibri"/>
                        <a:cs typeface="Times New Roman"/>
                      </a:endParaRPr>
                    </a:p>
                  </a:txBody>
                  <a:tcPr marL="0" marR="0" marT="0" marB="0"/>
                </a:tc>
                <a:tc>
                  <a:txBody>
                    <a:bodyPr/>
                    <a:lstStyle/>
                    <a:p>
                      <a:pPr marL="95250" marR="0">
                        <a:lnSpc>
                          <a:spcPts val="1005"/>
                        </a:lnSpc>
                        <a:spcBef>
                          <a:spcPts val="0"/>
                        </a:spcBef>
                        <a:spcAft>
                          <a:spcPts val="0"/>
                        </a:spcAft>
                      </a:pPr>
                      <a:r>
                        <a:rPr lang="en-US" sz="1400" b="1" dirty="0">
                          <a:solidFill>
                            <a:srgbClr val="231F20"/>
                          </a:solidFill>
                          <a:effectLst/>
                          <a:latin typeface="Times New Roman"/>
                          <a:ea typeface="Calibri"/>
                          <a:cs typeface="Times New Roman"/>
                        </a:rPr>
                        <a:t>3000</a:t>
                      </a:r>
                      <a:r>
                        <a:rPr lang="en-US" sz="1400" b="1" spc="70" dirty="0">
                          <a:solidFill>
                            <a:srgbClr val="231F20"/>
                          </a:solidFill>
                          <a:effectLst/>
                          <a:latin typeface="Times New Roman"/>
                          <a:ea typeface="Calibri"/>
                          <a:cs typeface="Times New Roman"/>
                        </a:rPr>
                        <a:t> </a:t>
                      </a:r>
                      <a:r>
                        <a:rPr lang="en-US" sz="1400" b="1" dirty="0">
                          <a:solidFill>
                            <a:srgbClr val="231F20"/>
                          </a:solidFill>
                          <a:effectLst/>
                          <a:latin typeface="Times New Roman"/>
                          <a:ea typeface="Calibri"/>
                          <a:cs typeface="Times New Roman"/>
                        </a:rPr>
                        <a:t>Mb</a:t>
                      </a:r>
                      <a:endParaRPr lang="en-US" sz="1400" b="1" dirty="0">
                        <a:effectLst/>
                        <a:latin typeface="Calibri"/>
                        <a:ea typeface="Calibri"/>
                        <a:cs typeface="Times New Roman"/>
                      </a:endParaRPr>
                    </a:p>
                  </a:txBody>
                  <a:tcPr marL="0" marR="0" marT="0" marB="0"/>
                </a:tc>
                <a:tc>
                  <a:txBody>
                    <a:bodyPr/>
                    <a:lstStyle/>
                    <a:p>
                      <a:pPr marL="107315" marR="0">
                        <a:lnSpc>
                          <a:spcPts val="1005"/>
                        </a:lnSpc>
                        <a:spcBef>
                          <a:spcPts val="0"/>
                        </a:spcBef>
                        <a:spcAft>
                          <a:spcPts val="0"/>
                        </a:spcAft>
                      </a:pPr>
                      <a:r>
                        <a:rPr lang="en-US" sz="1400" b="1" dirty="0">
                          <a:solidFill>
                            <a:srgbClr val="231F20"/>
                          </a:solidFill>
                          <a:effectLst/>
                          <a:latin typeface="Times New Roman"/>
                          <a:ea typeface="Calibri"/>
                          <a:cs typeface="Times New Roman"/>
                        </a:rPr>
                        <a:t>First</a:t>
                      </a:r>
                      <a:r>
                        <a:rPr lang="en-US" sz="1400" b="1" spc="-25" dirty="0">
                          <a:solidFill>
                            <a:srgbClr val="231F20"/>
                          </a:solidFill>
                          <a:effectLst/>
                          <a:latin typeface="Times New Roman"/>
                          <a:ea typeface="Calibri"/>
                          <a:cs typeface="Times New Roman"/>
                        </a:rPr>
                        <a:t> </a:t>
                      </a:r>
                      <a:r>
                        <a:rPr lang="en-US" sz="1400" b="1" dirty="0">
                          <a:solidFill>
                            <a:srgbClr val="231F20"/>
                          </a:solidFill>
                          <a:effectLst/>
                          <a:latin typeface="Times New Roman"/>
                          <a:ea typeface="Calibri"/>
                          <a:cs typeface="Times New Roman"/>
                        </a:rPr>
                        <a:t>mammalian genome</a:t>
                      </a:r>
                      <a:r>
                        <a:rPr lang="en-US" sz="1400" b="1" spc="-10" dirty="0">
                          <a:solidFill>
                            <a:srgbClr val="231F20"/>
                          </a:solidFill>
                          <a:effectLst/>
                          <a:latin typeface="Times New Roman"/>
                          <a:ea typeface="Calibri"/>
                          <a:cs typeface="Times New Roman"/>
                        </a:rPr>
                        <a:t> </a:t>
                      </a:r>
                      <a:r>
                        <a:rPr lang="en-US" sz="1400" b="1" dirty="0">
                          <a:solidFill>
                            <a:srgbClr val="231F20"/>
                          </a:solidFill>
                          <a:effectLst/>
                          <a:latin typeface="Times New Roman"/>
                          <a:ea typeface="Calibri"/>
                          <a:cs typeface="Times New Roman"/>
                        </a:rPr>
                        <a:t>sequenced</a:t>
                      </a:r>
                      <a:endParaRPr lang="en-US" sz="1400" b="1" dirty="0">
                        <a:effectLst/>
                        <a:latin typeface="Calibri"/>
                        <a:ea typeface="Calibri"/>
                        <a:cs typeface="Times New Roman"/>
                      </a:endParaRPr>
                    </a:p>
                  </a:txBody>
                  <a:tcPr marL="0" marR="0" marT="0" marB="0"/>
                </a:tc>
                <a:extLst>
                  <a:ext uri="{0D108BD9-81ED-4DB2-BD59-A6C34878D82A}">
                    <a16:rowId xmlns:a16="http://schemas.microsoft.com/office/drawing/2014/main" val="10010"/>
                  </a:ext>
                </a:extLst>
              </a:tr>
              <a:tr h="208248">
                <a:tc>
                  <a:txBody>
                    <a:bodyPr/>
                    <a:lstStyle/>
                    <a:p>
                      <a:pPr marL="25400" marR="0">
                        <a:lnSpc>
                          <a:spcPts val="1005"/>
                        </a:lnSpc>
                        <a:spcBef>
                          <a:spcPts val="0"/>
                        </a:spcBef>
                        <a:spcAft>
                          <a:spcPts val="0"/>
                        </a:spcAft>
                      </a:pPr>
                      <a:r>
                        <a:rPr lang="en-US" sz="1400">
                          <a:solidFill>
                            <a:srgbClr val="231F20"/>
                          </a:solidFill>
                          <a:effectLst/>
                          <a:latin typeface="Times New Roman"/>
                          <a:ea typeface="Calibri"/>
                          <a:cs typeface="Times New Roman"/>
                        </a:rPr>
                        <a:t>Rice</a:t>
                      </a:r>
                      <a:r>
                        <a:rPr lang="en-US" sz="1400" spc="-80">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a:t>
                      </a:r>
                      <a:r>
                        <a:rPr lang="en-US" sz="1400" i="1">
                          <a:solidFill>
                            <a:srgbClr val="231F20"/>
                          </a:solidFill>
                          <a:effectLst/>
                          <a:latin typeface="Times New Roman"/>
                          <a:ea typeface="Calibri"/>
                          <a:cs typeface="Times New Roman"/>
                        </a:rPr>
                        <a:t>Oryza</a:t>
                      </a:r>
                      <a:r>
                        <a:rPr lang="en-US" sz="1400" i="1" spc="80">
                          <a:solidFill>
                            <a:srgbClr val="231F20"/>
                          </a:solidFill>
                          <a:effectLst/>
                          <a:latin typeface="Times New Roman"/>
                          <a:ea typeface="Calibri"/>
                          <a:cs typeface="Times New Roman"/>
                        </a:rPr>
                        <a:t> </a:t>
                      </a:r>
                      <a:r>
                        <a:rPr lang="en-US" sz="1400" i="1">
                          <a:solidFill>
                            <a:srgbClr val="231F20"/>
                          </a:solidFill>
                          <a:effectLst/>
                          <a:latin typeface="Times New Roman"/>
                          <a:ea typeface="Calibri"/>
                          <a:cs typeface="Times New Roman"/>
                        </a:rPr>
                        <a:t>sativa</a:t>
                      </a:r>
                      <a:r>
                        <a:rPr lang="en-US" sz="1400">
                          <a:solidFill>
                            <a:srgbClr val="231F20"/>
                          </a:solidFill>
                          <a:effectLst/>
                          <a:latin typeface="Times New Roman"/>
                          <a:ea typeface="Calibri"/>
                          <a:cs typeface="Times New Roman"/>
                        </a:rPr>
                        <a:t>)</a:t>
                      </a:r>
                      <a:endParaRPr lang="en-US" sz="1400">
                        <a:effectLst/>
                        <a:latin typeface="Calibri"/>
                        <a:ea typeface="Calibri"/>
                        <a:cs typeface="Times New Roman"/>
                      </a:endParaRPr>
                    </a:p>
                  </a:txBody>
                  <a:tcPr marL="0" marR="0" marT="0" marB="0"/>
                </a:tc>
                <a:tc>
                  <a:txBody>
                    <a:bodyPr/>
                    <a:lstStyle/>
                    <a:p>
                      <a:pPr marL="69215" marR="0">
                        <a:lnSpc>
                          <a:spcPts val="1005"/>
                        </a:lnSpc>
                        <a:spcBef>
                          <a:spcPts val="0"/>
                        </a:spcBef>
                        <a:spcAft>
                          <a:spcPts val="0"/>
                        </a:spcAft>
                      </a:pPr>
                      <a:r>
                        <a:rPr lang="en-US" sz="1400">
                          <a:solidFill>
                            <a:srgbClr val="231F20"/>
                          </a:solidFill>
                          <a:effectLst/>
                          <a:latin typeface="Times New Roman"/>
                          <a:ea typeface="Calibri"/>
                          <a:cs typeface="Times New Roman"/>
                        </a:rPr>
                        <a:t>2002</a:t>
                      </a:r>
                      <a:endParaRPr lang="en-US" sz="1400">
                        <a:effectLst/>
                        <a:latin typeface="Calibri"/>
                        <a:ea typeface="Calibri"/>
                        <a:cs typeface="Times New Roman"/>
                      </a:endParaRPr>
                    </a:p>
                  </a:txBody>
                  <a:tcPr marL="0" marR="0" marT="0" marB="0"/>
                </a:tc>
                <a:tc>
                  <a:txBody>
                    <a:bodyPr/>
                    <a:lstStyle/>
                    <a:p>
                      <a:pPr marL="160655" marR="0">
                        <a:lnSpc>
                          <a:spcPts val="1005"/>
                        </a:lnSpc>
                        <a:spcBef>
                          <a:spcPts val="0"/>
                        </a:spcBef>
                        <a:spcAft>
                          <a:spcPts val="0"/>
                        </a:spcAft>
                      </a:pPr>
                      <a:r>
                        <a:rPr lang="en-US" sz="1400">
                          <a:solidFill>
                            <a:srgbClr val="231F20"/>
                          </a:solidFill>
                          <a:effectLst/>
                          <a:latin typeface="Times New Roman"/>
                          <a:ea typeface="Calibri"/>
                          <a:cs typeface="Times New Roman"/>
                        </a:rPr>
                        <a:t>430</a:t>
                      </a:r>
                      <a:r>
                        <a:rPr lang="en-US" sz="1400" spc="5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Mb</a:t>
                      </a:r>
                      <a:endParaRPr lang="en-US" sz="1400">
                        <a:effectLst/>
                        <a:latin typeface="Calibri"/>
                        <a:ea typeface="Calibri"/>
                        <a:cs typeface="Times New Roman"/>
                      </a:endParaRPr>
                    </a:p>
                  </a:txBody>
                  <a:tcPr marL="0" marR="0" marT="0" marB="0"/>
                </a:tc>
                <a:tc>
                  <a:txBody>
                    <a:bodyPr/>
                    <a:lstStyle/>
                    <a:p>
                      <a:pPr marL="107315" marR="0">
                        <a:lnSpc>
                          <a:spcPts val="1005"/>
                        </a:lnSpc>
                        <a:spcBef>
                          <a:spcPts val="0"/>
                        </a:spcBef>
                        <a:spcAft>
                          <a:spcPts val="0"/>
                        </a:spcAft>
                      </a:pPr>
                      <a:r>
                        <a:rPr lang="en-US" sz="1400">
                          <a:solidFill>
                            <a:srgbClr val="231F20"/>
                          </a:solidFill>
                          <a:effectLst/>
                          <a:latin typeface="Times New Roman"/>
                          <a:ea typeface="Calibri"/>
                          <a:cs typeface="Times New Roman"/>
                        </a:rPr>
                        <a:t>First</a:t>
                      </a:r>
                      <a:r>
                        <a:rPr lang="en-US" sz="1400" spc="-2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crop</a:t>
                      </a:r>
                      <a:r>
                        <a:rPr lang="en-US" sz="1400" spc="-10">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plant</a:t>
                      </a:r>
                      <a:r>
                        <a:rPr lang="en-US" sz="1400" spc="3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to</a:t>
                      </a:r>
                      <a:r>
                        <a:rPr lang="en-US" sz="1400" spc="30">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be</a:t>
                      </a:r>
                      <a:r>
                        <a:rPr lang="en-US" sz="1400" spc="-5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sequenced</a:t>
                      </a:r>
                      <a:endParaRPr lang="en-US" sz="1400">
                        <a:effectLst/>
                        <a:latin typeface="Calibri"/>
                        <a:ea typeface="Calibri"/>
                        <a:cs typeface="Times New Roman"/>
                      </a:endParaRPr>
                    </a:p>
                  </a:txBody>
                  <a:tcPr marL="0" marR="0" marT="0" marB="0"/>
                </a:tc>
                <a:extLst>
                  <a:ext uri="{0D108BD9-81ED-4DB2-BD59-A6C34878D82A}">
                    <a16:rowId xmlns:a16="http://schemas.microsoft.com/office/drawing/2014/main" val="10011"/>
                  </a:ext>
                </a:extLst>
              </a:tr>
              <a:tr h="208248">
                <a:tc>
                  <a:txBody>
                    <a:bodyPr/>
                    <a:lstStyle/>
                    <a:p>
                      <a:pPr marL="25400" marR="0">
                        <a:lnSpc>
                          <a:spcPts val="1005"/>
                        </a:lnSpc>
                        <a:spcBef>
                          <a:spcPts val="0"/>
                        </a:spcBef>
                        <a:spcAft>
                          <a:spcPts val="0"/>
                        </a:spcAft>
                      </a:pPr>
                      <a:r>
                        <a:rPr lang="en-US" sz="1400">
                          <a:solidFill>
                            <a:srgbClr val="231F20"/>
                          </a:solidFill>
                          <a:effectLst/>
                          <a:latin typeface="Times New Roman"/>
                          <a:ea typeface="Calibri"/>
                          <a:cs typeface="Times New Roman"/>
                        </a:rPr>
                        <a:t>Pufferfish</a:t>
                      </a:r>
                      <a:r>
                        <a:rPr lang="en-US" sz="1400" spc="8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a:t>
                      </a:r>
                      <a:r>
                        <a:rPr lang="en-US" sz="1400" i="1">
                          <a:solidFill>
                            <a:srgbClr val="231F20"/>
                          </a:solidFill>
                          <a:effectLst/>
                          <a:latin typeface="Times New Roman"/>
                          <a:ea typeface="Calibri"/>
                          <a:cs typeface="Times New Roman"/>
                        </a:rPr>
                        <a:t>Fugu</a:t>
                      </a:r>
                      <a:r>
                        <a:rPr lang="en-US" sz="1400" i="1" spc="-80">
                          <a:solidFill>
                            <a:srgbClr val="231F20"/>
                          </a:solidFill>
                          <a:effectLst/>
                          <a:latin typeface="Times New Roman"/>
                          <a:ea typeface="Calibri"/>
                          <a:cs typeface="Times New Roman"/>
                        </a:rPr>
                        <a:t> </a:t>
                      </a:r>
                      <a:r>
                        <a:rPr lang="en-US" sz="1400" i="1">
                          <a:solidFill>
                            <a:srgbClr val="231F20"/>
                          </a:solidFill>
                          <a:effectLst/>
                          <a:latin typeface="Times New Roman"/>
                          <a:ea typeface="Calibri"/>
                          <a:cs typeface="Times New Roman"/>
                        </a:rPr>
                        <a:t>rubripes</a:t>
                      </a:r>
                      <a:r>
                        <a:rPr lang="en-US" sz="1400">
                          <a:solidFill>
                            <a:srgbClr val="231F20"/>
                          </a:solidFill>
                          <a:effectLst/>
                          <a:latin typeface="Times New Roman"/>
                          <a:ea typeface="Calibri"/>
                          <a:cs typeface="Times New Roman"/>
                        </a:rPr>
                        <a:t>)</a:t>
                      </a:r>
                      <a:endParaRPr lang="en-US" sz="1400">
                        <a:effectLst/>
                        <a:latin typeface="Calibri"/>
                        <a:ea typeface="Calibri"/>
                        <a:cs typeface="Times New Roman"/>
                      </a:endParaRPr>
                    </a:p>
                  </a:txBody>
                  <a:tcPr marL="0" marR="0" marT="0" marB="0"/>
                </a:tc>
                <a:tc>
                  <a:txBody>
                    <a:bodyPr/>
                    <a:lstStyle/>
                    <a:p>
                      <a:pPr marL="69215" marR="0">
                        <a:lnSpc>
                          <a:spcPts val="1005"/>
                        </a:lnSpc>
                        <a:spcBef>
                          <a:spcPts val="0"/>
                        </a:spcBef>
                        <a:spcAft>
                          <a:spcPts val="0"/>
                        </a:spcAft>
                      </a:pPr>
                      <a:r>
                        <a:rPr lang="en-US" sz="1400">
                          <a:solidFill>
                            <a:srgbClr val="231F20"/>
                          </a:solidFill>
                          <a:effectLst/>
                          <a:latin typeface="Times New Roman"/>
                          <a:ea typeface="Calibri"/>
                          <a:cs typeface="Times New Roman"/>
                        </a:rPr>
                        <a:t>2002</a:t>
                      </a:r>
                      <a:endParaRPr lang="en-US" sz="1400">
                        <a:effectLst/>
                        <a:latin typeface="Calibri"/>
                        <a:ea typeface="Calibri"/>
                        <a:cs typeface="Times New Roman"/>
                      </a:endParaRPr>
                    </a:p>
                  </a:txBody>
                  <a:tcPr marL="0" marR="0" marT="0" marB="0"/>
                </a:tc>
                <a:tc>
                  <a:txBody>
                    <a:bodyPr/>
                    <a:lstStyle/>
                    <a:p>
                      <a:pPr marL="160655" marR="0">
                        <a:lnSpc>
                          <a:spcPts val="1005"/>
                        </a:lnSpc>
                        <a:spcBef>
                          <a:spcPts val="0"/>
                        </a:spcBef>
                        <a:spcAft>
                          <a:spcPts val="0"/>
                        </a:spcAft>
                      </a:pPr>
                      <a:r>
                        <a:rPr lang="en-US" sz="1400">
                          <a:solidFill>
                            <a:srgbClr val="231F20"/>
                          </a:solidFill>
                          <a:effectLst/>
                          <a:latin typeface="Times New Roman"/>
                          <a:ea typeface="Calibri"/>
                          <a:cs typeface="Times New Roman"/>
                        </a:rPr>
                        <a:t>400</a:t>
                      </a:r>
                      <a:r>
                        <a:rPr lang="en-US" sz="1400" spc="5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Mb</a:t>
                      </a:r>
                      <a:endParaRPr lang="en-US" sz="1400">
                        <a:effectLst/>
                        <a:latin typeface="Calibri"/>
                        <a:ea typeface="Calibri"/>
                        <a:cs typeface="Times New Roman"/>
                      </a:endParaRPr>
                    </a:p>
                  </a:txBody>
                  <a:tcPr marL="0" marR="0" marT="0" marB="0"/>
                </a:tc>
                <a:tc>
                  <a:txBody>
                    <a:bodyPr/>
                    <a:lstStyle/>
                    <a:p>
                      <a:pPr marL="107315" marR="0">
                        <a:lnSpc>
                          <a:spcPts val="1005"/>
                        </a:lnSpc>
                        <a:spcBef>
                          <a:spcPts val="0"/>
                        </a:spcBef>
                        <a:spcAft>
                          <a:spcPts val="0"/>
                        </a:spcAft>
                      </a:pPr>
                      <a:r>
                        <a:rPr lang="en-US" sz="1400">
                          <a:solidFill>
                            <a:srgbClr val="231F20"/>
                          </a:solidFill>
                          <a:effectLst/>
                          <a:latin typeface="Times New Roman"/>
                          <a:ea typeface="Calibri"/>
                          <a:cs typeface="Times New Roman"/>
                        </a:rPr>
                        <a:t>Smallest</a:t>
                      </a:r>
                      <a:r>
                        <a:rPr lang="en-US" sz="1400" spc="-30">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known</a:t>
                      </a:r>
                      <a:r>
                        <a:rPr lang="en-US" sz="1400" spc="3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vertebrate</a:t>
                      </a:r>
                      <a:r>
                        <a:rPr lang="en-US" sz="1400" spc="-8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genome</a:t>
                      </a:r>
                      <a:endParaRPr lang="en-US" sz="1400">
                        <a:effectLst/>
                        <a:latin typeface="Calibri"/>
                        <a:ea typeface="Calibri"/>
                        <a:cs typeface="Times New Roman"/>
                      </a:endParaRPr>
                    </a:p>
                  </a:txBody>
                  <a:tcPr marL="0" marR="0" marT="0" marB="0"/>
                </a:tc>
                <a:extLst>
                  <a:ext uri="{0D108BD9-81ED-4DB2-BD59-A6C34878D82A}">
                    <a16:rowId xmlns:a16="http://schemas.microsoft.com/office/drawing/2014/main" val="10012"/>
                  </a:ext>
                </a:extLst>
              </a:tr>
              <a:tr h="208248">
                <a:tc>
                  <a:txBody>
                    <a:bodyPr/>
                    <a:lstStyle/>
                    <a:p>
                      <a:pPr marL="25400" marR="0">
                        <a:lnSpc>
                          <a:spcPts val="1005"/>
                        </a:lnSpc>
                        <a:spcBef>
                          <a:spcPts val="0"/>
                        </a:spcBef>
                        <a:spcAft>
                          <a:spcPts val="0"/>
                        </a:spcAft>
                      </a:pPr>
                      <a:r>
                        <a:rPr lang="en-US" sz="1400">
                          <a:solidFill>
                            <a:srgbClr val="231F20"/>
                          </a:solidFill>
                          <a:effectLst/>
                          <a:latin typeface="Times New Roman"/>
                          <a:ea typeface="Calibri"/>
                          <a:cs typeface="Times New Roman"/>
                        </a:rPr>
                        <a:t>Mouse</a:t>
                      </a:r>
                      <a:r>
                        <a:rPr lang="en-US" sz="1400" spc="-100">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a:t>
                      </a:r>
                      <a:r>
                        <a:rPr lang="en-US" sz="1400" i="1">
                          <a:solidFill>
                            <a:srgbClr val="231F20"/>
                          </a:solidFill>
                          <a:effectLst/>
                          <a:latin typeface="Times New Roman"/>
                          <a:ea typeface="Calibri"/>
                          <a:cs typeface="Times New Roman"/>
                        </a:rPr>
                        <a:t>Mus</a:t>
                      </a:r>
                      <a:r>
                        <a:rPr lang="en-US" sz="1400" i="1" spc="-30">
                          <a:solidFill>
                            <a:srgbClr val="231F20"/>
                          </a:solidFill>
                          <a:effectLst/>
                          <a:latin typeface="Times New Roman"/>
                          <a:ea typeface="Calibri"/>
                          <a:cs typeface="Times New Roman"/>
                        </a:rPr>
                        <a:t> </a:t>
                      </a:r>
                      <a:r>
                        <a:rPr lang="en-US" sz="1400" i="1">
                          <a:solidFill>
                            <a:srgbClr val="231F20"/>
                          </a:solidFill>
                          <a:effectLst/>
                          <a:latin typeface="Times New Roman"/>
                          <a:ea typeface="Calibri"/>
                          <a:cs typeface="Times New Roman"/>
                        </a:rPr>
                        <a:t>musculis</a:t>
                      </a:r>
                      <a:r>
                        <a:rPr lang="en-US" sz="1400">
                          <a:solidFill>
                            <a:srgbClr val="231F20"/>
                          </a:solidFill>
                          <a:effectLst/>
                          <a:latin typeface="Times New Roman"/>
                          <a:ea typeface="Calibri"/>
                          <a:cs typeface="Times New Roman"/>
                        </a:rPr>
                        <a:t>)</a:t>
                      </a:r>
                      <a:endParaRPr lang="en-US" sz="1400">
                        <a:effectLst/>
                        <a:latin typeface="Calibri"/>
                        <a:ea typeface="Calibri"/>
                        <a:cs typeface="Times New Roman"/>
                      </a:endParaRPr>
                    </a:p>
                  </a:txBody>
                  <a:tcPr marL="0" marR="0" marT="0" marB="0"/>
                </a:tc>
                <a:tc>
                  <a:txBody>
                    <a:bodyPr/>
                    <a:lstStyle/>
                    <a:p>
                      <a:pPr marL="69850" marR="0">
                        <a:lnSpc>
                          <a:spcPts val="1005"/>
                        </a:lnSpc>
                        <a:spcBef>
                          <a:spcPts val="0"/>
                        </a:spcBef>
                        <a:spcAft>
                          <a:spcPts val="0"/>
                        </a:spcAft>
                      </a:pPr>
                      <a:r>
                        <a:rPr lang="en-US" sz="1400">
                          <a:solidFill>
                            <a:srgbClr val="231F20"/>
                          </a:solidFill>
                          <a:effectLst/>
                          <a:latin typeface="Times New Roman"/>
                          <a:ea typeface="Calibri"/>
                          <a:cs typeface="Times New Roman"/>
                        </a:rPr>
                        <a:t>2002/3</a:t>
                      </a:r>
                      <a:endParaRPr lang="en-US" sz="1400">
                        <a:effectLst/>
                        <a:latin typeface="Calibri"/>
                        <a:ea typeface="Calibri"/>
                        <a:cs typeface="Times New Roman"/>
                      </a:endParaRPr>
                    </a:p>
                  </a:txBody>
                  <a:tcPr marL="0" marR="0" marT="0" marB="0"/>
                </a:tc>
                <a:tc>
                  <a:txBody>
                    <a:bodyPr/>
                    <a:lstStyle/>
                    <a:p>
                      <a:pPr marL="95250" marR="0">
                        <a:lnSpc>
                          <a:spcPts val="1005"/>
                        </a:lnSpc>
                        <a:spcBef>
                          <a:spcPts val="0"/>
                        </a:spcBef>
                        <a:spcAft>
                          <a:spcPts val="0"/>
                        </a:spcAft>
                      </a:pPr>
                      <a:r>
                        <a:rPr lang="en-US" sz="1400">
                          <a:solidFill>
                            <a:srgbClr val="231F20"/>
                          </a:solidFill>
                          <a:effectLst/>
                          <a:latin typeface="Times New Roman"/>
                          <a:ea typeface="Calibri"/>
                          <a:cs typeface="Times New Roman"/>
                        </a:rPr>
                        <a:t>2700</a:t>
                      </a:r>
                      <a:r>
                        <a:rPr lang="en-US" sz="1400" spc="70">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Mb</a:t>
                      </a:r>
                      <a:endParaRPr lang="en-US" sz="1400">
                        <a:effectLst/>
                        <a:latin typeface="Calibri"/>
                        <a:ea typeface="Calibri"/>
                        <a:cs typeface="Times New Roman"/>
                      </a:endParaRPr>
                    </a:p>
                  </a:txBody>
                  <a:tcPr marL="0" marR="0" marT="0" marB="0"/>
                </a:tc>
                <a:tc>
                  <a:txBody>
                    <a:bodyPr/>
                    <a:lstStyle/>
                    <a:p>
                      <a:pPr marL="107315" marR="0">
                        <a:lnSpc>
                          <a:spcPts val="1005"/>
                        </a:lnSpc>
                        <a:spcBef>
                          <a:spcPts val="0"/>
                        </a:spcBef>
                        <a:spcAft>
                          <a:spcPts val="0"/>
                        </a:spcAft>
                      </a:pPr>
                      <a:r>
                        <a:rPr lang="en-US" sz="1400">
                          <a:solidFill>
                            <a:srgbClr val="231F20"/>
                          </a:solidFill>
                          <a:effectLst/>
                          <a:latin typeface="Times New Roman"/>
                          <a:ea typeface="Calibri"/>
                          <a:cs typeface="Times New Roman"/>
                        </a:rPr>
                        <a:t>Widely</a:t>
                      </a:r>
                      <a:r>
                        <a:rPr lang="en-US" sz="1400" spc="-4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used</a:t>
                      </a:r>
                      <a:r>
                        <a:rPr lang="en-US" sz="1400" spc="-30">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model</a:t>
                      </a:r>
                      <a:r>
                        <a:rPr lang="en-US" sz="1400" spc="30">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organism</a:t>
                      </a:r>
                      <a:endParaRPr lang="en-US" sz="1400">
                        <a:effectLst/>
                        <a:latin typeface="Calibri"/>
                        <a:ea typeface="Calibri"/>
                        <a:cs typeface="Times New Roman"/>
                      </a:endParaRPr>
                    </a:p>
                  </a:txBody>
                  <a:tcPr marL="0" marR="0" marT="0" marB="0"/>
                </a:tc>
                <a:extLst>
                  <a:ext uri="{0D108BD9-81ED-4DB2-BD59-A6C34878D82A}">
                    <a16:rowId xmlns:a16="http://schemas.microsoft.com/office/drawing/2014/main" val="10013"/>
                  </a:ext>
                </a:extLst>
              </a:tr>
              <a:tr h="187598">
                <a:tc>
                  <a:txBody>
                    <a:bodyPr/>
                    <a:lstStyle/>
                    <a:p>
                      <a:pPr marL="25400" marR="0">
                        <a:lnSpc>
                          <a:spcPts val="1000"/>
                        </a:lnSpc>
                        <a:spcBef>
                          <a:spcPts val="0"/>
                        </a:spcBef>
                        <a:spcAft>
                          <a:spcPts val="0"/>
                        </a:spcAft>
                      </a:pPr>
                      <a:r>
                        <a:rPr lang="en-US" sz="1400" dirty="0">
                          <a:solidFill>
                            <a:srgbClr val="231F20"/>
                          </a:solidFill>
                          <a:effectLst/>
                          <a:latin typeface="Times New Roman"/>
                          <a:ea typeface="Calibri"/>
                          <a:cs typeface="Times New Roman"/>
                        </a:rPr>
                        <a:t>Chimpanzee</a:t>
                      </a:r>
                      <a:r>
                        <a:rPr lang="en-US" sz="1400" spc="-40"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a:t>
                      </a:r>
                      <a:r>
                        <a:rPr lang="en-US" sz="1400" i="1" dirty="0">
                          <a:solidFill>
                            <a:srgbClr val="231F20"/>
                          </a:solidFill>
                          <a:effectLst/>
                          <a:latin typeface="Times New Roman"/>
                          <a:ea typeface="Calibri"/>
                          <a:cs typeface="Times New Roman"/>
                        </a:rPr>
                        <a:t>Pan </a:t>
                      </a:r>
                      <a:endParaRPr lang="en-US" sz="1400" dirty="0">
                        <a:effectLst/>
                        <a:latin typeface="Calibri"/>
                        <a:ea typeface="Calibri"/>
                        <a:cs typeface="Times New Roman"/>
                      </a:endParaRPr>
                    </a:p>
                  </a:txBody>
                  <a:tcPr marL="0" marR="0" marT="0" marB="0"/>
                </a:tc>
                <a:tc>
                  <a:txBody>
                    <a:bodyPr/>
                    <a:lstStyle/>
                    <a:p>
                      <a:pPr marL="0" marR="0">
                        <a:lnSpc>
                          <a:spcPct val="115000"/>
                        </a:lnSpc>
                        <a:spcBef>
                          <a:spcPts val="0"/>
                        </a:spcBef>
                        <a:spcAft>
                          <a:spcPts val="0"/>
                        </a:spcAft>
                      </a:pPr>
                      <a:r>
                        <a:rPr lang="en-US" sz="1400">
                          <a:effectLst/>
                          <a:latin typeface="Times New Roman"/>
                          <a:ea typeface="Calibri"/>
                          <a:cs typeface="Times New Roman"/>
                        </a:rPr>
                        <a:t> </a:t>
                      </a:r>
                      <a:endParaRPr lang="en-US" sz="1400">
                        <a:effectLst/>
                        <a:latin typeface="Calibri"/>
                        <a:ea typeface="Calibri"/>
                        <a:cs typeface="Times New Roman"/>
                      </a:endParaRPr>
                    </a:p>
                  </a:txBody>
                  <a:tcPr marL="0" marR="0" marT="0" marB="0"/>
                </a:tc>
                <a:tc>
                  <a:txBody>
                    <a:bodyPr/>
                    <a:lstStyle/>
                    <a:p>
                      <a:pPr marL="0" marR="0">
                        <a:lnSpc>
                          <a:spcPct val="115000"/>
                        </a:lnSpc>
                        <a:spcBef>
                          <a:spcPts val="0"/>
                        </a:spcBef>
                        <a:spcAft>
                          <a:spcPts val="0"/>
                        </a:spcAft>
                      </a:pPr>
                      <a:r>
                        <a:rPr lang="en-US" sz="1400">
                          <a:effectLst/>
                          <a:latin typeface="Times New Roman"/>
                          <a:ea typeface="Calibri"/>
                          <a:cs typeface="Times New Roman"/>
                        </a:rPr>
                        <a:t> </a:t>
                      </a:r>
                      <a:endParaRPr lang="en-US" sz="1400">
                        <a:effectLst/>
                        <a:latin typeface="Calibri"/>
                        <a:ea typeface="Calibri"/>
                        <a:cs typeface="Times New Roman"/>
                      </a:endParaRPr>
                    </a:p>
                  </a:txBody>
                  <a:tcPr marL="0" marR="0" marT="0" marB="0"/>
                </a:tc>
                <a:tc>
                  <a:txBody>
                    <a:bodyPr/>
                    <a:lstStyle/>
                    <a:p>
                      <a:pPr marL="0" marR="0">
                        <a:lnSpc>
                          <a:spcPct val="115000"/>
                        </a:lnSpc>
                        <a:spcBef>
                          <a:spcPts val="0"/>
                        </a:spcBef>
                        <a:spcAft>
                          <a:spcPts val="0"/>
                        </a:spcAft>
                      </a:pPr>
                      <a:r>
                        <a:rPr lang="en-US" sz="1400">
                          <a:effectLst/>
                          <a:latin typeface="Times New Roman"/>
                          <a:ea typeface="Calibri"/>
                          <a:cs typeface="Times New Roman"/>
                        </a:rPr>
                        <a:t> </a:t>
                      </a:r>
                      <a:endParaRPr lang="en-US" sz="1400">
                        <a:effectLst/>
                        <a:latin typeface="Calibri"/>
                        <a:ea typeface="Calibri"/>
                        <a:cs typeface="Times New Roman"/>
                      </a:endParaRPr>
                    </a:p>
                  </a:txBody>
                  <a:tcPr marL="0" marR="0" marT="0" marB="0"/>
                </a:tc>
                <a:extLst>
                  <a:ext uri="{0D108BD9-81ED-4DB2-BD59-A6C34878D82A}">
                    <a16:rowId xmlns:a16="http://schemas.microsoft.com/office/drawing/2014/main" val="10014"/>
                  </a:ext>
                </a:extLst>
              </a:tr>
              <a:tr h="721497">
                <a:tc gridSpan="4">
                  <a:txBody>
                    <a:bodyPr/>
                    <a:lstStyle/>
                    <a:p>
                      <a:pPr marL="139700" marR="0">
                        <a:lnSpc>
                          <a:spcPct val="115000"/>
                        </a:lnSpc>
                        <a:spcBef>
                          <a:spcPts val="70"/>
                        </a:spcBef>
                        <a:spcAft>
                          <a:spcPts val="0"/>
                        </a:spcAft>
                      </a:pPr>
                      <a:r>
                        <a:rPr lang="en-US" sz="1400" i="1" dirty="0">
                          <a:solidFill>
                            <a:srgbClr val="231F20"/>
                          </a:solidFill>
                          <a:effectLst/>
                          <a:latin typeface="Times New Roman"/>
                          <a:ea typeface="Calibri"/>
                          <a:cs typeface="Times New Roman"/>
                        </a:rPr>
                        <a:t>troglodytes</a:t>
                      </a:r>
                      <a:r>
                        <a:rPr lang="en-US" sz="1400" dirty="0">
                          <a:solidFill>
                            <a:srgbClr val="231F20"/>
                          </a:solidFill>
                          <a:effectLst/>
                          <a:latin typeface="Times New Roman"/>
                          <a:ea typeface="Calibri"/>
                          <a:cs typeface="Times New Roman"/>
                        </a:rPr>
                        <a:t>)                        </a:t>
                      </a:r>
                      <a:r>
                        <a:rPr lang="en-US" sz="1400" spc="40"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2005        </a:t>
                      </a:r>
                      <a:r>
                        <a:rPr lang="en-US" sz="1400" spc="175"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3000</a:t>
                      </a:r>
                      <a:r>
                        <a:rPr lang="en-US" sz="1400" spc="70"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Mb        Closest</a:t>
                      </a:r>
                      <a:r>
                        <a:rPr lang="en-US" sz="1400" spc="-25"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to</a:t>
                      </a:r>
                      <a:r>
                        <a:rPr lang="en-US" sz="1400" spc="30"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human</a:t>
                      </a:r>
                      <a:r>
                        <a:rPr lang="en-US" sz="1400" spc="10"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genome</a:t>
                      </a:r>
                      <a:endParaRPr lang="en-US" sz="1400" dirty="0">
                        <a:effectLst/>
                        <a:latin typeface="Calibri"/>
                        <a:ea typeface="Calibri"/>
                        <a:cs typeface="Times New Roman"/>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5"/>
                  </a:ext>
                </a:extLst>
              </a:tr>
            </a:tbl>
          </a:graphicData>
        </a:graphic>
      </p:graphicFrame>
      <p:sp>
        <p:nvSpPr>
          <p:cNvPr id="5" name="Rectangle 1"/>
          <p:cNvSpPr>
            <a:spLocks noChangeArrowheads="1"/>
          </p:cNvSpPr>
          <p:nvPr/>
        </p:nvSpPr>
        <p:spPr bwMode="auto">
          <a:xfrm>
            <a:off x="990600" y="213465"/>
            <a:ext cx="7772400" cy="155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31F20"/>
                </a:solidFill>
                <a:effectLst/>
                <a:uLnTx/>
                <a:uFillTx/>
                <a:latin typeface="Arial" pitchFamily="34" charset="0"/>
                <a:ea typeface="Calibri" pitchFamily="34" charset="0"/>
                <a:cs typeface="Arial" pitchFamily="34" charset="0"/>
              </a:rPr>
              <a:t>Table 1.1   </a:t>
            </a:r>
            <a:r>
              <a:rPr kumimoji="0" lang="en-US" sz="2800" b="1" i="0" u="none" strike="noStrike" kern="1200" cap="none" spc="0" normalizeH="0" baseline="0" noProof="0" dirty="0">
                <a:ln>
                  <a:noFill/>
                </a:ln>
                <a:solidFill>
                  <a:srgbClr val="231F20"/>
                </a:solidFill>
                <a:effectLst/>
                <a:uLnTx/>
                <a:uFillTx/>
                <a:latin typeface="Times New Roman" pitchFamily="18" charset="0"/>
                <a:ea typeface="Calibri" pitchFamily="34" charset="0"/>
                <a:cs typeface="Times New Roman" pitchFamily="18" charset="0"/>
              </a:rPr>
              <a:t>Early timeline of genome sequencing – valuable input for genetic engineering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231F20"/>
                </a:solidFill>
                <a:effectLst/>
                <a:uLnTx/>
                <a:uFillTx/>
                <a:latin typeface="Arial" pitchFamily="34" charset="0"/>
                <a:ea typeface="Calibri" pitchFamily="34" charset="0"/>
                <a:cs typeface="Arial" pitchFamily="34" charset="0"/>
              </a:rPr>
              <a:t>Genome sequenced       Year     Genome size                                    Comment</a:t>
            </a: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8248615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33B00C-8F12-4E23-B64B-1FC82B106EA3}"/>
              </a:ext>
            </a:extLst>
          </p:cNvPr>
          <p:cNvSpPr/>
          <p:nvPr/>
        </p:nvSpPr>
        <p:spPr>
          <a:xfrm>
            <a:off x="762000" y="1066800"/>
            <a:ext cx="7772400" cy="1754326"/>
          </a:xfrm>
          <a:prstGeom prst="rect">
            <a:avLst/>
          </a:prstGeom>
        </p:spPr>
        <p:txBody>
          <a:bodyPr wrap="square">
            <a:spAutoFit/>
          </a:bodyPr>
          <a:lstStyle/>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dirty="0"/>
              <a:t>Other </a:t>
            </a:r>
            <a:r>
              <a:rPr lang="en-US" b="1" u="sng" dirty="0">
                <a:solidFill>
                  <a:srgbClr val="FF0000"/>
                </a:solidFill>
              </a:rPr>
              <a:t>template independent </a:t>
            </a:r>
            <a:r>
              <a:rPr lang="en-US" b="1" dirty="0"/>
              <a:t>polymerase enzymes</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b="1"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dirty="0"/>
              <a:t>Poly A polymerase </a:t>
            </a:r>
            <a:r>
              <a:rPr lang="en-US" dirty="0"/>
              <a:t>for mRNA maturation (can be used in the lab for </a:t>
            </a:r>
            <a:r>
              <a:rPr lang="en-US" dirty="0" err="1"/>
              <a:t>homopolymer</a:t>
            </a:r>
            <a:r>
              <a:rPr lang="en-US" dirty="0"/>
              <a:t> tailing/labeling of RNA), and</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dirty="0"/>
              <a:t> </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dirty="0"/>
              <a:t>tRNA </a:t>
            </a:r>
            <a:r>
              <a:rPr lang="en-US" b="1" dirty="0" err="1"/>
              <a:t>nucleotidyltransferase</a:t>
            </a:r>
            <a:r>
              <a:rPr lang="en-US" b="1" dirty="0"/>
              <a:t> </a:t>
            </a:r>
            <a:r>
              <a:rPr lang="en-US" dirty="0"/>
              <a:t>CCA addition to t-RNA 3’ ends.</a:t>
            </a:r>
          </a:p>
        </p:txBody>
      </p:sp>
      <p:pic>
        <p:nvPicPr>
          <p:cNvPr id="9218" name="Picture 2" descr="Image result for tRNA nucleotidyltransferas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048000"/>
            <a:ext cx="6033154"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27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457200" y="122235"/>
            <a:ext cx="8153400" cy="6632585"/>
          </a:xfrm>
          <a:prstGeom prst="rect">
            <a:avLst/>
          </a:prstGeom>
          <a:noFill/>
          <a:ln w="9525">
            <a:noFill/>
            <a:miter lim="800000"/>
            <a:headEnd/>
            <a:tailEnd/>
          </a:ln>
        </p:spPr>
        <p:txBody>
          <a:bodyPr wrap="square" anchor="ctr">
            <a:spAutoFit/>
          </a:bodyPr>
          <a:lstStyle/>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1700" b="1" dirty="0"/>
              <a:t>RNA-dependent DNA polymerase (reverse transcriptase; telomerase)</a:t>
            </a:r>
            <a:r>
              <a:rPr lang="en-US" sz="1700" dirty="0"/>
              <a:t>:  Enzymes that copy single stranded </a:t>
            </a:r>
            <a:r>
              <a:rPr lang="en-US" sz="1700" dirty="0">
                <a:solidFill>
                  <a:schemeClr val="accent2"/>
                </a:solidFill>
              </a:rPr>
              <a:t>RNA into DNA</a:t>
            </a:r>
            <a:r>
              <a:rPr lang="en-US" sz="1700" dirty="0"/>
              <a:t> (leaving, in vitro, a DNA/RNA hybrid).  Examples: Murine or avian reverse transcriptase; useful in making </a:t>
            </a:r>
            <a:r>
              <a:rPr lang="en-US" sz="1700" dirty="0" err="1"/>
              <a:t>cDNA</a:t>
            </a:r>
            <a:r>
              <a:rPr lang="en-US" sz="1700" dirty="0"/>
              <a:t> for cloning or gene expression</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1700"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1700" b="1" dirty="0"/>
              <a:t>DNA-dependent RNA polymerases</a:t>
            </a:r>
            <a:r>
              <a:rPr lang="en-US" sz="1700" dirty="0"/>
              <a:t>: Standard transcriptional enzymes that produce a single stranded </a:t>
            </a:r>
            <a:r>
              <a:rPr lang="en-US" sz="1700" dirty="0">
                <a:solidFill>
                  <a:schemeClr val="accent2"/>
                </a:solidFill>
              </a:rPr>
              <a:t>RNA copy from a double stranded DNA template</a:t>
            </a:r>
            <a:r>
              <a:rPr lang="en-US" sz="1700" dirty="0"/>
              <a:t>.  </a:t>
            </a:r>
            <a:r>
              <a:rPr lang="en-US" sz="1700" i="1" dirty="0"/>
              <a:t>E. coli</a:t>
            </a:r>
            <a:r>
              <a:rPr lang="en-US" sz="1700" dirty="0"/>
              <a:t> RNA polymerase, T3 or T7 bacteriophage RNA polymerase.  Useful, for instance,  for making radiolabeled RNA hybridization probe in vitro  or to use to program an in vitro translation system</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1700"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1700" b="1" dirty="0"/>
              <a:t>Template independent polymerase: Terminal </a:t>
            </a:r>
            <a:r>
              <a:rPr lang="en-US" sz="1700" b="1" dirty="0" err="1"/>
              <a:t>deoxynucleotide</a:t>
            </a:r>
            <a:r>
              <a:rPr lang="en-US" sz="1700" b="1" dirty="0"/>
              <a:t> transferase</a:t>
            </a:r>
            <a:r>
              <a:rPr lang="en-US" sz="1700" dirty="0"/>
              <a:t> – Random </a:t>
            </a:r>
            <a:r>
              <a:rPr lang="en-US" sz="1700" dirty="0" err="1"/>
              <a:t>deoxynucleotide</a:t>
            </a:r>
            <a:r>
              <a:rPr lang="en-US" sz="1700" dirty="0"/>
              <a:t> addition to 3’ ends of DNA during V(D)J recombination. This randomization of DNA plays a crucial role in the evolution and adaptation of the vertebrate immune system.  Terminal transferase can be used in cloning applications to add a </a:t>
            </a:r>
            <a:r>
              <a:rPr lang="en-US" sz="1700" dirty="0" err="1"/>
              <a:t>homopolymer</a:t>
            </a:r>
            <a:r>
              <a:rPr lang="en-US" sz="1700" dirty="0"/>
              <a:t> “tail” to a cDNA or a PCR product.  Can also be used with radiolabeled nucleotides to “end-label” a DNA.  </a:t>
            </a:r>
            <a:r>
              <a:rPr lang="en-US" sz="1700" b="1" dirty="0"/>
              <a:t>Poly A polymerase </a:t>
            </a:r>
            <a:r>
              <a:rPr lang="en-US" sz="1700" dirty="0"/>
              <a:t>for mRNA maturation (can be used for </a:t>
            </a:r>
            <a:r>
              <a:rPr lang="en-US" sz="1700" dirty="0" err="1"/>
              <a:t>homopolymer</a:t>
            </a:r>
            <a:r>
              <a:rPr lang="en-US" sz="1700" dirty="0"/>
              <a:t> tailing of RNA), </a:t>
            </a:r>
            <a:r>
              <a:rPr lang="en-US" sz="1700" b="1" dirty="0"/>
              <a:t>tRNA </a:t>
            </a:r>
            <a:r>
              <a:rPr lang="en-US" sz="1700" b="1" dirty="0" err="1"/>
              <a:t>nucleotidyltransferase</a:t>
            </a:r>
            <a:r>
              <a:rPr lang="en-US" sz="1700" b="1" dirty="0"/>
              <a:t> </a:t>
            </a:r>
            <a:r>
              <a:rPr lang="en-US" sz="1700" dirty="0"/>
              <a:t>CCA addition to t-RNA 3’ ends.</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1700" b="1"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1700" b="1" dirty="0">
                <a:solidFill>
                  <a:srgbClr val="FF0000"/>
                </a:solidFill>
              </a:rPr>
              <a:t>RNA-dependent RNA polymerase</a:t>
            </a:r>
            <a:r>
              <a:rPr lang="en-US" sz="1700" dirty="0">
                <a:solidFill>
                  <a:srgbClr val="FF0000"/>
                </a:solidFill>
              </a:rPr>
              <a:t>: </a:t>
            </a:r>
            <a:r>
              <a:rPr lang="en-US" sz="1700" dirty="0">
                <a:solidFill>
                  <a:schemeClr val="accent2"/>
                </a:solidFill>
              </a:rPr>
              <a:t>RNA from RNA</a:t>
            </a:r>
            <a:r>
              <a:rPr lang="en-US" sz="1700" dirty="0"/>
              <a:t>.  Viral enzymes for transcription &amp; replication.  Generally not commercially available.  Example: VSV L-protein; </a:t>
            </a:r>
            <a:r>
              <a:rPr lang="en-US" sz="1700" i="1" dirty="0"/>
              <a:t>C. elegans </a:t>
            </a:r>
            <a:r>
              <a:rPr lang="en-US" sz="1700" dirty="0"/>
              <a:t>naturally has much of this activity &amp; this enhances the RNAi response (</a:t>
            </a:r>
            <a:r>
              <a:rPr lang="en-US" sz="1700" b="1" dirty="0"/>
              <a:t>we will discuss this later in the semester</a:t>
            </a:r>
            <a:r>
              <a:rPr lang="en-US" sz="1700" dirty="0"/>
              <a:t>).</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1700" dirty="0"/>
          </a:p>
        </p:txBody>
      </p:sp>
    </p:spTree>
    <p:extLst>
      <p:ext uri="{BB962C8B-B14F-4D97-AF65-F5344CB8AC3E}">
        <p14:creationId xmlns:p14="http://schemas.microsoft.com/office/powerpoint/2010/main" val="387896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457200" y="228600"/>
            <a:ext cx="8458200" cy="3308598"/>
          </a:xfrm>
          <a:prstGeom prst="rect">
            <a:avLst/>
          </a:prstGeom>
          <a:noFill/>
          <a:ln w="9525">
            <a:noFill/>
            <a:miter lim="800000"/>
            <a:headEnd/>
            <a:tailEnd/>
          </a:ln>
        </p:spPr>
        <p:txBody>
          <a:bodyPr>
            <a:spAutoFit/>
          </a:bodyPr>
          <a:lstStyle/>
          <a:p>
            <a:pPr marL="342900" indent="-342900"/>
            <a:r>
              <a:rPr lang="en-US" sz="2400" b="1" dirty="0">
                <a:solidFill>
                  <a:schemeClr val="accent2"/>
                </a:solidFill>
              </a:rPr>
              <a:t>Kinases:</a:t>
            </a:r>
            <a:r>
              <a:rPr lang="en-US" sz="2400" dirty="0"/>
              <a:t> </a:t>
            </a:r>
            <a:r>
              <a:rPr lang="en-US" sz="2400" dirty="0" smtClean="0"/>
              <a:t>various proteins that add a phosphate group (PO3) </a:t>
            </a:r>
            <a:r>
              <a:rPr lang="en-US" sz="2400" dirty="0"/>
              <a:t>to </a:t>
            </a:r>
            <a:r>
              <a:rPr lang="en-US" sz="2400" dirty="0" smtClean="0"/>
              <a:t>specific substrates such as the </a:t>
            </a:r>
            <a:r>
              <a:rPr lang="en-US" sz="2400" dirty="0"/>
              <a:t>5' hydroxyl of </a:t>
            </a:r>
            <a:r>
              <a:rPr lang="en-US" sz="2400" b="1" dirty="0"/>
              <a:t>DNA or RNA </a:t>
            </a:r>
            <a:r>
              <a:rPr lang="en-US" sz="2400" dirty="0"/>
              <a:t>(double or single stranded</a:t>
            </a:r>
            <a:r>
              <a:rPr lang="en-US" sz="2400" dirty="0" smtClean="0"/>
              <a:t>), </a:t>
            </a:r>
            <a:r>
              <a:rPr lang="en-US" sz="2400" b="1" dirty="0" smtClean="0"/>
              <a:t>protein, lipids</a:t>
            </a:r>
            <a:r>
              <a:rPr lang="en-US" sz="2400" dirty="0" smtClean="0"/>
              <a:t>, </a:t>
            </a:r>
            <a:r>
              <a:rPr lang="en-US" sz="2400" b="1" dirty="0" smtClean="0"/>
              <a:t>carbohydrates</a:t>
            </a:r>
            <a:r>
              <a:rPr lang="en-US" sz="2400" dirty="0" smtClean="0"/>
              <a:t> etc.  </a:t>
            </a:r>
          </a:p>
          <a:p>
            <a:pPr marL="342900" indent="-342900"/>
            <a:endParaRPr lang="en-US" sz="2400" dirty="0"/>
          </a:p>
          <a:p>
            <a:pPr marL="342900" indent="-342900"/>
            <a:endParaRPr lang="en-US" sz="2400" dirty="0" smtClean="0"/>
          </a:p>
          <a:p>
            <a:pPr marL="342900" indent="-342900"/>
            <a:r>
              <a:rPr lang="en-US" sz="2400" dirty="0" smtClean="0"/>
              <a:t>Relevant recombinant DNA example</a:t>
            </a:r>
            <a:r>
              <a:rPr lang="en-US" sz="2400" dirty="0"/>
              <a:t>, </a:t>
            </a:r>
            <a:r>
              <a:rPr lang="en-US" sz="2400" b="1" dirty="0"/>
              <a:t>T4 polynucleotide kinase</a:t>
            </a:r>
            <a:r>
              <a:rPr lang="en-US" sz="2400" dirty="0"/>
              <a:t>.</a:t>
            </a:r>
            <a:endParaRPr lang="en-US" sz="2400" b="1" dirty="0"/>
          </a:p>
          <a:p>
            <a:pPr marL="342900" indent="-342900"/>
            <a:endParaRPr lang="en-US" sz="17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457200" y="228600"/>
            <a:ext cx="8458200" cy="3585597"/>
          </a:xfrm>
          <a:prstGeom prst="rect">
            <a:avLst/>
          </a:prstGeom>
          <a:noFill/>
          <a:ln w="9525">
            <a:noFill/>
            <a:miter lim="800000"/>
            <a:headEnd/>
            <a:tailEnd/>
          </a:ln>
        </p:spPr>
        <p:txBody>
          <a:bodyPr>
            <a:spAutoFit/>
          </a:bodyPr>
          <a:lstStyle/>
          <a:p>
            <a:pPr marL="342900" indent="-342900"/>
            <a:r>
              <a:rPr lang="en-US" sz="2000" dirty="0" smtClean="0"/>
              <a:t>T4 PNK adds </a:t>
            </a:r>
            <a:r>
              <a:rPr lang="en-US" sz="2000" dirty="0"/>
              <a:t>the terminal (</a:t>
            </a:r>
            <a:r>
              <a:rPr lang="el-GR" sz="2000" dirty="0"/>
              <a:t>ᵞ</a:t>
            </a:r>
            <a:r>
              <a:rPr lang="en-US" sz="2000" dirty="0"/>
              <a:t> “gamma” phosphate to the 5' hydroxyl of DNA or RNA (double or single stranded).  </a:t>
            </a:r>
          </a:p>
          <a:p>
            <a:pPr marL="342900" indent="-342900"/>
            <a:endParaRPr lang="en-US" sz="1700" b="1" dirty="0"/>
          </a:p>
          <a:p>
            <a:pPr marL="342900" indent="-342900"/>
            <a:endParaRPr lang="en-US" sz="1700" b="1" dirty="0"/>
          </a:p>
          <a:p>
            <a:pPr marL="342900" indent="-342900"/>
            <a:endParaRPr lang="en-US" sz="1700" b="1" dirty="0"/>
          </a:p>
          <a:p>
            <a:pPr marL="342900" indent="-342900"/>
            <a:endParaRPr lang="en-US" sz="1700" b="1" dirty="0">
              <a:solidFill>
                <a:schemeClr val="accent2"/>
              </a:solidFill>
            </a:endParaRPr>
          </a:p>
          <a:p>
            <a:pPr marL="342900" indent="-342900"/>
            <a:endParaRPr lang="en-US" sz="1700" b="1" dirty="0">
              <a:solidFill>
                <a:schemeClr val="accent2"/>
              </a:solidFill>
            </a:endParaRPr>
          </a:p>
          <a:p>
            <a:pPr marL="342900" indent="-342900"/>
            <a:endParaRPr lang="en-US" sz="1700" b="1" dirty="0">
              <a:solidFill>
                <a:schemeClr val="accent2"/>
              </a:solidFill>
            </a:endParaRPr>
          </a:p>
          <a:p>
            <a:pPr marL="342900" indent="-342900"/>
            <a:endParaRPr lang="en-US" sz="1700" b="1" dirty="0">
              <a:solidFill>
                <a:schemeClr val="accent2"/>
              </a:solidFill>
            </a:endParaRPr>
          </a:p>
          <a:p>
            <a:pPr marL="342900" indent="-342900"/>
            <a:endParaRPr lang="en-US" sz="1700" b="1" dirty="0">
              <a:solidFill>
                <a:schemeClr val="accent2"/>
              </a:solidFill>
            </a:endParaRPr>
          </a:p>
          <a:p>
            <a:pPr marL="342900" indent="-342900"/>
            <a:endParaRPr lang="en-US" sz="1700" b="1" dirty="0">
              <a:solidFill>
                <a:schemeClr val="accent2"/>
              </a:solidFill>
            </a:endParaRPr>
          </a:p>
          <a:p>
            <a:pPr marL="342900" indent="-342900"/>
            <a:endParaRPr lang="en-US" sz="1700" b="1" dirty="0">
              <a:solidFill>
                <a:schemeClr val="accent2"/>
              </a:solidFill>
            </a:endParaRPr>
          </a:p>
          <a:p>
            <a:pPr marL="342900" indent="-342900"/>
            <a:endParaRPr lang="en-US" sz="1700" b="1" dirty="0">
              <a:solidFill>
                <a:schemeClr val="accent2"/>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1" y="1162975"/>
            <a:ext cx="3886200"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1141" y="3352800"/>
            <a:ext cx="3036919"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09601" y="5181600"/>
            <a:ext cx="7620000" cy="923330"/>
          </a:xfrm>
          <a:prstGeom prst="rect">
            <a:avLst/>
          </a:prstGeom>
          <a:noFill/>
        </p:spPr>
        <p:txBody>
          <a:bodyPr wrap="square" rtlCol="0">
            <a:spAutoFit/>
          </a:bodyPr>
          <a:lstStyle/>
          <a:p>
            <a:r>
              <a:rPr lang="en-US" dirty="0"/>
              <a:t>Used to phosphorylate the ends of PCR products prior to cloning; to label the 5’ ends of DNA or RNA for use as hybridization probes or for structure mapping.</a:t>
            </a: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43000"/>
            <a:ext cx="43434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16881" y="6019800"/>
            <a:ext cx="8153400" cy="430887"/>
          </a:xfrm>
          <a:prstGeom prst="rect">
            <a:avLst/>
          </a:prstGeom>
        </p:spPr>
        <p:txBody>
          <a:bodyPr wrap="square">
            <a:spAutoFit/>
          </a:bodyPr>
          <a:lstStyle/>
          <a:p>
            <a:r>
              <a:rPr lang="en-US" sz="1100" dirty="0">
                <a:hlinkClick r:id="rId5"/>
              </a:rPr>
              <a:t>http://www.perkinelmer.com/resources/technicalresources/applicationsupportknowledgebase/radiometric/invitro_kinase.xhtml</a:t>
            </a:r>
            <a:endParaRPr lang="en-US" sz="1100" dirty="0"/>
          </a:p>
          <a:p>
            <a:endParaRPr lang="en-US" sz="1100" dirty="0"/>
          </a:p>
        </p:txBody>
      </p:sp>
      <p:sp>
        <p:nvSpPr>
          <p:cNvPr id="4" name="Rectangle 3"/>
          <p:cNvSpPr/>
          <p:nvPr/>
        </p:nvSpPr>
        <p:spPr>
          <a:xfrm>
            <a:off x="2207581" y="4803264"/>
            <a:ext cx="4572000" cy="415498"/>
          </a:xfrm>
          <a:prstGeom prst="rect">
            <a:avLst/>
          </a:prstGeom>
        </p:spPr>
        <p:txBody>
          <a:bodyPr>
            <a:spAutoFit/>
          </a:bodyPr>
          <a:lstStyle/>
          <a:p>
            <a:r>
              <a:rPr lang="en-US" sz="1050" dirty="0">
                <a:hlinkClick r:id="rId6"/>
              </a:rPr>
              <a:t>http://66.155.211.155/nebecomm/products_intl/productM0201.asp</a:t>
            </a:r>
            <a:endParaRPr lang="en-US" sz="1050" dirty="0"/>
          </a:p>
          <a:p>
            <a:endParaRPr lang="en-US" sz="1050" dirty="0"/>
          </a:p>
        </p:txBody>
      </p:sp>
      <p:sp>
        <p:nvSpPr>
          <p:cNvPr id="5" name="Rectangle 4">
            <a:extLst>
              <a:ext uri="{FF2B5EF4-FFF2-40B4-BE49-F238E27FC236}">
                <a16:creationId xmlns:a16="http://schemas.microsoft.com/office/drawing/2014/main" id="{659D0DB1-716D-493B-9800-A62A50D058C9}"/>
              </a:ext>
            </a:extLst>
          </p:cNvPr>
          <p:cNvSpPr/>
          <p:nvPr/>
        </p:nvSpPr>
        <p:spPr>
          <a:xfrm>
            <a:off x="152400" y="6321623"/>
            <a:ext cx="8763000" cy="523220"/>
          </a:xfrm>
          <a:prstGeom prst="rect">
            <a:avLst/>
          </a:prstGeom>
        </p:spPr>
        <p:txBody>
          <a:bodyPr wrap="square">
            <a:spAutoFit/>
          </a:bodyPr>
          <a:lstStyle/>
          <a:p>
            <a:r>
              <a:rPr lang="en-US" sz="1400" dirty="0">
                <a:hlinkClick r:id="rId7"/>
              </a:rPr>
              <a:t>https://www.neb.com/applications/dna-modification/dna-end-modification/dna-phosphorylation</a:t>
            </a:r>
            <a:endParaRPr lang="en-US" sz="1400" dirty="0"/>
          </a:p>
          <a:p>
            <a:endParaRPr lang="en-US" sz="1400" dirty="0"/>
          </a:p>
        </p:txBody>
      </p:sp>
      <p:sp>
        <p:nvSpPr>
          <p:cNvPr id="6" name="Rectangle 5"/>
          <p:cNvSpPr/>
          <p:nvPr/>
        </p:nvSpPr>
        <p:spPr>
          <a:xfrm>
            <a:off x="6934200" y="990600"/>
            <a:ext cx="2057400" cy="2092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6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996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map&#10;&#10;Description generated with high confidence">
            <a:extLst>
              <a:ext uri="{FF2B5EF4-FFF2-40B4-BE49-F238E27FC236}">
                <a16:creationId xmlns:a16="http://schemas.microsoft.com/office/drawing/2014/main" id="{1BE0F82A-8AB5-497E-85C6-51336A5D26B6}"/>
              </a:ext>
            </a:extLst>
          </p:cNvPr>
          <p:cNvPicPr>
            <a:picLocks noChangeAspect="1"/>
          </p:cNvPicPr>
          <p:nvPr/>
        </p:nvPicPr>
        <p:blipFill>
          <a:blip r:embed="rId2"/>
          <a:stretch>
            <a:fillRect/>
          </a:stretch>
        </p:blipFill>
        <p:spPr>
          <a:xfrm>
            <a:off x="1624346" y="643467"/>
            <a:ext cx="5895307" cy="5571066"/>
          </a:xfrm>
          <a:prstGeom prst="rect">
            <a:avLst/>
          </a:prstGeom>
        </p:spPr>
      </p:pic>
      <p:sp>
        <p:nvSpPr>
          <p:cNvPr id="3" name="TextBox 2">
            <a:extLst>
              <a:ext uri="{FF2B5EF4-FFF2-40B4-BE49-F238E27FC236}">
                <a16:creationId xmlns:a16="http://schemas.microsoft.com/office/drawing/2014/main" id="{2BE4EF4D-C142-4D69-B9AE-B3FC7E89CC78}"/>
              </a:ext>
            </a:extLst>
          </p:cNvPr>
          <p:cNvSpPr txBox="1"/>
          <p:nvPr/>
        </p:nvSpPr>
        <p:spPr>
          <a:xfrm>
            <a:off x="7380987" y="838200"/>
            <a:ext cx="1066800" cy="1477328"/>
          </a:xfrm>
          <a:prstGeom prst="rect">
            <a:avLst/>
          </a:prstGeom>
          <a:noFill/>
        </p:spPr>
        <p:txBody>
          <a:bodyPr wrap="square" rtlCol="0">
            <a:spAutoFit/>
          </a:bodyPr>
          <a:lstStyle/>
          <a:p>
            <a:r>
              <a:rPr lang="en-US" dirty="0" smtClean="0"/>
              <a:t>Kinase binding </a:t>
            </a:r>
            <a:r>
              <a:rPr lang="en-US" dirty="0"/>
              <a:t>site for DNA 5’ end</a:t>
            </a:r>
          </a:p>
        </p:txBody>
      </p:sp>
      <p:sp>
        <p:nvSpPr>
          <p:cNvPr id="4" name="TextBox 3">
            <a:extLst>
              <a:ext uri="{FF2B5EF4-FFF2-40B4-BE49-F238E27FC236}">
                <a16:creationId xmlns:a16="http://schemas.microsoft.com/office/drawing/2014/main" id="{D95912AC-F93B-463D-A172-A8C5E77452CC}"/>
              </a:ext>
            </a:extLst>
          </p:cNvPr>
          <p:cNvSpPr txBox="1"/>
          <p:nvPr/>
        </p:nvSpPr>
        <p:spPr>
          <a:xfrm>
            <a:off x="4267200" y="2362200"/>
            <a:ext cx="1143000" cy="1200329"/>
          </a:xfrm>
          <a:prstGeom prst="rect">
            <a:avLst/>
          </a:prstGeom>
          <a:noFill/>
        </p:spPr>
        <p:txBody>
          <a:bodyPr wrap="square" rtlCol="0">
            <a:spAutoFit/>
          </a:bodyPr>
          <a:lstStyle/>
          <a:p>
            <a:r>
              <a:rPr lang="en-US" dirty="0" smtClean="0"/>
              <a:t>Kinase binding </a:t>
            </a:r>
            <a:r>
              <a:rPr lang="en-US" dirty="0"/>
              <a:t>site for ATP</a:t>
            </a:r>
          </a:p>
        </p:txBody>
      </p:sp>
      <p:sp>
        <p:nvSpPr>
          <p:cNvPr id="5" name="TextBox 4">
            <a:extLst>
              <a:ext uri="{FF2B5EF4-FFF2-40B4-BE49-F238E27FC236}">
                <a16:creationId xmlns:a16="http://schemas.microsoft.com/office/drawing/2014/main" id="{8A3D1CDC-535A-4112-ADF3-A71DDFACD9D7}"/>
              </a:ext>
            </a:extLst>
          </p:cNvPr>
          <p:cNvSpPr txBox="1"/>
          <p:nvPr/>
        </p:nvSpPr>
        <p:spPr>
          <a:xfrm>
            <a:off x="3733800" y="5648474"/>
            <a:ext cx="4800599" cy="738664"/>
          </a:xfrm>
          <a:prstGeom prst="rect">
            <a:avLst/>
          </a:prstGeom>
          <a:noFill/>
        </p:spPr>
        <p:txBody>
          <a:bodyPr wrap="square" rtlCol="0">
            <a:spAutoFit/>
          </a:bodyPr>
          <a:lstStyle/>
          <a:p>
            <a:r>
              <a:rPr lang="en-US" sz="1400" dirty="0"/>
              <a:t>T4 PNK catalyzes the phosphate transfer by juxtaposing the reactive 5’-OH end of DNA/RNA and ATP and in the right chemical environment</a:t>
            </a:r>
          </a:p>
        </p:txBody>
      </p:sp>
    </p:spTree>
    <p:extLst>
      <p:ext uri="{BB962C8B-B14F-4D97-AF65-F5344CB8AC3E}">
        <p14:creationId xmlns:p14="http://schemas.microsoft.com/office/powerpoint/2010/main" val="163578788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152400" y="-34707"/>
            <a:ext cx="8839200" cy="6740307"/>
          </a:xfrm>
          <a:prstGeom prst="rect">
            <a:avLst/>
          </a:prstGeom>
          <a:noFill/>
          <a:ln w="9525">
            <a:noFill/>
            <a:miter lim="800000"/>
            <a:headEnd/>
            <a:tailEnd/>
          </a:ln>
        </p:spPr>
        <p:txBody>
          <a:bodyPr wrap="square">
            <a:spAutoFit/>
          </a:bodyPr>
          <a:lstStyle/>
          <a:p>
            <a:pPr marL="342900" indent="-342900" algn="ctr">
              <a:spcBef>
                <a:spcPct val="50000"/>
              </a:spcBef>
            </a:pPr>
            <a:r>
              <a:rPr lang="en-US" b="1" dirty="0"/>
              <a:t>Last Week</a:t>
            </a:r>
          </a:p>
          <a:p>
            <a:pPr marL="342900" indent="-342900">
              <a:spcBef>
                <a:spcPct val="50000"/>
              </a:spcBef>
              <a:buFontTx/>
              <a:buAutoNum type="arabicParenR"/>
            </a:pPr>
            <a:r>
              <a:rPr lang="en-US" b="1" dirty="0"/>
              <a:t>Reverse Transcriptase – </a:t>
            </a:r>
            <a:r>
              <a:rPr lang="en-US" dirty="0"/>
              <a:t>RNA dependent DNA polymerase</a:t>
            </a:r>
          </a:p>
          <a:p>
            <a:pPr marL="800100" lvl="1" indent="-342900">
              <a:spcBef>
                <a:spcPct val="50000"/>
              </a:spcBef>
              <a:buAutoNum type="alphaLcPeriod"/>
            </a:pPr>
            <a:r>
              <a:rPr lang="en-US" dirty="0"/>
              <a:t>cDNA synthesis</a:t>
            </a:r>
          </a:p>
          <a:p>
            <a:pPr marL="800100" lvl="1" indent="-342900">
              <a:spcBef>
                <a:spcPct val="50000"/>
              </a:spcBef>
              <a:buAutoNum type="alphaLcPeriod"/>
            </a:pPr>
            <a:r>
              <a:rPr lang="en-US" dirty="0"/>
              <a:t>Uses of cDNA in molecular biology</a:t>
            </a:r>
          </a:p>
          <a:p>
            <a:pPr>
              <a:spcBef>
                <a:spcPct val="50000"/>
              </a:spcBef>
            </a:pPr>
            <a:r>
              <a:rPr lang="en-US" b="1" dirty="0"/>
              <a:t>2) DNA dependent RNA polymerases</a:t>
            </a:r>
            <a:r>
              <a:rPr lang="en-US" dirty="0"/>
              <a:t> – example of T7 RNA polymerase</a:t>
            </a:r>
          </a:p>
          <a:p>
            <a:pPr marL="800100" lvl="1" indent="-342900">
              <a:spcBef>
                <a:spcPct val="50000"/>
              </a:spcBef>
              <a:buAutoNum type="alphaLcPeriod"/>
            </a:pPr>
            <a:r>
              <a:rPr lang="en-US" dirty="0"/>
              <a:t>In vitro transcription</a:t>
            </a:r>
          </a:p>
          <a:p>
            <a:pPr marL="800100" lvl="1" indent="-342900">
              <a:spcBef>
                <a:spcPct val="50000"/>
              </a:spcBef>
              <a:buAutoNum type="alphaLcPeriod"/>
            </a:pPr>
            <a:r>
              <a:rPr lang="en-US" dirty="0"/>
              <a:t>Nuclease protection assay to measure mRNA abundance, alternative splicing, 5’ and 3’ ends</a:t>
            </a:r>
          </a:p>
          <a:p>
            <a:pPr marL="800100" lvl="1" indent="-342900">
              <a:spcBef>
                <a:spcPct val="50000"/>
              </a:spcBef>
              <a:buAutoNum type="alphaLcPeriod"/>
            </a:pPr>
            <a:r>
              <a:rPr lang="en-US" dirty="0"/>
              <a:t>Use of structure sensitive ribonucleases to determine the secondary structure of RNA</a:t>
            </a:r>
          </a:p>
          <a:p>
            <a:pPr>
              <a:spcBef>
                <a:spcPct val="50000"/>
              </a:spcBef>
            </a:pPr>
            <a:r>
              <a:rPr lang="en-US" b="1" dirty="0"/>
              <a:t>3) Template independent polymerase: </a:t>
            </a:r>
            <a:r>
              <a:rPr lang="en-US" dirty="0"/>
              <a:t>Example of terminal deoxynucleotide transferase</a:t>
            </a:r>
          </a:p>
          <a:p>
            <a:pPr>
              <a:spcBef>
                <a:spcPct val="50000"/>
              </a:spcBef>
            </a:pPr>
            <a:r>
              <a:rPr lang="en-US" dirty="0"/>
              <a:t>	a. Use for 3’ end labeling of DNA</a:t>
            </a:r>
          </a:p>
          <a:p>
            <a:pPr>
              <a:spcBef>
                <a:spcPct val="50000"/>
              </a:spcBef>
            </a:pPr>
            <a:r>
              <a:rPr lang="en-US" dirty="0"/>
              <a:t>	b. TUNEL assay for apoptosis</a:t>
            </a:r>
          </a:p>
          <a:p>
            <a:pPr>
              <a:spcBef>
                <a:spcPct val="50000"/>
              </a:spcBef>
            </a:pPr>
            <a:r>
              <a:rPr lang="en-US" dirty="0"/>
              <a:t>	c. Other activities including poly A polymerase and tRNA </a:t>
            </a:r>
            <a:r>
              <a:rPr lang="en-US" dirty="0" err="1"/>
              <a:t>nucleotidyltransferase</a:t>
            </a:r>
            <a:endParaRPr lang="en-US" dirty="0"/>
          </a:p>
          <a:p>
            <a:pPr>
              <a:spcBef>
                <a:spcPct val="50000"/>
              </a:spcBef>
            </a:pPr>
            <a:r>
              <a:rPr lang="en-US" b="1" dirty="0"/>
              <a:t>4) Nucleic acid kinases </a:t>
            </a:r>
            <a:r>
              <a:rPr lang="en-US" dirty="0"/>
              <a:t>– example T4 polynucleotide kinase, use in 5’ end labeling of DNA; role of ATP in kinase reaction (compared with T4 DNA ligase)</a:t>
            </a:r>
          </a:p>
        </p:txBody>
      </p:sp>
    </p:spTree>
    <p:extLst>
      <p:ext uri="{BB962C8B-B14F-4D97-AF65-F5344CB8AC3E}">
        <p14:creationId xmlns:p14="http://schemas.microsoft.com/office/powerpoint/2010/main" val="179845913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533400"/>
            <a:ext cx="8305800" cy="4062651"/>
          </a:xfrm>
          <a:prstGeom prst="rect">
            <a:avLst/>
          </a:prstGeom>
          <a:noFill/>
        </p:spPr>
        <p:txBody>
          <a:bodyPr wrap="square" rtlCol="0">
            <a:spAutoFit/>
          </a:bodyPr>
          <a:lstStyle/>
          <a:p>
            <a:pPr algn="ctr"/>
            <a:r>
              <a:rPr lang="en-US" sz="2400" b="1" dirty="0" smtClean="0"/>
              <a:t>Next Week</a:t>
            </a:r>
          </a:p>
          <a:p>
            <a:endParaRPr lang="en-US" sz="2400" dirty="0"/>
          </a:p>
          <a:p>
            <a:endParaRPr lang="en-US" sz="2400" dirty="0" smtClean="0"/>
          </a:p>
          <a:p>
            <a:r>
              <a:rPr lang="en-US" sz="2400" dirty="0" smtClean="0"/>
              <a:t>Starting a private biotech company –</a:t>
            </a:r>
            <a:r>
              <a:rPr lang="en-US" sz="2400" i="1" dirty="0" smtClean="0"/>
              <a:t>UK </a:t>
            </a:r>
            <a:r>
              <a:rPr lang="en-US" sz="2400" i="1" dirty="0"/>
              <a:t>Professor of Biology &amp; Co-founder of GISMO </a:t>
            </a:r>
            <a:r>
              <a:rPr lang="en-US" sz="2400" i="1" dirty="0" smtClean="0"/>
              <a:t>Scientific, Dr</a:t>
            </a:r>
            <a:r>
              <a:rPr lang="en-US" sz="2400" i="1" dirty="0"/>
              <a:t>. Bruce O’Hara </a:t>
            </a:r>
            <a:endParaRPr lang="en-US" sz="2400" i="1" dirty="0" smtClean="0"/>
          </a:p>
          <a:p>
            <a:endParaRPr lang="en-US" sz="2400" i="1" dirty="0"/>
          </a:p>
          <a:p>
            <a:r>
              <a:rPr lang="en-US" sz="2400" dirty="0" smtClean="0"/>
              <a:t>We will meet in this room for a brief overview and then walk over to the ASTeCC research facility where GISMO is located.</a:t>
            </a:r>
            <a:endParaRPr lang="en-US" sz="2400" dirty="0"/>
          </a:p>
          <a:p>
            <a:endParaRPr lang="en-US" dirty="0"/>
          </a:p>
        </p:txBody>
      </p:sp>
    </p:spTree>
    <p:extLst>
      <p:ext uri="{BB962C8B-B14F-4D97-AF65-F5344CB8AC3E}">
        <p14:creationId xmlns:p14="http://schemas.microsoft.com/office/powerpoint/2010/main" val="290996293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57200"/>
            <a:ext cx="8839200" cy="6301725"/>
          </a:xfrm>
          <a:prstGeom prst="rect">
            <a:avLst/>
          </a:prstGeom>
        </p:spPr>
        <p:txBody>
          <a:bodyPr wrap="square">
            <a:spAutoFit/>
          </a:bodyPr>
          <a:lstStyle/>
          <a:p>
            <a:pPr marL="342900" lvl="0" indent="-342900"/>
            <a:r>
              <a:rPr lang="en-US" sz="1700" b="1" dirty="0">
                <a:solidFill>
                  <a:srgbClr val="C0504D"/>
                </a:solidFill>
              </a:rPr>
              <a:t>Broad-spectrum Phosphatase:</a:t>
            </a:r>
            <a:r>
              <a:rPr lang="en-US" sz="1700" b="1" dirty="0">
                <a:solidFill>
                  <a:prstClr val="black"/>
                </a:solidFill>
              </a:rPr>
              <a:t> </a:t>
            </a:r>
            <a:r>
              <a:rPr lang="en-US" sz="1600" dirty="0"/>
              <a:t>Alkaline Phosphatase nonspecifically catalyzes the </a:t>
            </a:r>
            <a:r>
              <a:rPr lang="en-US" sz="1600" dirty="0" err="1"/>
              <a:t>dephosphorylation</a:t>
            </a:r>
            <a:r>
              <a:rPr lang="en-US" sz="1600" dirty="0"/>
              <a:t> of 5´ and 3´ ends of DNA and RNA phosphomonoesters. Also hydrolyses </a:t>
            </a:r>
            <a:r>
              <a:rPr lang="en-US" sz="1600" dirty="0" err="1"/>
              <a:t>ribo</a:t>
            </a:r>
            <a:r>
              <a:rPr lang="en-US" sz="1600" dirty="0"/>
              <a:t>-, as well as </a:t>
            </a:r>
            <a:r>
              <a:rPr lang="en-US" sz="1600" dirty="0" err="1"/>
              <a:t>deoxyribonucleoside</a:t>
            </a:r>
            <a:r>
              <a:rPr lang="en-US" sz="1600" dirty="0"/>
              <a:t> triphosphates (NTPs and dNTPs). </a:t>
            </a:r>
            <a:r>
              <a:rPr lang="en-US" sz="1700" dirty="0">
                <a:solidFill>
                  <a:prstClr val="black"/>
                </a:solidFill>
              </a:rPr>
              <a:t>Examples, </a:t>
            </a:r>
            <a:r>
              <a:rPr lang="en-US" sz="1700" b="1" dirty="0">
                <a:solidFill>
                  <a:prstClr val="black"/>
                </a:solidFill>
              </a:rPr>
              <a:t>calf intestinal alkaline phosphatase</a:t>
            </a:r>
            <a:r>
              <a:rPr lang="en-US" sz="1700" dirty="0">
                <a:solidFill>
                  <a:prstClr val="black"/>
                </a:solidFill>
              </a:rPr>
              <a:t>, bacterial alkaline phosphatase, shrimp alkaline phosphatase – Note: </a:t>
            </a:r>
            <a:r>
              <a:rPr lang="en-US" sz="1700" b="1" dirty="0">
                <a:solidFill>
                  <a:prstClr val="black"/>
                </a:solidFill>
              </a:rPr>
              <a:t>cannot </a:t>
            </a:r>
            <a:r>
              <a:rPr lang="en-US" sz="1700" dirty="0">
                <a:solidFill>
                  <a:prstClr val="black"/>
                </a:solidFill>
              </a:rPr>
              <a:t>remove inverted guanosine “cap” of mRNA.</a:t>
            </a:r>
          </a:p>
          <a:p>
            <a:pPr marL="342900" lvl="0" indent="-342900"/>
            <a:endParaRPr lang="en-US" sz="1700" dirty="0">
              <a:solidFill>
                <a:prstClr val="black"/>
              </a:solidFill>
            </a:endParaRPr>
          </a:p>
          <a:p>
            <a:pPr marL="342900" indent="-342900"/>
            <a:r>
              <a:rPr lang="en-US" sz="1000" dirty="0">
                <a:solidFill>
                  <a:srgbClr val="C0504D"/>
                </a:solidFill>
                <a:hlinkClick r:id="rId2"/>
              </a:rPr>
              <a:t>http://www.ibch.ru/biotech/eng/products.html</a:t>
            </a:r>
            <a:endParaRPr lang="en-US" sz="1000" dirty="0">
              <a:solidFill>
                <a:srgbClr val="C0504D"/>
              </a:solidFill>
            </a:endParaRPr>
          </a:p>
          <a:p>
            <a:pPr marL="342900" lvl="0" indent="-342900"/>
            <a:endParaRPr lang="en-US" sz="1700" dirty="0">
              <a:solidFill>
                <a:prstClr val="black"/>
              </a:solidFill>
            </a:endParaRPr>
          </a:p>
          <a:p>
            <a:pPr marL="342900" lvl="0" indent="-342900"/>
            <a:endParaRPr lang="en-US" sz="1700" dirty="0">
              <a:solidFill>
                <a:prstClr val="black"/>
              </a:solidFill>
            </a:endParaRPr>
          </a:p>
          <a:p>
            <a:pPr marL="342900" lvl="0" indent="-342900"/>
            <a:endParaRPr lang="en-US" sz="1700" dirty="0">
              <a:solidFill>
                <a:srgbClr val="C0504D"/>
              </a:solidFill>
            </a:endParaRPr>
          </a:p>
          <a:p>
            <a:pPr marL="342900" lvl="0" indent="-342900"/>
            <a:endParaRPr lang="en-US" sz="1700" b="1" dirty="0">
              <a:solidFill>
                <a:srgbClr val="C0504D"/>
              </a:solidFill>
            </a:endParaRPr>
          </a:p>
          <a:p>
            <a:pPr marL="342900" lvl="0" indent="-342900"/>
            <a:endParaRPr lang="en-US" sz="1700" b="1" dirty="0">
              <a:solidFill>
                <a:srgbClr val="C0504D"/>
              </a:solidFill>
            </a:endParaRPr>
          </a:p>
          <a:p>
            <a:pPr marL="342900" lvl="0" indent="-342900"/>
            <a:endParaRPr lang="en-US" sz="1700" b="1" dirty="0">
              <a:solidFill>
                <a:srgbClr val="C0504D"/>
              </a:solidFill>
            </a:endParaRPr>
          </a:p>
          <a:p>
            <a:pPr marL="342900" indent="-342900"/>
            <a:r>
              <a:rPr lang="en-US" sz="1000" b="1" dirty="0">
                <a:solidFill>
                  <a:srgbClr val="C0504D"/>
                </a:solidFill>
                <a:hlinkClick r:id="rId3"/>
              </a:rPr>
              <a:t>http://www.escience.ws/b572/L6/L6.htm</a:t>
            </a:r>
            <a:endParaRPr lang="en-US" sz="1000" b="1" dirty="0">
              <a:solidFill>
                <a:srgbClr val="C0504D"/>
              </a:solidFill>
            </a:endParaRPr>
          </a:p>
          <a:p>
            <a:pPr marL="342900" lvl="0" indent="-342900"/>
            <a:endParaRPr lang="en-US" sz="1700" b="1" dirty="0">
              <a:solidFill>
                <a:srgbClr val="C0504D"/>
              </a:solidFill>
            </a:endParaRPr>
          </a:p>
          <a:p>
            <a:pPr marL="342900" lvl="0" indent="-342900"/>
            <a:endParaRPr lang="en-US" sz="1700" b="1" dirty="0">
              <a:solidFill>
                <a:srgbClr val="C0504D"/>
              </a:solidFill>
            </a:endParaRPr>
          </a:p>
          <a:p>
            <a:pPr marL="342900" lvl="0" indent="-342900"/>
            <a:endParaRPr lang="en-US" sz="1700" b="1" dirty="0">
              <a:solidFill>
                <a:srgbClr val="C0504D"/>
              </a:solidFill>
            </a:endParaRPr>
          </a:p>
          <a:p>
            <a:pPr marL="342900" lvl="0" indent="-342900"/>
            <a:endParaRPr lang="en-US" sz="1700" b="1" dirty="0">
              <a:solidFill>
                <a:srgbClr val="C0504D"/>
              </a:solidFill>
            </a:endParaRPr>
          </a:p>
          <a:p>
            <a:pPr marL="342900" lvl="0" indent="-342900"/>
            <a:endParaRPr lang="en-US" sz="1700" b="1" dirty="0"/>
          </a:p>
          <a:p>
            <a:pPr marL="342900" lvl="0" indent="-342900"/>
            <a:r>
              <a:rPr lang="en-US" sz="1700" b="1" dirty="0"/>
              <a:t>Uses: </a:t>
            </a:r>
            <a:r>
              <a:rPr lang="en-US" sz="1700" dirty="0"/>
              <a:t>Removal of 5’ phosphates prior to T4 polynucleotide kinase labeling; </a:t>
            </a:r>
          </a:p>
          <a:p>
            <a:pPr marL="342900" lvl="0" indent="-342900"/>
            <a:endParaRPr lang="en-US" sz="1700" dirty="0"/>
          </a:p>
          <a:p>
            <a:pPr marL="342900" lvl="0" indent="-342900"/>
            <a:r>
              <a:rPr lang="en-US" sz="1700" dirty="0"/>
              <a:t>Removal of vector 5’ phosphate to prevent vector self ligation in cloning; some also remove phosphate from protein (lambda phosphatase)</a:t>
            </a:r>
          </a:p>
          <a:p>
            <a:pPr marL="342900" lvl="0" indent="-342900"/>
            <a:r>
              <a:rPr lang="en-US" sz="1050" b="1" dirty="0">
                <a:solidFill>
                  <a:srgbClr val="C0504D"/>
                </a:solidFill>
                <a:hlinkClick r:id="rId4"/>
              </a:rPr>
              <a:t>https://www.neb.com/tools-and-resources/selection-charts/protein-phosphatase-specificity-chart</a:t>
            </a:r>
            <a:endParaRPr lang="en-US" sz="1700" b="1" dirty="0">
              <a:solidFill>
                <a:srgbClr val="C0504D"/>
              </a:solidFill>
            </a:endParaRPr>
          </a:p>
          <a:p>
            <a:pPr marL="342900" lvl="0" indent="-342900"/>
            <a:endParaRPr lang="en-US" sz="1700" b="1" dirty="0">
              <a:solidFill>
                <a:srgbClr val="C0504D"/>
              </a:solidFill>
            </a:endParaRPr>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2057400"/>
            <a:ext cx="352425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2743200"/>
            <a:ext cx="285750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985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5" end="1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7" end="1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457200" y="228600"/>
            <a:ext cx="8458200" cy="4801314"/>
          </a:xfrm>
          <a:prstGeom prst="rect">
            <a:avLst/>
          </a:prstGeom>
          <a:noFill/>
          <a:ln w="9525">
            <a:noFill/>
            <a:miter lim="800000"/>
            <a:headEnd/>
            <a:tailEnd/>
          </a:ln>
        </p:spPr>
        <p:txBody>
          <a:bodyPr>
            <a:spAutoFit/>
          </a:bodyPr>
          <a:lstStyle/>
          <a:p>
            <a:pPr marL="342900" indent="-342900"/>
            <a:r>
              <a:rPr lang="en-US" sz="1700" b="1" dirty="0"/>
              <a:t>Kinases:</a:t>
            </a:r>
            <a:r>
              <a:rPr lang="en-US" sz="1700" dirty="0"/>
              <a:t> Add phosphate to the 5' hydroxyl of DNA or RNA (double or single stranded).  Example, T4 polynucleotide kinase.</a:t>
            </a:r>
            <a:endParaRPr lang="en-US" sz="1700" b="1" dirty="0"/>
          </a:p>
          <a:p>
            <a:pPr marL="342900" indent="-342900"/>
            <a:endParaRPr lang="en-US" sz="1700" b="1" dirty="0"/>
          </a:p>
          <a:p>
            <a:pPr marL="342900" indent="-342900"/>
            <a:r>
              <a:rPr lang="en-US" sz="1700" b="1" dirty="0"/>
              <a:t>Broad-spectrum Phosphatase: </a:t>
            </a:r>
            <a:r>
              <a:rPr lang="en-US" sz="1700" dirty="0"/>
              <a:t>Remove 5' phosphates from RNA and DNA  - some work with protein.  Example, calf intestinal alkaline phosphatase, bacterial alkaline phosphatase, shrimp alkaline phosphatase.</a:t>
            </a:r>
          </a:p>
          <a:p>
            <a:pPr marL="342900" indent="-342900"/>
            <a:endParaRPr lang="en-US" sz="1700" dirty="0"/>
          </a:p>
          <a:p>
            <a:endParaRPr lang="en-US" sz="1700" b="1" dirty="0" smtClean="0">
              <a:solidFill>
                <a:srgbClr val="FF0000"/>
              </a:solidFill>
            </a:endParaRPr>
          </a:p>
          <a:p>
            <a:r>
              <a:rPr lang="en-US" sz="1700" dirty="0" smtClean="0"/>
              <a:t>We have sampled a representative subset of the available DNA/RNA and protein modifying enzymes commonly used.  Other enzymes with redundant, overlapping activities can be found at:</a:t>
            </a:r>
          </a:p>
          <a:p>
            <a:r>
              <a:rPr lang="en-US" sz="1700" dirty="0">
                <a:hlinkClick r:id="rId2"/>
              </a:rPr>
              <a:t>https://</a:t>
            </a:r>
            <a:r>
              <a:rPr lang="en-US" sz="1700" dirty="0" smtClean="0">
                <a:hlinkClick r:id="rId2"/>
              </a:rPr>
              <a:t>www.neb.com/products/dna-modifying-enzymes-and-cloning-technologies</a:t>
            </a:r>
            <a:endParaRPr lang="en-US" sz="1700" dirty="0" smtClean="0"/>
          </a:p>
          <a:p>
            <a:endParaRPr lang="en-US" sz="1700" dirty="0" smtClean="0"/>
          </a:p>
          <a:p>
            <a:endParaRPr lang="en-US" sz="1700" b="1" dirty="0">
              <a:solidFill>
                <a:srgbClr val="FF0000"/>
              </a:solidFill>
            </a:endParaRPr>
          </a:p>
          <a:p>
            <a:endParaRPr lang="en-US" sz="1700" b="1" dirty="0">
              <a:solidFill>
                <a:srgbClr val="FF0000"/>
              </a:solidFill>
            </a:endParaRPr>
          </a:p>
          <a:p>
            <a:endParaRPr lang="en-US" sz="1700" b="1" dirty="0" smtClean="0">
              <a:solidFill>
                <a:srgbClr val="FF0000"/>
              </a:solidFill>
            </a:endParaRPr>
          </a:p>
          <a:p>
            <a:pPr marL="342900" indent="-342900"/>
            <a:endParaRPr lang="en-US" sz="1700" b="1" dirty="0"/>
          </a:p>
          <a:p>
            <a:pPr marL="342900" indent="-342900"/>
            <a:endParaRPr lang="en-US" sz="1700" dirty="0"/>
          </a:p>
        </p:txBody>
      </p:sp>
    </p:spTree>
    <p:extLst>
      <p:ext uri="{BB962C8B-B14F-4D97-AF65-F5344CB8AC3E}">
        <p14:creationId xmlns:p14="http://schemas.microsoft.com/office/powerpoint/2010/main" val="18540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66807"/>
            <a:ext cx="8839200" cy="1400383"/>
          </a:xfrm>
          <a:prstGeom prst="rect">
            <a:avLst/>
          </a:prstGeom>
        </p:spPr>
        <p:txBody>
          <a:bodyPr wrap="square">
            <a:spAutoFit/>
          </a:bodyPr>
          <a:lstStyle/>
          <a:p>
            <a:pPr lvl="0"/>
            <a:r>
              <a:rPr lang="en-US" sz="1700" b="1" dirty="0">
                <a:solidFill>
                  <a:srgbClr val="1F497D"/>
                </a:solidFill>
              </a:rPr>
              <a:t>Recombinases</a:t>
            </a:r>
            <a:r>
              <a:rPr lang="en-US" sz="1700" dirty="0">
                <a:solidFill>
                  <a:srgbClr val="C0504D"/>
                </a:solidFill>
              </a:rPr>
              <a:t> </a:t>
            </a:r>
            <a:r>
              <a:rPr lang="en-US" sz="1700" dirty="0">
                <a:solidFill>
                  <a:prstClr val="black"/>
                </a:solidFill>
              </a:rPr>
              <a:t>– (</a:t>
            </a:r>
            <a:r>
              <a:rPr lang="en-US" sz="1700" b="1" dirty="0" err="1">
                <a:solidFill>
                  <a:prstClr val="black"/>
                </a:solidFill>
              </a:rPr>
              <a:t>Cre</a:t>
            </a:r>
            <a:r>
              <a:rPr lang="en-US" sz="1700" b="1" dirty="0">
                <a:solidFill>
                  <a:prstClr val="black"/>
                </a:solidFill>
              </a:rPr>
              <a:t>, </a:t>
            </a:r>
            <a:r>
              <a:rPr lang="en-US" sz="1700" b="1" dirty="0" err="1">
                <a:solidFill>
                  <a:prstClr val="black"/>
                </a:solidFill>
              </a:rPr>
              <a:t>Flp</a:t>
            </a:r>
            <a:r>
              <a:rPr lang="en-US" sz="1700" dirty="0">
                <a:solidFill>
                  <a:prstClr val="black"/>
                </a:solidFill>
              </a:rPr>
              <a:t>) – enzymes that promote </a:t>
            </a:r>
            <a:r>
              <a:rPr lang="en-US" sz="1700" b="1" i="1" dirty="0">
                <a:solidFill>
                  <a:prstClr val="black"/>
                </a:solidFill>
              </a:rPr>
              <a:t>site-specific recombination </a:t>
            </a:r>
            <a:r>
              <a:rPr lang="en-US" sz="1700" dirty="0">
                <a:solidFill>
                  <a:prstClr val="black"/>
                </a:solidFill>
              </a:rPr>
              <a:t>- helpful in molecular genetics for targeted “knockouts” (deleting gene) &amp; “knock-ins” (adding DNA or replacing gene) and also for “ligase-free” cloning (e.g., the Gateway system).  </a:t>
            </a:r>
          </a:p>
          <a:p>
            <a:pPr lvl="0"/>
            <a:endParaRPr lang="en-US" sz="1700" dirty="0" smtClean="0">
              <a:solidFill>
                <a:prstClr val="black"/>
              </a:solidFill>
            </a:endParaRPr>
          </a:p>
        </p:txBody>
      </p:sp>
      <p:pic>
        <p:nvPicPr>
          <p:cNvPr id="5" name="Picture 4"/>
          <p:cNvPicPr>
            <a:picLocks noChangeAspect="1"/>
          </p:cNvPicPr>
          <p:nvPr/>
        </p:nvPicPr>
        <p:blipFill>
          <a:blip r:embed="rId2"/>
          <a:stretch>
            <a:fillRect/>
          </a:stretch>
        </p:blipFill>
        <p:spPr>
          <a:xfrm>
            <a:off x="2819400" y="1540686"/>
            <a:ext cx="5486400" cy="5062118"/>
          </a:xfrm>
          <a:prstGeom prst="rect">
            <a:avLst/>
          </a:prstGeom>
        </p:spPr>
      </p:pic>
      <p:sp>
        <p:nvSpPr>
          <p:cNvPr id="6" name="Rectangle 5"/>
          <p:cNvSpPr/>
          <p:nvPr/>
        </p:nvSpPr>
        <p:spPr>
          <a:xfrm>
            <a:off x="228600" y="1752600"/>
            <a:ext cx="2266122" cy="4278094"/>
          </a:xfrm>
          <a:prstGeom prst="rect">
            <a:avLst/>
          </a:prstGeom>
        </p:spPr>
        <p:txBody>
          <a:bodyPr wrap="square">
            <a:spAutoFit/>
          </a:bodyPr>
          <a:lstStyle/>
          <a:p>
            <a:pPr lvl="0"/>
            <a:r>
              <a:rPr lang="en-US" sz="1700" dirty="0">
                <a:solidFill>
                  <a:prstClr val="black"/>
                </a:solidFill>
              </a:rPr>
              <a:t>The </a:t>
            </a:r>
            <a:r>
              <a:rPr lang="en-US" sz="1700" b="1" dirty="0" err="1">
                <a:solidFill>
                  <a:prstClr val="black"/>
                </a:solidFill>
              </a:rPr>
              <a:t>flipase</a:t>
            </a:r>
            <a:r>
              <a:rPr lang="en-US" sz="1700" b="1" dirty="0">
                <a:solidFill>
                  <a:prstClr val="black"/>
                </a:solidFill>
              </a:rPr>
              <a:t> gene (</a:t>
            </a:r>
            <a:r>
              <a:rPr lang="en-US" sz="1700" b="1" i="1" dirty="0">
                <a:solidFill>
                  <a:prstClr val="black"/>
                </a:solidFill>
              </a:rPr>
              <a:t>FLP</a:t>
            </a:r>
            <a:r>
              <a:rPr lang="en-US" sz="1700" b="1" dirty="0">
                <a:solidFill>
                  <a:prstClr val="black"/>
                </a:solidFill>
              </a:rPr>
              <a:t>) </a:t>
            </a:r>
            <a:r>
              <a:rPr lang="en-US" sz="1700" dirty="0">
                <a:solidFill>
                  <a:prstClr val="black"/>
                </a:solidFill>
              </a:rPr>
              <a:t>is encoded by an endogenous (natural) plasmid of baker’s yeast called the 2 </a:t>
            </a:r>
            <a:r>
              <a:rPr lang="el-GR" sz="1700" dirty="0">
                <a:solidFill>
                  <a:prstClr val="black"/>
                </a:solidFill>
              </a:rPr>
              <a:t>μ</a:t>
            </a:r>
            <a:r>
              <a:rPr lang="en-US" sz="1700" dirty="0">
                <a:solidFill>
                  <a:prstClr val="black"/>
                </a:solidFill>
              </a:rPr>
              <a:t> circle.  </a:t>
            </a:r>
            <a:endParaRPr lang="en-US" sz="1700" dirty="0" smtClean="0">
              <a:solidFill>
                <a:prstClr val="black"/>
              </a:solidFill>
            </a:endParaRPr>
          </a:p>
          <a:p>
            <a:pPr lvl="0"/>
            <a:endParaRPr lang="en-US" sz="1700" dirty="0">
              <a:solidFill>
                <a:prstClr val="black"/>
              </a:solidFill>
            </a:endParaRPr>
          </a:p>
          <a:p>
            <a:pPr lvl="0"/>
            <a:r>
              <a:rPr lang="en-US" sz="1700" dirty="0" smtClean="0">
                <a:solidFill>
                  <a:prstClr val="black"/>
                </a:solidFill>
              </a:rPr>
              <a:t>The </a:t>
            </a:r>
            <a:r>
              <a:rPr lang="en-US" sz="1700" dirty="0" err="1">
                <a:solidFill>
                  <a:prstClr val="black"/>
                </a:solidFill>
              </a:rPr>
              <a:t>Flp</a:t>
            </a:r>
            <a:r>
              <a:rPr lang="en-US" sz="1700" dirty="0">
                <a:solidFill>
                  <a:prstClr val="black"/>
                </a:solidFill>
              </a:rPr>
              <a:t> protein regulates the plasmid copy number in each cell through recombination dependent stimulation of rolling circle (high copy) replication.  </a:t>
            </a:r>
          </a:p>
        </p:txBody>
      </p:sp>
      <p:sp>
        <p:nvSpPr>
          <p:cNvPr id="7" name="TextBox 6"/>
          <p:cNvSpPr txBox="1"/>
          <p:nvPr/>
        </p:nvSpPr>
        <p:spPr>
          <a:xfrm>
            <a:off x="6950765" y="5397615"/>
            <a:ext cx="2133600" cy="646331"/>
          </a:xfrm>
          <a:prstGeom prst="rect">
            <a:avLst/>
          </a:prstGeom>
          <a:noFill/>
        </p:spPr>
        <p:txBody>
          <a:bodyPr wrap="square" rtlCol="0">
            <a:spAutoFit/>
          </a:bodyPr>
          <a:lstStyle/>
          <a:p>
            <a:r>
              <a:rPr lang="en-US" dirty="0" smtClean="0"/>
              <a:t>Multiple copies (concatenates)</a:t>
            </a:r>
            <a:endParaRPr lang="en-US" dirty="0"/>
          </a:p>
        </p:txBody>
      </p:sp>
    </p:spTree>
    <p:extLst>
      <p:ext uri="{BB962C8B-B14F-4D97-AF65-F5344CB8AC3E}">
        <p14:creationId xmlns:p14="http://schemas.microsoft.com/office/powerpoint/2010/main" val="297281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62791263"/>
              </p:ext>
            </p:extLst>
          </p:nvPr>
        </p:nvGraphicFramePr>
        <p:xfrm>
          <a:off x="0" y="0"/>
          <a:ext cx="9144000" cy="6943453"/>
        </p:xfrm>
        <a:graphic>
          <a:graphicData uri="http://schemas.openxmlformats.org/drawingml/2006/table">
            <a:tbl>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478435">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Progress in genome sequencing projects statistics 9/1/11 </a:t>
                      </a:r>
                      <a:r>
                        <a:rPr lang="en-US" sz="1600" dirty="0">
                          <a:hlinkClick r:id="rId4"/>
                        </a:rPr>
                        <a:t>http://www.ncbi.nlm.nih.gov/genome/browse/</a:t>
                      </a:r>
                      <a:endParaRPr lang="en-US" sz="1600" dirty="0"/>
                    </a:p>
                    <a:p>
                      <a:pPr algn="ctr"/>
                      <a:endParaRPr lang="en-US" sz="1600" b="1" dirty="0"/>
                    </a:p>
                  </a:txBody>
                  <a:tcPr marL="0" marR="0" marT="0"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2234">
                <a:tc>
                  <a:txBody>
                    <a:bodyPr/>
                    <a:lstStyle/>
                    <a:p>
                      <a:pPr algn="ctr"/>
                      <a:r>
                        <a:rPr lang="en-US" sz="600"/>
                        <a:t>Organism</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AAAAA"/>
                    </a:solidFill>
                  </a:tcPr>
                </a:tc>
                <a:tc>
                  <a:txBody>
                    <a:bodyPr/>
                    <a:lstStyle/>
                    <a:p>
                      <a:pPr algn="ctr"/>
                      <a:r>
                        <a:rPr lang="en-US" sz="1600"/>
                        <a:t>Complete</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AAAAA"/>
                    </a:solidFill>
                  </a:tcPr>
                </a:tc>
                <a:tc>
                  <a:txBody>
                    <a:bodyPr/>
                    <a:lstStyle/>
                    <a:p>
                      <a:pPr algn="ctr"/>
                      <a:r>
                        <a:rPr lang="en-US" sz="1600"/>
                        <a:t>Draft assembly</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AAAAA"/>
                    </a:solidFill>
                  </a:tcPr>
                </a:tc>
                <a:tc>
                  <a:txBody>
                    <a:bodyPr/>
                    <a:lstStyle/>
                    <a:p>
                      <a:pPr algn="ctr"/>
                      <a:r>
                        <a:rPr lang="en-US" sz="1600"/>
                        <a:t>In progress</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AAAAA"/>
                    </a:solidFill>
                  </a:tcPr>
                </a:tc>
                <a:tc>
                  <a:txBody>
                    <a:bodyPr/>
                    <a:lstStyle/>
                    <a:p>
                      <a:pPr algn="ctr"/>
                      <a:r>
                        <a:rPr lang="en-US" sz="1600" dirty="0"/>
                        <a:t>total</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01"/>
                  </a:ext>
                </a:extLst>
              </a:tr>
              <a:tr h="252612">
                <a:tc>
                  <a:txBody>
                    <a:bodyPr/>
                    <a:lstStyle/>
                    <a:p>
                      <a:pPr algn="ctr"/>
                      <a:r>
                        <a:rPr lang="en-US" sz="1100">
                          <a:hlinkClick r:id="rId5" action="ppaction://hlinkfile"/>
                        </a:rPr>
                        <a:t>Prokaryotes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FFCC"/>
                    </a:solidFill>
                  </a:tcPr>
                </a:tc>
                <a:tc>
                  <a:txBody>
                    <a:bodyPr/>
                    <a:lstStyle/>
                    <a:p>
                      <a:pPr algn="ctr"/>
                      <a:r>
                        <a:rPr lang="en-US" sz="1100">
                          <a:hlinkClick r:id="rId6" action="ppaction://hlinkfile"/>
                        </a:rPr>
                        <a:t>1088</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FFCC"/>
                    </a:solidFill>
                  </a:tcPr>
                </a:tc>
                <a:tc>
                  <a:txBody>
                    <a:bodyPr/>
                    <a:lstStyle/>
                    <a:p>
                      <a:pPr algn="ctr"/>
                      <a:r>
                        <a:rPr lang="en-US" sz="1100">
                          <a:hlinkClick r:id="rId7" action="ppaction://hlinkfile"/>
                        </a:rPr>
                        <a:t>802</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FFCC"/>
                    </a:solidFill>
                  </a:tcPr>
                </a:tc>
                <a:tc>
                  <a:txBody>
                    <a:bodyPr/>
                    <a:lstStyle/>
                    <a:p>
                      <a:pPr algn="ctr"/>
                      <a:r>
                        <a:rPr lang="en-US" sz="1100">
                          <a:hlinkClick r:id="rId8" action="ppaction://hlinkfile"/>
                        </a:rPr>
                        <a:t>623</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FFCC"/>
                    </a:solidFill>
                  </a:tcPr>
                </a:tc>
                <a:tc>
                  <a:txBody>
                    <a:bodyPr/>
                    <a:lstStyle/>
                    <a:p>
                      <a:pPr algn="ctr"/>
                      <a:r>
                        <a:rPr lang="en-US" sz="1100" dirty="0"/>
                        <a:t>2513</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02"/>
                  </a:ext>
                </a:extLst>
              </a:tr>
              <a:tr h="187164">
                <a:tc>
                  <a:txBody>
                    <a:bodyPr/>
                    <a:lstStyle/>
                    <a:p>
                      <a:pPr algn="ctr"/>
                      <a:r>
                        <a:rPr lang="en-US" sz="1100">
                          <a:hlinkClick r:id="rId9" action="ppaction://hlinkfile"/>
                        </a:rPr>
                        <a:t>Archaea</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10" action="ppaction://hlinkfile"/>
                        </a:rPr>
                        <a:t>98</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11" action="ppaction://hlinkfile"/>
                        </a:rPr>
                        <a:t>5</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12" action="ppaction://hlinkfile"/>
                        </a:rPr>
                        <a:t>48</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t>151</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03"/>
                  </a:ext>
                </a:extLst>
              </a:tr>
              <a:tr h="187164">
                <a:tc>
                  <a:txBody>
                    <a:bodyPr/>
                    <a:lstStyle/>
                    <a:p>
                      <a:pPr algn="ctr"/>
                      <a:r>
                        <a:rPr lang="en-US" sz="1100">
                          <a:hlinkClick r:id="rId13" action="ppaction://hlinkfile"/>
                        </a:rPr>
                        <a:t>Bacteria</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14" action="ppaction://hlinkfile"/>
                        </a:rPr>
                        <a:t>990</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15" action="ppaction://hlinkfile"/>
                        </a:rPr>
                        <a:t>797</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dirty="0">
                          <a:hlinkClick r:id="rId16" action="ppaction://hlinkfile"/>
                        </a:rPr>
                        <a:t>575</a:t>
                      </a:r>
                      <a:endParaRPr lang="en-US" sz="1100" dirty="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t>2362</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04"/>
                  </a:ext>
                </a:extLst>
              </a:tr>
              <a:tr h="187164">
                <a:tc>
                  <a:txBody>
                    <a:bodyPr/>
                    <a:lstStyle/>
                    <a:p>
                      <a:pPr algn="ctr"/>
                      <a:r>
                        <a:rPr lang="en-US" sz="1100">
                          <a:hlinkClick r:id="rId17" action="ppaction://hlinkfile"/>
                        </a:rPr>
                        <a:t>Eukaryotes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FFCC"/>
                    </a:solidFill>
                  </a:tcPr>
                </a:tc>
                <a:tc>
                  <a:txBody>
                    <a:bodyPr/>
                    <a:lstStyle/>
                    <a:p>
                      <a:pPr algn="ctr"/>
                      <a:r>
                        <a:rPr lang="en-US" sz="1100">
                          <a:hlinkClick r:id="rId18" action="ppaction://hlinkfile"/>
                        </a:rPr>
                        <a:t>34</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FFCC"/>
                    </a:solidFill>
                  </a:tcPr>
                </a:tc>
                <a:tc>
                  <a:txBody>
                    <a:bodyPr/>
                    <a:lstStyle/>
                    <a:p>
                      <a:pPr algn="ctr"/>
                      <a:r>
                        <a:rPr lang="en-US" sz="1100">
                          <a:hlinkClick r:id="rId19" action="ppaction://hlinkfile"/>
                        </a:rPr>
                        <a:t>312</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FFCC"/>
                    </a:solidFill>
                  </a:tcPr>
                </a:tc>
                <a:tc>
                  <a:txBody>
                    <a:bodyPr/>
                    <a:lstStyle/>
                    <a:p>
                      <a:pPr algn="ctr"/>
                      <a:r>
                        <a:rPr lang="en-US" sz="1100">
                          <a:hlinkClick r:id="rId20" action="ppaction://hlinkfile"/>
                        </a:rPr>
                        <a:t>300</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FFCC"/>
                    </a:solidFill>
                  </a:tcPr>
                </a:tc>
                <a:tc>
                  <a:txBody>
                    <a:bodyPr/>
                    <a:lstStyle/>
                    <a:p>
                      <a:pPr algn="ctr"/>
                      <a:r>
                        <a:rPr lang="en-US" sz="1100"/>
                        <a:t>646</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05"/>
                  </a:ext>
                </a:extLst>
              </a:tr>
              <a:tr h="187164">
                <a:tc>
                  <a:txBody>
                    <a:bodyPr/>
                    <a:lstStyle/>
                    <a:p>
                      <a:pPr algn="ctr"/>
                      <a:r>
                        <a:rPr lang="en-US" sz="1100">
                          <a:hlinkClick r:id="rId21" action="ppaction://hlinkfile"/>
                        </a:rPr>
                        <a:t>Animals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22" action="ppaction://hlinkfile"/>
                        </a:rPr>
                        <a:t>6</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23" action="ppaction://hlinkfile"/>
                        </a:rPr>
                        <a:t>135</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24" action="ppaction://hlinkfile"/>
                        </a:rPr>
                        <a:t>107</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t>248</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06"/>
                  </a:ext>
                </a:extLst>
              </a:tr>
              <a:tr h="187164">
                <a:tc>
                  <a:txBody>
                    <a:bodyPr/>
                    <a:lstStyle/>
                    <a:p>
                      <a:pPr algn="ctr"/>
                      <a:r>
                        <a:rPr lang="en-US" sz="1100" dirty="0">
                          <a:hlinkClick r:id="rId25" action="ppaction://hlinkfile"/>
                        </a:rPr>
                        <a:t>Mammals</a:t>
                      </a:r>
                      <a:endParaRPr lang="en-US" sz="1100" dirty="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26" action="ppaction://hlinkfile"/>
                        </a:rPr>
                        <a:t>3</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27" action="ppaction://hlinkfile"/>
                        </a:rPr>
                        <a:t>41</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28" action="ppaction://hlinkfile"/>
                        </a:rPr>
                        <a:t>25</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69</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07"/>
                  </a:ext>
                </a:extLst>
              </a:tr>
              <a:tr h="187164">
                <a:tc>
                  <a:txBody>
                    <a:bodyPr/>
                    <a:lstStyle/>
                    <a:p>
                      <a:pPr algn="ctr"/>
                      <a:r>
                        <a:rPr lang="en-US" sz="1100">
                          <a:hlinkClick r:id="rId29" action="ppaction://hlinkfile"/>
                        </a:rPr>
                        <a:t>Birds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 </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30" action="ppaction://hlinkfile"/>
                        </a:rPr>
                        <a:t>3</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31" action="ppaction://hlinkfile"/>
                        </a:rPr>
                        <a:t>13</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16</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08"/>
                  </a:ext>
                </a:extLst>
              </a:tr>
              <a:tr h="187164">
                <a:tc>
                  <a:txBody>
                    <a:bodyPr/>
                    <a:lstStyle/>
                    <a:p>
                      <a:pPr algn="ctr"/>
                      <a:r>
                        <a:rPr lang="en-US" sz="1100">
                          <a:hlinkClick r:id="rId32" action="ppaction://hlinkfile"/>
                        </a:rPr>
                        <a:t>Fishes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 </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33" action="ppaction://hlinkfile"/>
                        </a:rPr>
                        <a:t>15</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34" action="ppaction://hlinkfile"/>
                        </a:rPr>
                        <a:t>17</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32</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09"/>
                  </a:ext>
                </a:extLst>
              </a:tr>
              <a:tr h="187164">
                <a:tc>
                  <a:txBody>
                    <a:bodyPr/>
                    <a:lstStyle/>
                    <a:p>
                      <a:pPr algn="ctr"/>
                      <a:r>
                        <a:rPr lang="en-US" sz="1100">
                          <a:hlinkClick r:id="rId35" action="ppaction://hlinkfile"/>
                        </a:rPr>
                        <a:t>Insects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36" action="ppaction://hlinkfile"/>
                        </a:rPr>
                        <a:t>2</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37" action="ppaction://hlinkfile"/>
                        </a:rPr>
                        <a:t>38</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38" action="ppaction://hlinkfile"/>
                        </a:rPr>
                        <a:t>17</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57</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10"/>
                  </a:ext>
                </a:extLst>
              </a:tr>
              <a:tr h="187164">
                <a:tc>
                  <a:txBody>
                    <a:bodyPr/>
                    <a:lstStyle/>
                    <a:p>
                      <a:pPr algn="ctr"/>
                      <a:r>
                        <a:rPr lang="en-US" sz="1100">
                          <a:hlinkClick r:id="rId39" action="ppaction://hlinkfile"/>
                        </a:rPr>
                        <a:t>Flatworms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 </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40" action="ppaction://hlinkfile"/>
                        </a:rPr>
                        <a:t>2</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41" action="ppaction://hlinkfile"/>
                        </a:rPr>
                        <a:t>3</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5</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11"/>
                  </a:ext>
                </a:extLst>
              </a:tr>
              <a:tr h="252612">
                <a:tc>
                  <a:txBody>
                    <a:bodyPr/>
                    <a:lstStyle/>
                    <a:p>
                      <a:pPr algn="ctr"/>
                      <a:r>
                        <a:rPr lang="en-US" sz="1100">
                          <a:hlinkClick r:id="rId42" action="ppaction://hlinkfile"/>
                        </a:rPr>
                        <a:t>Roundworms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dirty="0">
                          <a:hlinkClick r:id="rId43" action="ppaction://hlinkfile"/>
                        </a:rPr>
                        <a:t>1</a:t>
                      </a:r>
                      <a:endParaRPr lang="en-US" sz="1100" dirty="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44" action="ppaction://hlinkfile"/>
                        </a:rPr>
                        <a:t>16</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45" action="ppaction://hlinkfile"/>
                        </a:rPr>
                        <a:t>11</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28</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12"/>
                  </a:ext>
                </a:extLst>
              </a:tr>
              <a:tr h="252612">
                <a:tc>
                  <a:txBody>
                    <a:bodyPr/>
                    <a:lstStyle/>
                    <a:p>
                      <a:pPr algn="ctr"/>
                      <a:r>
                        <a:rPr lang="en-US" sz="1100">
                          <a:hlinkClick r:id="rId46" action="ppaction://hlinkfile"/>
                        </a:rPr>
                        <a:t>Amphibians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 </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47" action="ppaction://hlinkfile"/>
                        </a:rPr>
                        <a:t>1</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 </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1</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13"/>
                  </a:ext>
                </a:extLst>
              </a:tr>
              <a:tr h="187164">
                <a:tc>
                  <a:txBody>
                    <a:bodyPr/>
                    <a:lstStyle/>
                    <a:p>
                      <a:pPr algn="ctr"/>
                      <a:r>
                        <a:rPr lang="en-US" sz="1100">
                          <a:hlinkClick r:id="rId48" action="ppaction://hlinkfile"/>
                        </a:rPr>
                        <a:t>Reptiles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 </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49" action="ppaction://hlinkfile"/>
                        </a:rPr>
                        <a:t>2</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 </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2</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14"/>
                  </a:ext>
                </a:extLst>
              </a:tr>
              <a:tr h="252612">
                <a:tc>
                  <a:txBody>
                    <a:bodyPr/>
                    <a:lstStyle/>
                    <a:p>
                      <a:pPr algn="ctr"/>
                      <a:r>
                        <a:rPr lang="en-US" sz="1100">
                          <a:hlinkClick r:id="rId50" action="ppaction://hlinkfile"/>
                        </a:rPr>
                        <a:t>Other animals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 </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dirty="0">
                          <a:hlinkClick r:id="rId51" action="ppaction://hlinkfile"/>
                        </a:rPr>
                        <a:t>19</a:t>
                      </a:r>
                      <a:endParaRPr lang="en-US" sz="1100" dirty="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52" action="ppaction://hlinkfile"/>
                        </a:rPr>
                        <a:t>24</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43</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15"/>
                  </a:ext>
                </a:extLst>
              </a:tr>
              <a:tr h="187164">
                <a:tc>
                  <a:txBody>
                    <a:bodyPr/>
                    <a:lstStyle/>
                    <a:p>
                      <a:pPr algn="ctr"/>
                      <a:r>
                        <a:rPr lang="en-US" sz="1100">
                          <a:hlinkClick r:id="rId53" action="ppaction://hlinkfile"/>
                        </a:rPr>
                        <a:t>Plants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54" action="ppaction://hlinkfile"/>
                        </a:rPr>
                        <a:t>5</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55" action="ppaction://hlinkfile"/>
                        </a:rPr>
                        <a:t>31</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56" action="ppaction://hlinkfile"/>
                        </a:rPr>
                        <a:t>81</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t>117</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16"/>
                  </a:ext>
                </a:extLst>
              </a:tr>
              <a:tr h="187164">
                <a:tc>
                  <a:txBody>
                    <a:bodyPr/>
                    <a:lstStyle/>
                    <a:p>
                      <a:pPr algn="ctr"/>
                      <a:r>
                        <a:rPr lang="en-US" sz="1100">
                          <a:hlinkClick r:id="rId57" action="ppaction://hlinkfile"/>
                        </a:rPr>
                        <a:t>Land plants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58" action="ppaction://hlinkfile"/>
                        </a:rPr>
                        <a:t>3</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59" action="ppaction://hlinkfile"/>
                        </a:rPr>
                        <a:t>27</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60" action="ppaction://hlinkfile"/>
                        </a:rPr>
                        <a:t>74</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104</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17"/>
                  </a:ext>
                </a:extLst>
              </a:tr>
              <a:tr h="252612">
                <a:tc>
                  <a:txBody>
                    <a:bodyPr/>
                    <a:lstStyle/>
                    <a:p>
                      <a:pPr algn="ctr"/>
                      <a:r>
                        <a:rPr lang="en-US" sz="1100" dirty="0">
                          <a:hlinkClick r:id="rId61" action="ppaction://hlinkfile"/>
                        </a:rPr>
                        <a:t>Green Algae</a:t>
                      </a:r>
                      <a:endParaRPr lang="en-US" sz="1100" dirty="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62" action="ppaction://hlinkfile"/>
                        </a:rPr>
                        <a:t>2</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63" action="ppaction://hlinkfile"/>
                        </a:rPr>
                        <a:t>4</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64" action="ppaction://hlinkfile"/>
                        </a:rPr>
                        <a:t>6</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12</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18"/>
                  </a:ext>
                </a:extLst>
              </a:tr>
              <a:tr h="187164">
                <a:tc>
                  <a:txBody>
                    <a:bodyPr/>
                    <a:lstStyle/>
                    <a:p>
                      <a:pPr algn="ctr"/>
                      <a:r>
                        <a:rPr lang="en-US" sz="1100">
                          <a:hlinkClick r:id="rId65" action="ppaction://hlinkfile"/>
                        </a:rPr>
                        <a:t>Fungi</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66" action="ppaction://hlinkfile"/>
                        </a:rPr>
                        <a:t>15</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67" action="ppaction://hlinkfile"/>
                        </a:rPr>
                        <a:t>104</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68" action="ppaction://hlinkfile"/>
                        </a:rPr>
                        <a:t>63</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t>182</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19"/>
                  </a:ext>
                </a:extLst>
              </a:tr>
              <a:tr h="252612">
                <a:tc>
                  <a:txBody>
                    <a:bodyPr/>
                    <a:lstStyle/>
                    <a:p>
                      <a:pPr algn="ctr"/>
                      <a:r>
                        <a:rPr lang="en-US" sz="1100">
                          <a:hlinkClick r:id="rId69" action="ppaction://hlinkfile"/>
                        </a:rPr>
                        <a:t>Ascomycetes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70" action="ppaction://hlinkfile"/>
                        </a:rPr>
                        <a:t>11</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71" action="ppaction://hlinkfile"/>
                        </a:rPr>
                        <a:t>80</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72" action="ppaction://hlinkfile"/>
                        </a:rPr>
                        <a:t>42</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133</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20"/>
                  </a:ext>
                </a:extLst>
              </a:tr>
              <a:tr h="252612">
                <a:tc>
                  <a:txBody>
                    <a:bodyPr/>
                    <a:lstStyle/>
                    <a:p>
                      <a:pPr algn="ctr"/>
                      <a:r>
                        <a:rPr lang="en-US" sz="1100" dirty="0">
                          <a:hlinkClick r:id="rId73" action="ppaction://hlinkfile"/>
                        </a:rPr>
                        <a:t>Basidiomycetes</a:t>
                      </a:r>
                      <a:endParaRPr lang="en-US" sz="1100" dirty="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74" action="ppaction://hlinkfile"/>
                        </a:rPr>
                        <a:t>2</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75" action="ppaction://hlinkfile"/>
                        </a:rPr>
                        <a:t>16</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76" action="ppaction://hlinkfile"/>
                        </a:rPr>
                        <a:t>11</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29</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21"/>
                  </a:ext>
                </a:extLst>
              </a:tr>
              <a:tr h="187164">
                <a:tc>
                  <a:txBody>
                    <a:bodyPr/>
                    <a:lstStyle/>
                    <a:p>
                      <a:pPr algn="ctr"/>
                      <a:r>
                        <a:rPr lang="en-US" sz="1100">
                          <a:hlinkClick r:id="rId77" action="ppaction://hlinkfile"/>
                        </a:rPr>
                        <a:t>Other fungi</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78" action="ppaction://hlinkfile"/>
                        </a:rPr>
                        <a:t>2</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79" action="ppaction://hlinkfile"/>
                        </a:rPr>
                        <a:t>8</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80" action="ppaction://hlinkfile"/>
                        </a:rPr>
                        <a:t>10</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20</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22"/>
                  </a:ext>
                </a:extLst>
              </a:tr>
              <a:tr h="187164">
                <a:tc>
                  <a:txBody>
                    <a:bodyPr/>
                    <a:lstStyle/>
                    <a:p>
                      <a:pPr algn="ctr"/>
                      <a:r>
                        <a:rPr lang="en-US" sz="1100">
                          <a:hlinkClick r:id="rId81" action="ppaction://hlinkfile"/>
                        </a:rPr>
                        <a:t>Protists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82" action="ppaction://hlinkfile"/>
                        </a:rPr>
                        <a:t>8</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83" action="ppaction://hlinkfile"/>
                        </a:rPr>
                        <a:t>39</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84" action="ppaction://hlinkfile"/>
                        </a:rPr>
                        <a:t>46</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t>93</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23"/>
                  </a:ext>
                </a:extLst>
              </a:tr>
              <a:tr h="252612">
                <a:tc>
                  <a:txBody>
                    <a:bodyPr/>
                    <a:lstStyle/>
                    <a:p>
                      <a:pPr algn="ctr"/>
                      <a:r>
                        <a:rPr lang="en-US" sz="1100">
                          <a:hlinkClick r:id="rId85" action="ppaction://hlinkfile"/>
                        </a:rPr>
                        <a:t>Apicomplexans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86" action="ppaction://hlinkfile"/>
                        </a:rPr>
                        <a:t>3</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dirty="0">
                          <a:hlinkClick r:id="rId87" action="ppaction://hlinkfile"/>
                        </a:rPr>
                        <a:t>11</a:t>
                      </a:r>
                      <a:endParaRPr lang="en-US" sz="1100" dirty="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dirty="0">
                          <a:hlinkClick r:id="rId88" action="ppaction://hlinkfile"/>
                        </a:rPr>
                        <a:t>16</a:t>
                      </a:r>
                      <a:endParaRPr lang="en-US" sz="1100" dirty="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30</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24"/>
                  </a:ext>
                </a:extLst>
              </a:tr>
              <a:tr h="252612">
                <a:tc>
                  <a:txBody>
                    <a:bodyPr/>
                    <a:lstStyle/>
                    <a:p>
                      <a:pPr algn="ctr"/>
                      <a:r>
                        <a:rPr lang="en-US" sz="1100" dirty="0" err="1">
                          <a:hlinkClick r:id="rId89" action="ppaction://hlinkfile"/>
                        </a:rPr>
                        <a:t>Kinetoplasts</a:t>
                      </a:r>
                      <a:endParaRPr lang="en-US" sz="1100" dirty="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90" action="ppaction://hlinkfile"/>
                        </a:rPr>
                        <a:t>4</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91" action="ppaction://hlinkfile"/>
                        </a:rPr>
                        <a:t>3</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92" action="ppaction://hlinkfile"/>
                        </a:rPr>
                        <a:t>2</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9</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25"/>
                  </a:ext>
                </a:extLst>
              </a:tr>
              <a:tr h="277576">
                <a:tc>
                  <a:txBody>
                    <a:bodyPr/>
                    <a:lstStyle/>
                    <a:p>
                      <a:pPr algn="ctr"/>
                      <a:r>
                        <a:rPr lang="en-US" sz="1100">
                          <a:hlinkClick r:id="rId93" action="ppaction://hlinkfile"/>
                        </a:rPr>
                        <a:t>Other protists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dirty="0">
                          <a:hlinkClick r:id="rId94" action="ppaction://hlinkfile"/>
                        </a:rPr>
                        <a:t>1</a:t>
                      </a:r>
                      <a:endParaRPr lang="en-US" sz="1100" dirty="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95" action="ppaction://hlinkfile"/>
                        </a:rPr>
                        <a:t>24</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96" action="ppaction://hlinkfile"/>
                        </a:rPr>
                        <a:t>28</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dirty="0"/>
                        <a:t>53</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26"/>
                  </a:ext>
                </a:extLst>
              </a:tr>
              <a:tr h="187164">
                <a:tc>
                  <a:txBody>
                    <a:bodyPr/>
                    <a:lstStyle/>
                    <a:p>
                      <a:pPr algn="ctr"/>
                      <a:r>
                        <a:rPr lang="en-US" sz="1100"/>
                        <a:t>total:</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CFCF"/>
                    </a:solidFill>
                  </a:tcPr>
                </a:tc>
                <a:tc>
                  <a:txBody>
                    <a:bodyPr/>
                    <a:lstStyle/>
                    <a:p>
                      <a:pPr algn="ctr"/>
                      <a:r>
                        <a:rPr lang="en-US" sz="1100"/>
                        <a:t>1122</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CFCF"/>
                    </a:solidFill>
                  </a:tcPr>
                </a:tc>
                <a:tc>
                  <a:txBody>
                    <a:bodyPr/>
                    <a:lstStyle/>
                    <a:p>
                      <a:pPr algn="ctr"/>
                      <a:r>
                        <a:rPr lang="en-US" sz="1100"/>
                        <a:t>1114</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CFCF"/>
                    </a:solidFill>
                  </a:tcPr>
                </a:tc>
                <a:tc>
                  <a:txBody>
                    <a:bodyPr/>
                    <a:lstStyle/>
                    <a:p>
                      <a:pPr algn="ctr"/>
                      <a:r>
                        <a:rPr lang="en-US" sz="1100"/>
                        <a:t>923</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CFCF"/>
                    </a:solidFill>
                  </a:tcPr>
                </a:tc>
                <a:tc>
                  <a:txBody>
                    <a:bodyPr/>
                    <a:lstStyle/>
                    <a:p>
                      <a:pPr algn="ctr"/>
                      <a:r>
                        <a:rPr lang="en-US" sz="1100" dirty="0">
                          <a:highlight>
                            <a:srgbClr val="FFFF00"/>
                          </a:highlight>
                        </a:rPr>
                        <a:t>3159</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27"/>
                  </a:ext>
                </a:extLst>
              </a:tr>
              <a:tr h="126936">
                <a:tc gridSpan="5">
                  <a:txBody>
                    <a:bodyPr/>
                    <a:lstStyle/>
                    <a:p>
                      <a:pPr algn="ctr"/>
                      <a:r>
                        <a:rPr lang="en-US" sz="600"/>
                        <a:t>  </a:t>
                      </a:r>
                    </a:p>
                  </a:txBody>
                  <a:tcPr marL="0" marR="0" marT="0" marB="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8"/>
                  </a:ext>
                </a:extLst>
              </a:tr>
              <a:tr h="344419">
                <a:tc gridSpan="5">
                  <a:txBody>
                    <a:bodyPr/>
                    <a:lstStyle/>
                    <a:p>
                      <a:pPr algn="ctr"/>
                      <a:endParaRPr lang="en-US" sz="600"/>
                    </a:p>
                  </a:txBody>
                  <a:tcPr marL="0" marR="0" marT="0" marB="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9"/>
                  </a:ext>
                </a:extLst>
              </a:tr>
              <a:tr h="166476">
                <a:tc gridSpan="5">
                  <a:txBody>
                    <a:bodyPr/>
                    <a:lstStyle/>
                    <a:p>
                      <a:pPr algn="ctr"/>
                      <a:r>
                        <a:rPr lang="en-US" sz="600" dirty="0"/>
                        <a:t>Revised: Sep 01, 2011 </a:t>
                      </a:r>
                    </a:p>
                  </a:txBody>
                  <a:tcPr marL="0" marR="0" marT="0" marB="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30"/>
                  </a:ext>
                </a:extLst>
              </a:tr>
            </a:tbl>
          </a:graphicData>
        </a:graphic>
      </p:graphicFrame>
      <p:pic>
        <p:nvPicPr>
          <p:cNvPr id="99329" name="Picture 1" descr="http://www.ncbi.nlm.nih.gov/coreweb/images/tabs/pixel.gif"/>
          <p:cNvPicPr>
            <a:picLocks noChangeAspect="1" noChangeArrowheads="1"/>
          </p:cNvPicPr>
          <p:nvPr/>
        </p:nvPicPr>
        <p:blipFill>
          <a:blip r:embed="rId97"/>
          <a:srcRect/>
          <a:stretch>
            <a:fillRect/>
          </a:stretch>
        </p:blipFill>
        <p:spPr bwMode="auto">
          <a:xfrm>
            <a:off x="0" y="0"/>
            <a:ext cx="190500" cy="9525"/>
          </a:xfrm>
          <a:prstGeom prst="rect">
            <a:avLst/>
          </a:prstGeom>
          <a:noFill/>
        </p:spPr>
      </p:pic>
      <p:pic>
        <p:nvPicPr>
          <p:cNvPr id="99330" name="Picture 2" descr="http://www.ncbi.nlm.nih.gov/coreweb/images/tabs/pixel.gif"/>
          <p:cNvPicPr>
            <a:picLocks noChangeAspect="1" noChangeArrowheads="1"/>
          </p:cNvPicPr>
          <p:nvPr/>
        </p:nvPicPr>
        <p:blipFill>
          <a:blip r:embed="rId97"/>
          <a:srcRect/>
          <a:stretch>
            <a:fillRect/>
          </a:stretch>
        </p:blipFill>
        <p:spPr bwMode="auto">
          <a:xfrm>
            <a:off x="0" y="0"/>
            <a:ext cx="381000" cy="9525"/>
          </a:xfrm>
          <a:prstGeom prst="rect">
            <a:avLst/>
          </a:prstGeom>
          <a:noFill/>
        </p:spPr>
      </p:pic>
      <p:pic>
        <p:nvPicPr>
          <p:cNvPr id="99331" name="Picture 3" descr="http://www.ncbi.nlm.nih.gov/coreweb/images/tabs/pixel.gif"/>
          <p:cNvPicPr>
            <a:picLocks noChangeAspect="1" noChangeArrowheads="1"/>
          </p:cNvPicPr>
          <p:nvPr/>
        </p:nvPicPr>
        <p:blipFill>
          <a:blip r:embed="rId97"/>
          <a:srcRect/>
          <a:stretch>
            <a:fillRect/>
          </a:stretch>
        </p:blipFill>
        <p:spPr bwMode="auto">
          <a:xfrm>
            <a:off x="0" y="0"/>
            <a:ext cx="381000" cy="9525"/>
          </a:xfrm>
          <a:prstGeom prst="rect">
            <a:avLst/>
          </a:prstGeom>
          <a:noFill/>
        </p:spPr>
      </p:pic>
      <p:pic>
        <p:nvPicPr>
          <p:cNvPr id="99332" name="Picture 4" descr="http://www.ncbi.nlm.nih.gov/coreweb/images/tabs/pixel.gif"/>
          <p:cNvPicPr>
            <a:picLocks noChangeAspect="1" noChangeArrowheads="1"/>
          </p:cNvPicPr>
          <p:nvPr/>
        </p:nvPicPr>
        <p:blipFill>
          <a:blip r:embed="rId97"/>
          <a:srcRect/>
          <a:stretch>
            <a:fillRect/>
          </a:stretch>
        </p:blipFill>
        <p:spPr bwMode="auto">
          <a:xfrm>
            <a:off x="0" y="0"/>
            <a:ext cx="190500" cy="9525"/>
          </a:xfrm>
          <a:prstGeom prst="rect">
            <a:avLst/>
          </a:prstGeom>
          <a:noFill/>
        </p:spPr>
      </p:pic>
      <p:pic>
        <p:nvPicPr>
          <p:cNvPr id="99333" name="Picture 5" descr="http://www.ncbi.nlm.nih.gov/coreweb/images/tabs/pixel.gif"/>
          <p:cNvPicPr>
            <a:picLocks noChangeAspect="1" noChangeArrowheads="1"/>
          </p:cNvPicPr>
          <p:nvPr/>
        </p:nvPicPr>
        <p:blipFill>
          <a:blip r:embed="rId97"/>
          <a:srcRect/>
          <a:stretch>
            <a:fillRect/>
          </a:stretch>
        </p:blipFill>
        <p:spPr bwMode="auto">
          <a:xfrm>
            <a:off x="0" y="0"/>
            <a:ext cx="381000" cy="9525"/>
          </a:xfrm>
          <a:prstGeom prst="rect">
            <a:avLst/>
          </a:prstGeom>
          <a:noFill/>
        </p:spPr>
      </p:pic>
      <p:pic>
        <p:nvPicPr>
          <p:cNvPr id="99334" name="Picture 6" descr="http://www.ncbi.nlm.nih.gov/coreweb/images/tabs/pixel.gif"/>
          <p:cNvPicPr>
            <a:picLocks noChangeAspect="1" noChangeArrowheads="1"/>
          </p:cNvPicPr>
          <p:nvPr/>
        </p:nvPicPr>
        <p:blipFill>
          <a:blip r:embed="rId97"/>
          <a:srcRect/>
          <a:stretch>
            <a:fillRect/>
          </a:stretch>
        </p:blipFill>
        <p:spPr bwMode="auto">
          <a:xfrm>
            <a:off x="0" y="0"/>
            <a:ext cx="571500" cy="9525"/>
          </a:xfrm>
          <a:prstGeom prst="rect">
            <a:avLst/>
          </a:prstGeom>
          <a:noFill/>
        </p:spPr>
      </p:pic>
      <p:pic>
        <p:nvPicPr>
          <p:cNvPr id="99335" name="Picture 7" descr="http://www.ncbi.nlm.nih.gov/coreweb/images/tabs/pixel.gif"/>
          <p:cNvPicPr>
            <a:picLocks noChangeAspect="1" noChangeArrowheads="1"/>
          </p:cNvPicPr>
          <p:nvPr/>
        </p:nvPicPr>
        <p:blipFill>
          <a:blip r:embed="rId97"/>
          <a:srcRect/>
          <a:stretch>
            <a:fillRect/>
          </a:stretch>
        </p:blipFill>
        <p:spPr bwMode="auto">
          <a:xfrm>
            <a:off x="0" y="0"/>
            <a:ext cx="571500" cy="9525"/>
          </a:xfrm>
          <a:prstGeom prst="rect">
            <a:avLst/>
          </a:prstGeom>
          <a:noFill/>
        </p:spPr>
      </p:pic>
      <p:pic>
        <p:nvPicPr>
          <p:cNvPr id="99336" name="Picture 8" descr="http://www.ncbi.nlm.nih.gov/coreweb/images/tabs/pixel.gif"/>
          <p:cNvPicPr>
            <a:picLocks noChangeAspect="1" noChangeArrowheads="1"/>
          </p:cNvPicPr>
          <p:nvPr/>
        </p:nvPicPr>
        <p:blipFill>
          <a:blip r:embed="rId97"/>
          <a:srcRect/>
          <a:stretch>
            <a:fillRect/>
          </a:stretch>
        </p:blipFill>
        <p:spPr bwMode="auto">
          <a:xfrm>
            <a:off x="0" y="0"/>
            <a:ext cx="571500" cy="9525"/>
          </a:xfrm>
          <a:prstGeom prst="rect">
            <a:avLst/>
          </a:prstGeom>
          <a:noFill/>
        </p:spPr>
      </p:pic>
      <p:pic>
        <p:nvPicPr>
          <p:cNvPr id="99337" name="Picture 9" descr="http://www.ncbi.nlm.nih.gov/coreweb/images/tabs/pixel.gif"/>
          <p:cNvPicPr>
            <a:picLocks noChangeAspect="1" noChangeArrowheads="1"/>
          </p:cNvPicPr>
          <p:nvPr/>
        </p:nvPicPr>
        <p:blipFill>
          <a:blip r:embed="rId97"/>
          <a:srcRect/>
          <a:stretch>
            <a:fillRect/>
          </a:stretch>
        </p:blipFill>
        <p:spPr bwMode="auto">
          <a:xfrm>
            <a:off x="0" y="0"/>
            <a:ext cx="571500" cy="9525"/>
          </a:xfrm>
          <a:prstGeom prst="rect">
            <a:avLst/>
          </a:prstGeom>
          <a:noFill/>
        </p:spPr>
      </p:pic>
      <p:pic>
        <p:nvPicPr>
          <p:cNvPr id="99338" name="Picture 10" descr="http://www.ncbi.nlm.nih.gov/coreweb/images/tabs/pixel.gif"/>
          <p:cNvPicPr>
            <a:picLocks noChangeAspect="1" noChangeArrowheads="1"/>
          </p:cNvPicPr>
          <p:nvPr/>
        </p:nvPicPr>
        <p:blipFill>
          <a:blip r:embed="rId97"/>
          <a:srcRect/>
          <a:stretch>
            <a:fillRect/>
          </a:stretch>
        </p:blipFill>
        <p:spPr bwMode="auto">
          <a:xfrm>
            <a:off x="0" y="0"/>
            <a:ext cx="571500" cy="9525"/>
          </a:xfrm>
          <a:prstGeom prst="rect">
            <a:avLst/>
          </a:prstGeom>
          <a:noFill/>
        </p:spPr>
      </p:pic>
      <p:pic>
        <p:nvPicPr>
          <p:cNvPr id="99339" name="Picture 11" descr="http://www.ncbi.nlm.nih.gov/coreweb/images/tabs/pixel.gif"/>
          <p:cNvPicPr>
            <a:picLocks noChangeAspect="1" noChangeArrowheads="1"/>
          </p:cNvPicPr>
          <p:nvPr/>
        </p:nvPicPr>
        <p:blipFill>
          <a:blip r:embed="rId97"/>
          <a:srcRect/>
          <a:stretch>
            <a:fillRect/>
          </a:stretch>
        </p:blipFill>
        <p:spPr bwMode="auto">
          <a:xfrm>
            <a:off x="0" y="0"/>
            <a:ext cx="571500" cy="9525"/>
          </a:xfrm>
          <a:prstGeom prst="rect">
            <a:avLst/>
          </a:prstGeom>
          <a:noFill/>
        </p:spPr>
      </p:pic>
      <p:pic>
        <p:nvPicPr>
          <p:cNvPr id="99340" name="Picture 12" descr="http://www.ncbi.nlm.nih.gov/coreweb/images/tabs/pixel.gif"/>
          <p:cNvPicPr>
            <a:picLocks noChangeAspect="1" noChangeArrowheads="1"/>
          </p:cNvPicPr>
          <p:nvPr/>
        </p:nvPicPr>
        <p:blipFill>
          <a:blip r:embed="rId97"/>
          <a:srcRect/>
          <a:stretch>
            <a:fillRect/>
          </a:stretch>
        </p:blipFill>
        <p:spPr bwMode="auto">
          <a:xfrm>
            <a:off x="0" y="0"/>
            <a:ext cx="571500" cy="9525"/>
          </a:xfrm>
          <a:prstGeom prst="rect">
            <a:avLst/>
          </a:prstGeom>
          <a:noFill/>
        </p:spPr>
      </p:pic>
      <p:pic>
        <p:nvPicPr>
          <p:cNvPr id="99341" name="Picture 13" descr="http://www.ncbi.nlm.nih.gov/coreweb/images/tabs/pixel.gif"/>
          <p:cNvPicPr>
            <a:picLocks noChangeAspect="1" noChangeArrowheads="1"/>
          </p:cNvPicPr>
          <p:nvPr/>
        </p:nvPicPr>
        <p:blipFill>
          <a:blip r:embed="rId97"/>
          <a:srcRect/>
          <a:stretch>
            <a:fillRect/>
          </a:stretch>
        </p:blipFill>
        <p:spPr bwMode="auto">
          <a:xfrm>
            <a:off x="0" y="0"/>
            <a:ext cx="571500" cy="9525"/>
          </a:xfrm>
          <a:prstGeom prst="rect">
            <a:avLst/>
          </a:prstGeom>
          <a:noFill/>
        </p:spPr>
      </p:pic>
      <p:pic>
        <p:nvPicPr>
          <p:cNvPr id="99342" name="Picture 14" descr="http://www.ncbi.nlm.nih.gov/coreweb/images/tabs/pixel.gif"/>
          <p:cNvPicPr>
            <a:picLocks noChangeAspect="1" noChangeArrowheads="1"/>
          </p:cNvPicPr>
          <p:nvPr/>
        </p:nvPicPr>
        <p:blipFill>
          <a:blip r:embed="rId97"/>
          <a:srcRect/>
          <a:stretch>
            <a:fillRect/>
          </a:stretch>
        </p:blipFill>
        <p:spPr bwMode="auto">
          <a:xfrm>
            <a:off x="0" y="0"/>
            <a:ext cx="571500" cy="9525"/>
          </a:xfrm>
          <a:prstGeom prst="rect">
            <a:avLst/>
          </a:prstGeom>
          <a:noFill/>
        </p:spPr>
      </p:pic>
      <p:pic>
        <p:nvPicPr>
          <p:cNvPr id="99343" name="Picture 15" descr="http://www.ncbi.nlm.nih.gov/coreweb/images/tabs/pixel.gif"/>
          <p:cNvPicPr>
            <a:picLocks noChangeAspect="1" noChangeArrowheads="1"/>
          </p:cNvPicPr>
          <p:nvPr/>
        </p:nvPicPr>
        <p:blipFill>
          <a:blip r:embed="rId97"/>
          <a:srcRect/>
          <a:stretch>
            <a:fillRect/>
          </a:stretch>
        </p:blipFill>
        <p:spPr bwMode="auto">
          <a:xfrm>
            <a:off x="0" y="0"/>
            <a:ext cx="381000" cy="9525"/>
          </a:xfrm>
          <a:prstGeom prst="rect">
            <a:avLst/>
          </a:prstGeom>
          <a:noFill/>
        </p:spPr>
      </p:pic>
      <p:pic>
        <p:nvPicPr>
          <p:cNvPr id="99344" name="Picture 16" descr="http://www.ncbi.nlm.nih.gov/coreweb/images/tabs/pixel.gif"/>
          <p:cNvPicPr>
            <a:picLocks noChangeAspect="1" noChangeArrowheads="1"/>
          </p:cNvPicPr>
          <p:nvPr/>
        </p:nvPicPr>
        <p:blipFill>
          <a:blip r:embed="rId97"/>
          <a:srcRect/>
          <a:stretch>
            <a:fillRect/>
          </a:stretch>
        </p:blipFill>
        <p:spPr bwMode="auto">
          <a:xfrm>
            <a:off x="0" y="0"/>
            <a:ext cx="571500" cy="9525"/>
          </a:xfrm>
          <a:prstGeom prst="rect">
            <a:avLst/>
          </a:prstGeom>
          <a:noFill/>
        </p:spPr>
      </p:pic>
      <p:pic>
        <p:nvPicPr>
          <p:cNvPr id="99345" name="Picture 17" descr="http://www.ncbi.nlm.nih.gov/coreweb/images/tabs/pixel.gif"/>
          <p:cNvPicPr>
            <a:picLocks noChangeAspect="1" noChangeArrowheads="1"/>
          </p:cNvPicPr>
          <p:nvPr/>
        </p:nvPicPr>
        <p:blipFill>
          <a:blip r:embed="rId97"/>
          <a:srcRect/>
          <a:stretch>
            <a:fillRect/>
          </a:stretch>
        </p:blipFill>
        <p:spPr bwMode="auto">
          <a:xfrm>
            <a:off x="0" y="0"/>
            <a:ext cx="571500" cy="9525"/>
          </a:xfrm>
          <a:prstGeom prst="rect">
            <a:avLst/>
          </a:prstGeom>
          <a:noFill/>
        </p:spPr>
      </p:pic>
      <p:pic>
        <p:nvPicPr>
          <p:cNvPr id="99346" name="Picture 18" descr="http://www.ncbi.nlm.nih.gov/coreweb/images/tabs/pixel.gif"/>
          <p:cNvPicPr>
            <a:picLocks noChangeAspect="1" noChangeArrowheads="1"/>
          </p:cNvPicPr>
          <p:nvPr/>
        </p:nvPicPr>
        <p:blipFill>
          <a:blip r:embed="rId97"/>
          <a:srcRect/>
          <a:stretch>
            <a:fillRect/>
          </a:stretch>
        </p:blipFill>
        <p:spPr bwMode="auto">
          <a:xfrm>
            <a:off x="0" y="0"/>
            <a:ext cx="381000" cy="9525"/>
          </a:xfrm>
          <a:prstGeom prst="rect">
            <a:avLst/>
          </a:prstGeom>
          <a:noFill/>
        </p:spPr>
      </p:pic>
      <p:pic>
        <p:nvPicPr>
          <p:cNvPr id="99347" name="Picture 19" descr="http://www.ncbi.nlm.nih.gov/coreweb/images/tabs/pixel.gif"/>
          <p:cNvPicPr>
            <a:picLocks noChangeAspect="1" noChangeArrowheads="1"/>
          </p:cNvPicPr>
          <p:nvPr/>
        </p:nvPicPr>
        <p:blipFill>
          <a:blip r:embed="rId97"/>
          <a:srcRect/>
          <a:stretch>
            <a:fillRect/>
          </a:stretch>
        </p:blipFill>
        <p:spPr bwMode="auto">
          <a:xfrm>
            <a:off x="0" y="0"/>
            <a:ext cx="571500" cy="9525"/>
          </a:xfrm>
          <a:prstGeom prst="rect">
            <a:avLst/>
          </a:prstGeom>
          <a:noFill/>
        </p:spPr>
      </p:pic>
      <p:pic>
        <p:nvPicPr>
          <p:cNvPr id="99348" name="Picture 20" descr="http://www.ncbi.nlm.nih.gov/coreweb/images/tabs/pixel.gif"/>
          <p:cNvPicPr>
            <a:picLocks noChangeAspect="1" noChangeArrowheads="1"/>
          </p:cNvPicPr>
          <p:nvPr/>
        </p:nvPicPr>
        <p:blipFill>
          <a:blip r:embed="rId97"/>
          <a:srcRect/>
          <a:stretch>
            <a:fillRect/>
          </a:stretch>
        </p:blipFill>
        <p:spPr bwMode="auto">
          <a:xfrm>
            <a:off x="0" y="0"/>
            <a:ext cx="571500" cy="9525"/>
          </a:xfrm>
          <a:prstGeom prst="rect">
            <a:avLst/>
          </a:prstGeom>
          <a:noFill/>
        </p:spPr>
      </p:pic>
      <p:pic>
        <p:nvPicPr>
          <p:cNvPr id="99349" name="Picture 21" descr="http://www.ncbi.nlm.nih.gov/coreweb/images/tabs/pixel.gif"/>
          <p:cNvPicPr>
            <a:picLocks noChangeAspect="1" noChangeArrowheads="1"/>
          </p:cNvPicPr>
          <p:nvPr/>
        </p:nvPicPr>
        <p:blipFill>
          <a:blip r:embed="rId97"/>
          <a:srcRect/>
          <a:stretch>
            <a:fillRect/>
          </a:stretch>
        </p:blipFill>
        <p:spPr bwMode="auto">
          <a:xfrm>
            <a:off x="0" y="0"/>
            <a:ext cx="571500" cy="9525"/>
          </a:xfrm>
          <a:prstGeom prst="rect">
            <a:avLst/>
          </a:prstGeom>
          <a:noFill/>
        </p:spPr>
      </p:pic>
      <p:pic>
        <p:nvPicPr>
          <p:cNvPr id="99350" name="Picture 22" descr="http://www.ncbi.nlm.nih.gov/coreweb/images/tabs/pixel.gif"/>
          <p:cNvPicPr>
            <a:picLocks noChangeAspect="1" noChangeArrowheads="1"/>
          </p:cNvPicPr>
          <p:nvPr/>
        </p:nvPicPr>
        <p:blipFill>
          <a:blip r:embed="rId97"/>
          <a:srcRect/>
          <a:stretch>
            <a:fillRect/>
          </a:stretch>
        </p:blipFill>
        <p:spPr bwMode="auto">
          <a:xfrm>
            <a:off x="0" y="0"/>
            <a:ext cx="381000" cy="9525"/>
          </a:xfrm>
          <a:prstGeom prst="rect">
            <a:avLst/>
          </a:prstGeom>
          <a:noFill/>
        </p:spPr>
      </p:pic>
      <p:pic>
        <p:nvPicPr>
          <p:cNvPr id="99351" name="Picture 23" descr="http://www.ncbi.nlm.nih.gov/coreweb/images/tabs/pixel.gif"/>
          <p:cNvPicPr>
            <a:picLocks noChangeAspect="1" noChangeArrowheads="1"/>
          </p:cNvPicPr>
          <p:nvPr/>
        </p:nvPicPr>
        <p:blipFill>
          <a:blip r:embed="rId97"/>
          <a:srcRect/>
          <a:stretch>
            <a:fillRect/>
          </a:stretch>
        </p:blipFill>
        <p:spPr bwMode="auto">
          <a:xfrm>
            <a:off x="0" y="0"/>
            <a:ext cx="571500" cy="9525"/>
          </a:xfrm>
          <a:prstGeom prst="rect">
            <a:avLst/>
          </a:prstGeom>
          <a:noFill/>
        </p:spPr>
      </p:pic>
      <p:pic>
        <p:nvPicPr>
          <p:cNvPr id="99352" name="Picture 24" descr="http://www.ncbi.nlm.nih.gov/coreweb/images/tabs/pixel.gif"/>
          <p:cNvPicPr>
            <a:picLocks noChangeAspect="1" noChangeArrowheads="1"/>
          </p:cNvPicPr>
          <p:nvPr/>
        </p:nvPicPr>
        <p:blipFill>
          <a:blip r:embed="rId97"/>
          <a:srcRect/>
          <a:stretch>
            <a:fillRect/>
          </a:stretch>
        </p:blipFill>
        <p:spPr bwMode="auto">
          <a:xfrm>
            <a:off x="0" y="0"/>
            <a:ext cx="571500" cy="9525"/>
          </a:xfrm>
          <a:prstGeom prst="rect">
            <a:avLst/>
          </a:prstGeom>
          <a:noFill/>
        </p:spPr>
      </p:pic>
      <p:pic>
        <p:nvPicPr>
          <p:cNvPr id="99353" name="Picture 25" descr="http://www.ncbi.nlm.nih.gov/coreweb/images/tabs/pixel.gif"/>
          <p:cNvPicPr>
            <a:picLocks noChangeAspect="1" noChangeArrowheads="1"/>
          </p:cNvPicPr>
          <p:nvPr/>
        </p:nvPicPr>
        <p:blipFill>
          <a:blip r:embed="rId97"/>
          <a:srcRect/>
          <a:stretch>
            <a:fillRect/>
          </a:stretch>
        </p:blipFill>
        <p:spPr bwMode="auto">
          <a:xfrm>
            <a:off x="0" y="0"/>
            <a:ext cx="571500" cy="9525"/>
          </a:xfrm>
          <a:prstGeom prst="rect">
            <a:avLst/>
          </a:prstGeom>
          <a:noFill/>
        </p:spPr>
      </p:pic>
      <p:sp>
        <p:nvSpPr>
          <p:cNvPr id="2" name="TextBox 1"/>
          <p:cNvSpPr txBox="1"/>
          <p:nvPr/>
        </p:nvSpPr>
        <p:spPr>
          <a:xfrm>
            <a:off x="76200" y="6248400"/>
            <a:ext cx="8991600" cy="523220"/>
          </a:xfrm>
          <a:prstGeom prst="rect">
            <a:avLst/>
          </a:prstGeom>
          <a:noFill/>
        </p:spPr>
        <p:txBody>
          <a:bodyPr wrap="square" rtlCol="0">
            <a:spAutoFit/>
          </a:bodyPr>
          <a:lstStyle/>
          <a:p>
            <a:r>
              <a:rPr lang="en-US" sz="1400" b="1" dirty="0"/>
              <a:t>8/23/18  Total </a:t>
            </a:r>
            <a:r>
              <a:rPr lang="en-US" sz="1400" b="1" dirty="0">
                <a:solidFill>
                  <a:schemeClr val="accent5">
                    <a:lumMod val="50000"/>
                  </a:schemeClr>
                </a:solidFill>
                <a:highlight>
                  <a:srgbClr val="FFFF00"/>
                </a:highlight>
              </a:rPr>
              <a:t>205,878</a:t>
            </a:r>
            <a:r>
              <a:rPr lang="en-US" sz="1400" b="1" dirty="0">
                <a:solidFill>
                  <a:schemeClr val="accent5">
                    <a:lumMod val="50000"/>
                  </a:schemeClr>
                </a:solidFill>
              </a:rPr>
              <a:t> </a:t>
            </a:r>
            <a:r>
              <a:rPr lang="en-US" sz="1400" dirty="0">
                <a:solidFill>
                  <a:schemeClr val="accent5">
                    <a:lumMod val="50000"/>
                  </a:schemeClr>
                </a:solidFill>
                <a:hlinkClick r:id="rId98"/>
              </a:rPr>
              <a:t>Eukaryotes [</a:t>
            </a:r>
            <a:r>
              <a:rPr lang="en-US" sz="1400" b="1" dirty="0">
                <a:solidFill>
                  <a:schemeClr val="accent5">
                    <a:lumMod val="50000"/>
                  </a:schemeClr>
                </a:solidFill>
                <a:hlinkClick r:id="rId98"/>
              </a:rPr>
              <a:t>6479</a:t>
            </a:r>
            <a:r>
              <a:rPr lang="en-US" sz="1400" dirty="0">
                <a:solidFill>
                  <a:schemeClr val="accent5">
                    <a:lumMod val="50000"/>
                  </a:schemeClr>
                </a:solidFill>
                <a:hlinkClick r:id="rId98"/>
              </a:rPr>
              <a:t>]</a:t>
            </a:r>
            <a:r>
              <a:rPr lang="en-US" sz="1400" dirty="0">
                <a:solidFill>
                  <a:schemeClr val="accent5">
                    <a:lumMod val="50000"/>
                  </a:schemeClr>
                </a:solidFill>
              </a:rPr>
              <a:t>, </a:t>
            </a:r>
            <a:r>
              <a:rPr lang="en-US" sz="1400" dirty="0">
                <a:solidFill>
                  <a:schemeClr val="accent5">
                    <a:lumMod val="50000"/>
                  </a:schemeClr>
                </a:solidFill>
                <a:hlinkClick r:id="rId99"/>
              </a:rPr>
              <a:t>Prokaryotes [</a:t>
            </a:r>
            <a:r>
              <a:rPr lang="en-US" sz="1400" b="1" dirty="0">
                <a:solidFill>
                  <a:schemeClr val="accent5">
                    <a:lumMod val="50000"/>
                  </a:schemeClr>
                </a:solidFill>
                <a:hlinkClick r:id="rId99"/>
              </a:rPr>
              <a:t>155735</a:t>
            </a:r>
            <a:r>
              <a:rPr lang="en-US" sz="1400" dirty="0">
                <a:solidFill>
                  <a:schemeClr val="accent5">
                    <a:lumMod val="50000"/>
                  </a:schemeClr>
                </a:solidFill>
                <a:hlinkClick r:id="rId99"/>
              </a:rPr>
              <a:t>]</a:t>
            </a:r>
            <a:r>
              <a:rPr lang="en-US" sz="1400" dirty="0">
                <a:solidFill>
                  <a:schemeClr val="accent5">
                    <a:lumMod val="50000"/>
                  </a:schemeClr>
                </a:solidFill>
              </a:rPr>
              <a:t>, Viruses [</a:t>
            </a:r>
            <a:r>
              <a:rPr lang="en-US" sz="1400" b="1" dirty="0">
                <a:solidFill>
                  <a:schemeClr val="accent5">
                    <a:lumMod val="50000"/>
                  </a:schemeClr>
                </a:solidFill>
              </a:rPr>
              <a:t>18133]</a:t>
            </a:r>
            <a:r>
              <a:rPr lang="en-US" sz="1400" dirty="0">
                <a:solidFill>
                  <a:schemeClr val="accent5">
                    <a:lumMod val="50000"/>
                  </a:schemeClr>
                </a:solidFill>
              </a:rPr>
              <a:t>, </a:t>
            </a:r>
            <a:r>
              <a:rPr lang="en-US" sz="1400" dirty="0">
                <a:solidFill>
                  <a:schemeClr val="accent5">
                    <a:lumMod val="50000"/>
                  </a:schemeClr>
                </a:solidFill>
                <a:hlinkClick r:id="rId100"/>
              </a:rPr>
              <a:t>Plasmids [</a:t>
            </a:r>
            <a:r>
              <a:rPr lang="en-US" sz="1400" b="1" dirty="0">
                <a:solidFill>
                  <a:schemeClr val="accent5">
                    <a:lumMod val="50000"/>
                  </a:schemeClr>
                </a:solidFill>
                <a:hlinkClick r:id="rId100"/>
              </a:rPr>
              <a:t>13456</a:t>
            </a:r>
            <a:r>
              <a:rPr lang="en-US" sz="1400" dirty="0">
                <a:solidFill>
                  <a:schemeClr val="accent5">
                    <a:lumMod val="50000"/>
                  </a:schemeClr>
                </a:solidFill>
                <a:hlinkClick r:id="rId100"/>
              </a:rPr>
              <a:t>]</a:t>
            </a:r>
            <a:r>
              <a:rPr lang="en-US" sz="1400" dirty="0">
                <a:solidFill>
                  <a:schemeClr val="accent5">
                    <a:lumMod val="50000"/>
                  </a:schemeClr>
                </a:solidFill>
              </a:rPr>
              <a:t>, </a:t>
            </a:r>
            <a:r>
              <a:rPr lang="en-US" sz="1400" dirty="0">
                <a:solidFill>
                  <a:schemeClr val="accent5">
                    <a:lumMod val="50000"/>
                  </a:schemeClr>
                </a:solidFill>
                <a:hlinkClick r:id="rId101"/>
              </a:rPr>
              <a:t>Organelles [</a:t>
            </a:r>
            <a:r>
              <a:rPr lang="en-US" sz="1400" b="1" dirty="0">
                <a:solidFill>
                  <a:schemeClr val="accent5">
                    <a:lumMod val="50000"/>
                  </a:schemeClr>
                </a:solidFill>
                <a:hlinkClick r:id="rId101"/>
              </a:rPr>
              <a:t>12075</a:t>
            </a:r>
            <a:r>
              <a:rPr lang="en-US" sz="1400" dirty="0">
                <a:solidFill>
                  <a:schemeClr val="accent5">
                    <a:lumMod val="50000"/>
                  </a:schemeClr>
                </a:solidFill>
                <a:hlinkClick r:id="rId101"/>
              </a:rPr>
              <a:t>]</a:t>
            </a:r>
            <a:r>
              <a:rPr lang="en-US" sz="1400" dirty="0">
                <a:solidFill>
                  <a:schemeClr val="accent5">
                    <a:lumMod val="50000"/>
                  </a:schemeClr>
                </a:solidFill>
              </a:rPr>
              <a:t>  (an increase of </a:t>
            </a:r>
            <a:r>
              <a:rPr lang="en-US" sz="1400" b="1" dirty="0">
                <a:solidFill>
                  <a:srgbClr val="FF0000"/>
                </a:solidFill>
              </a:rPr>
              <a:t>56X since 2011 </a:t>
            </a:r>
            <a:r>
              <a:rPr lang="en-US" sz="1400" dirty="0">
                <a:solidFill>
                  <a:schemeClr val="accent5">
                    <a:lumMod val="50000"/>
                  </a:schemeClr>
                </a:solidFill>
              </a:rPr>
              <a:t>with </a:t>
            </a:r>
            <a:r>
              <a:rPr lang="en-US" sz="1400" b="1" dirty="0">
                <a:solidFill>
                  <a:srgbClr val="FF0000"/>
                </a:solidFill>
              </a:rPr>
              <a:t>68,454</a:t>
            </a:r>
            <a:r>
              <a:rPr lang="en-US" sz="1400" dirty="0">
                <a:solidFill>
                  <a:schemeClr val="accent5">
                    <a:lumMod val="50000"/>
                  </a:schemeClr>
                </a:solidFill>
              </a:rPr>
              <a:t> genomes added over the last year)</a:t>
            </a:r>
          </a:p>
        </p:txBody>
      </p:sp>
    </p:spTree>
    <p:controls>
      <mc:AlternateContent xmlns:mc="http://schemas.openxmlformats.org/markup-compatibility/2006">
        <mc:Choice xmlns:v="urn:schemas-microsoft-com:vml" Requires="v">
          <p:control spid="8272" name="HTMLText1" r:id="rId2" imgW="914400" imgH="228600"/>
        </mc:Choice>
        <mc:Fallback>
          <p:control name="HTMLText1" r:id="rId2" imgW="914400" imgH="228600">
            <p:pic>
              <p:nvPicPr>
                <p:cNvPr id="5" name="HTMLText1"/>
                <p:cNvPicPr preferRelativeResize="0">
                  <a:picLocks noChangeArrowheads="1" noChangeShapeType="1"/>
                </p:cNvPicPr>
                <p:nvPr/>
              </p:nvPicPr>
              <p:blipFill>
                <a:blip r:embed="rId102"/>
                <a:srcRect/>
                <a:stretch>
                  <a:fillRect/>
                </a:stretch>
              </p:blipFill>
              <p:spPr bwMode="auto">
                <a:xfrm>
                  <a:off x="0" y="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66807"/>
            <a:ext cx="8839200" cy="4714111"/>
          </a:xfrm>
          <a:prstGeom prst="rect">
            <a:avLst/>
          </a:prstGeom>
        </p:spPr>
        <p:txBody>
          <a:bodyPr wrap="square">
            <a:spAutoFit/>
          </a:bodyPr>
          <a:lstStyle/>
          <a:p>
            <a:pPr lvl="0"/>
            <a:r>
              <a:rPr lang="en-US" sz="1700" b="1" dirty="0">
                <a:solidFill>
                  <a:srgbClr val="1F497D"/>
                </a:solidFill>
              </a:rPr>
              <a:t>Recombinases</a:t>
            </a:r>
            <a:r>
              <a:rPr lang="en-US" sz="1700" dirty="0">
                <a:solidFill>
                  <a:srgbClr val="C0504D"/>
                </a:solidFill>
              </a:rPr>
              <a:t> </a:t>
            </a:r>
            <a:r>
              <a:rPr lang="en-US" sz="1700" dirty="0">
                <a:solidFill>
                  <a:prstClr val="black"/>
                </a:solidFill>
              </a:rPr>
              <a:t>– (</a:t>
            </a:r>
            <a:r>
              <a:rPr lang="en-US" sz="1700" b="1" dirty="0" err="1">
                <a:solidFill>
                  <a:prstClr val="black"/>
                </a:solidFill>
              </a:rPr>
              <a:t>Cre</a:t>
            </a:r>
            <a:r>
              <a:rPr lang="en-US" sz="1700" b="1" dirty="0">
                <a:solidFill>
                  <a:prstClr val="black"/>
                </a:solidFill>
              </a:rPr>
              <a:t>, </a:t>
            </a:r>
            <a:r>
              <a:rPr lang="en-US" sz="1700" b="1" dirty="0" err="1">
                <a:solidFill>
                  <a:prstClr val="black"/>
                </a:solidFill>
              </a:rPr>
              <a:t>Flp</a:t>
            </a:r>
            <a:r>
              <a:rPr lang="en-US" sz="1700" dirty="0">
                <a:solidFill>
                  <a:prstClr val="black"/>
                </a:solidFill>
              </a:rPr>
              <a:t>) – enzymes that promote </a:t>
            </a:r>
            <a:r>
              <a:rPr lang="en-US" sz="1700" b="1" i="1" dirty="0">
                <a:solidFill>
                  <a:prstClr val="black"/>
                </a:solidFill>
              </a:rPr>
              <a:t>site-specific recombination </a:t>
            </a:r>
            <a:r>
              <a:rPr lang="en-US" sz="1700" dirty="0">
                <a:solidFill>
                  <a:prstClr val="black"/>
                </a:solidFill>
              </a:rPr>
              <a:t>- helpful in molecular genetics for targeted “knockouts” (deleting gene) &amp; “knock-ins” (adding DNA or replacing gene) and also for “ligase-free” cloning (e.g., the Gateway system).  </a:t>
            </a:r>
          </a:p>
          <a:p>
            <a:pPr lvl="0"/>
            <a:endParaRPr lang="en-US" sz="1700" dirty="0" smtClean="0">
              <a:solidFill>
                <a:prstClr val="black"/>
              </a:solidFill>
            </a:endParaRPr>
          </a:p>
          <a:p>
            <a:pPr lvl="0"/>
            <a:endParaRPr lang="en-US" sz="1700" dirty="0">
              <a:solidFill>
                <a:prstClr val="black"/>
              </a:solidFill>
            </a:endParaRPr>
          </a:p>
          <a:p>
            <a:pPr lvl="0"/>
            <a:endParaRPr lang="en-US" sz="1700" dirty="0" smtClean="0">
              <a:solidFill>
                <a:prstClr val="black"/>
              </a:solidFill>
            </a:endParaRPr>
          </a:p>
          <a:p>
            <a:pPr lvl="0"/>
            <a:r>
              <a:rPr lang="en-US" sz="1700" dirty="0" smtClean="0">
                <a:solidFill>
                  <a:prstClr val="black"/>
                </a:solidFill>
              </a:rPr>
              <a:t>The </a:t>
            </a:r>
            <a:r>
              <a:rPr lang="en-US" sz="1700" dirty="0" err="1" smtClean="0">
                <a:solidFill>
                  <a:prstClr val="black"/>
                </a:solidFill>
              </a:rPr>
              <a:t>Flp</a:t>
            </a:r>
            <a:r>
              <a:rPr lang="en-US" sz="1700" dirty="0" smtClean="0">
                <a:solidFill>
                  <a:prstClr val="black"/>
                </a:solidFill>
              </a:rPr>
              <a:t> protein recognizes a  </a:t>
            </a:r>
            <a:r>
              <a:rPr lang="en-US" sz="1700" dirty="0">
                <a:solidFill>
                  <a:prstClr val="black"/>
                </a:solidFill>
              </a:rPr>
              <a:t>34 bp </a:t>
            </a:r>
            <a:r>
              <a:rPr lang="en-US" sz="1700" dirty="0" smtClean="0">
                <a:solidFill>
                  <a:prstClr val="black"/>
                </a:solidFill>
              </a:rPr>
              <a:t>FRT target </a:t>
            </a:r>
            <a:r>
              <a:rPr lang="en-US" sz="1700" dirty="0">
                <a:solidFill>
                  <a:prstClr val="black"/>
                </a:solidFill>
              </a:rPr>
              <a:t>site is composed of two 13 bp inverted arms and a central core spacer:  </a:t>
            </a:r>
            <a:r>
              <a:rPr lang="en-US" sz="1700" b="1" baseline="30000" dirty="0">
                <a:solidFill>
                  <a:prstClr val="black"/>
                </a:solidFill>
              </a:rPr>
              <a:t>5'</a:t>
            </a:r>
            <a:r>
              <a:rPr lang="en-US" sz="1700" b="1" dirty="0">
                <a:solidFill>
                  <a:prstClr val="black"/>
                </a:solidFill>
              </a:rPr>
              <a:t>GAAGTTCCTATTC</a:t>
            </a:r>
            <a:r>
              <a:rPr lang="en-US" sz="1700" b="1" i="1" dirty="0">
                <a:solidFill>
                  <a:prstClr val="black"/>
                </a:solidFill>
              </a:rPr>
              <a:t>tctagaaa</a:t>
            </a:r>
            <a:r>
              <a:rPr lang="en-US" sz="1700" b="1" dirty="0">
                <a:solidFill>
                  <a:prstClr val="black"/>
                </a:solidFill>
              </a:rPr>
              <a:t>G</a:t>
            </a:r>
            <a:r>
              <a:rPr lang="en-US" sz="1700" b="1" i="1" dirty="0">
                <a:solidFill>
                  <a:prstClr val="black"/>
                </a:solidFill>
              </a:rPr>
              <a:t>t</a:t>
            </a:r>
            <a:r>
              <a:rPr lang="en-US" sz="1700" b="1" dirty="0">
                <a:solidFill>
                  <a:prstClr val="black"/>
                </a:solidFill>
              </a:rPr>
              <a:t>ATAGGAACTTC</a:t>
            </a:r>
            <a:r>
              <a:rPr lang="en-US" sz="1700" b="1" baseline="30000" dirty="0">
                <a:solidFill>
                  <a:prstClr val="black"/>
                </a:solidFill>
              </a:rPr>
              <a:t>3</a:t>
            </a:r>
            <a:r>
              <a:rPr lang="en-US" sz="1700" b="1" baseline="30000" dirty="0" smtClean="0">
                <a:solidFill>
                  <a:prstClr val="black"/>
                </a:solidFill>
              </a:rPr>
              <a:t>‘.  </a:t>
            </a:r>
          </a:p>
          <a:p>
            <a:pPr lvl="0"/>
            <a:endParaRPr lang="en-US" sz="1700" b="1" baseline="30000" dirty="0">
              <a:solidFill>
                <a:prstClr val="black"/>
              </a:solidFill>
            </a:endParaRPr>
          </a:p>
          <a:p>
            <a:pPr lvl="0"/>
            <a:endParaRPr lang="en-US" sz="1700" dirty="0" smtClean="0">
              <a:solidFill>
                <a:prstClr val="black"/>
              </a:solidFill>
            </a:endParaRPr>
          </a:p>
          <a:p>
            <a:pPr lvl="0"/>
            <a:r>
              <a:rPr lang="en-US" sz="1700" dirty="0" err="1" smtClean="0">
                <a:solidFill>
                  <a:prstClr val="black"/>
                </a:solidFill>
              </a:rPr>
              <a:t>Flp</a:t>
            </a:r>
            <a:r>
              <a:rPr lang="en-US" sz="1700" dirty="0" smtClean="0">
                <a:solidFill>
                  <a:prstClr val="black"/>
                </a:solidFill>
              </a:rPr>
              <a:t> acts as a type </a:t>
            </a:r>
            <a:r>
              <a:rPr lang="en-US" sz="1700" dirty="0" err="1" smtClean="0">
                <a:solidFill>
                  <a:prstClr val="black"/>
                </a:solidFill>
              </a:rPr>
              <a:t>Ia</a:t>
            </a:r>
            <a:r>
              <a:rPr lang="en-US" sz="1700" dirty="0" smtClean="0">
                <a:solidFill>
                  <a:prstClr val="black"/>
                </a:solidFill>
              </a:rPr>
              <a:t> topoisomerase and causes </a:t>
            </a:r>
            <a:r>
              <a:rPr lang="en-US" sz="1700" b="1" dirty="0" smtClean="0">
                <a:solidFill>
                  <a:prstClr val="black"/>
                </a:solidFill>
              </a:rPr>
              <a:t>inversion of the intervening DNA sequences </a:t>
            </a:r>
            <a:r>
              <a:rPr lang="en-US" sz="1700" dirty="0" smtClean="0">
                <a:solidFill>
                  <a:prstClr val="black"/>
                </a:solidFill>
              </a:rPr>
              <a:t>located between a pair of </a:t>
            </a:r>
            <a:r>
              <a:rPr lang="en-US" sz="1700" dirty="0" err="1" smtClean="0">
                <a:solidFill>
                  <a:prstClr val="black"/>
                </a:solidFill>
              </a:rPr>
              <a:t>Flp</a:t>
            </a:r>
            <a:r>
              <a:rPr lang="en-US" sz="1700" dirty="0" smtClean="0">
                <a:solidFill>
                  <a:prstClr val="black"/>
                </a:solidFill>
              </a:rPr>
              <a:t> sites when the FRT site are arranged in opposing orientations</a:t>
            </a:r>
          </a:p>
          <a:p>
            <a:pPr lvl="0"/>
            <a:endParaRPr lang="en-US" sz="1700" dirty="0">
              <a:solidFill>
                <a:prstClr val="black"/>
              </a:solidFill>
            </a:endParaRPr>
          </a:p>
          <a:p>
            <a:pPr lvl="0"/>
            <a:endParaRPr lang="en-US" sz="1700" dirty="0">
              <a:solidFill>
                <a:prstClr val="black"/>
              </a:solidFill>
            </a:endParaRPr>
          </a:p>
          <a:p>
            <a:pPr lvl="0"/>
            <a:endParaRPr lang="en-US" sz="1700" dirty="0" smtClean="0">
              <a:solidFill>
                <a:prstClr val="black"/>
              </a:solidFill>
            </a:endParaRPr>
          </a:p>
          <a:p>
            <a:pPr lvl="0"/>
            <a:endParaRPr lang="en-US" sz="1700" dirty="0">
              <a:solidFill>
                <a:prstClr val="black"/>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332784"/>
            <a:ext cx="5041900" cy="698500"/>
          </a:xfrm>
          <a:prstGeom prst="rect">
            <a:avLst/>
          </a:prstGeom>
        </p:spPr>
      </p:pic>
      <p:sp>
        <p:nvSpPr>
          <p:cNvPr id="4" name="TextBox 3"/>
          <p:cNvSpPr txBox="1"/>
          <p:nvPr/>
        </p:nvSpPr>
        <p:spPr>
          <a:xfrm>
            <a:off x="1873250" y="5181600"/>
            <a:ext cx="4756150" cy="369332"/>
          </a:xfrm>
          <a:prstGeom prst="rect">
            <a:avLst/>
          </a:prstGeom>
          <a:noFill/>
        </p:spPr>
        <p:txBody>
          <a:bodyPr wrap="square" rtlCol="0">
            <a:spAutoFit/>
          </a:bodyPr>
          <a:lstStyle/>
          <a:p>
            <a:r>
              <a:rPr lang="en-US" sz="1200" dirty="0" smtClean="0"/>
              <a:t>FRT                     </a:t>
            </a:r>
            <a:r>
              <a:rPr lang="en-US" sz="1200" dirty="0" err="1" smtClean="0"/>
              <a:t>FRT</a:t>
            </a:r>
            <a:r>
              <a:rPr lang="en-US" sz="1200" dirty="0" smtClean="0"/>
              <a:t>                                </a:t>
            </a:r>
            <a:r>
              <a:rPr lang="en-US" sz="1200" dirty="0" err="1" smtClean="0"/>
              <a:t>FRT</a:t>
            </a:r>
            <a:r>
              <a:rPr lang="en-US" sz="1200" dirty="0" smtClean="0"/>
              <a:t>                       </a:t>
            </a:r>
            <a:r>
              <a:rPr lang="en-US" sz="1200" dirty="0" err="1" smtClean="0"/>
              <a:t>FRT</a:t>
            </a:r>
            <a:r>
              <a:rPr lang="en-US" sz="1200" dirty="0" smtClean="0"/>
              <a:t>                    </a:t>
            </a:r>
            <a:r>
              <a:rPr lang="en-US" dirty="0" smtClean="0"/>
              <a:t> </a:t>
            </a:r>
            <a:endParaRPr lang="en-US" dirty="0"/>
          </a:p>
        </p:txBody>
      </p:sp>
    </p:spTree>
    <p:extLst>
      <p:ext uri="{BB962C8B-B14F-4D97-AF65-F5344CB8AC3E}">
        <p14:creationId xmlns:p14="http://schemas.microsoft.com/office/powerpoint/2010/main" val="78509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66807"/>
            <a:ext cx="8839200" cy="4190891"/>
          </a:xfrm>
          <a:prstGeom prst="rect">
            <a:avLst/>
          </a:prstGeom>
        </p:spPr>
        <p:txBody>
          <a:bodyPr wrap="square">
            <a:spAutoFit/>
          </a:bodyPr>
          <a:lstStyle/>
          <a:p>
            <a:pPr lvl="0"/>
            <a:endParaRPr lang="en-US" sz="1700" b="1" baseline="30000" dirty="0">
              <a:solidFill>
                <a:prstClr val="black"/>
              </a:solidFill>
            </a:endParaRPr>
          </a:p>
          <a:p>
            <a:pPr lvl="0"/>
            <a:endParaRPr lang="en-US" sz="1700" dirty="0" smtClean="0">
              <a:solidFill>
                <a:prstClr val="black"/>
              </a:solidFill>
            </a:endParaRPr>
          </a:p>
          <a:p>
            <a:pPr lvl="0"/>
            <a:r>
              <a:rPr lang="en-US" sz="1700" dirty="0" err="1" smtClean="0">
                <a:solidFill>
                  <a:prstClr val="black"/>
                </a:solidFill>
              </a:rPr>
              <a:t>Flp</a:t>
            </a:r>
            <a:r>
              <a:rPr lang="en-US" sz="1700" dirty="0" smtClean="0">
                <a:solidFill>
                  <a:prstClr val="black"/>
                </a:solidFill>
              </a:rPr>
              <a:t> acts as a type </a:t>
            </a:r>
            <a:r>
              <a:rPr lang="en-US" sz="1700" dirty="0" err="1" smtClean="0">
                <a:solidFill>
                  <a:prstClr val="black"/>
                </a:solidFill>
              </a:rPr>
              <a:t>Ia</a:t>
            </a:r>
            <a:r>
              <a:rPr lang="en-US" sz="1700" dirty="0" smtClean="0">
                <a:solidFill>
                  <a:prstClr val="black"/>
                </a:solidFill>
              </a:rPr>
              <a:t> topoisomerase and causes </a:t>
            </a:r>
            <a:r>
              <a:rPr lang="en-US" sz="1700" b="1" dirty="0" smtClean="0">
                <a:solidFill>
                  <a:prstClr val="black"/>
                </a:solidFill>
              </a:rPr>
              <a:t>inversion of the intervening DNA sequences </a:t>
            </a:r>
            <a:r>
              <a:rPr lang="en-US" sz="1700" dirty="0" smtClean="0">
                <a:solidFill>
                  <a:prstClr val="black"/>
                </a:solidFill>
              </a:rPr>
              <a:t>located between a pair of </a:t>
            </a:r>
            <a:r>
              <a:rPr lang="en-US" sz="1700" dirty="0" err="1" smtClean="0">
                <a:solidFill>
                  <a:prstClr val="black"/>
                </a:solidFill>
              </a:rPr>
              <a:t>Flp</a:t>
            </a:r>
            <a:r>
              <a:rPr lang="en-US" sz="1700" dirty="0" smtClean="0">
                <a:solidFill>
                  <a:prstClr val="black"/>
                </a:solidFill>
              </a:rPr>
              <a:t> sites when the FRT site are arranged in opposing orientations</a:t>
            </a:r>
          </a:p>
          <a:p>
            <a:pPr lvl="0"/>
            <a:endParaRPr lang="en-US" sz="1700" dirty="0">
              <a:solidFill>
                <a:prstClr val="black"/>
              </a:solidFill>
            </a:endParaRPr>
          </a:p>
          <a:p>
            <a:pPr lvl="0"/>
            <a:r>
              <a:rPr lang="en-US" sz="1700" dirty="0" smtClean="0">
                <a:solidFill>
                  <a:prstClr val="black"/>
                </a:solidFill>
                <a:sym typeface="Wingdings" panose="05000000000000000000" pitchFamily="2" charset="2"/>
              </a:rPr>
              <a:t> …………………….  </a:t>
            </a:r>
            <a:r>
              <a:rPr lang="en-US" sz="1700" dirty="0" smtClean="0">
                <a:solidFill>
                  <a:prstClr val="black"/>
                </a:solidFill>
                <a:sym typeface="Wingdings" panose="05000000000000000000" pitchFamily="2" charset="2"/>
              </a:rPr>
              <a:t>…………………..</a:t>
            </a:r>
            <a:endParaRPr lang="en-US" sz="1700" dirty="0" smtClean="0">
              <a:solidFill>
                <a:prstClr val="black"/>
              </a:solidFill>
            </a:endParaRPr>
          </a:p>
          <a:p>
            <a:pPr lvl="0"/>
            <a:endParaRPr lang="en-US" sz="1700" dirty="0">
              <a:solidFill>
                <a:prstClr val="black"/>
              </a:solidFill>
            </a:endParaRPr>
          </a:p>
          <a:p>
            <a:pPr lvl="0"/>
            <a:endParaRPr lang="en-US" sz="1700" dirty="0" smtClean="0">
              <a:solidFill>
                <a:prstClr val="black"/>
              </a:solidFill>
            </a:endParaRPr>
          </a:p>
          <a:p>
            <a:pPr lvl="0"/>
            <a:r>
              <a:rPr lang="en-US" sz="1700" dirty="0" smtClean="0">
                <a:solidFill>
                  <a:prstClr val="black"/>
                </a:solidFill>
              </a:rPr>
              <a:t>This </a:t>
            </a:r>
            <a:r>
              <a:rPr lang="en-US" sz="1700" dirty="0" err="1" smtClean="0">
                <a:solidFill>
                  <a:prstClr val="black"/>
                </a:solidFill>
              </a:rPr>
              <a:t>Flp</a:t>
            </a:r>
            <a:r>
              <a:rPr lang="en-US" sz="1700" dirty="0" smtClean="0">
                <a:solidFill>
                  <a:prstClr val="black"/>
                </a:solidFill>
              </a:rPr>
              <a:t>/FRT system has been adapted to use in the laboratory to generate in vivo </a:t>
            </a:r>
            <a:r>
              <a:rPr lang="en-US" sz="1700" b="1" dirty="0" smtClean="0">
                <a:solidFill>
                  <a:prstClr val="black"/>
                </a:solidFill>
              </a:rPr>
              <a:t>deletions </a:t>
            </a:r>
            <a:r>
              <a:rPr lang="en-US" sz="1700" dirty="0" smtClean="0">
                <a:solidFill>
                  <a:prstClr val="black"/>
                </a:solidFill>
              </a:rPr>
              <a:t>by placing the </a:t>
            </a:r>
            <a:r>
              <a:rPr lang="en-US" sz="1700" b="1" dirty="0" smtClean="0">
                <a:solidFill>
                  <a:prstClr val="black"/>
                </a:solidFill>
              </a:rPr>
              <a:t>FRT sites in the same orientation</a:t>
            </a:r>
          </a:p>
          <a:p>
            <a:pPr marL="285750" lvl="0" indent="-285750">
              <a:buFont typeface="Wingdings" panose="05000000000000000000" pitchFamily="2" charset="2"/>
              <a:buChar char="à"/>
            </a:pPr>
            <a:r>
              <a:rPr lang="en-US" sz="1700" b="1" dirty="0" smtClean="0">
                <a:solidFill>
                  <a:prstClr val="black"/>
                </a:solidFill>
              </a:rPr>
              <a:t>……………………….--&gt;</a:t>
            </a:r>
          </a:p>
          <a:p>
            <a:pPr marL="285750" lvl="0" indent="-285750">
              <a:buFont typeface="Wingdings" panose="05000000000000000000" pitchFamily="2" charset="2"/>
              <a:buChar char="à"/>
            </a:pPr>
            <a:endParaRPr lang="en-US" sz="1700" b="1" dirty="0">
              <a:solidFill>
                <a:prstClr val="black"/>
              </a:solidFill>
            </a:endParaRPr>
          </a:p>
          <a:p>
            <a:pPr marL="285750" lvl="0" indent="-285750">
              <a:buFont typeface="Wingdings" panose="05000000000000000000" pitchFamily="2" charset="2"/>
              <a:buChar char="à"/>
            </a:pPr>
            <a:endParaRPr lang="en-US" sz="1700" b="1" dirty="0" smtClean="0">
              <a:solidFill>
                <a:prstClr val="black"/>
              </a:solidFill>
            </a:endParaRPr>
          </a:p>
          <a:p>
            <a:pPr lvl="0"/>
            <a:r>
              <a:rPr lang="en-US" sz="1700" dirty="0" smtClean="0">
                <a:solidFill>
                  <a:prstClr val="black"/>
                </a:solidFill>
              </a:rPr>
              <a:t>This strategy is commonly used in </a:t>
            </a:r>
            <a:r>
              <a:rPr lang="en-US" sz="1700" b="1" dirty="0" smtClean="0">
                <a:solidFill>
                  <a:prstClr val="black"/>
                </a:solidFill>
              </a:rPr>
              <a:t>genetic engineering </a:t>
            </a:r>
            <a:r>
              <a:rPr lang="en-US" sz="1700" dirty="0" smtClean="0">
                <a:solidFill>
                  <a:prstClr val="black"/>
                </a:solidFill>
              </a:rPr>
              <a:t>of cell cultures and organisms</a:t>
            </a:r>
            <a:endParaRPr lang="en-US" sz="1700" dirty="0" smtClean="0">
              <a:solidFill>
                <a:prstClr val="black"/>
              </a:solidFill>
            </a:endParaRPr>
          </a:p>
          <a:p>
            <a:pPr lvl="0"/>
            <a:endParaRPr lang="en-US" sz="1700" dirty="0">
              <a:solidFill>
                <a:prstClr val="black"/>
              </a:solidFill>
            </a:endParaRPr>
          </a:p>
        </p:txBody>
      </p:sp>
    </p:spTree>
    <p:extLst>
      <p:ext uri="{BB962C8B-B14F-4D97-AF65-F5344CB8AC3E}">
        <p14:creationId xmlns:p14="http://schemas.microsoft.com/office/powerpoint/2010/main" val="66036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flp recombinase mechan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28600"/>
            <a:ext cx="7680960" cy="7226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82298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3358101"/>
              </p:ext>
            </p:extLst>
          </p:nvPr>
        </p:nvGraphicFramePr>
        <p:xfrm>
          <a:off x="426104" y="1676400"/>
          <a:ext cx="7986992" cy="4525958"/>
        </p:xfrm>
        <a:graphic>
          <a:graphicData uri="http://schemas.openxmlformats.org/drawingml/2006/table">
            <a:tbl>
              <a:tblPr/>
              <a:tblGrid>
                <a:gridCol w="1996748">
                  <a:extLst>
                    <a:ext uri="{9D8B030D-6E8A-4147-A177-3AD203B41FA5}">
                      <a16:colId xmlns:a16="http://schemas.microsoft.com/office/drawing/2014/main" val="20000"/>
                    </a:ext>
                  </a:extLst>
                </a:gridCol>
                <a:gridCol w="1996748">
                  <a:extLst>
                    <a:ext uri="{9D8B030D-6E8A-4147-A177-3AD203B41FA5}">
                      <a16:colId xmlns:a16="http://schemas.microsoft.com/office/drawing/2014/main" val="20001"/>
                    </a:ext>
                  </a:extLst>
                </a:gridCol>
                <a:gridCol w="1996748">
                  <a:extLst>
                    <a:ext uri="{9D8B030D-6E8A-4147-A177-3AD203B41FA5}">
                      <a16:colId xmlns:a16="http://schemas.microsoft.com/office/drawing/2014/main" val="20002"/>
                    </a:ext>
                  </a:extLst>
                </a:gridCol>
                <a:gridCol w="1996748">
                  <a:extLst>
                    <a:ext uri="{9D8B030D-6E8A-4147-A177-3AD203B41FA5}">
                      <a16:colId xmlns:a16="http://schemas.microsoft.com/office/drawing/2014/main" val="20003"/>
                    </a:ext>
                  </a:extLst>
                </a:gridCol>
              </a:tblGrid>
              <a:tr h="354977">
                <a:tc gridSpan="4">
                  <a:txBody>
                    <a:bodyPr/>
                    <a:lstStyle/>
                    <a:p>
                      <a:r>
                        <a:rPr lang="en-US" sz="1700" dirty="0"/>
                        <a:t>Example Alternate </a:t>
                      </a:r>
                      <a:r>
                        <a:rPr lang="en-US" sz="1700" dirty="0" err="1"/>
                        <a:t>LoxP</a:t>
                      </a:r>
                      <a:r>
                        <a:rPr lang="en-US" sz="1700" dirty="0"/>
                        <a:t> Sites [19] – for CRE recombinase</a:t>
                      </a:r>
                    </a:p>
                  </a:txBody>
                  <a:tcPr marL="88744" marR="88744" marT="44372" marB="44372"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21211">
                <a:tc>
                  <a:txBody>
                    <a:bodyPr/>
                    <a:lstStyle/>
                    <a:p>
                      <a:r>
                        <a:rPr lang="en-US" sz="1700"/>
                        <a:t>Name</a:t>
                      </a:r>
                    </a:p>
                  </a:txBody>
                  <a:tcPr marL="88744" marR="88744" marT="44372" marB="44372" anchor="ctr">
                    <a:lnL>
                      <a:noFill/>
                    </a:lnL>
                    <a:lnR>
                      <a:noFill/>
                    </a:lnR>
                    <a:lnB>
                      <a:noFill/>
                    </a:lnB>
                  </a:tcPr>
                </a:tc>
                <a:tc>
                  <a:txBody>
                    <a:bodyPr/>
                    <a:lstStyle/>
                    <a:p>
                      <a:r>
                        <a:rPr lang="en-US" sz="1700" dirty="0"/>
                        <a:t>13bp Recognition Region</a:t>
                      </a:r>
                    </a:p>
                  </a:txBody>
                  <a:tcPr marL="88744" marR="88744" marT="44372" marB="44372" anchor="ctr">
                    <a:lnL>
                      <a:noFill/>
                    </a:lnL>
                    <a:lnR>
                      <a:noFill/>
                    </a:lnR>
                    <a:lnT>
                      <a:noFill/>
                    </a:lnT>
                    <a:lnB>
                      <a:noFill/>
                    </a:lnB>
                  </a:tcPr>
                </a:tc>
                <a:tc>
                  <a:txBody>
                    <a:bodyPr/>
                    <a:lstStyle/>
                    <a:p>
                      <a:r>
                        <a:rPr lang="en-US" sz="1700"/>
                        <a:t>8bp Spacer Region</a:t>
                      </a:r>
                    </a:p>
                  </a:txBody>
                  <a:tcPr marL="88744" marR="88744" marT="44372" marB="44372" anchor="ctr">
                    <a:lnL>
                      <a:noFill/>
                    </a:lnL>
                    <a:lnR>
                      <a:noFill/>
                    </a:lnR>
                    <a:lnT>
                      <a:noFill/>
                    </a:lnT>
                    <a:lnB>
                      <a:noFill/>
                    </a:lnB>
                  </a:tcPr>
                </a:tc>
                <a:tc>
                  <a:txBody>
                    <a:bodyPr/>
                    <a:lstStyle/>
                    <a:p>
                      <a:r>
                        <a:rPr lang="en-US" sz="1700" dirty="0"/>
                        <a:t>13bp Recognition Region</a:t>
                      </a:r>
                    </a:p>
                  </a:txBody>
                  <a:tcPr marL="88744" marR="88744" marT="44372" marB="44372" anchor="ctr">
                    <a:lnL>
                      <a:noFill/>
                    </a:lnL>
                    <a:lnR>
                      <a:noFill/>
                    </a:lnR>
                    <a:lnT>
                      <a:noFill/>
                    </a:lnT>
                    <a:lnB>
                      <a:noFill/>
                    </a:lnB>
                  </a:tcPr>
                </a:tc>
                <a:extLst>
                  <a:ext uri="{0D108BD9-81ED-4DB2-BD59-A6C34878D82A}">
                    <a16:rowId xmlns:a16="http://schemas.microsoft.com/office/drawing/2014/main" val="10001"/>
                  </a:ext>
                </a:extLst>
              </a:tr>
              <a:tr h="354977">
                <a:tc>
                  <a:txBody>
                    <a:bodyPr/>
                    <a:lstStyle/>
                    <a:p>
                      <a:r>
                        <a:rPr lang="en-US" sz="1700"/>
                        <a:t>Wild-Type</a:t>
                      </a:r>
                    </a:p>
                  </a:txBody>
                  <a:tcPr marL="88744" marR="88744" marT="44372" marB="44372" anchor="ctr">
                    <a:lnL>
                      <a:noFill/>
                    </a:lnL>
                    <a:lnR>
                      <a:noFill/>
                    </a:lnR>
                    <a:lnT>
                      <a:noFill/>
                    </a:lnT>
                    <a:lnB>
                      <a:noFill/>
                    </a:lnB>
                  </a:tcPr>
                </a:tc>
                <a:tc>
                  <a:txBody>
                    <a:bodyPr/>
                    <a:lstStyle/>
                    <a:p>
                      <a:r>
                        <a:rPr lang="en-US" sz="1700"/>
                        <a:t>ATAACTTCGTATA</a:t>
                      </a:r>
                    </a:p>
                  </a:txBody>
                  <a:tcPr marL="88744" marR="88744" marT="44372" marB="44372" anchor="ctr">
                    <a:lnL>
                      <a:noFill/>
                    </a:lnL>
                    <a:lnR>
                      <a:noFill/>
                    </a:lnR>
                    <a:lnT>
                      <a:noFill/>
                    </a:lnT>
                    <a:lnB>
                      <a:noFill/>
                    </a:lnB>
                  </a:tcPr>
                </a:tc>
                <a:tc>
                  <a:txBody>
                    <a:bodyPr/>
                    <a:lstStyle/>
                    <a:p>
                      <a:r>
                        <a:rPr lang="en-US" sz="1700"/>
                        <a:t>ATGTATGC</a:t>
                      </a:r>
                    </a:p>
                  </a:txBody>
                  <a:tcPr marL="88744" marR="88744" marT="44372" marB="44372" anchor="ctr">
                    <a:lnL>
                      <a:noFill/>
                    </a:lnL>
                    <a:lnR>
                      <a:noFill/>
                    </a:lnR>
                    <a:lnT>
                      <a:noFill/>
                    </a:lnT>
                    <a:lnB>
                      <a:noFill/>
                    </a:lnB>
                  </a:tcPr>
                </a:tc>
                <a:tc>
                  <a:txBody>
                    <a:bodyPr/>
                    <a:lstStyle/>
                    <a:p>
                      <a:r>
                        <a:rPr lang="en-US" sz="1700"/>
                        <a:t>TATACGAAGTTAT</a:t>
                      </a:r>
                    </a:p>
                  </a:txBody>
                  <a:tcPr marL="88744" marR="88744" marT="44372" marB="44372" anchor="ctr">
                    <a:lnL>
                      <a:noFill/>
                    </a:lnL>
                    <a:lnR>
                      <a:noFill/>
                    </a:lnR>
                    <a:lnT>
                      <a:noFill/>
                    </a:lnT>
                    <a:lnB>
                      <a:noFill/>
                    </a:lnB>
                  </a:tcPr>
                </a:tc>
                <a:extLst>
                  <a:ext uri="{0D108BD9-81ED-4DB2-BD59-A6C34878D82A}">
                    <a16:rowId xmlns:a16="http://schemas.microsoft.com/office/drawing/2014/main" val="10002"/>
                  </a:ext>
                </a:extLst>
              </a:tr>
              <a:tr h="354977">
                <a:tc>
                  <a:txBody>
                    <a:bodyPr/>
                    <a:lstStyle/>
                    <a:p>
                      <a:r>
                        <a:rPr lang="en-US" sz="1700"/>
                        <a:t>Lox 511</a:t>
                      </a:r>
                    </a:p>
                  </a:txBody>
                  <a:tcPr marL="88744" marR="88744" marT="44372" marB="44372" anchor="ctr">
                    <a:lnL>
                      <a:noFill/>
                    </a:lnL>
                    <a:lnR>
                      <a:noFill/>
                    </a:lnR>
                    <a:lnT>
                      <a:noFill/>
                    </a:lnT>
                    <a:lnB>
                      <a:noFill/>
                    </a:lnB>
                  </a:tcPr>
                </a:tc>
                <a:tc>
                  <a:txBody>
                    <a:bodyPr/>
                    <a:lstStyle/>
                    <a:p>
                      <a:r>
                        <a:rPr lang="en-US" sz="1700"/>
                        <a:t>ATAACTTCGTATA</a:t>
                      </a:r>
                    </a:p>
                  </a:txBody>
                  <a:tcPr marL="88744" marR="88744" marT="44372" marB="44372" anchor="ctr">
                    <a:lnL>
                      <a:noFill/>
                    </a:lnL>
                    <a:lnR>
                      <a:noFill/>
                    </a:lnR>
                    <a:lnT>
                      <a:noFill/>
                    </a:lnT>
                    <a:lnB>
                      <a:noFill/>
                    </a:lnB>
                  </a:tcPr>
                </a:tc>
                <a:tc>
                  <a:txBody>
                    <a:bodyPr/>
                    <a:lstStyle/>
                    <a:p>
                      <a:r>
                        <a:rPr lang="en-US" sz="1700"/>
                        <a:t>ATGTATaC</a:t>
                      </a:r>
                    </a:p>
                  </a:txBody>
                  <a:tcPr marL="88744" marR="88744" marT="44372" marB="44372" anchor="ctr">
                    <a:lnL>
                      <a:noFill/>
                    </a:lnL>
                    <a:lnR>
                      <a:noFill/>
                    </a:lnR>
                    <a:lnT>
                      <a:noFill/>
                    </a:lnT>
                    <a:lnB>
                      <a:noFill/>
                    </a:lnB>
                  </a:tcPr>
                </a:tc>
                <a:tc>
                  <a:txBody>
                    <a:bodyPr/>
                    <a:lstStyle/>
                    <a:p>
                      <a:r>
                        <a:rPr lang="en-US" sz="1700"/>
                        <a:t>TATACGAAGTTAT</a:t>
                      </a:r>
                    </a:p>
                  </a:txBody>
                  <a:tcPr marL="88744" marR="88744" marT="44372" marB="44372" anchor="ctr">
                    <a:lnL>
                      <a:noFill/>
                    </a:lnL>
                    <a:lnR>
                      <a:noFill/>
                    </a:lnR>
                    <a:lnT>
                      <a:noFill/>
                    </a:lnT>
                    <a:lnB>
                      <a:noFill/>
                    </a:lnB>
                  </a:tcPr>
                </a:tc>
                <a:extLst>
                  <a:ext uri="{0D108BD9-81ED-4DB2-BD59-A6C34878D82A}">
                    <a16:rowId xmlns:a16="http://schemas.microsoft.com/office/drawing/2014/main" val="10003"/>
                  </a:ext>
                </a:extLst>
              </a:tr>
              <a:tr h="354977">
                <a:tc>
                  <a:txBody>
                    <a:bodyPr/>
                    <a:lstStyle/>
                    <a:p>
                      <a:r>
                        <a:rPr lang="en-US" sz="1700"/>
                        <a:t>Lox 5171</a:t>
                      </a:r>
                    </a:p>
                  </a:txBody>
                  <a:tcPr marL="88744" marR="88744" marT="44372" marB="44372" anchor="ctr">
                    <a:lnL>
                      <a:noFill/>
                    </a:lnL>
                    <a:lnR>
                      <a:noFill/>
                    </a:lnR>
                    <a:lnT>
                      <a:noFill/>
                    </a:lnT>
                    <a:lnB>
                      <a:noFill/>
                    </a:lnB>
                  </a:tcPr>
                </a:tc>
                <a:tc>
                  <a:txBody>
                    <a:bodyPr/>
                    <a:lstStyle/>
                    <a:p>
                      <a:r>
                        <a:rPr lang="en-US" sz="1700" dirty="0"/>
                        <a:t>ATAACTTCGTATA</a:t>
                      </a:r>
                    </a:p>
                  </a:txBody>
                  <a:tcPr marL="88744" marR="88744" marT="44372" marB="44372" anchor="ctr">
                    <a:lnL>
                      <a:noFill/>
                    </a:lnL>
                    <a:lnR>
                      <a:noFill/>
                    </a:lnR>
                    <a:lnT>
                      <a:noFill/>
                    </a:lnT>
                    <a:lnB>
                      <a:noFill/>
                    </a:lnB>
                  </a:tcPr>
                </a:tc>
                <a:tc>
                  <a:txBody>
                    <a:bodyPr/>
                    <a:lstStyle/>
                    <a:p>
                      <a:r>
                        <a:rPr lang="en-US" sz="1700"/>
                        <a:t>ATGTgTaC</a:t>
                      </a:r>
                    </a:p>
                  </a:txBody>
                  <a:tcPr marL="88744" marR="88744" marT="44372" marB="44372" anchor="ctr">
                    <a:lnL>
                      <a:noFill/>
                    </a:lnL>
                    <a:lnR>
                      <a:noFill/>
                    </a:lnR>
                    <a:lnT>
                      <a:noFill/>
                    </a:lnT>
                    <a:lnB>
                      <a:noFill/>
                    </a:lnB>
                  </a:tcPr>
                </a:tc>
                <a:tc>
                  <a:txBody>
                    <a:bodyPr/>
                    <a:lstStyle/>
                    <a:p>
                      <a:r>
                        <a:rPr lang="en-US" sz="1700"/>
                        <a:t>TATACGAAGTTAT</a:t>
                      </a:r>
                    </a:p>
                  </a:txBody>
                  <a:tcPr marL="88744" marR="88744" marT="44372" marB="44372" anchor="ctr">
                    <a:lnL>
                      <a:noFill/>
                    </a:lnL>
                    <a:lnR>
                      <a:noFill/>
                    </a:lnR>
                    <a:lnT>
                      <a:noFill/>
                    </a:lnT>
                    <a:lnB>
                      <a:noFill/>
                    </a:lnB>
                  </a:tcPr>
                </a:tc>
                <a:extLst>
                  <a:ext uri="{0D108BD9-81ED-4DB2-BD59-A6C34878D82A}">
                    <a16:rowId xmlns:a16="http://schemas.microsoft.com/office/drawing/2014/main" val="10004"/>
                  </a:ext>
                </a:extLst>
              </a:tr>
              <a:tr h="354977">
                <a:tc>
                  <a:txBody>
                    <a:bodyPr/>
                    <a:lstStyle/>
                    <a:p>
                      <a:r>
                        <a:rPr lang="en-US" sz="1700"/>
                        <a:t>Lox 2272</a:t>
                      </a:r>
                    </a:p>
                  </a:txBody>
                  <a:tcPr marL="88744" marR="88744" marT="44372" marB="44372" anchor="ctr">
                    <a:lnL>
                      <a:noFill/>
                    </a:lnL>
                    <a:lnR>
                      <a:noFill/>
                    </a:lnR>
                    <a:lnT>
                      <a:noFill/>
                    </a:lnT>
                    <a:lnB>
                      <a:noFill/>
                    </a:lnB>
                  </a:tcPr>
                </a:tc>
                <a:tc>
                  <a:txBody>
                    <a:bodyPr/>
                    <a:lstStyle/>
                    <a:p>
                      <a:r>
                        <a:rPr lang="en-US" sz="1700"/>
                        <a:t>ATAACTTCGTATA</a:t>
                      </a:r>
                    </a:p>
                  </a:txBody>
                  <a:tcPr marL="88744" marR="88744" marT="44372" marB="44372" anchor="ctr">
                    <a:lnL>
                      <a:noFill/>
                    </a:lnL>
                    <a:lnR>
                      <a:noFill/>
                    </a:lnR>
                    <a:lnT>
                      <a:noFill/>
                    </a:lnT>
                    <a:lnB>
                      <a:noFill/>
                    </a:lnB>
                  </a:tcPr>
                </a:tc>
                <a:tc>
                  <a:txBody>
                    <a:bodyPr/>
                    <a:lstStyle/>
                    <a:p>
                      <a:r>
                        <a:rPr lang="en-US" sz="1700"/>
                        <a:t>AaGTATcC</a:t>
                      </a:r>
                    </a:p>
                  </a:txBody>
                  <a:tcPr marL="88744" marR="88744" marT="44372" marB="44372" anchor="ctr">
                    <a:lnL>
                      <a:noFill/>
                    </a:lnL>
                    <a:lnR>
                      <a:noFill/>
                    </a:lnR>
                    <a:lnT>
                      <a:noFill/>
                    </a:lnT>
                    <a:lnB>
                      <a:noFill/>
                    </a:lnB>
                  </a:tcPr>
                </a:tc>
                <a:tc>
                  <a:txBody>
                    <a:bodyPr/>
                    <a:lstStyle/>
                    <a:p>
                      <a:r>
                        <a:rPr lang="en-US" sz="1700"/>
                        <a:t>TATACGAAGTTAT</a:t>
                      </a:r>
                    </a:p>
                  </a:txBody>
                  <a:tcPr marL="88744" marR="88744" marT="44372" marB="44372" anchor="ctr">
                    <a:lnL>
                      <a:noFill/>
                    </a:lnL>
                    <a:lnR>
                      <a:noFill/>
                    </a:lnR>
                    <a:lnT>
                      <a:noFill/>
                    </a:lnT>
                    <a:lnB>
                      <a:noFill/>
                    </a:lnB>
                  </a:tcPr>
                </a:tc>
                <a:extLst>
                  <a:ext uri="{0D108BD9-81ED-4DB2-BD59-A6C34878D82A}">
                    <a16:rowId xmlns:a16="http://schemas.microsoft.com/office/drawing/2014/main" val="10005"/>
                  </a:ext>
                </a:extLst>
              </a:tr>
              <a:tr h="354977">
                <a:tc>
                  <a:txBody>
                    <a:bodyPr/>
                    <a:lstStyle/>
                    <a:p>
                      <a:r>
                        <a:rPr lang="en-US" sz="1700"/>
                        <a:t>M2</a:t>
                      </a:r>
                    </a:p>
                  </a:txBody>
                  <a:tcPr marL="88744" marR="88744" marT="44372" marB="44372" anchor="ctr">
                    <a:lnL>
                      <a:noFill/>
                    </a:lnL>
                    <a:lnR>
                      <a:noFill/>
                    </a:lnR>
                    <a:lnT>
                      <a:noFill/>
                    </a:lnT>
                    <a:lnB>
                      <a:noFill/>
                    </a:lnB>
                  </a:tcPr>
                </a:tc>
                <a:tc>
                  <a:txBody>
                    <a:bodyPr/>
                    <a:lstStyle/>
                    <a:p>
                      <a:r>
                        <a:rPr lang="en-US" sz="1700"/>
                        <a:t>ATAACTTCGTATA</a:t>
                      </a:r>
                    </a:p>
                  </a:txBody>
                  <a:tcPr marL="88744" marR="88744" marT="44372" marB="44372" anchor="ctr">
                    <a:lnL>
                      <a:noFill/>
                    </a:lnL>
                    <a:lnR>
                      <a:noFill/>
                    </a:lnR>
                    <a:lnT>
                      <a:noFill/>
                    </a:lnT>
                    <a:lnB>
                      <a:noFill/>
                    </a:lnB>
                  </a:tcPr>
                </a:tc>
                <a:tc>
                  <a:txBody>
                    <a:bodyPr/>
                    <a:lstStyle/>
                    <a:p>
                      <a:r>
                        <a:rPr lang="en-US" sz="1700"/>
                        <a:t>AgaaAcca</a:t>
                      </a:r>
                    </a:p>
                  </a:txBody>
                  <a:tcPr marL="88744" marR="88744" marT="44372" marB="44372" anchor="ctr">
                    <a:lnL>
                      <a:noFill/>
                    </a:lnL>
                    <a:lnR>
                      <a:noFill/>
                    </a:lnR>
                    <a:lnT>
                      <a:noFill/>
                    </a:lnT>
                    <a:lnB>
                      <a:noFill/>
                    </a:lnB>
                  </a:tcPr>
                </a:tc>
                <a:tc>
                  <a:txBody>
                    <a:bodyPr/>
                    <a:lstStyle/>
                    <a:p>
                      <a:r>
                        <a:rPr lang="en-US" sz="1700"/>
                        <a:t>TATACGAAGTTAT</a:t>
                      </a:r>
                    </a:p>
                  </a:txBody>
                  <a:tcPr marL="88744" marR="88744" marT="44372" marB="44372" anchor="ctr">
                    <a:lnL>
                      <a:noFill/>
                    </a:lnL>
                    <a:lnR>
                      <a:noFill/>
                    </a:lnR>
                    <a:lnT>
                      <a:noFill/>
                    </a:lnT>
                    <a:lnB>
                      <a:noFill/>
                    </a:lnB>
                  </a:tcPr>
                </a:tc>
                <a:extLst>
                  <a:ext uri="{0D108BD9-81ED-4DB2-BD59-A6C34878D82A}">
                    <a16:rowId xmlns:a16="http://schemas.microsoft.com/office/drawing/2014/main" val="10006"/>
                  </a:ext>
                </a:extLst>
              </a:tr>
              <a:tr h="354977">
                <a:tc>
                  <a:txBody>
                    <a:bodyPr/>
                    <a:lstStyle/>
                    <a:p>
                      <a:r>
                        <a:rPr lang="en-US" sz="1700"/>
                        <a:t>M3</a:t>
                      </a:r>
                    </a:p>
                  </a:txBody>
                  <a:tcPr marL="88744" marR="88744" marT="44372" marB="44372" anchor="ctr">
                    <a:lnL>
                      <a:noFill/>
                    </a:lnL>
                    <a:lnR>
                      <a:noFill/>
                    </a:lnR>
                    <a:lnT>
                      <a:noFill/>
                    </a:lnT>
                    <a:lnB>
                      <a:noFill/>
                    </a:lnB>
                  </a:tcPr>
                </a:tc>
                <a:tc>
                  <a:txBody>
                    <a:bodyPr/>
                    <a:lstStyle/>
                    <a:p>
                      <a:r>
                        <a:rPr lang="en-US" sz="1700" dirty="0"/>
                        <a:t>ATAACTTCGTATA</a:t>
                      </a:r>
                    </a:p>
                  </a:txBody>
                  <a:tcPr marL="88744" marR="88744" marT="44372" marB="44372" anchor="ctr">
                    <a:lnL>
                      <a:noFill/>
                    </a:lnL>
                    <a:lnR>
                      <a:noFill/>
                    </a:lnR>
                    <a:lnT>
                      <a:noFill/>
                    </a:lnT>
                    <a:lnB>
                      <a:noFill/>
                    </a:lnB>
                  </a:tcPr>
                </a:tc>
                <a:tc>
                  <a:txBody>
                    <a:bodyPr/>
                    <a:lstStyle/>
                    <a:p>
                      <a:r>
                        <a:rPr lang="en-US" sz="1700"/>
                        <a:t>taaTACCA</a:t>
                      </a:r>
                    </a:p>
                  </a:txBody>
                  <a:tcPr marL="88744" marR="88744" marT="44372" marB="44372" anchor="ctr">
                    <a:lnL>
                      <a:noFill/>
                    </a:lnL>
                    <a:lnR>
                      <a:noFill/>
                    </a:lnR>
                    <a:lnT>
                      <a:noFill/>
                    </a:lnT>
                    <a:lnB>
                      <a:noFill/>
                    </a:lnB>
                  </a:tcPr>
                </a:tc>
                <a:tc>
                  <a:txBody>
                    <a:bodyPr/>
                    <a:lstStyle/>
                    <a:p>
                      <a:r>
                        <a:rPr lang="en-US" sz="1700"/>
                        <a:t>TATACGAAGTTAT</a:t>
                      </a:r>
                    </a:p>
                  </a:txBody>
                  <a:tcPr marL="88744" marR="88744" marT="44372" marB="44372" anchor="ctr">
                    <a:lnL>
                      <a:noFill/>
                    </a:lnL>
                    <a:lnR>
                      <a:noFill/>
                    </a:lnR>
                    <a:lnT>
                      <a:noFill/>
                    </a:lnT>
                    <a:lnB>
                      <a:noFill/>
                    </a:lnB>
                  </a:tcPr>
                </a:tc>
                <a:extLst>
                  <a:ext uri="{0D108BD9-81ED-4DB2-BD59-A6C34878D82A}">
                    <a16:rowId xmlns:a16="http://schemas.microsoft.com/office/drawing/2014/main" val="10007"/>
                  </a:ext>
                </a:extLst>
              </a:tr>
              <a:tr h="354977">
                <a:tc>
                  <a:txBody>
                    <a:bodyPr/>
                    <a:lstStyle/>
                    <a:p>
                      <a:r>
                        <a:rPr lang="en-US" sz="1700"/>
                        <a:t>M7</a:t>
                      </a:r>
                    </a:p>
                  </a:txBody>
                  <a:tcPr marL="88744" marR="88744" marT="44372" marB="44372" anchor="ctr">
                    <a:lnL>
                      <a:noFill/>
                    </a:lnL>
                    <a:lnR>
                      <a:noFill/>
                    </a:lnR>
                    <a:lnT>
                      <a:noFill/>
                    </a:lnT>
                    <a:lnB>
                      <a:noFill/>
                    </a:lnB>
                  </a:tcPr>
                </a:tc>
                <a:tc>
                  <a:txBody>
                    <a:bodyPr/>
                    <a:lstStyle/>
                    <a:p>
                      <a:r>
                        <a:rPr lang="en-US" sz="1700"/>
                        <a:t>ATAACTTCGTATA</a:t>
                      </a:r>
                    </a:p>
                  </a:txBody>
                  <a:tcPr marL="88744" marR="88744" marT="44372" marB="44372" anchor="ctr">
                    <a:lnL>
                      <a:noFill/>
                    </a:lnL>
                    <a:lnR>
                      <a:noFill/>
                    </a:lnR>
                    <a:lnT>
                      <a:noFill/>
                    </a:lnT>
                    <a:lnB>
                      <a:noFill/>
                    </a:lnB>
                  </a:tcPr>
                </a:tc>
                <a:tc>
                  <a:txBody>
                    <a:bodyPr/>
                    <a:lstStyle/>
                    <a:p>
                      <a:r>
                        <a:rPr lang="en-US" sz="1700"/>
                        <a:t>AgaTAGAA</a:t>
                      </a:r>
                    </a:p>
                  </a:txBody>
                  <a:tcPr marL="88744" marR="88744" marT="44372" marB="44372" anchor="ctr">
                    <a:lnL>
                      <a:noFill/>
                    </a:lnL>
                    <a:lnR>
                      <a:noFill/>
                    </a:lnR>
                    <a:lnT>
                      <a:noFill/>
                    </a:lnT>
                    <a:lnB>
                      <a:noFill/>
                    </a:lnB>
                  </a:tcPr>
                </a:tc>
                <a:tc>
                  <a:txBody>
                    <a:bodyPr/>
                    <a:lstStyle/>
                    <a:p>
                      <a:r>
                        <a:rPr lang="en-US" sz="1700"/>
                        <a:t>TATACGAAGTTAT</a:t>
                      </a:r>
                    </a:p>
                  </a:txBody>
                  <a:tcPr marL="88744" marR="88744" marT="44372" marB="44372" anchor="ctr">
                    <a:lnL>
                      <a:noFill/>
                    </a:lnL>
                    <a:lnR>
                      <a:noFill/>
                    </a:lnR>
                    <a:lnT>
                      <a:noFill/>
                    </a:lnT>
                    <a:lnB>
                      <a:noFill/>
                    </a:lnB>
                  </a:tcPr>
                </a:tc>
                <a:extLst>
                  <a:ext uri="{0D108BD9-81ED-4DB2-BD59-A6C34878D82A}">
                    <a16:rowId xmlns:a16="http://schemas.microsoft.com/office/drawing/2014/main" val="10008"/>
                  </a:ext>
                </a:extLst>
              </a:tr>
              <a:tr h="354977">
                <a:tc>
                  <a:txBody>
                    <a:bodyPr/>
                    <a:lstStyle/>
                    <a:p>
                      <a:r>
                        <a:rPr lang="en-US" sz="1700"/>
                        <a:t>M11</a:t>
                      </a:r>
                    </a:p>
                  </a:txBody>
                  <a:tcPr marL="88744" marR="88744" marT="44372" marB="44372" anchor="ctr">
                    <a:lnL>
                      <a:noFill/>
                    </a:lnL>
                    <a:lnR>
                      <a:noFill/>
                    </a:lnR>
                    <a:lnT>
                      <a:noFill/>
                    </a:lnT>
                    <a:lnB>
                      <a:noFill/>
                    </a:lnB>
                  </a:tcPr>
                </a:tc>
                <a:tc>
                  <a:txBody>
                    <a:bodyPr/>
                    <a:lstStyle/>
                    <a:p>
                      <a:r>
                        <a:rPr lang="en-US" sz="1700"/>
                        <a:t>ATAACTTCGTATA</a:t>
                      </a:r>
                    </a:p>
                  </a:txBody>
                  <a:tcPr marL="88744" marR="88744" marT="44372" marB="44372" anchor="ctr">
                    <a:lnL>
                      <a:noFill/>
                    </a:lnL>
                    <a:lnR>
                      <a:noFill/>
                    </a:lnR>
                    <a:lnT>
                      <a:noFill/>
                    </a:lnT>
                    <a:lnB>
                      <a:noFill/>
                    </a:lnB>
                  </a:tcPr>
                </a:tc>
                <a:tc>
                  <a:txBody>
                    <a:bodyPr/>
                    <a:lstStyle/>
                    <a:p>
                      <a:r>
                        <a:rPr lang="en-US" sz="1700"/>
                        <a:t>aGATAgaa</a:t>
                      </a:r>
                    </a:p>
                  </a:txBody>
                  <a:tcPr marL="88744" marR="88744" marT="44372" marB="44372" anchor="ctr">
                    <a:lnL>
                      <a:noFill/>
                    </a:lnL>
                    <a:lnR>
                      <a:noFill/>
                    </a:lnR>
                    <a:lnT>
                      <a:noFill/>
                    </a:lnT>
                    <a:lnB>
                      <a:noFill/>
                    </a:lnB>
                  </a:tcPr>
                </a:tc>
                <a:tc>
                  <a:txBody>
                    <a:bodyPr/>
                    <a:lstStyle/>
                    <a:p>
                      <a:r>
                        <a:rPr lang="en-US" sz="1700"/>
                        <a:t>TATACGAAGTTAT</a:t>
                      </a:r>
                    </a:p>
                  </a:txBody>
                  <a:tcPr marL="88744" marR="88744" marT="44372" marB="44372" anchor="ctr">
                    <a:lnL>
                      <a:noFill/>
                    </a:lnL>
                    <a:lnR>
                      <a:noFill/>
                    </a:lnR>
                    <a:lnT>
                      <a:noFill/>
                    </a:lnT>
                    <a:lnB>
                      <a:noFill/>
                    </a:lnB>
                  </a:tcPr>
                </a:tc>
                <a:extLst>
                  <a:ext uri="{0D108BD9-81ED-4DB2-BD59-A6C34878D82A}">
                    <a16:rowId xmlns:a16="http://schemas.microsoft.com/office/drawing/2014/main" val="10009"/>
                  </a:ext>
                </a:extLst>
              </a:tr>
              <a:tr h="354977">
                <a:tc>
                  <a:txBody>
                    <a:bodyPr/>
                    <a:lstStyle/>
                    <a:p>
                      <a:r>
                        <a:rPr lang="en-US" sz="1700"/>
                        <a:t>Lox 71</a:t>
                      </a:r>
                    </a:p>
                  </a:txBody>
                  <a:tcPr marL="88744" marR="88744" marT="44372" marB="44372" anchor="ctr">
                    <a:lnL>
                      <a:noFill/>
                    </a:lnL>
                    <a:lnR>
                      <a:noFill/>
                    </a:lnR>
                    <a:lnT>
                      <a:noFill/>
                    </a:lnT>
                    <a:lnB>
                      <a:noFill/>
                    </a:lnB>
                  </a:tcPr>
                </a:tc>
                <a:tc>
                  <a:txBody>
                    <a:bodyPr/>
                    <a:lstStyle/>
                    <a:p>
                      <a:r>
                        <a:rPr lang="en-US" sz="1700"/>
                        <a:t>taccgTTCGTATA</a:t>
                      </a:r>
                    </a:p>
                  </a:txBody>
                  <a:tcPr marL="88744" marR="88744" marT="44372" marB="44372" anchor="ctr">
                    <a:lnL>
                      <a:noFill/>
                    </a:lnL>
                    <a:lnR>
                      <a:noFill/>
                    </a:lnR>
                    <a:lnT>
                      <a:noFill/>
                    </a:lnT>
                    <a:lnB>
                      <a:noFill/>
                    </a:lnB>
                  </a:tcPr>
                </a:tc>
                <a:tc>
                  <a:txBody>
                    <a:bodyPr/>
                    <a:lstStyle/>
                    <a:p>
                      <a:r>
                        <a:rPr lang="en-US" sz="1700"/>
                        <a:t>NNNTANNN</a:t>
                      </a:r>
                    </a:p>
                  </a:txBody>
                  <a:tcPr marL="88744" marR="88744" marT="44372" marB="44372" anchor="ctr">
                    <a:lnL>
                      <a:noFill/>
                    </a:lnL>
                    <a:lnR>
                      <a:noFill/>
                    </a:lnR>
                    <a:lnT>
                      <a:noFill/>
                    </a:lnT>
                    <a:lnB>
                      <a:noFill/>
                    </a:lnB>
                  </a:tcPr>
                </a:tc>
                <a:tc>
                  <a:txBody>
                    <a:bodyPr/>
                    <a:lstStyle/>
                    <a:p>
                      <a:r>
                        <a:rPr lang="en-US" sz="1700"/>
                        <a:t>TATACGAAGTTAT</a:t>
                      </a:r>
                    </a:p>
                  </a:txBody>
                  <a:tcPr marL="88744" marR="88744" marT="44372" marB="44372" anchor="ctr">
                    <a:lnL>
                      <a:noFill/>
                    </a:lnL>
                    <a:lnR>
                      <a:noFill/>
                    </a:lnR>
                    <a:lnT>
                      <a:noFill/>
                    </a:lnT>
                    <a:lnB>
                      <a:noFill/>
                    </a:lnB>
                  </a:tcPr>
                </a:tc>
                <a:extLst>
                  <a:ext uri="{0D108BD9-81ED-4DB2-BD59-A6C34878D82A}">
                    <a16:rowId xmlns:a16="http://schemas.microsoft.com/office/drawing/2014/main" val="10010"/>
                  </a:ext>
                </a:extLst>
              </a:tr>
              <a:tr h="354977">
                <a:tc>
                  <a:txBody>
                    <a:bodyPr/>
                    <a:lstStyle/>
                    <a:p>
                      <a:r>
                        <a:rPr lang="en-US" sz="1700" dirty="0"/>
                        <a:t>Lox 66</a:t>
                      </a:r>
                    </a:p>
                  </a:txBody>
                  <a:tcPr marL="88744" marR="88744" marT="44372" marB="44372" anchor="ctr">
                    <a:lnL>
                      <a:noFill/>
                    </a:lnL>
                    <a:lnR>
                      <a:noFill/>
                    </a:lnR>
                    <a:lnT>
                      <a:noFill/>
                    </a:lnT>
                    <a:lnB>
                      <a:noFill/>
                    </a:lnB>
                  </a:tcPr>
                </a:tc>
                <a:tc>
                  <a:txBody>
                    <a:bodyPr/>
                    <a:lstStyle/>
                    <a:p>
                      <a:r>
                        <a:rPr lang="en-US" sz="1700"/>
                        <a:t>ATAACTTCGTATA</a:t>
                      </a:r>
                    </a:p>
                  </a:txBody>
                  <a:tcPr marL="88744" marR="88744" marT="44372" marB="44372" anchor="ctr">
                    <a:lnL>
                      <a:noFill/>
                    </a:lnL>
                    <a:lnR>
                      <a:noFill/>
                    </a:lnR>
                    <a:lnT>
                      <a:noFill/>
                    </a:lnT>
                    <a:lnB>
                      <a:noFill/>
                    </a:lnB>
                  </a:tcPr>
                </a:tc>
                <a:tc>
                  <a:txBody>
                    <a:bodyPr/>
                    <a:lstStyle/>
                    <a:p>
                      <a:r>
                        <a:rPr lang="en-US" sz="1700"/>
                        <a:t>NNNTANNN</a:t>
                      </a:r>
                    </a:p>
                  </a:txBody>
                  <a:tcPr marL="88744" marR="88744" marT="44372" marB="44372" anchor="ctr">
                    <a:lnL>
                      <a:noFill/>
                    </a:lnL>
                    <a:lnR>
                      <a:noFill/>
                    </a:lnR>
                    <a:lnT>
                      <a:noFill/>
                    </a:lnT>
                    <a:lnB>
                      <a:noFill/>
                    </a:lnB>
                  </a:tcPr>
                </a:tc>
                <a:tc>
                  <a:txBody>
                    <a:bodyPr/>
                    <a:lstStyle/>
                    <a:p>
                      <a:r>
                        <a:rPr lang="en-US" sz="1700" dirty="0" err="1"/>
                        <a:t>TATACGAAcggta</a:t>
                      </a:r>
                      <a:endParaRPr lang="en-US" sz="1700" dirty="0"/>
                    </a:p>
                  </a:txBody>
                  <a:tcPr marL="88744" marR="88744" marT="44372" marB="44372" anchor="ctr">
                    <a:lnL>
                      <a:noFill/>
                    </a:lnL>
                    <a:lnR>
                      <a:noFill/>
                    </a:lnR>
                    <a:lnT>
                      <a:noFill/>
                    </a:lnT>
                    <a:lnB>
                      <a:noFill/>
                    </a:lnB>
                  </a:tcPr>
                </a:tc>
                <a:extLst>
                  <a:ext uri="{0D108BD9-81ED-4DB2-BD59-A6C34878D82A}">
                    <a16:rowId xmlns:a16="http://schemas.microsoft.com/office/drawing/2014/main" val="10011"/>
                  </a:ext>
                </a:extLst>
              </a:tr>
            </a:tbl>
          </a:graphicData>
        </a:graphic>
      </p:graphicFrame>
      <p:sp>
        <p:nvSpPr>
          <p:cNvPr id="3" name="TextBox 2"/>
          <p:cNvSpPr txBox="1"/>
          <p:nvPr/>
        </p:nvSpPr>
        <p:spPr>
          <a:xfrm>
            <a:off x="304800" y="228600"/>
            <a:ext cx="8229600" cy="830997"/>
          </a:xfrm>
          <a:prstGeom prst="rect">
            <a:avLst/>
          </a:prstGeom>
          <a:noFill/>
        </p:spPr>
        <p:txBody>
          <a:bodyPr wrap="square" rtlCol="0">
            <a:spAutoFit/>
          </a:bodyPr>
          <a:lstStyle/>
          <a:p>
            <a:r>
              <a:rPr lang="en-US" sz="2400" b="1" dirty="0" err="1" smtClean="0"/>
              <a:t>Cre</a:t>
            </a:r>
            <a:r>
              <a:rPr lang="en-US" sz="2400" b="1" dirty="0" smtClean="0"/>
              <a:t>-lox</a:t>
            </a:r>
            <a:r>
              <a:rPr lang="en-US" sz="2400" dirty="0" smtClean="0"/>
              <a:t> is </a:t>
            </a:r>
            <a:r>
              <a:rPr lang="en-US" sz="2400" dirty="0" smtClean="0"/>
              <a:t>second widely used </a:t>
            </a:r>
            <a:r>
              <a:rPr lang="en-US" sz="2400" dirty="0" smtClean="0"/>
              <a:t>recombination system derived from the </a:t>
            </a:r>
            <a:r>
              <a:rPr lang="en-US" sz="2400" b="1" dirty="0" smtClean="0"/>
              <a:t>P1 </a:t>
            </a:r>
            <a:r>
              <a:rPr lang="en-US" sz="2400" b="1" dirty="0" smtClean="0"/>
              <a:t>bacteriophage. </a:t>
            </a:r>
            <a:endParaRPr lang="en-US" sz="2400" b="1" dirty="0"/>
          </a:p>
        </p:txBody>
      </p:sp>
    </p:spTree>
    <p:extLst>
      <p:ext uri="{BB962C8B-B14F-4D97-AF65-F5344CB8AC3E}">
        <p14:creationId xmlns:p14="http://schemas.microsoft.com/office/powerpoint/2010/main" val="29281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57800" y="242530"/>
            <a:ext cx="3705225" cy="5124480"/>
          </a:xfrm>
          <a:prstGeom prst="rect">
            <a:avLst/>
          </a:prstGeom>
        </p:spPr>
        <p:txBody>
          <a:bodyPr wrap="square">
            <a:spAutoFit/>
          </a:bodyPr>
          <a:lstStyle/>
          <a:p>
            <a:r>
              <a:rPr lang="en-US" b="1" dirty="0"/>
              <a:t>Creation of a gene targeting vector and transfer in to mouse embryonic stem cells.  </a:t>
            </a:r>
          </a:p>
          <a:p>
            <a:endParaRPr lang="en-US" b="1" dirty="0"/>
          </a:p>
          <a:p>
            <a:r>
              <a:rPr lang="en-US" sz="1700" b="1" dirty="0"/>
              <a:t>Positive selection in tissue culture:</a:t>
            </a:r>
          </a:p>
          <a:p>
            <a:r>
              <a:rPr lang="en-US" sz="1700" dirty="0"/>
              <a:t>Resistance to </a:t>
            </a:r>
            <a:r>
              <a:rPr lang="en-US" sz="1700" dirty="0" err="1"/>
              <a:t>neomyosin</a:t>
            </a:r>
            <a:r>
              <a:rPr lang="en-US" sz="1700" dirty="0"/>
              <a:t>-like toxic  compounds such as G418 (Gentamicin).</a:t>
            </a:r>
          </a:p>
          <a:p>
            <a:endParaRPr lang="en-US" sz="1700" dirty="0"/>
          </a:p>
          <a:p>
            <a:r>
              <a:rPr lang="en-US" sz="1700" b="1" dirty="0"/>
              <a:t>Negative selection:</a:t>
            </a:r>
          </a:p>
          <a:p>
            <a:r>
              <a:rPr lang="en-US" sz="1700" dirty="0"/>
              <a:t>The </a:t>
            </a:r>
            <a:r>
              <a:rPr lang="en-US" sz="1600" i="1" dirty="0"/>
              <a:t>herpes simplex virus </a:t>
            </a:r>
            <a:r>
              <a:rPr lang="en-US" sz="1700" dirty="0"/>
              <a:t>encoded </a:t>
            </a:r>
            <a:r>
              <a:rPr lang="en-US" sz="1600" b="1" dirty="0"/>
              <a:t>thymidine kinase</a:t>
            </a:r>
            <a:r>
              <a:rPr lang="en-US" sz="1600" dirty="0"/>
              <a:t> (</a:t>
            </a:r>
            <a:r>
              <a:rPr lang="en-US" sz="1600" dirty="0" err="1"/>
              <a:t>HSVtk</a:t>
            </a:r>
            <a:r>
              <a:rPr lang="en-US" sz="1600" dirty="0"/>
              <a:t>) </a:t>
            </a:r>
            <a:r>
              <a:rPr lang="en-US" sz="1700" dirty="0"/>
              <a:t>enzyme phosphorylates certain nucleoside analogs (e.g. </a:t>
            </a:r>
            <a:r>
              <a:rPr lang="en-US" sz="1700" b="1" dirty="0"/>
              <a:t>ganciclovir</a:t>
            </a:r>
            <a:r>
              <a:rPr lang="en-US" sz="1700" dirty="0"/>
              <a:t>, an anti-herpes virus drug) converting them to toxic DNA replication inhibitors.  This reduces the recovery of random chromosomal </a:t>
            </a:r>
            <a:r>
              <a:rPr lang="en-US" sz="1700" dirty="0" err="1"/>
              <a:t>integrants</a:t>
            </a:r>
            <a:r>
              <a:rPr lang="en-US" sz="1700" dirty="0"/>
              <a:t>.</a:t>
            </a:r>
          </a:p>
        </p:txBody>
      </p:sp>
      <p:sp>
        <p:nvSpPr>
          <p:cNvPr id="3" name="TextBox 2"/>
          <p:cNvSpPr txBox="1"/>
          <p:nvPr/>
        </p:nvSpPr>
        <p:spPr>
          <a:xfrm>
            <a:off x="152400" y="5334000"/>
            <a:ext cx="8991600" cy="1477328"/>
          </a:xfrm>
          <a:prstGeom prst="rect">
            <a:avLst/>
          </a:prstGeom>
          <a:noFill/>
        </p:spPr>
        <p:txBody>
          <a:bodyPr wrap="square" rtlCol="0">
            <a:spAutoFit/>
          </a:bodyPr>
          <a:lstStyle/>
          <a:p>
            <a:r>
              <a:rPr lang="en-US" dirty="0"/>
              <a:t>Use recombinant DNA techniques add </a:t>
            </a:r>
            <a:r>
              <a:rPr lang="en-US" dirty="0" err="1"/>
              <a:t>loxP</a:t>
            </a:r>
            <a:r>
              <a:rPr lang="en-US" dirty="0"/>
              <a:t> sites flanking </a:t>
            </a:r>
            <a:r>
              <a:rPr lang="en-US" u="sng" dirty="0"/>
              <a:t>the sequence to be removed on a cloned copy of the </a:t>
            </a:r>
            <a:r>
              <a:rPr lang="en-US" u="sng" dirty="0" smtClean="0"/>
              <a:t>gene (this creates a “</a:t>
            </a:r>
            <a:r>
              <a:rPr lang="en-US" u="sng" dirty="0" err="1" smtClean="0"/>
              <a:t>floxed</a:t>
            </a:r>
            <a:r>
              <a:rPr lang="en-US" u="sng" dirty="0" smtClean="0"/>
              <a:t> gene”)</a:t>
            </a:r>
            <a:endParaRPr lang="en-US" u="sng" dirty="0"/>
          </a:p>
          <a:p>
            <a:endParaRPr lang="en-US" u="sng" dirty="0"/>
          </a:p>
          <a:p>
            <a:r>
              <a:rPr lang="en-US" dirty="0"/>
              <a:t>The cloned DNA is transfected into embryonic stem cells where normal homologous recombination creates a modified chromosome: note positive &amp; negative selection</a:t>
            </a:r>
          </a:p>
        </p:txBody>
      </p:sp>
      <p:pic>
        <p:nvPicPr>
          <p:cNvPr id="5" name="Picture 4" descr="A close up of a map&#10;&#10;Description generated with very high confidence">
            <a:extLst>
              <a:ext uri="{FF2B5EF4-FFF2-40B4-BE49-F238E27FC236}">
                <a16:creationId xmlns:a16="http://schemas.microsoft.com/office/drawing/2014/main" id="{F695F1D1-E0C0-4BE3-BD6C-276062236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306170"/>
            <a:ext cx="5181600" cy="2997200"/>
          </a:xfrm>
          <a:prstGeom prst="rect">
            <a:avLst/>
          </a:prstGeom>
        </p:spPr>
      </p:pic>
      <p:sp>
        <p:nvSpPr>
          <p:cNvPr id="4" name="Rectangle 3">
            <a:extLst>
              <a:ext uri="{FF2B5EF4-FFF2-40B4-BE49-F238E27FC236}">
                <a16:creationId xmlns:a16="http://schemas.microsoft.com/office/drawing/2014/main" id="{C29F5E01-7006-4F62-9224-A63A6FC7F758}"/>
              </a:ext>
            </a:extLst>
          </p:cNvPr>
          <p:cNvSpPr/>
          <p:nvPr/>
        </p:nvSpPr>
        <p:spPr>
          <a:xfrm>
            <a:off x="609600" y="3810000"/>
            <a:ext cx="19812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8595" y="391770"/>
            <a:ext cx="4572000" cy="671915"/>
          </a:xfrm>
          <a:prstGeom prst="rect">
            <a:avLst/>
          </a:prstGeom>
        </p:spPr>
        <p:txBody>
          <a:bodyPr>
            <a:spAutoFit/>
          </a:bodyPr>
          <a:lstStyle/>
          <a:p>
            <a:pPr marL="0" marR="0">
              <a:lnSpc>
                <a:spcPct val="107000"/>
              </a:lnSpc>
              <a:spcBef>
                <a:spcPts val="0"/>
              </a:spcBef>
              <a:spcAft>
                <a:spcPts val="800"/>
              </a:spcAft>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https://www.youtube.com/watch?v=6cPeQ5cjAVI</a:t>
            </a: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dirty="0" smtClean="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p:cNvSpPr txBox="1"/>
          <p:nvPr/>
        </p:nvSpPr>
        <p:spPr>
          <a:xfrm>
            <a:off x="368595" y="4303370"/>
            <a:ext cx="3974805" cy="923330"/>
          </a:xfrm>
          <a:prstGeom prst="rect">
            <a:avLst/>
          </a:prstGeom>
          <a:noFill/>
        </p:spPr>
        <p:txBody>
          <a:bodyPr wrap="square" rtlCol="0">
            <a:spAutoFit/>
          </a:bodyPr>
          <a:lstStyle/>
          <a:p>
            <a:r>
              <a:rPr lang="en-US" dirty="0" smtClean="0"/>
              <a:t>The desired recombinant stem cells are resistant to </a:t>
            </a:r>
            <a:r>
              <a:rPr lang="en-US" b="1" dirty="0" smtClean="0"/>
              <a:t>both </a:t>
            </a:r>
            <a:r>
              <a:rPr lang="en-US" dirty="0" smtClean="0"/>
              <a:t>neomycin and </a:t>
            </a:r>
            <a:r>
              <a:rPr lang="en-US" dirty="0" smtClean="0"/>
              <a:t>ganciclovir drugs.</a:t>
            </a:r>
            <a:endParaRPr lang="en-US" dirty="0"/>
          </a:p>
        </p:txBody>
      </p:sp>
    </p:spTree>
    <p:extLst>
      <p:ext uri="{BB962C8B-B14F-4D97-AF65-F5344CB8AC3E}">
        <p14:creationId xmlns:p14="http://schemas.microsoft.com/office/powerpoint/2010/main" val="227305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0"/>
            <a:ext cx="4648200" cy="6463308"/>
          </a:xfrm>
          <a:prstGeom prst="rect">
            <a:avLst/>
          </a:prstGeom>
          <a:noFill/>
        </p:spPr>
        <p:txBody>
          <a:bodyPr wrap="square" rtlCol="0">
            <a:spAutoFit/>
          </a:bodyPr>
          <a:lstStyle/>
          <a:p>
            <a:r>
              <a:rPr lang="en-US" b="1" dirty="0"/>
              <a:t>The modified embryonic stem cells are injected into mouse embryos and allowed to develop.  </a:t>
            </a:r>
            <a:r>
              <a:rPr lang="en-US" dirty="0"/>
              <a:t>A subset of the mosaic offspring will have the </a:t>
            </a:r>
            <a:r>
              <a:rPr lang="en-US" dirty="0" err="1"/>
              <a:t>floxed</a:t>
            </a:r>
            <a:r>
              <a:rPr lang="en-US" dirty="0"/>
              <a:t> gene in the germline cells.  </a:t>
            </a:r>
            <a:r>
              <a:rPr lang="en-US" u="sng" dirty="0"/>
              <a:t>By mating siblings </a:t>
            </a:r>
            <a:r>
              <a:rPr lang="en-US" dirty="0"/>
              <a:t>of these offspring, you can create mice homozygous for the </a:t>
            </a:r>
            <a:r>
              <a:rPr lang="en-US" dirty="0" err="1"/>
              <a:t>floxed</a:t>
            </a:r>
            <a:r>
              <a:rPr lang="en-US" dirty="0"/>
              <a:t> allele (or with one </a:t>
            </a:r>
            <a:r>
              <a:rPr lang="en-US" dirty="0" err="1"/>
              <a:t>floxed</a:t>
            </a:r>
            <a:r>
              <a:rPr lang="en-US" dirty="0"/>
              <a:t> allele and one null allele).</a:t>
            </a:r>
          </a:p>
          <a:p>
            <a:endParaRPr lang="en-US" dirty="0"/>
          </a:p>
          <a:p>
            <a:r>
              <a:rPr lang="en-US" dirty="0"/>
              <a:t>These </a:t>
            </a:r>
            <a:r>
              <a:rPr lang="en-US" dirty="0" err="1"/>
              <a:t>floxed</a:t>
            </a:r>
            <a:r>
              <a:rPr lang="en-US" dirty="0"/>
              <a:t> animals are then are mated with </a:t>
            </a:r>
            <a:r>
              <a:rPr lang="en-US" u="sng" dirty="0" err="1"/>
              <a:t>Cre</a:t>
            </a:r>
            <a:r>
              <a:rPr lang="en-US" u="sng" dirty="0"/>
              <a:t>-expressing mice </a:t>
            </a:r>
            <a:r>
              <a:rPr lang="en-US" dirty="0"/>
              <a:t>to generate offspring in which the DNA between the lox P sites is deleted and the phenotype can be observed.</a:t>
            </a:r>
          </a:p>
          <a:p>
            <a:endParaRPr lang="en-US" dirty="0"/>
          </a:p>
          <a:p>
            <a:r>
              <a:rPr lang="en-US" dirty="0"/>
              <a:t>Lots of recombinant model systems (e.g., </a:t>
            </a:r>
            <a:r>
              <a:rPr lang="en-US" i="1" dirty="0"/>
              <a:t>Drosophila</a:t>
            </a:r>
            <a:r>
              <a:rPr lang="en-US" dirty="0"/>
              <a:t>, Zebrafish, mouse, </a:t>
            </a:r>
            <a:r>
              <a:rPr lang="en-US" i="1" dirty="0"/>
              <a:t>Arabidopsis</a:t>
            </a:r>
            <a:r>
              <a:rPr lang="en-US" dirty="0"/>
              <a:t>) are available with either </a:t>
            </a:r>
            <a:r>
              <a:rPr lang="en-US" dirty="0" err="1"/>
              <a:t>Cre</a:t>
            </a:r>
            <a:r>
              <a:rPr lang="en-US" dirty="0"/>
              <a:t> or FLP expressed in a </a:t>
            </a:r>
            <a:r>
              <a:rPr lang="en-US" b="1" dirty="0"/>
              <a:t>tissue-specific, developmental or drug-dependent fashion </a:t>
            </a:r>
            <a:r>
              <a:rPr lang="en-US" dirty="0"/>
              <a:t>allowing one to either delete a gene or activate a gene in a conditional or target restricted fashion.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81000"/>
            <a:ext cx="3503834"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A close up of a map&#10;&#10;Description generated with very high confidence">
            <a:extLst>
              <a:ext uri="{FF2B5EF4-FFF2-40B4-BE49-F238E27FC236}">
                <a16:creationId xmlns:a16="http://schemas.microsoft.com/office/drawing/2014/main" id="{B4924061-CBB2-4461-A408-88939032E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799" y="3733799"/>
            <a:ext cx="3876675" cy="2929533"/>
          </a:xfrm>
          <a:prstGeom prst="rect">
            <a:avLst/>
          </a:prstGeom>
        </p:spPr>
      </p:pic>
    </p:spTree>
    <p:extLst>
      <p:ext uri="{BB962C8B-B14F-4D97-AF65-F5344CB8AC3E}">
        <p14:creationId xmlns:p14="http://schemas.microsoft.com/office/powerpoint/2010/main" val="159901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579F09-A20C-46A1-83CD-2B4A3E62670F}"/>
              </a:ext>
            </a:extLst>
          </p:cNvPr>
          <p:cNvSpPr txBox="1"/>
          <p:nvPr/>
        </p:nvSpPr>
        <p:spPr>
          <a:xfrm>
            <a:off x="1676400" y="5867400"/>
            <a:ext cx="6781800" cy="646331"/>
          </a:xfrm>
          <a:prstGeom prst="rect">
            <a:avLst/>
          </a:prstGeom>
          <a:noFill/>
        </p:spPr>
        <p:txBody>
          <a:bodyPr wrap="square" rtlCol="0">
            <a:spAutoFit/>
          </a:bodyPr>
          <a:lstStyle/>
          <a:p>
            <a:r>
              <a:rPr lang="en-US" dirty="0">
                <a:hlinkClick r:id="rId2"/>
              </a:rPr>
              <a:t>https://www.youtube.com/watch?v=O3e2_Ctty_M</a:t>
            </a:r>
            <a:endParaRPr lang="en-US" dirty="0"/>
          </a:p>
          <a:p>
            <a:endParaRPr lang="en-US" dirty="0"/>
          </a:p>
        </p:txBody>
      </p:sp>
      <p:pic>
        <p:nvPicPr>
          <p:cNvPr id="4" name="Picture 3" descr="A picture containing text, map&#10;&#10;Description generated with very high confidence">
            <a:extLst>
              <a:ext uri="{FF2B5EF4-FFF2-40B4-BE49-F238E27FC236}">
                <a16:creationId xmlns:a16="http://schemas.microsoft.com/office/drawing/2014/main" id="{83FC4A1B-7004-45E8-A979-0D0BD58607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1295400"/>
            <a:ext cx="3901440" cy="2185416"/>
          </a:xfrm>
          <a:prstGeom prst="rect">
            <a:avLst/>
          </a:prstGeom>
        </p:spPr>
      </p:pic>
      <p:sp>
        <p:nvSpPr>
          <p:cNvPr id="5" name="TextBox 4">
            <a:extLst>
              <a:ext uri="{FF2B5EF4-FFF2-40B4-BE49-F238E27FC236}">
                <a16:creationId xmlns:a16="http://schemas.microsoft.com/office/drawing/2014/main" id="{70A38B8C-5801-4CAE-AC43-FE8916BFA3D0}"/>
              </a:ext>
            </a:extLst>
          </p:cNvPr>
          <p:cNvSpPr txBox="1"/>
          <p:nvPr/>
        </p:nvSpPr>
        <p:spPr>
          <a:xfrm>
            <a:off x="533400" y="533400"/>
            <a:ext cx="8610600" cy="369332"/>
          </a:xfrm>
          <a:prstGeom prst="rect">
            <a:avLst/>
          </a:prstGeom>
          <a:noFill/>
        </p:spPr>
        <p:txBody>
          <a:bodyPr wrap="square" rtlCol="0">
            <a:spAutoFit/>
          </a:bodyPr>
          <a:lstStyle/>
          <a:p>
            <a:r>
              <a:rPr lang="en-US" b="1" dirty="0"/>
              <a:t>CRISPR-Cas9</a:t>
            </a:r>
            <a:r>
              <a:rPr lang="en-US" dirty="0"/>
              <a:t> – more efficient means of engineering complex genomes</a:t>
            </a:r>
          </a:p>
        </p:txBody>
      </p:sp>
      <p:sp>
        <p:nvSpPr>
          <p:cNvPr id="6" name="TextBox 5">
            <a:extLst>
              <a:ext uri="{FF2B5EF4-FFF2-40B4-BE49-F238E27FC236}">
                <a16:creationId xmlns:a16="http://schemas.microsoft.com/office/drawing/2014/main" id="{D39E5322-757F-4F49-B1CA-D6DAB954B571}"/>
              </a:ext>
            </a:extLst>
          </p:cNvPr>
          <p:cNvSpPr txBox="1"/>
          <p:nvPr/>
        </p:nvSpPr>
        <p:spPr>
          <a:xfrm>
            <a:off x="381000" y="4114800"/>
            <a:ext cx="8001000" cy="1200329"/>
          </a:xfrm>
          <a:prstGeom prst="rect">
            <a:avLst/>
          </a:prstGeom>
          <a:noFill/>
        </p:spPr>
        <p:txBody>
          <a:bodyPr wrap="square" rtlCol="0">
            <a:spAutoFit/>
          </a:bodyPr>
          <a:lstStyle/>
          <a:p>
            <a:r>
              <a:rPr lang="en-US" dirty="0"/>
              <a:t>Useful to:</a:t>
            </a:r>
          </a:p>
          <a:p>
            <a:r>
              <a:rPr lang="en-US" dirty="0"/>
              <a:t>	1) delete genes from chromosomal DNA</a:t>
            </a:r>
          </a:p>
          <a:p>
            <a:r>
              <a:rPr lang="en-US" dirty="0"/>
              <a:t>	2) correct mutations within chromosomal genes</a:t>
            </a:r>
          </a:p>
          <a:p>
            <a:r>
              <a:rPr lang="en-US" dirty="0"/>
              <a:t>	3) create gene-fusions to add novel features to existing genes</a:t>
            </a:r>
          </a:p>
        </p:txBody>
      </p:sp>
    </p:spTree>
    <p:extLst>
      <p:ext uri="{BB962C8B-B14F-4D97-AF65-F5344CB8AC3E}">
        <p14:creationId xmlns:p14="http://schemas.microsoft.com/office/powerpoint/2010/main" val="47967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457200" y="228600"/>
            <a:ext cx="8458200" cy="4324261"/>
          </a:xfrm>
          <a:prstGeom prst="rect">
            <a:avLst/>
          </a:prstGeom>
          <a:noFill/>
          <a:ln w="9525">
            <a:noFill/>
            <a:miter lim="800000"/>
            <a:headEnd/>
            <a:tailEnd/>
          </a:ln>
        </p:spPr>
        <p:txBody>
          <a:bodyPr>
            <a:spAutoFit/>
          </a:bodyPr>
          <a:lstStyle/>
          <a:p>
            <a:pPr marL="342900" indent="-342900"/>
            <a:r>
              <a:rPr lang="en-US" sz="1700" b="1" dirty="0"/>
              <a:t>Kinases:</a:t>
            </a:r>
            <a:r>
              <a:rPr lang="en-US" sz="1700" dirty="0"/>
              <a:t> Add phosphate to the 5' hydroxyl of DNA or RNA (double or single stranded).  Example, T4 polynucleotide kinase.</a:t>
            </a:r>
            <a:endParaRPr lang="en-US" sz="1700" b="1" dirty="0"/>
          </a:p>
          <a:p>
            <a:pPr marL="342900" indent="-342900"/>
            <a:endParaRPr lang="en-US" sz="1700" b="1" dirty="0"/>
          </a:p>
          <a:p>
            <a:pPr marL="342900" indent="-342900"/>
            <a:r>
              <a:rPr lang="en-US" sz="1700" b="1" dirty="0"/>
              <a:t>Broad-spectrum Phosphatase: </a:t>
            </a:r>
            <a:r>
              <a:rPr lang="en-US" sz="1700" dirty="0"/>
              <a:t>Remove 5' phosphates from RNA and DNA  - some work with protein.  Example, calf intestinal alkaline phosphatase, bacterial alkaline phosphatase, shrimp alkaline phosphatase.</a:t>
            </a:r>
          </a:p>
          <a:p>
            <a:pPr marL="342900" indent="-342900"/>
            <a:endParaRPr lang="en-US" sz="1700" dirty="0"/>
          </a:p>
          <a:p>
            <a:r>
              <a:rPr lang="en-US" sz="1700" b="1" dirty="0"/>
              <a:t>Recombinases</a:t>
            </a:r>
            <a:r>
              <a:rPr lang="en-US" sz="1700" dirty="0"/>
              <a:t> – (</a:t>
            </a:r>
            <a:r>
              <a:rPr lang="en-US" sz="1700" dirty="0" err="1"/>
              <a:t>Cre</a:t>
            </a:r>
            <a:r>
              <a:rPr lang="en-US" sz="1700" dirty="0"/>
              <a:t>, </a:t>
            </a:r>
            <a:r>
              <a:rPr lang="en-US" sz="1700" dirty="0" err="1"/>
              <a:t>Flp</a:t>
            </a:r>
            <a:r>
              <a:rPr lang="en-US" sz="1700" dirty="0"/>
              <a:t>) – enzymes that promote </a:t>
            </a:r>
            <a:r>
              <a:rPr lang="en-US" sz="1700" b="1" i="1" dirty="0"/>
              <a:t>site-specific recombination </a:t>
            </a:r>
            <a:r>
              <a:rPr lang="en-US" sz="1700" dirty="0"/>
              <a:t>- helpful in molecular genetics (targeted “knockouts”, knock-ins) and also for “ligase-free” cloning.  The basic 34 bp </a:t>
            </a:r>
            <a:r>
              <a:rPr lang="en-US" sz="1700" dirty="0" err="1"/>
              <a:t>Flp</a:t>
            </a:r>
            <a:r>
              <a:rPr lang="en-US" sz="1700" dirty="0"/>
              <a:t> target site is composed of two 13 bp inverted arms and a central core spacer:  </a:t>
            </a:r>
            <a:r>
              <a:rPr lang="en-US" sz="1700" b="1" baseline="30000" dirty="0"/>
              <a:t>5'</a:t>
            </a:r>
            <a:r>
              <a:rPr lang="en-US" sz="1700" b="1" dirty="0"/>
              <a:t>GAAGTTCCTATTC</a:t>
            </a:r>
            <a:r>
              <a:rPr lang="en-US" sz="1700" b="1" i="1" dirty="0"/>
              <a:t>tctagaaa</a:t>
            </a:r>
            <a:r>
              <a:rPr lang="en-US" sz="1700" b="1" dirty="0"/>
              <a:t>G</a:t>
            </a:r>
            <a:r>
              <a:rPr lang="en-US" sz="1700" b="1" i="1" dirty="0"/>
              <a:t>t</a:t>
            </a:r>
            <a:r>
              <a:rPr lang="en-US" sz="1700" b="1" dirty="0"/>
              <a:t>ATAGGAACTTC</a:t>
            </a:r>
            <a:r>
              <a:rPr lang="en-US" sz="1700" b="1" baseline="30000" dirty="0"/>
              <a:t>3'</a:t>
            </a:r>
            <a:endParaRPr lang="en-US" sz="1700" dirty="0"/>
          </a:p>
          <a:p>
            <a:pPr marL="342900" indent="-342900"/>
            <a:endParaRPr lang="en-US" sz="1000" dirty="0"/>
          </a:p>
          <a:p>
            <a:pPr marL="342900" indent="-342900"/>
            <a:r>
              <a:rPr lang="en-US" sz="1000" dirty="0"/>
              <a:t>http://www.cf.ac.uk/biosi/staffinfo/ehrmann/tools/Recognition.htm</a:t>
            </a:r>
          </a:p>
          <a:p>
            <a:pPr marL="342900" indent="-342900"/>
            <a:endParaRPr lang="en-US" sz="1700" b="1" dirty="0"/>
          </a:p>
          <a:p>
            <a:pPr marL="342900" indent="-342900"/>
            <a:r>
              <a:rPr lang="en-US" sz="1700" b="1" dirty="0">
                <a:solidFill>
                  <a:srgbClr val="FF0000"/>
                </a:solidFill>
              </a:rPr>
              <a:t>Proteases </a:t>
            </a:r>
            <a:r>
              <a:rPr lang="en-US" sz="1700" dirty="0"/>
              <a:t>– can be useful in releasing epitope tags used for affinity purification (Factor X, TEV), in removing protein from nucleic acids (proteinase K), or in generating discrete peptides for mass spectrometry (</a:t>
            </a:r>
            <a:r>
              <a:rPr lang="en-US" sz="1700" dirty="0" smtClean="0"/>
              <a:t>trypsin, chymotrypsin). </a:t>
            </a:r>
            <a:endParaRPr lang="en-US" sz="1700" dirty="0"/>
          </a:p>
        </p:txBody>
      </p:sp>
    </p:spTree>
    <p:extLst>
      <p:ext uri="{BB962C8B-B14F-4D97-AF65-F5344CB8AC3E}">
        <p14:creationId xmlns:p14="http://schemas.microsoft.com/office/powerpoint/2010/main" val="96367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Proteases</a:t>
            </a:r>
          </a:p>
        </p:txBody>
      </p:sp>
      <p:sp>
        <p:nvSpPr>
          <p:cNvPr id="3" name="Content Placeholder 2"/>
          <p:cNvSpPr>
            <a:spLocks noGrp="1"/>
          </p:cNvSpPr>
          <p:nvPr>
            <p:ph idx="1"/>
          </p:nvPr>
        </p:nvSpPr>
        <p:spPr>
          <a:xfrm>
            <a:off x="457200" y="1600200"/>
            <a:ext cx="8382000" cy="4525963"/>
          </a:xfrm>
        </p:spPr>
        <p:txBody>
          <a:bodyPr>
            <a:normAutofit fontScale="62500" lnSpcReduction="20000"/>
          </a:bodyPr>
          <a:lstStyle/>
          <a:p>
            <a:r>
              <a:rPr lang="en-US" b="1" u="sng" dirty="0">
                <a:solidFill>
                  <a:prstClr val="black"/>
                </a:solidFill>
              </a:rPr>
              <a:t>General proteases </a:t>
            </a:r>
            <a:r>
              <a:rPr lang="en-US" b="1" dirty="0">
                <a:solidFill>
                  <a:prstClr val="black"/>
                </a:solidFill>
              </a:rPr>
              <a:t>with limited sequence specificity useful for:</a:t>
            </a:r>
          </a:p>
          <a:p>
            <a:pPr marL="285750" indent="-285750">
              <a:buFontTx/>
              <a:buChar char="-"/>
            </a:pPr>
            <a:r>
              <a:rPr lang="en-US" b="1" dirty="0">
                <a:solidFill>
                  <a:prstClr val="black"/>
                </a:solidFill>
              </a:rPr>
              <a:t>removing protein from nucleic acid preparations </a:t>
            </a:r>
            <a:r>
              <a:rPr lang="en-US" b="1" dirty="0" smtClean="0">
                <a:solidFill>
                  <a:prstClr val="black"/>
                </a:solidFill>
              </a:rPr>
              <a:t>or (for </a:t>
            </a:r>
            <a:r>
              <a:rPr lang="en-US" b="1" dirty="0" smtClean="0">
                <a:solidFill>
                  <a:prstClr val="black"/>
                </a:solidFill>
              </a:rPr>
              <a:t>enzymes) preparation of protein samples for mass spectroscopy</a:t>
            </a:r>
            <a:r>
              <a:rPr lang="en-US" dirty="0" smtClean="0">
                <a:solidFill>
                  <a:prstClr val="black"/>
                </a:solidFill>
              </a:rPr>
              <a:t> </a:t>
            </a:r>
          </a:p>
          <a:p>
            <a:pPr marL="285750" indent="-285750">
              <a:buFontTx/>
              <a:buChar char="-"/>
            </a:pPr>
            <a:endParaRPr lang="en-US" b="1" dirty="0">
              <a:solidFill>
                <a:prstClr val="black"/>
              </a:solidFill>
            </a:endParaRPr>
          </a:p>
          <a:p>
            <a:pPr marL="285750" indent="-285750">
              <a:buFontTx/>
              <a:buChar char="-"/>
            </a:pPr>
            <a:r>
              <a:rPr lang="en-US" b="1" dirty="0" smtClean="0">
                <a:solidFill>
                  <a:srgbClr val="CC0000"/>
                </a:solidFill>
              </a:rPr>
              <a:t>Proteinase </a:t>
            </a:r>
            <a:r>
              <a:rPr lang="en-US" b="1" dirty="0">
                <a:solidFill>
                  <a:srgbClr val="CC0000"/>
                </a:solidFill>
              </a:rPr>
              <a:t>K</a:t>
            </a:r>
            <a:r>
              <a:rPr lang="en-US" b="1" dirty="0"/>
              <a:t> </a:t>
            </a:r>
            <a:r>
              <a:rPr lang="en-US" dirty="0"/>
              <a:t>(or</a:t>
            </a:r>
            <a:r>
              <a:rPr lang="en-US" i="1" dirty="0"/>
              <a:t> endopeptidase K) </a:t>
            </a:r>
            <a:r>
              <a:rPr lang="en-US" dirty="0"/>
              <a:t>cuts peptide bonds after </a:t>
            </a:r>
            <a:r>
              <a:rPr lang="en-US" b="1" dirty="0">
                <a:solidFill>
                  <a:srgbClr val="FF0000"/>
                </a:solidFill>
              </a:rPr>
              <a:t>hydrophobic amino acids</a:t>
            </a:r>
            <a:r>
              <a:rPr lang="en-US" dirty="0"/>
              <a:t> (aliphatic, aromatic, other). </a:t>
            </a:r>
            <a:r>
              <a:rPr lang="en-US" dirty="0" smtClean="0"/>
              <a:t> Used for protein removal.</a:t>
            </a:r>
            <a:endParaRPr lang="en-US" dirty="0">
              <a:solidFill>
                <a:prstClr val="black"/>
              </a:solidFill>
            </a:endParaRPr>
          </a:p>
          <a:p>
            <a:pPr lvl="0"/>
            <a:endParaRPr lang="en-US" dirty="0">
              <a:solidFill>
                <a:prstClr val="black"/>
              </a:solidFill>
            </a:endParaRPr>
          </a:p>
          <a:p>
            <a:pPr lvl="0"/>
            <a:r>
              <a:rPr lang="en-US" dirty="0">
                <a:solidFill>
                  <a:prstClr val="black"/>
                </a:solidFill>
              </a:rPr>
              <a:t> </a:t>
            </a:r>
            <a:r>
              <a:rPr lang="en-US" b="1" dirty="0">
                <a:solidFill>
                  <a:prstClr val="black"/>
                </a:solidFill>
              </a:rPr>
              <a:t>Generating discrete peptides for mass spectrometry</a:t>
            </a:r>
            <a:r>
              <a:rPr lang="en-US" dirty="0">
                <a:solidFill>
                  <a:prstClr val="black"/>
                </a:solidFill>
              </a:rPr>
              <a:t>. </a:t>
            </a:r>
          </a:p>
          <a:p>
            <a:pPr lvl="1"/>
            <a:r>
              <a:rPr lang="en-US" sz="3200" b="1" dirty="0">
                <a:solidFill>
                  <a:srgbClr val="CC0000"/>
                </a:solidFill>
              </a:rPr>
              <a:t>Trypsin</a:t>
            </a:r>
            <a:r>
              <a:rPr lang="en-US" sz="3200" dirty="0">
                <a:solidFill>
                  <a:srgbClr val="CC0000"/>
                </a:solidFill>
              </a:rPr>
              <a:t> </a:t>
            </a:r>
            <a:r>
              <a:rPr lang="en-US" sz="3200" dirty="0">
                <a:solidFill>
                  <a:prstClr val="black"/>
                </a:solidFill>
              </a:rPr>
              <a:t>cleaves peptides on the C-terminal side of </a:t>
            </a:r>
            <a:r>
              <a:rPr lang="en-US" sz="3200" b="1" dirty="0">
                <a:solidFill>
                  <a:srgbClr val="FF0000"/>
                </a:solidFill>
              </a:rPr>
              <a:t>lysine and arginine </a:t>
            </a:r>
            <a:r>
              <a:rPr lang="en-US" sz="3200" dirty="0">
                <a:solidFill>
                  <a:prstClr val="black"/>
                </a:solidFill>
              </a:rPr>
              <a:t>amino acid residues.  </a:t>
            </a:r>
            <a:r>
              <a:rPr lang="en-US" sz="3200" b="1" dirty="0">
                <a:solidFill>
                  <a:prstClr val="black"/>
                </a:solidFill>
              </a:rPr>
              <a:t>Context is important</a:t>
            </a:r>
            <a:r>
              <a:rPr lang="en-US" sz="3200" dirty="0">
                <a:solidFill>
                  <a:prstClr val="black"/>
                </a:solidFill>
              </a:rPr>
              <a:t>: if a proline residue is on the carboxyl side of the cleavage site, the cleavage will not occur. If an acidic residue is on either side of the cleavage site, the rate of hydrolysis slows considerably. </a:t>
            </a:r>
          </a:p>
          <a:p>
            <a:pPr lvl="1"/>
            <a:endParaRPr lang="en-US" sz="3200" b="1" dirty="0">
              <a:solidFill>
                <a:prstClr val="black"/>
              </a:solidFill>
            </a:endParaRPr>
          </a:p>
          <a:p>
            <a:pPr lvl="1"/>
            <a:r>
              <a:rPr lang="en-US" sz="3200" b="1" dirty="0">
                <a:solidFill>
                  <a:srgbClr val="CC0000"/>
                </a:solidFill>
              </a:rPr>
              <a:t>Chymotrypsin</a:t>
            </a:r>
            <a:r>
              <a:rPr lang="en-US" sz="3200" dirty="0"/>
              <a:t> cuts at the C-terminal side of  </a:t>
            </a:r>
            <a:r>
              <a:rPr lang="en-US" sz="3200" b="1" dirty="0">
                <a:solidFill>
                  <a:srgbClr val="FF0000"/>
                </a:solidFill>
              </a:rPr>
              <a:t>tryptophan, tyrosine</a:t>
            </a:r>
            <a:r>
              <a:rPr lang="en-US" sz="3200" dirty="0">
                <a:solidFill>
                  <a:srgbClr val="FF0000"/>
                </a:solidFill>
              </a:rPr>
              <a:t>, </a:t>
            </a:r>
            <a:r>
              <a:rPr lang="en-US" sz="3200" b="1" dirty="0">
                <a:solidFill>
                  <a:srgbClr val="FF0000"/>
                </a:solidFill>
              </a:rPr>
              <a:t>phenylalanine, leucine, and methionine.</a:t>
            </a:r>
          </a:p>
          <a:p>
            <a:endParaRPr lang="en-US" dirty="0"/>
          </a:p>
        </p:txBody>
      </p:sp>
    </p:spTree>
    <p:extLst>
      <p:ext uri="{BB962C8B-B14F-4D97-AF65-F5344CB8AC3E}">
        <p14:creationId xmlns:p14="http://schemas.microsoft.com/office/powerpoint/2010/main" val="6283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openi.nlm.nih.gov/imgs/512/290/4393245/PMC4393245_pone.0123403.g00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4876800" cy="55721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91200" y="685800"/>
            <a:ext cx="2895600" cy="5355312"/>
          </a:xfrm>
          <a:prstGeom prst="rect">
            <a:avLst/>
          </a:prstGeom>
          <a:noFill/>
        </p:spPr>
        <p:txBody>
          <a:bodyPr wrap="square" rtlCol="0">
            <a:spAutoFit/>
          </a:bodyPr>
          <a:lstStyle/>
          <a:p>
            <a:r>
              <a:rPr lang="en-US" b="1" dirty="0">
                <a:solidFill>
                  <a:schemeClr val="bg1"/>
                </a:solidFill>
              </a:rPr>
              <a:t>Specificities</a:t>
            </a:r>
          </a:p>
          <a:p>
            <a:r>
              <a:rPr lang="en-US" b="1" dirty="0">
                <a:solidFill>
                  <a:schemeClr val="bg1"/>
                </a:solidFill>
              </a:rPr>
              <a:t>Proteinase K </a:t>
            </a:r>
            <a:r>
              <a:rPr lang="en-US" dirty="0">
                <a:solidFill>
                  <a:schemeClr val="bg1"/>
                </a:solidFill>
              </a:rPr>
              <a:t>– cuts after aliphatic, aromatic and other hydrophobic amino </a:t>
            </a:r>
            <a:r>
              <a:rPr lang="en-US" dirty="0" smtClean="0">
                <a:solidFill>
                  <a:schemeClr val="bg1"/>
                </a:solidFill>
              </a:rPr>
              <a:t>acids (least specific of those shown)</a:t>
            </a:r>
            <a:endParaRPr lang="en-US" dirty="0">
              <a:solidFill>
                <a:schemeClr val="bg1"/>
              </a:solidFill>
            </a:endParaRPr>
          </a:p>
          <a:p>
            <a:endParaRPr lang="en-US" dirty="0">
              <a:solidFill>
                <a:schemeClr val="bg1"/>
              </a:solidFill>
            </a:endParaRPr>
          </a:p>
          <a:p>
            <a:r>
              <a:rPr lang="en-US" b="1" dirty="0">
                <a:solidFill>
                  <a:schemeClr val="bg1"/>
                </a:solidFill>
              </a:rPr>
              <a:t>Elastase I - </a:t>
            </a:r>
            <a:r>
              <a:rPr lang="en-US" dirty="0">
                <a:solidFill>
                  <a:schemeClr val="bg1"/>
                </a:solidFill>
              </a:rPr>
              <a:t>specific for Ala-Ala and Ala-</a:t>
            </a:r>
            <a:r>
              <a:rPr lang="en-US" dirty="0" err="1">
                <a:solidFill>
                  <a:schemeClr val="bg1"/>
                </a:solidFill>
              </a:rPr>
              <a:t>Gly</a:t>
            </a:r>
            <a:r>
              <a:rPr lang="en-US" dirty="0">
                <a:solidFill>
                  <a:schemeClr val="bg1"/>
                </a:solidFill>
              </a:rPr>
              <a:t> </a:t>
            </a:r>
            <a:r>
              <a:rPr lang="en-US" dirty="0" smtClean="0">
                <a:solidFill>
                  <a:schemeClr val="bg1"/>
                </a:solidFill>
              </a:rPr>
              <a:t>bonds</a:t>
            </a:r>
          </a:p>
          <a:p>
            <a:r>
              <a:rPr lang="en-US" dirty="0" smtClean="0">
                <a:solidFill>
                  <a:schemeClr val="bg1"/>
                </a:solidFill>
              </a:rPr>
              <a:t>(most specific of the four shown)</a:t>
            </a:r>
            <a:endParaRPr lang="en-US" dirty="0">
              <a:solidFill>
                <a:schemeClr val="bg1"/>
              </a:solidFill>
            </a:endParaRPr>
          </a:p>
          <a:p>
            <a:endParaRPr lang="en-US" b="1" dirty="0">
              <a:solidFill>
                <a:schemeClr val="bg1"/>
              </a:solidFill>
            </a:endParaRPr>
          </a:p>
          <a:p>
            <a:r>
              <a:rPr lang="en-US" b="1" dirty="0">
                <a:solidFill>
                  <a:schemeClr val="bg1"/>
                </a:solidFill>
              </a:rPr>
              <a:t>Chymotrypsin – </a:t>
            </a:r>
            <a:r>
              <a:rPr lang="en-US" dirty="0">
                <a:solidFill>
                  <a:schemeClr val="bg1"/>
                </a:solidFill>
              </a:rPr>
              <a:t>cuts after tryptophan, tyrosine, phenylalanine, leucine, and methionine</a:t>
            </a:r>
          </a:p>
          <a:p>
            <a:endParaRPr lang="en-US" dirty="0">
              <a:solidFill>
                <a:schemeClr val="bg1"/>
              </a:solidFill>
            </a:endParaRPr>
          </a:p>
          <a:p>
            <a:r>
              <a:rPr lang="en-US" b="1" dirty="0">
                <a:solidFill>
                  <a:schemeClr val="bg1"/>
                </a:solidFill>
              </a:rPr>
              <a:t>Trypsin – </a:t>
            </a:r>
            <a:r>
              <a:rPr lang="en-US" dirty="0">
                <a:solidFill>
                  <a:schemeClr val="bg1"/>
                </a:solidFill>
              </a:rPr>
              <a:t>cuts after lysine and arginine </a:t>
            </a:r>
          </a:p>
        </p:txBody>
      </p:sp>
    </p:spTree>
    <p:extLst>
      <p:ext uri="{BB962C8B-B14F-4D97-AF65-F5344CB8AC3E}">
        <p14:creationId xmlns:p14="http://schemas.microsoft.com/office/powerpoint/2010/main" val="207946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
            <a:ext cx="5299364" cy="6823229"/>
          </a:xfrm>
          <a:prstGeom prst="rect">
            <a:avLst/>
          </a:prstGeom>
        </p:spPr>
      </p:pic>
      <p:sp>
        <p:nvSpPr>
          <p:cNvPr id="5" name="TextBox 4"/>
          <p:cNvSpPr txBox="1"/>
          <p:nvPr/>
        </p:nvSpPr>
        <p:spPr>
          <a:xfrm>
            <a:off x="5659582" y="1371600"/>
            <a:ext cx="3352800" cy="923330"/>
          </a:xfrm>
          <a:prstGeom prst="rect">
            <a:avLst/>
          </a:prstGeom>
          <a:noFill/>
        </p:spPr>
        <p:txBody>
          <a:bodyPr wrap="square" rtlCol="0">
            <a:spAutoFit/>
          </a:bodyPr>
          <a:lstStyle/>
          <a:p>
            <a:r>
              <a:rPr lang="en-US" dirty="0">
                <a:hlinkClick r:id="rId3"/>
              </a:rPr>
              <a:t>http://www.ncbi.nlm.nih.gov/guide/genomes-maps/</a:t>
            </a:r>
            <a:endParaRPr lang="en-US" dirty="0"/>
          </a:p>
          <a:p>
            <a:endParaRPr lang="en-US" dirty="0"/>
          </a:p>
        </p:txBody>
      </p:sp>
      <p:sp>
        <p:nvSpPr>
          <p:cNvPr id="2" name="TextBox 1"/>
          <p:cNvSpPr txBox="1"/>
          <p:nvPr/>
        </p:nvSpPr>
        <p:spPr>
          <a:xfrm flipH="1">
            <a:off x="5690755" y="2432892"/>
            <a:ext cx="3311236" cy="4247317"/>
          </a:xfrm>
          <a:prstGeom prst="rect">
            <a:avLst/>
          </a:prstGeom>
          <a:noFill/>
        </p:spPr>
        <p:txBody>
          <a:bodyPr wrap="square" rtlCol="0">
            <a:spAutoFit/>
          </a:bodyPr>
          <a:lstStyle/>
          <a:p>
            <a:r>
              <a:rPr lang="en-US" b="1" dirty="0"/>
              <a:t>National Center for Biotechnology Information (NCBI)</a:t>
            </a:r>
          </a:p>
          <a:p>
            <a:r>
              <a:rPr lang="en-US" dirty="0"/>
              <a:t>*</a:t>
            </a:r>
            <a:r>
              <a:rPr lang="en-US" b="1" dirty="0"/>
              <a:t>Vast datasets </a:t>
            </a:r>
            <a:r>
              <a:rPr lang="en-US" dirty="0"/>
              <a:t>(literature/ DNA/protein/structure)</a:t>
            </a:r>
          </a:p>
          <a:p>
            <a:endParaRPr lang="en-US" dirty="0"/>
          </a:p>
          <a:p>
            <a:r>
              <a:rPr lang="en-US" dirty="0"/>
              <a:t>*Online protein/nucleic acid </a:t>
            </a:r>
            <a:r>
              <a:rPr lang="en-US" b="1" dirty="0"/>
              <a:t>analysis tools</a:t>
            </a:r>
          </a:p>
          <a:p>
            <a:endParaRPr lang="en-US" dirty="0"/>
          </a:p>
          <a:p>
            <a:r>
              <a:rPr lang="en-US" dirty="0"/>
              <a:t>*</a:t>
            </a:r>
            <a:r>
              <a:rPr lang="en-US" b="1" dirty="0"/>
              <a:t>Disease and gene expression information</a:t>
            </a:r>
          </a:p>
          <a:p>
            <a:endParaRPr lang="en-US" dirty="0"/>
          </a:p>
          <a:p>
            <a:r>
              <a:rPr lang="en-US" dirty="0"/>
              <a:t>*Ongoing </a:t>
            </a:r>
            <a:r>
              <a:rPr lang="en-US" b="1" dirty="0"/>
              <a:t>research projects</a:t>
            </a:r>
          </a:p>
          <a:p>
            <a:endParaRPr lang="en-US" dirty="0"/>
          </a:p>
          <a:p>
            <a:r>
              <a:rPr lang="en-US" dirty="0"/>
              <a:t>*Lots of other stuff</a:t>
            </a:r>
          </a:p>
        </p:txBody>
      </p:sp>
      <p:sp>
        <p:nvSpPr>
          <p:cNvPr id="3" name="TextBox 2">
            <a:extLst>
              <a:ext uri="{FF2B5EF4-FFF2-40B4-BE49-F238E27FC236}">
                <a16:creationId xmlns:a16="http://schemas.microsoft.com/office/drawing/2014/main" id="{B52468E9-067D-4320-AD33-2C23E31E9991}"/>
              </a:ext>
            </a:extLst>
          </p:cNvPr>
          <p:cNvSpPr txBox="1"/>
          <p:nvPr/>
        </p:nvSpPr>
        <p:spPr>
          <a:xfrm>
            <a:off x="5680364" y="304800"/>
            <a:ext cx="3235036" cy="923330"/>
          </a:xfrm>
          <a:prstGeom prst="rect">
            <a:avLst/>
          </a:prstGeom>
          <a:noFill/>
        </p:spPr>
        <p:txBody>
          <a:bodyPr wrap="square" rtlCol="0">
            <a:spAutoFit/>
          </a:bodyPr>
          <a:lstStyle/>
          <a:p>
            <a:r>
              <a:rPr lang="en-US" dirty="0"/>
              <a:t>So many genomes are sequenced, where is this information?</a:t>
            </a:r>
          </a:p>
        </p:txBody>
      </p:sp>
    </p:spTree>
    <p:extLst>
      <p:ext uri="{BB962C8B-B14F-4D97-AF65-F5344CB8AC3E}">
        <p14:creationId xmlns:p14="http://schemas.microsoft.com/office/powerpoint/2010/main" val="167333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04800"/>
            <a:ext cx="8686800" cy="6232475"/>
          </a:xfrm>
          <a:prstGeom prst="rect">
            <a:avLst/>
          </a:prstGeom>
        </p:spPr>
        <p:txBody>
          <a:bodyPr wrap="square">
            <a:spAutoFit/>
          </a:bodyPr>
          <a:lstStyle/>
          <a:p>
            <a:pPr marL="342900" lvl="0" indent="-342900"/>
            <a:r>
              <a:rPr lang="en-US" sz="1900" b="1" u="sng" dirty="0">
                <a:solidFill>
                  <a:srgbClr val="FF0000"/>
                </a:solidFill>
              </a:rPr>
              <a:t>Site-specific proteases </a:t>
            </a:r>
            <a:r>
              <a:rPr lang="en-US" sz="1900" dirty="0">
                <a:solidFill>
                  <a:prstClr val="black"/>
                </a:solidFill>
              </a:rPr>
              <a:t>useful in releasing epitope tags used for </a:t>
            </a:r>
            <a:r>
              <a:rPr lang="en-US" sz="1900" b="1" dirty="0">
                <a:solidFill>
                  <a:prstClr val="black"/>
                </a:solidFill>
              </a:rPr>
              <a:t>affinity purification</a:t>
            </a:r>
            <a:r>
              <a:rPr lang="en-US" sz="1900" dirty="0">
                <a:solidFill>
                  <a:prstClr val="black"/>
                </a:solidFill>
              </a:rPr>
              <a:t> </a:t>
            </a:r>
            <a:endParaRPr lang="en-US" sz="1900" b="1" dirty="0">
              <a:solidFill>
                <a:srgbClr val="FF0000"/>
              </a:solidFill>
            </a:endParaRPr>
          </a:p>
          <a:p>
            <a:pPr algn="ctr"/>
            <a:r>
              <a:rPr lang="en-US" sz="1900" b="1" dirty="0" smtClean="0"/>
              <a:t>Sequence </a:t>
            </a:r>
            <a:r>
              <a:rPr lang="en-US" sz="1900" b="1" dirty="0"/>
              <a:t>Specific Proteases</a:t>
            </a:r>
          </a:p>
          <a:p>
            <a:pPr algn="ctr"/>
            <a:endParaRPr lang="en-US" sz="1900" b="1" dirty="0"/>
          </a:p>
          <a:p>
            <a:r>
              <a:rPr lang="en-US" sz="1900" b="1" dirty="0">
                <a:solidFill>
                  <a:srgbClr val="CC0000"/>
                </a:solidFill>
              </a:rPr>
              <a:t>Tobacco etch virus protease (TEV):</a:t>
            </a:r>
            <a:r>
              <a:rPr lang="en-US" sz="1900" dirty="0"/>
              <a:t>The </a:t>
            </a:r>
            <a:r>
              <a:rPr lang="en-US" sz="1900" u="sng" dirty="0"/>
              <a:t>seven-amino-acid recognition site </a:t>
            </a:r>
            <a:r>
              <a:rPr lang="en-US" sz="1900" dirty="0"/>
              <a:t>for </a:t>
            </a:r>
            <a:r>
              <a:rPr lang="en-US" sz="1900" dirty="0" err="1"/>
              <a:t>rTEV</a:t>
            </a:r>
            <a:r>
              <a:rPr lang="en-US" sz="1900" dirty="0"/>
              <a:t> is </a:t>
            </a:r>
            <a:r>
              <a:rPr lang="en-US" sz="1900" b="1" dirty="0" err="1">
                <a:solidFill>
                  <a:srgbClr val="FF0000"/>
                </a:solidFill>
              </a:rPr>
              <a:t>Glu</a:t>
            </a:r>
            <a:r>
              <a:rPr lang="en-US" sz="1900" dirty="0"/>
              <a:t>-</a:t>
            </a:r>
            <a:r>
              <a:rPr lang="en-US" sz="1900" dirty="0" err="1"/>
              <a:t>Asn</a:t>
            </a:r>
            <a:r>
              <a:rPr lang="en-US" sz="1900" dirty="0"/>
              <a:t>-Leu-</a:t>
            </a:r>
            <a:r>
              <a:rPr lang="en-US" sz="1900" b="1" dirty="0">
                <a:solidFill>
                  <a:srgbClr val="FF0000"/>
                </a:solidFill>
              </a:rPr>
              <a:t>Tyr</a:t>
            </a:r>
            <a:r>
              <a:rPr lang="en-US" sz="1900" dirty="0"/>
              <a:t>-</a:t>
            </a:r>
            <a:r>
              <a:rPr lang="en-US" sz="1900" dirty="0" err="1"/>
              <a:t>Phe</a:t>
            </a:r>
            <a:r>
              <a:rPr lang="en-US" sz="1900" dirty="0"/>
              <a:t>-</a:t>
            </a:r>
            <a:r>
              <a:rPr lang="en-US" sz="1900" b="1" dirty="0" err="1">
                <a:solidFill>
                  <a:srgbClr val="FF0000"/>
                </a:solidFill>
              </a:rPr>
              <a:t>Gln</a:t>
            </a:r>
            <a:r>
              <a:rPr lang="en-US" sz="1900" dirty="0" err="1"/>
              <a:t>-Gly</a:t>
            </a:r>
            <a:r>
              <a:rPr lang="en-US" sz="1900" dirty="0"/>
              <a:t> with cleavage occurring between </a:t>
            </a:r>
            <a:r>
              <a:rPr lang="en-US" sz="1900" dirty="0" err="1"/>
              <a:t>Gln</a:t>
            </a:r>
            <a:r>
              <a:rPr lang="en-US" sz="1900" dirty="0"/>
              <a:t> and </a:t>
            </a:r>
            <a:r>
              <a:rPr lang="en-US" sz="1900" dirty="0" err="1"/>
              <a:t>Gly</a:t>
            </a:r>
            <a:r>
              <a:rPr lang="en-US" sz="1900" dirty="0"/>
              <a:t>.  Certain variations on this consensus are allowed.  </a:t>
            </a:r>
            <a:endParaRPr lang="en-US" sz="1900" dirty="0">
              <a:solidFill>
                <a:prstClr val="black"/>
              </a:solidFill>
            </a:endParaRPr>
          </a:p>
          <a:p>
            <a:r>
              <a:rPr lang="en-US" sz="1900" dirty="0">
                <a:solidFill>
                  <a:prstClr val="black"/>
                </a:solidFill>
                <a:hlinkClick r:id="rId2"/>
              </a:rPr>
              <a:t>http://tools.lifetechnologies.com/content/sfs/manuals/10127017.pdf</a:t>
            </a:r>
            <a:endParaRPr lang="en-US" sz="1900" dirty="0">
              <a:solidFill>
                <a:prstClr val="black"/>
              </a:solidFill>
            </a:endParaRPr>
          </a:p>
          <a:p>
            <a:endParaRPr lang="en-US" sz="1900" dirty="0" smtClean="0">
              <a:solidFill>
                <a:prstClr val="black"/>
              </a:solidFill>
            </a:endParaRPr>
          </a:p>
          <a:p>
            <a:r>
              <a:rPr lang="en-US" sz="1900" dirty="0" smtClean="0">
                <a:solidFill>
                  <a:prstClr val="black"/>
                </a:solidFill>
              </a:rPr>
              <a:t>What is the frequency of finding any specific 7 amino acid site in a random peptide?</a:t>
            </a:r>
          </a:p>
          <a:p>
            <a:endParaRPr lang="en-US" sz="1900" b="1" dirty="0" smtClean="0">
              <a:solidFill>
                <a:prstClr val="black"/>
              </a:solidFill>
            </a:endParaRPr>
          </a:p>
          <a:p>
            <a:r>
              <a:rPr lang="en-US" sz="1900" b="1" dirty="0" smtClean="0">
                <a:solidFill>
                  <a:prstClr val="black"/>
                </a:solidFill>
              </a:rPr>
              <a:t>20</a:t>
            </a:r>
            <a:r>
              <a:rPr lang="en-US" sz="1900" b="1" baseline="30000" dirty="0" smtClean="0">
                <a:solidFill>
                  <a:prstClr val="black"/>
                </a:solidFill>
              </a:rPr>
              <a:t>7  </a:t>
            </a:r>
            <a:r>
              <a:rPr lang="en-US" sz="1900" b="1" dirty="0">
                <a:solidFill>
                  <a:prstClr val="black"/>
                </a:solidFill>
              </a:rPr>
              <a:t>= 1 in 1,280,000,000 amino acids </a:t>
            </a:r>
            <a:r>
              <a:rPr lang="en-US" sz="1900" dirty="0" smtClean="0">
                <a:solidFill>
                  <a:prstClr val="black"/>
                </a:solidFill>
              </a:rPr>
              <a:t>(</a:t>
            </a:r>
            <a:r>
              <a:rPr lang="en-US" sz="1900" dirty="0" smtClean="0">
                <a:solidFill>
                  <a:prstClr val="black"/>
                </a:solidFill>
              </a:rPr>
              <a:t>number varies since </a:t>
            </a:r>
            <a:r>
              <a:rPr lang="en-US" sz="1900" dirty="0" smtClean="0">
                <a:solidFill>
                  <a:prstClr val="black"/>
                </a:solidFill>
              </a:rPr>
              <a:t>amino acid composition is actually not random and most proteases allow for some aa substitutions)</a:t>
            </a:r>
            <a:endParaRPr lang="en-US" sz="1900" dirty="0">
              <a:solidFill>
                <a:prstClr val="black"/>
              </a:solidFill>
            </a:endParaRPr>
          </a:p>
          <a:p>
            <a:endParaRPr lang="en-US" sz="1900" dirty="0">
              <a:solidFill>
                <a:prstClr val="black"/>
              </a:solidFill>
            </a:endParaRPr>
          </a:p>
          <a:p>
            <a:r>
              <a:rPr lang="en-US" sz="1900" b="1" dirty="0">
                <a:solidFill>
                  <a:srgbClr val="CC0000"/>
                </a:solidFill>
              </a:rPr>
              <a:t>Factor </a:t>
            </a:r>
            <a:r>
              <a:rPr lang="en-US" sz="1900" b="1" dirty="0" err="1">
                <a:solidFill>
                  <a:srgbClr val="CC0000"/>
                </a:solidFill>
              </a:rPr>
              <a:t>Xa</a:t>
            </a:r>
            <a:r>
              <a:rPr lang="en-US" sz="1900" b="1" dirty="0">
                <a:solidFill>
                  <a:srgbClr val="CC0000"/>
                </a:solidFill>
              </a:rPr>
              <a:t> protease</a:t>
            </a:r>
            <a:r>
              <a:rPr lang="en-US" sz="1900" b="1" dirty="0">
                <a:solidFill>
                  <a:prstClr val="black"/>
                </a:solidFill>
              </a:rPr>
              <a:t>: </a:t>
            </a:r>
            <a:r>
              <a:rPr lang="en-US" sz="1900" dirty="0"/>
              <a:t>Factor </a:t>
            </a:r>
            <a:r>
              <a:rPr lang="en-US" sz="1900" dirty="0" err="1"/>
              <a:t>Xa</a:t>
            </a:r>
            <a:r>
              <a:rPr lang="en-US" sz="1900" dirty="0"/>
              <a:t> cleaves after the arginine residue in its preferred cleavage site </a:t>
            </a:r>
            <a:r>
              <a:rPr lang="en-US" sz="1900" b="1" dirty="0">
                <a:solidFill>
                  <a:srgbClr val="FF0000"/>
                </a:solidFill>
              </a:rPr>
              <a:t>Ile</a:t>
            </a:r>
            <a:r>
              <a:rPr lang="en-US" sz="1900" dirty="0"/>
              <a:t>-(</a:t>
            </a:r>
            <a:r>
              <a:rPr lang="en-US" sz="1900" dirty="0" err="1"/>
              <a:t>Glu</a:t>
            </a:r>
            <a:r>
              <a:rPr lang="en-US" sz="1900" dirty="0"/>
              <a:t> or Asp)-</a:t>
            </a:r>
            <a:r>
              <a:rPr lang="en-US" sz="1900" b="1" dirty="0" err="1">
                <a:solidFill>
                  <a:srgbClr val="FF0000"/>
                </a:solidFill>
              </a:rPr>
              <a:t>Gly</a:t>
            </a:r>
            <a:r>
              <a:rPr lang="en-US" sz="1900" dirty="0"/>
              <a:t>-</a:t>
            </a:r>
            <a:r>
              <a:rPr lang="en-US" sz="1900" b="1" dirty="0">
                <a:solidFill>
                  <a:srgbClr val="FF0000"/>
                </a:solidFill>
              </a:rPr>
              <a:t>Arg</a:t>
            </a:r>
            <a:r>
              <a:rPr lang="en-US" sz="1900" dirty="0"/>
              <a:t>. It will sometimes cleave at other basic residues using a similar consensus, depending on the conformation of the substrate protein. </a:t>
            </a:r>
            <a:r>
              <a:rPr lang="en-US" sz="1900" dirty="0">
                <a:hlinkClick r:id="rId3"/>
              </a:rPr>
              <a:t>https://</a:t>
            </a:r>
            <a:r>
              <a:rPr lang="en-US" sz="1900" dirty="0" smtClean="0">
                <a:hlinkClick r:id="rId3"/>
              </a:rPr>
              <a:t>www.neb.com/products/p8010-factor-xa-protease</a:t>
            </a:r>
            <a:endParaRPr lang="en-US" sz="1050" dirty="0"/>
          </a:p>
        </p:txBody>
      </p:sp>
    </p:spTree>
    <p:extLst>
      <p:ext uri="{BB962C8B-B14F-4D97-AF65-F5344CB8AC3E}">
        <p14:creationId xmlns:p14="http://schemas.microsoft.com/office/powerpoint/2010/main" val="115148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76200"/>
            <a:ext cx="8534400" cy="1143000"/>
          </a:xfrm>
        </p:spPr>
        <p:txBody>
          <a:bodyPr>
            <a:noAutofit/>
          </a:bodyPr>
          <a:lstStyle/>
          <a:p>
            <a:pPr eaLnBrk="1" hangingPunct="1"/>
            <a:r>
              <a:rPr lang="en-US" sz="2400" b="1" dirty="0"/>
              <a:t>Affinity tags are used to purify proteins and </a:t>
            </a:r>
            <a:r>
              <a:rPr lang="en-US" sz="2400" b="1" u="sng" dirty="0"/>
              <a:t>protein complexes</a:t>
            </a:r>
            <a:r>
              <a:rPr lang="en-US" sz="2400" b="1" dirty="0"/>
              <a:t>.  A protease site often sits between the epitope tag and the protein of interest</a:t>
            </a:r>
          </a:p>
        </p:txBody>
      </p:sp>
      <p:sp>
        <p:nvSpPr>
          <p:cNvPr id="67587" name="Rectangle 3"/>
          <p:cNvSpPr>
            <a:spLocks noGrp="1" noChangeArrowheads="1"/>
          </p:cNvSpPr>
          <p:nvPr>
            <p:ph idx="1"/>
          </p:nvPr>
        </p:nvSpPr>
        <p:spPr>
          <a:xfrm>
            <a:off x="5517874" y="1247776"/>
            <a:ext cx="3460474" cy="4619624"/>
          </a:xfrm>
        </p:spPr>
        <p:txBody>
          <a:bodyPr>
            <a:noAutofit/>
          </a:bodyPr>
          <a:lstStyle/>
          <a:p>
            <a:pPr eaLnBrk="1" hangingPunct="1">
              <a:lnSpc>
                <a:spcPct val="90000"/>
              </a:lnSpc>
            </a:pPr>
            <a:r>
              <a:rPr lang="en-US" sz="1800" b="1" dirty="0"/>
              <a:t>Protein organization (4-parts):</a:t>
            </a:r>
            <a:r>
              <a:rPr lang="en-US" sz="1800" dirty="0">
                <a:solidFill>
                  <a:srgbClr val="CC0000"/>
                </a:solidFill>
              </a:rPr>
              <a:t> </a:t>
            </a:r>
            <a:r>
              <a:rPr lang="en-US" sz="1800" b="1" dirty="0">
                <a:solidFill>
                  <a:srgbClr val="CC0000"/>
                </a:solidFill>
              </a:rPr>
              <a:t>Protein of</a:t>
            </a:r>
            <a:r>
              <a:rPr lang="en-US" sz="1800" b="1" dirty="0"/>
              <a:t> </a:t>
            </a:r>
            <a:r>
              <a:rPr lang="en-US" sz="1800" b="1" dirty="0">
                <a:solidFill>
                  <a:srgbClr val="CC0000"/>
                </a:solidFill>
              </a:rPr>
              <a:t>interest</a:t>
            </a:r>
            <a:r>
              <a:rPr lang="en-US" sz="1800" b="1" dirty="0"/>
              <a:t>-</a:t>
            </a:r>
            <a:r>
              <a:rPr lang="en-US" sz="1800" b="1" dirty="0" err="1">
                <a:solidFill>
                  <a:schemeClr val="accent2"/>
                </a:solidFill>
              </a:rPr>
              <a:t>calmodulin</a:t>
            </a:r>
            <a:r>
              <a:rPr lang="en-US" sz="1800" b="1" dirty="0">
                <a:solidFill>
                  <a:schemeClr val="accent2"/>
                </a:solidFill>
              </a:rPr>
              <a:t> binding domain peptide</a:t>
            </a:r>
            <a:r>
              <a:rPr lang="en-US" sz="1800" b="1" dirty="0"/>
              <a:t>-</a:t>
            </a:r>
            <a:r>
              <a:rPr lang="en-US" sz="1800" b="1" dirty="0">
                <a:solidFill>
                  <a:srgbClr val="336600"/>
                </a:solidFill>
              </a:rPr>
              <a:t>TEV cleavage</a:t>
            </a:r>
            <a:r>
              <a:rPr lang="en-US" sz="1800" b="1" dirty="0"/>
              <a:t> </a:t>
            </a:r>
            <a:r>
              <a:rPr lang="en-US" sz="1800" b="1" dirty="0">
                <a:solidFill>
                  <a:srgbClr val="336600"/>
                </a:solidFill>
              </a:rPr>
              <a:t>site</a:t>
            </a:r>
            <a:r>
              <a:rPr lang="en-US" sz="1800" b="1" dirty="0"/>
              <a:t>-</a:t>
            </a:r>
            <a:r>
              <a:rPr lang="en-US" sz="1800" b="1" dirty="0">
                <a:solidFill>
                  <a:srgbClr val="800000"/>
                </a:solidFill>
              </a:rPr>
              <a:t>protein</a:t>
            </a:r>
            <a:r>
              <a:rPr lang="en-US" sz="1800" b="1" dirty="0"/>
              <a:t> </a:t>
            </a:r>
            <a:r>
              <a:rPr lang="en-US" sz="1800" b="1" dirty="0">
                <a:solidFill>
                  <a:srgbClr val="800000"/>
                </a:solidFill>
              </a:rPr>
              <a:t>A peptide</a:t>
            </a:r>
          </a:p>
          <a:p>
            <a:pPr eaLnBrk="1" hangingPunct="1">
              <a:lnSpc>
                <a:spcPct val="90000"/>
              </a:lnSpc>
            </a:pPr>
            <a:endParaRPr lang="en-US" sz="1800" dirty="0">
              <a:solidFill>
                <a:srgbClr val="800000"/>
              </a:solidFill>
            </a:endParaRPr>
          </a:p>
          <a:p>
            <a:pPr eaLnBrk="1" hangingPunct="1">
              <a:lnSpc>
                <a:spcPct val="90000"/>
              </a:lnSpc>
            </a:pPr>
            <a:r>
              <a:rPr lang="en-US" sz="1800" b="1" dirty="0"/>
              <a:t>Selection strategy:</a:t>
            </a:r>
            <a:r>
              <a:rPr lang="en-US" sz="1800" dirty="0"/>
              <a:t> 1) Bind protein A to IgG agarose, wash then elute protein with TEV </a:t>
            </a:r>
            <a:r>
              <a:rPr lang="en-US" sz="1800" dirty="0" smtClean="0"/>
              <a:t>protease</a:t>
            </a:r>
          </a:p>
          <a:p>
            <a:pPr eaLnBrk="1" hangingPunct="1">
              <a:lnSpc>
                <a:spcPct val="90000"/>
              </a:lnSpc>
            </a:pPr>
            <a:r>
              <a:rPr lang="en-US" sz="1800" b="1" dirty="0" smtClean="0"/>
              <a:t>Second selection of eluted material </a:t>
            </a:r>
            <a:r>
              <a:rPr lang="en-US" sz="1800" dirty="0" smtClean="0"/>
              <a:t>on calmodulin agarose in the presence of calcium with EGTA elution</a:t>
            </a:r>
            <a:endParaRPr lang="en-US" sz="1800" dirty="0"/>
          </a:p>
          <a:p>
            <a:pPr eaLnBrk="1" hangingPunct="1">
              <a:lnSpc>
                <a:spcPct val="90000"/>
              </a:lnSpc>
            </a:pPr>
            <a:r>
              <a:rPr lang="en-US" sz="1800" b="1" dirty="0"/>
              <a:t>Benefits:</a:t>
            </a:r>
            <a:r>
              <a:rPr lang="en-US" sz="1800" dirty="0"/>
              <a:t>  1) affinity binding is very specific and tight, washes can be quite stringent 2) </a:t>
            </a:r>
            <a:r>
              <a:rPr lang="en-US" sz="1800" dirty="0" err="1"/>
              <a:t>elutions</a:t>
            </a:r>
            <a:r>
              <a:rPr lang="en-US" sz="1800" dirty="0"/>
              <a:t> are very gentle and most importantly, specific</a:t>
            </a:r>
          </a:p>
          <a:p>
            <a:pPr marL="0" indent="0">
              <a:lnSpc>
                <a:spcPct val="90000"/>
              </a:lnSpc>
              <a:buNone/>
            </a:pPr>
            <a:r>
              <a:rPr lang="en-US" sz="1800" dirty="0"/>
              <a:t>Nat </a:t>
            </a:r>
            <a:r>
              <a:rPr lang="en-US" sz="1800" dirty="0" err="1"/>
              <a:t>Biotechnol</a:t>
            </a:r>
            <a:r>
              <a:rPr lang="en-US" sz="1800" dirty="0"/>
              <a:t>. 1999  Oct;17(10):1030-1032. </a:t>
            </a:r>
          </a:p>
        </p:txBody>
      </p:sp>
      <p:pic>
        <p:nvPicPr>
          <p:cNvPr id="5122" name="Picture 2" descr="http://www.nature.com/nrm/journal/v4/n1/images/nrm1007-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663" y="1447800"/>
            <a:ext cx="5715000" cy="46958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C03522C-067C-467C-A791-8C46A85637B2}"/>
              </a:ext>
            </a:extLst>
          </p:cNvPr>
          <p:cNvSpPr/>
          <p:nvPr/>
        </p:nvSpPr>
        <p:spPr>
          <a:xfrm>
            <a:off x="3733800" y="4038600"/>
            <a:ext cx="16002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AAD1BB-AA9C-43D7-9429-94A9B599BB71}"/>
              </a:ext>
            </a:extLst>
          </p:cNvPr>
          <p:cNvSpPr/>
          <p:nvPr/>
        </p:nvSpPr>
        <p:spPr>
          <a:xfrm>
            <a:off x="2781300" y="5105400"/>
            <a:ext cx="4953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037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58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58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75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219200"/>
            <a:ext cx="8229600" cy="4524315"/>
          </a:xfrm>
          <a:prstGeom prst="rect">
            <a:avLst/>
          </a:prstGeom>
          <a:noFill/>
        </p:spPr>
        <p:txBody>
          <a:bodyPr wrap="square" rtlCol="0">
            <a:spAutoFit/>
          </a:bodyPr>
          <a:lstStyle/>
          <a:p>
            <a:r>
              <a:rPr lang="en-US" b="1" dirty="0">
                <a:solidFill>
                  <a:schemeClr val="bg1"/>
                </a:solidFill>
              </a:rPr>
              <a:t>Northern blots, RNase mapping and quantitative reverse transcriptase PCR (rtPCR) </a:t>
            </a:r>
            <a:r>
              <a:rPr lang="en-US" dirty="0">
                <a:solidFill>
                  <a:schemeClr val="bg1"/>
                </a:solidFill>
              </a:rPr>
              <a:t>are useful for detecting and quantifying RNAs in biological samples.  These approaches are most useful when you are scoring a minor subset of the cells RNA (e.g., less than a few dozen transcripts)</a:t>
            </a:r>
          </a:p>
          <a:p>
            <a:endParaRPr lang="en-US" dirty="0">
              <a:solidFill>
                <a:schemeClr val="bg1"/>
              </a:solidFill>
            </a:endParaRPr>
          </a:p>
          <a:p>
            <a:r>
              <a:rPr lang="en-US" b="1" dirty="0">
                <a:solidFill>
                  <a:schemeClr val="bg1"/>
                </a:solidFill>
              </a:rPr>
              <a:t>What do you do when you want to assay the many thousands of RNAs in a cell to learn, for example, how gene expression differs </a:t>
            </a:r>
          </a:p>
          <a:p>
            <a:r>
              <a:rPr lang="en-US" dirty="0">
                <a:solidFill>
                  <a:schemeClr val="bg1"/>
                </a:solidFill>
              </a:rPr>
              <a:t>	between a cancer cell and a normal cell? </a:t>
            </a:r>
          </a:p>
          <a:p>
            <a:r>
              <a:rPr lang="en-US" dirty="0">
                <a:solidFill>
                  <a:schemeClr val="bg1"/>
                </a:solidFill>
              </a:rPr>
              <a:t>	cell/tissue/organism before and after viral infection?  </a:t>
            </a:r>
          </a:p>
          <a:p>
            <a:r>
              <a:rPr lang="en-US" dirty="0">
                <a:solidFill>
                  <a:schemeClr val="bg1"/>
                </a:solidFill>
              </a:rPr>
              <a:t>	cell/tissue/organism after exposure for a hormone, a toxin, etc.?</a:t>
            </a:r>
          </a:p>
          <a:p>
            <a:r>
              <a:rPr lang="en-US" dirty="0">
                <a:solidFill>
                  <a:schemeClr val="bg1"/>
                </a:solidFill>
              </a:rPr>
              <a:t>	</a:t>
            </a:r>
          </a:p>
          <a:p>
            <a:pPr algn="ctr"/>
            <a:r>
              <a:rPr lang="en-US" b="1" dirty="0">
                <a:solidFill>
                  <a:schemeClr val="bg1"/>
                </a:solidFill>
              </a:rPr>
              <a:t>RNA Detection Strategies on </a:t>
            </a:r>
            <a:r>
              <a:rPr lang="en-US" b="1" dirty="0" smtClean="0">
                <a:solidFill>
                  <a:schemeClr val="bg1"/>
                </a:solidFill>
              </a:rPr>
              <a:t>Global </a:t>
            </a:r>
            <a:r>
              <a:rPr lang="en-US" b="1" dirty="0">
                <a:solidFill>
                  <a:schemeClr val="bg1"/>
                </a:solidFill>
              </a:rPr>
              <a:t>Scale </a:t>
            </a:r>
          </a:p>
          <a:p>
            <a:endParaRPr lang="en-US" dirty="0">
              <a:solidFill>
                <a:schemeClr val="bg1"/>
              </a:solidFill>
            </a:endParaRPr>
          </a:p>
          <a:p>
            <a:pPr marL="342900" indent="-342900">
              <a:buAutoNum type="arabicParenR"/>
            </a:pPr>
            <a:r>
              <a:rPr lang="en-US" b="1" i="1" dirty="0">
                <a:solidFill>
                  <a:srgbClr val="FF0000"/>
                </a:solidFill>
              </a:rPr>
              <a:t>DNA microarrays</a:t>
            </a:r>
          </a:p>
          <a:p>
            <a:pPr marL="342900" indent="-342900">
              <a:buAutoNum type="arabicParenR"/>
            </a:pPr>
            <a:r>
              <a:rPr lang="en-US" b="1" i="1" dirty="0" err="1">
                <a:solidFill>
                  <a:srgbClr val="FF0000"/>
                </a:solidFill>
              </a:rPr>
              <a:t>Nanostring</a:t>
            </a:r>
            <a:r>
              <a:rPr lang="en-US" b="1" i="1" dirty="0">
                <a:solidFill>
                  <a:srgbClr val="FF0000"/>
                </a:solidFill>
              </a:rPr>
              <a:t> technology</a:t>
            </a:r>
          </a:p>
          <a:p>
            <a:pPr marL="342900" indent="-342900">
              <a:buAutoNum type="arabicParenR"/>
            </a:pPr>
            <a:r>
              <a:rPr lang="en-US" b="1" i="1" dirty="0">
                <a:solidFill>
                  <a:srgbClr val="FF0000"/>
                </a:solidFill>
              </a:rPr>
              <a:t>Massively parallel (deep) sequencing of transcriptome</a:t>
            </a:r>
          </a:p>
        </p:txBody>
      </p:sp>
      <p:sp>
        <p:nvSpPr>
          <p:cNvPr id="3" name="TextBox 2"/>
          <p:cNvSpPr txBox="1"/>
          <p:nvPr/>
        </p:nvSpPr>
        <p:spPr>
          <a:xfrm>
            <a:off x="1143000" y="152400"/>
            <a:ext cx="7010400" cy="523220"/>
          </a:xfrm>
          <a:prstGeom prst="rect">
            <a:avLst/>
          </a:prstGeom>
          <a:noFill/>
        </p:spPr>
        <p:txBody>
          <a:bodyPr wrap="square" rtlCol="0">
            <a:spAutoFit/>
          </a:bodyPr>
          <a:lstStyle/>
          <a:p>
            <a:pPr algn="ctr"/>
            <a:r>
              <a:rPr lang="en-US" sz="2800" b="1" dirty="0">
                <a:solidFill>
                  <a:schemeClr val="bg1"/>
                </a:solidFill>
              </a:rPr>
              <a:t>Measuring mRNA abundance</a:t>
            </a:r>
          </a:p>
        </p:txBody>
      </p:sp>
    </p:spTree>
    <p:extLst>
      <p:ext uri="{BB962C8B-B14F-4D97-AF65-F5344CB8AC3E}">
        <p14:creationId xmlns:p14="http://schemas.microsoft.com/office/powerpoint/2010/main" val="69759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
            <a:ext cx="8458200" cy="6463308"/>
          </a:xfrm>
          <a:prstGeom prst="rect">
            <a:avLst/>
          </a:prstGeom>
          <a:noFill/>
        </p:spPr>
        <p:txBody>
          <a:bodyPr wrap="square" rtlCol="0">
            <a:spAutoFit/>
          </a:bodyPr>
          <a:lstStyle/>
          <a:p>
            <a:r>
              <a:rPr lang="en-US" b="1" dirty="0"/>
              <a:t>DNA microarrays </a:t>
            </a:r>
            <a:r>
              <a:rPr lang="en-US" dirty="0"/>
              <a:t>– What are they?  In essence, small glass slides with a multitude (tens of thousands to millions) of  gene-specific DNA sequences printed on the surface.  Can be used as a vastly parallel norther blot.  </a:t>
            </a:r>
          </a:p>
          <a:p>
            <a:endParaRPr lang="en-US" dirty="0"/>
          </a:p>
          <a:p>
            <a:endParaRPr lang="en-US"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r>
              <a:rPr lang="en-US" b="1" dirty="0"/>
              <a:t>Can be used for multiple purposes</a:t>
            </a:r>
            <a:r>
              <a:rPr lang="en-US" dirty="0"/>
              <a:t>, including</a:t>
            </a:r>
          </a:p>
          <a:p>
            <a:r>
              <a:rPr lang="en-US" dirty="0"/>
              <a:t>	a. to measure differences in RNA abundance between two samples</a:t>
            </a:r>
          </a:p>
          <a:p>
            <a:r>
              <a:rPr lang="en-US" dirty="0"/>
              <a:t>	b. to detect the presence of alternative splice forms of processed mRNA </a:t>
            </a:r>
          </a:p>
          <a:p>
            <a:r>
              <a:rPr lang="en-US" dirty="0"/>
              <a:t>	c. to identify DNA polymorphisms or mutations in genomic DNA</a:t>
            </a:r>
          </a:p>
          <a:p>
            <a:r>
              <a:rPr lang="en-US" dirty="0"/>
              <a:t>	d. sequencing DNA (less common today)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00125"/>
            <a:ext cx="6267450" cy="372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564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6" end="1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7" end="1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8" end="1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9" end="1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85800"/>
            <a:ext cx="8001000" cy="452431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Two basic sorts of DNA microarrays: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Printed cDNA arrays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(much less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common today)</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Affymetrix</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arrays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These are distinguished by: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	how the probes are prepared,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	the length of the DNA probes bound to the glass slide,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	the use of competitive (printed arrays)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vs</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non-competitive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Affymetrix</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hybridization approaches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	the computer software used for analysis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	sensitivity, versatility and cost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NOTE: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A short overview paper on DNA microarray technology is posted on the class website – this is a good time to read it.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688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94692"/>
            <a:ext cx="8305800" cy="535531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Printed Arrays: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Cloned genes or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cDNAs</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generally covalently linked to a chemically activated glass surface using robotic equipment to spray or drip DNA solution into defined spots.  Probes often &gt;100 bp in length but can be shorter or longer for specific applications.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Technique: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Cellular mRNA from two sources (e.g., healthy cells and cancerous cells) is converted to cDNA using to different fluorescently labeled nucleotides (e.g., Cy3 [green] and Cy5 [red].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The relative red/green signal for any given gene tells whether any specific mRNA abundance is higher, lower or the same in the healthy and cancer tissue.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Once the probes are made, </a:t>
            </a:r>
            <a:r>
              <a:rPr kumimoji="0" lang="en-US" sz="1800" b="0" i="1" u="sng" strike="noStrike" kern="1200" cap="none" spc="0" normalizeH="0" baseline="0" noProof="0" dirty="0">
                <a:ln>
                  <a:noFill/>
                </a:ln>
                <a:solidFill>
                  <a:prstClr val="black"/>
                </a:solidFill>
                <a:effectLst/>
                <a:uLnTx/>
                <a:uFillTx/>
                <a:latin typeface="Arial" charset="0"/>
                <a:ea typeface="+mn-ea"/>
                <a:cs typeface="+mn-cs"/>
              </a:rPr>
              <a:t>can be less expensive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than the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Affymetrix</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system</a:t>
            </a:r>
            <a:r>
              <a:rPr lang="en-US" dirty="0">
                <a:solidFill>
                  <a:prstClr val="black"/>
                </a:solidFill>
              </a:rPr>
              <a:t>.</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sng" strike="noStrike" kern="1200" cap="none" spc="0" normalizeH="0" baseline="0" noProof="0" dirty="0">
                <a:ln>
                  <a:noFill/>
                </a:ln>
                <a:solidFill>
                  <a:prstClr val="black"/>
                </a:solidFill>
                <a:effectLst/>
                <a:uLnTx/>
                <a:uFillTx/>
                <a:latin typeface="Arial" charset="0"/>
                <a:ea typeface="+mn-ea"/>
                <a:cs typeface="+mn-cs"/>
              </a:rPr>
              <a:t>Sensitivity &amp; specificity considered lower than with the </a:t>
            </a:r>
            <a:r>
              <a:rPr kumimoji="0" lang="en-US" sz="1800" b="0" i="1" u="sng" strike="noStrike" kern="1200" cap="none" spc="0" normalizeH="0" baseline="0" noProof="0" dirty="0" err="1">
                <a:ln>
                  <a:noFill/>
                </a:ln>
                <a:solidFill>
                  <a:prstClr val="black"/>
                </a:solidFill>
                <a:effectLst/>
                <a:uLnTx/>
                <a:uFillTx/>
                <a:latin typeface="Arial" charset="0"/>
                <a:ea typeface="+mn-ea"/>
                <a:cs typeface="+mn-cs"/>
              </a:rPr>
              <a:t>Affymetrix</a:t>
            </a:r>
            <a:r>
              <a:rPr kumimoji="0" lang="en-US" sz="1800" b="0" i="1" u="sng" strike="noStrike" kern="1200" cap="none" spc="0" normalizeH="0" baseline="0" noProof="0" dirty="0">
                <a:ln>
                  <a:noFill/>
                </a:ln>
                <a:solidFill>
                  <a:prstClr val="black"/>
                </a:solidFill>
                <a:effectLst/>
                <a:uLnTx/>
                <a:uFillTx/>
                <a:latin typeface="Arial" charset="0"/>
                <a:ea typeface="+mn-ea"/>
                <a:cs typeface="+mn-cs"/>
              </a:rPr>
              <a:t> array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single nucleotide polymorphisms (SNP) and other small changes are generally more difficult to monitor.</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solidFill>
                <a:prstClr val="black"/>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2832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57200"/>
            <a:ext cx="6267450" cy="372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676400" y="4419600"/>
            <a:ext cx="6400800"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hlinkClick r:id="rId3"/>
              </a:rPr>
              <a:t>http://www.youtube.com/watch?v=VNsThMNjKhM</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Rectangle 3">
            <a:extLst>
              <a:ext uri="{FF2B5EF4-FFF2-40B4-BE49-F238E27FC236}">
                <a16:creationId xmlns:a16="http://schemas.microsoft.com/office/drawing/2014/main" id="{41F3F95E-596E-43EE-ADB5-627731A646C5}"/>
              </a:ext>
            </a:extLst>
          </p:cNvPr>
          <p:cNvSpPr/>
          <p:nvPr/>
        </p:nvSpPr>
        <p:spPr>
          <a:xfrm>
            <a:off x="457200" y="5410200"/>
            <a:ext cx="8534400" cy="646331"/>
          </a:xfrm>
          <a:prstGeom prst="rect">
            <a:avLst/>
          </a:prstGeom>
        </p:spPr>
        <p:txBody>
          <a:bodyPr wrap="square">
            <a:spAutoFit/>
          </a:bodyPr>
          <a:lstStyle/>
          <a:p>
            <a:pPr lvl="0">
              <a:defRPr/>
            </a:pPr>
            <a:r>
              <a:rPr lang="en-US" dirty="0">
                <a:solidFill>
                  <a:prstClr val="black"/>
                </a:solidFill>
              </a:rPr>
              <a:t>While still occasionally used for specific purposes, printed arrays are generally considered old technology</a:t>
            </a:r>
          </a:p>
        </p:txBody>
      </p:sp>
    </p:spTree>
    <p:extLst>
      <p:ext uri="{BB962C8B-B14F-4D97-AF65-F5344CB8AC3E}">
        <p14:creationId xmlns:p14="http://schemas.microsoft.com/office/powerpoint/2010/main" val="96150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0"/>
            <a:ext cx="8610600" cy="480131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charset="0"/>
                <a:ea typeface="+mn-ea"/>
                <a:cs typeface="+mn-cs"/>
              </a:rPr>
              <a:t>Affymetrix</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 Arrays: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The individual ss</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DNA “probes” are chemically synthesized </a:t>
            </a:r>
            <a:r>
              <a:rPr kumimoji="0" lang="en-US" sz="1800" b="1" i="0" u="sng" strike="noStrike" kern="1200" cap="none" spc="0" normalizeH="0" baseline="0" noProof="0" dirty="0">
                <a:ln>
                  <a:noFill/>
                </a:ln>
                <a:solidFill>
                  <a:prstClr val="black"/>
                </a:solidFill>
                <a:effectLst/>
                <a:uLnTx/>
                <a:uFillTx/>
                <a:latin typeface="Arial" charset="0"/>
                <a:ea typeface="+mn-ea"/>
                <a:cs typeface="+mn-cs"/>
              </a:rPr>
              <a:t>on the slide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by light activated lithography according to the sequence provided by the investigator.  The probes are short (~25 nts) and each gene is represented by multiple (10-20 typical) different oligomers from different regions of the gene – concordance among the spots in the hybridization results bolsters confidence that the hybridization signals are authentic. </a:t>
            </a:r>
            <a:r>
              <a:rPr kumimoji="0" lang="en-US" sz="1800" b="1" i="1" u="none" strike="noStrike" kern="1200" cap="none" spc="0" normalizeH="0" baseline="0" noProof="0" dirty="0">
                <a:ln>
                  <a:noFill/>
                </a:ln>
                <a:solidFill>
                  <a:prstClr val="black"/>
                </a:solidFill>
                <a:effectLst/>
                <a:uLnTx/>
                <a:uFillTx/>
                <a:latin typeface="Arial" charset="0"/>
                <a:ea typeface="+mn-ea"/>
                <a:cs typeface="+mn-cs"/>
              </a:rPr>
              <a:t>Careful probe design is critical! </a:t>
            </a:r>
            <a:r>
              <a:rPr kumimoji="0" lang="en-US" sz="1800" b="1" i="1" u="none" strike="noStrike" kern="1200" cap="none" spc="0" normalizeH="0" baseline="0" noProof="0" dirty="0">
                <a:ln>
                  <a:noFill/>
                </a:ln>
                <a:solidFill>
                  <a:srgbClr val="FF0000"/>
                </a:solidFill>
                <a:effectLst/>
                <a:uLnTx/>
                <a:uFillTx/>
                <a:latin typeface="Arial" charset="0"/>
                <a:ea typeface="+mn-ea"/>
                <a:cs typeface="+mn-cs"/>
              </a:rPr>
              <a:t>What factors do you think are considered important for probe design?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Control probes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corresponding to the same gene regions but containing a mismatch (mutation) are included to achieve specificity (that is, the mismatch signal is considered background and subtracted from the corresponding spot without the mismatch).  Other control probes can include duplicates of authentic gene probes and probes from sequences not present in the organism in question.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graphicFrame>
        <p:nvGraphicFramePr>
          <p:cNvPr id="3" name="Object 2"/>
          <p:cNvGraphicFramePr>
            <a:graphicFrameLocks noChangeAspect="1"/>
          </p:cNvGraphicFramePr>
          <p:nvPr>
            <p:extLst/>
          </p:nvPr>
        </p:nvGraphicFramePr>
        <p:xfrm>
          <a:off x="685800" y="3962400"/>
          <a:ext cx="7391400" cy="2635250"/>
        </p:xfrm>
        <a:graphic>
          <a:graphicData uri="http://schemas.openxmlformats.org/presentationml/2006/ole">
            <mc:AlternateContent xmlns:mc="http://schemas.openxmlformats.org/markup-compatibility/2006">
              <mc:Choice xmlns:v="urn:schemas-microsoft-com:vml" Requires="v">
                <p:oleObj spid="_x0000_s7271" name="Photo Editor Photo" r:id="rId3" imgW="3591426" imgH="2895238" progId="MSPhotoEd.3">
                  <p:embed/>
                </p:oleObj>
              </mc:Choice>
              <mc:Fallback>
                <p:oleObj name="Photo Editor Photo" r:id="rId3" imgW="3591426" imgH="2895238" progId="MSPhotoEd.3">
                  <p:embed/>
                  <p:pic>
                    <p:nvPicPr>
                      <p:cNvPr id="3" name="Object 2"/>
                      <p:cNvPicPr>
                        <a:picLocks noChangeAspect="1" noChangeArrowheads="1"/>
                      </p:cNvPicPr>
                      <p:nvPr/>
                    </p:nvPicPr>
                    <p:blipFill>
                      <a:blip r:embed="rId4">
                        <a:lum bright="-18000" contrast="18000"/>
                        <a:extLst>
                          <a:ext uri="{28A0092B-C50C-407E-A947-70E740481C1C}">
                            <a14:useLocalDpi xmlns:a14="http://schemas.microsoft.com/office/drawing/2010/main" val="0"/>
                          </a:ext>
                        </a:extLst>
                      </a:blip>
                      <a:srcRect t="44215"/>
                      <a:stretch>
                        <a:fillRect/>
                      </a:stretch>
                    </p:blipFill>
                    <p:spPr bwMode="auto">
                      <a:xfrm>
                        <a:off x="685800" y="3962400"/>
                        <a:ext cx="7391400" cy="263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93968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2223" b="34734"/>
          <a:stretch>
            <a:fillRect/>
          </a:stretch>
        </p:blipFill>
        <p:spPr bwMode="auto">
          <a:xfrm>
            <a:off x="3092450" y="152400"/>
            <a:ext cx="6051550" cy="64770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p:cNvSpPr/>
          <p:nvPr/>
        </p:nvSpPr>
        <p:spPr>
          <a:xfrm>
            <a:off x="76200" y="0"/>
            <a:ext cx="3200400" cy="609397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charset="0"/>
                <a:ea typeface="+mn-ea"/>
                <a:cs typeface="+mn-cs"/>
              </a:rPr>
              <a:t>Each slide is hybridized </a:t>
            </a:r>
            <a:r>
              <a:rPr kumimoji="0" lang="en-US" sz="1500" b="1" i="0" u="none" strike="noStrike" kern="1200" cap="none" spc="0" normalizeH="0" baseline="0" noProof="0" dirty="0">
                <a:ln>
                  <a:noFill/>
                </a:ln>
                <a:solidFill>
                  <a:srgbClr val="FF0000"/>
                </a:solidFill>
                <a:effectLst/>
                <a:uLnTx/>
                <a:uFillTx/>
                <a:latin typeface="Arial" charset="0"/>
                <a:ea typeface="+mn-ea"/>
                <a:cs typeface="+mn-cs"/>
              </a:rPr>
              <a:t>with biotin-substituted </a:t>
            </a:r>
            <a:r>
              <a:rPr kumimoji="0" lang="en-US" sz="1500" b="1" i="0" u="none" strike="noStrike" kern="1200" cap="none" spc="0" normalizeH="0" baseline="0" noProof="0" dirty="0" err="1">
                <a:ln>
                  <a:noFill/>
                </a:ln>
                <a:solidFill>
                  <a:srgbClr val="FF0000"/>
                </a:solidFill>
                <a:effectLst/>
                <a:uLnTx/>
                <a:uFillTx/>
                <a:latin typeface="Arial" charset="0"/>
                <a:ea typeface="+mn-ea"/>
                <a:cs typeface="+mn-cs"/>
              </a:rPr>
              <a:t>cRNA</a:t>
            </a:r>
            <a:r>
              <a:rPr kumimoji="0" lang="en-US" sz="1500" b="1" i="0" u="none" strike="noStrike" kern="1200" cap="none" spc="0" normalizeH="0" baseline="0" noProof="0" dirty="0">
                <a:ln>
                  <a:noFill/>
                </a:ln>
                <a:solidFill>
                  <a:srgbClr val="FF0000"/>
                </a:solidFill>
                <a:effectLst/>
                <a:uLnTx/>
                <a:uFillTx/>
                <a:latin typeface="Arial" charset="0"/>
                <a:ea typeface="+mn-ea"/>
                <a:cs typeface="+mn-cs"/>
              </a:rPr>
              <a:t> </a:t>
            </a:r>
            <a:r>
              <a:rPr kumimoji="0" lang="en-US" sz="1500" b="1" i="0" u="none" strike="noStrike" kern="1200" cap="none" spc="0" normalizeH="0" baseline="0" noProof="0" dirty="0">
                <a:ln>
                  <a:noFill/>
                </a:ln>
                <a:solidFill>
                  <a:prstClr val="black"/>
                </a:solidFill>
                <a:effectLst/>
                <a:uLnTx/>
                <a:uFillTx/>
                <a:latin typeface="Arial" charset="0"/>
                <a:ea typeface="+mn-ea"/>
                <a:cs typeface="+mn-cs"/>
              </a:rPr>
              <a:t>prepared from only one of the two sources </a:t>
            </a:r>
            <a:r>
              <a:rPr kumimoji="0" lang="en-US" sz="1500" b="0" i="0" u="none" strike="noStrike" kern="1200" cap="none" spc="0" normalizeH="0" baseline="0" noProof="0" dirty="0">
                <a:ln>
                  <a:noFill/>
                </a:ln>
                <a:solidFill>
                  <a:prstClr val="black"/>
                </a:solidFill>
                <a:effectLst/>
                <a:uLnTx/>
                <a:uFillTx/>
                <a:latin typeface="Arial" charset="0"/>
                <a:ea typeface="+mn-ea"/>
                <a:cs typeface="+mn-cs"/>
              </a:rPr>
              <a:t>(e.g., healthy or cancerous tissue).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charset="0"/>
                <a:ea typeface="+mn-ea"/>
                <a:cs typeface="+mn-cs"/>
              </a:rPr>
              <a:t>In the microarrays, the synthetic oligonucleotides covalently </a:t>
            </a:r>
            <a:r>
              <a:rPr kumimoji="0" lang="en-US" sz="1500" b="0" i="0" u="sng" strike="noStrike" kern="1200" cap="none" spc="0" normalizeH="0" baseline="0" noProof="0" dirty="0">
                <a:ln>
                  <a:noFill/>
                </a:ln>
                <a:solidFill>
                  <a:prstClr val="black"/>
                </a:solidFill>
                <a:effectLst/>
                <a:uLnTx/>
                <a:uFillTx/>
                <a:latin typeface="Arial" charset="0"/>
                <a:ea typeface="+mn-ea"/>
                <a:cs typeface="+mn-cs"/>
              </a:rPr>
              <a:t>bound to the slide</a:t>
            </a:r>
            <a:r>
              <a:rPr kumimoji="0" lang="en-US" sz="1500" b="0" i="0" u="none" strike="noStrike" kern="1200" cap="none" spc="0" normalizeH="0" baseline="0" noProof="0" dirty="0">
                <a:ln>
                  <a:noFill/>
                </a:ln>
                <a:solidFill>
                  <a:prstClr val="black"/>
                </a:solidFill>
                <a:effectLst/>
                <a:uLnTx/>
                <a:uFillTx/>
                <a:latin typeface="Arial" charset="0"/>
                <a:ea typeface="+mn-ea"/>
                <a:cs typeface="+mn-cs"/>
              </a:rPr>
              <a:t> are called the </a:t>
            </a:r>
            <a:r>
              <a:rPr kumimoji="0" lang="en-US" sz="1500" b="1" i="0" u="none" strike="noStrike" kern="1200" cap="none" spc="0" normalizeH="0" baseline="0" noProof="0" dirty="0">
                <a:ln>
                  <a:noFill/>
                </a:ln>
                <a:solidFill>
                  <a:prstClr val="black"/>
                </a:solidFill>
                <a:effectLst/>
                <a:uLnTx/>
                <a:uFillTx/>
                <a:latin typeface="Arial" charset="0"/>
                <a:ea typeface="+mn-ea"/>
                <a:cs typeface="+mn-cs"/>
              </a:rPr>
              <a:t>probes.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charset="0"/>
                <a:ea typeface="+mn-ea"/>
                <a:cs typeface="+mn-cs"/>
              </a:rPr>
              <a:t>Detection of the probes is done with antisense RNA to the probes.  This is done in two steps.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charset="0"/>
                <a:ea typeface="+mn-ea"/>
                <a:cs typeface="+mn-cs"/>
              </a:rPr>
              <a:t>First ds cDNA is against cellular mRNA made using rtPCR.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charset="0"/>
                <a:ea typeface="+mn-ea"/>
                <a:cs typeface="+mn-cs"/>
              </a:rPr>
              <a:t>Second, this cDNA is used for in vitro transcription of the antisense RNA (</a:t>
            </a:r>
            <a:r>
              <a:rPr kumimoji="0" lang="en-US" sz="1500" b="1" i="0" u="none" strike="noStrike" kern="1200" cap="none" spc="0" normalizeH="0" baseline="0" noProof="0" dirty="0" err="1">
                <a:ln>
                  <a:noFill/>
                </a:ln>
                <a:solidFill>
                  <a:prstClr val="black"/>
                </a:solidFill>
                <a:effectLst/>
                <a:uLnTx/>
                <a:uFillTx/>
                <a:latin typeface="Arial" charset="0"/>
                <a:ea typeface="+mn-ea"/>
                <a:cs typeface="+mn-cs"/>
              </a:rPr>
              <a:t>cRNA</a:t>
            </a:r>
            <a:r>
              <a:rPr kumimoji="0" lang="en-US" sz="1500" b="0" i="0" u="none" strike="noStrike" kern="1200" cap="none" spc="0" normalizeH="0" baseline="0" noProof="0" dirty="0">
                <a:ln>
                  <a:noFill/>
                </a:ln>
                <a:solidFill>
                  <a:prstClr val="black"/>
                </a:solidFill>
                <a:effectLst/>
                <a:uLnTx/>
                <a:uFillTx/>
                <a:latin typeface="Arial" charset="0"/>
                <a:ea typeface="+mn-ea"/>
                <a:cs typeface="+mn-cs"/>
              </a:rPr>
              <a:t>) using a </a:t>
            </a:r>
            <a:r>
              <a:rPr kumimoji="0" lang="en-US" sz="1500" b="1" i="0" u="none" strike="noStrike" kern="1200" cap="none" spc="0" normalizeH="0" baseline="0" noProof="0" dirty="0">
                <a:ln>
                  <a:noFill/>
                </a:ln>
                <a:solidFill>
                  <a:prstClr val="black"/>
                </a:solidFill>
                <a:effectLst/>
                <a:uLnTx/>
                <a:uFillTx/>
                <a:latin typeface="Arial" charset="0"/>
                <a:ea typeface="+mn-ea"/>
                <a:cs typeface="+mn-cs"/>
              </a:rPr>
              <a:t>T7 promoter</a:t>
            </a:r>
            <a:r>
              <a:rPr kumimoji="0" lang="en-US" sz="15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500" b="0" i="1" u="sng" strike="noStrike" kern="1200" cap="none" spc="0" normalizeH="0" baseline="0" noProof="0" dirty="0" smtClean="0">
                <a:ln>
                  <a:noFill/>
                </a:ln>
                <a:solidFill>
                  <a:prstClr val="black"/>
                </a:solidFill>
                <a:effectLst/>
                <a:uLnTx/>
                <a:uFillTx/>
                <a:latin typeface="Arial" charset="0"/>
                <a:ea typeface="+mn-ea"/>
                <a:cs typeface="+mn-cs"/>
              </a:rPr>
              <a:t>built </a:t>
            </a:r>
            <a:r>
              <a:rPr kumimoji="0" lang="en-US" sz="1500" b="0" i="1" u="sng" strike="noStrike" kern="1200" cap="none" spc="0" normalizeH="0" baseline="0" noProof="0" dirty="0">
                <a:ln>
                  <a:noFill/>
                </a:ln>
                <a:solidFill>
                  <a:prstClr val="black"/>
                </a:solidFill>
                <a:effectLst/>
                <a:uLnTx/>
                <a:uFillTx/>
                <a:latin typeface="Arial" charset="0"/>
                <a:ea typeface="+mn-ea"/>
                <a:cs typeface="+mn-cs"/>
              </a:rPr>
              <a:t>into the oligonucleotide primers used in cDNA synthesis</a:t>
            </a:r>
            <a:r>
              <a:rPr kumimoji="0" lang="en-US" sz="1500" b="0" i="0" u="none" strike="noStrike" kern="1200" cap="none" spc="0" normalizeH="0" baseline="0" noProof="0" dirty="0">
                <a:ln>
                  <a:noFill/>
                </a:ln>
                <a:solidFill>
                  <a:prstClr val="black"/>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charset="0"/>
                <a:ea typeface="+mn-ea"/>
                <a:cs typeface="+mn-cs"/>
              </a:rPr>
              <a:t>The </a:t>
            </a:r>
            <a:r>
              <a:rPr kumimoji="0" lang="en-US" sz="1500" b="0" i="0" u="none" strike="noStrike" kern="1200" cap="none" spc="0" normalizeH="0" baseline="0" noProof="0" dirty="0" err="1">
                <a:ln>
                  <a:noFill/>
                </a:ln>
                <a:solidFill>
                  <a:prstClr val="black"/>
                </a:solidFill>
                <a:effectLst/>
                <a:uLnTx/>
                <a:uFillTx/>
                <a:latin typeface="Arial" charset="0"/>
                <a:ea typeface="+mn-ea"/>
                <a:cs typeface="+mn-cs"/>
              </a:rPr>
              <a:t>cRNA</a:t>
            </a:r>
            <a:r>
              <a:rPr kumimoji="0" lang="en-US" sz="1500" b="0" i="0" u="none" strike="noStrike" kern="1200" cap="none" spc="0" normalizeH="0" baseline="0" noProof="0" dirty="0">
                <a:ln>
                  <a:noFill/>
                </a:ln>
                <a:solidFill>
                  <a:prstClr val="black"/>
                </a:solidFill>
                <a:effectLst/>
                <a:uLnTx/>
                <a:uFillTx/>
                <a:latin typeface="Arial" charset="0"/>
                <a:ea typeface="+mn-ea"/>
                <a:cs typeface="+mn-cs"/>
              </a:rPr>
              <a:t> incorporates </a:t>
            </a:r>
            <a:r>
              <a:rPr kumimoji="0" lang="en-US" sz="1500" b="1" i="0" u="none" strike="noStrike" kern="1200" cap="none" spc="0" normalizeH="0" baseline="0" noProof="0" dirty="0">
                <a:ln>
                  <a:noFill/>
                </a:ln>
                <a:solidFill>
                  <a:prstClr val="black"/>
                </a:solidFill>
                <a:effectLst/>
                <a:uLnTx/>
                <a:uFillTx/>
                <a:latin typeface="Arial" charset="0"/>
                <a:ea typeface="+mn-ea"/>
                <a:cs typeface="+mn-cs"/>
              </a:rPr>
              <a:t>biotin substituted UTP </a:t>
            </a:r>
            <a:r>
              <a:rPr kumimoji="0" lang="en-US" sz="1500" b="0" i="0" u="none" strike="noStrike" kern="1200" cap="none" spc="0" normalizeH="0" baseline="0" noProof="0" dirty="0">
                <a:ln>
                  <a:noFill/>
                </a:ln>
                <a:solidFill>
                  <a:prstClr val="black"/>
                </a:solidFill>
                <a:effectLst/>
                <a:uLnTx/>
                <a:uFillTx/>
                <a:latin typeface="Arial" charset="0"/>
                <a:ea typeface="+mn-ea"/>
                <a:cs typeface="+mn-cs"/>
              </a:rPr>
              <a:t>during synthesis for subsequent detection</a:t>
            </a:r>
          </a:p>
        </p:txBody>
      </p:sp>
      <p:sp>
        <p:nvSpPr>
          <p:cNvPr id="4" name="TextBox 3"/>
          <p:cNvSpPr txBox="1"/>
          <p:nvPr/>
        </p:nvSpPr>
        <p:spPr>
          <a:xfrm>
            <a:off x="3124200" y="4648200"/>
            <a:ext cx="2209800" cy="116955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charset="0"/>
                <a:ea typeface="+mn-ea"/>
                <a:cs typeface="+mn-cs"/>
              </a:rPr>
              <a:t>This step done by in vitro transcription using a T7 promoter built into the PCR primers </a:t>
            </a:r>
          </a:p>
        </p:txBody>
      </p:sp>
    </p:spTree>
    <p:extLst>
      <p:ext uri="{BB962C8B-B14F-4D97-AF65-F5344CB8AC3E}">
        <p14:creationId xmlns:p14="http://schemas.microsoft.com/office/powerpoint/2010/main" val="56934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8991600" cy="207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Text Box 3"/>
          <p:cNvSpPr txBox="1">
            <a:spLocks noChangeArrowheads="1"/>
          </p:cNvSpPr>
          <p:nvPr/>
        </p:nvSpPr>
        <p:spPr bwMode="auto">
          <a:xfrm>
            <a:off x="1524000" y="533400"/>
            <a:ext cx="631775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Fragmentation of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biotinylated</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cRNA</a:t>
            </a:r>
            <a:endParaRPr kumimoji="0" lang="en-US" altLang="en-US" sz="28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98279804"/>
      </p:ext>
    </p:extLst>
  </p:cSld>
  <p:clrMapOvr>
    <a:masterClrMapping/>
  </p:clrMapOvr>
  <p:transition spd="slow">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05-doublehelix.jpg"/>
          <p:cNvPicPr>
            <a:picLocks noChangeAspect="1"/>
          </p:cNvPicPr>
          <p:nvPr/>
        </p:nvPicPr>
        <p:blipFill>
          <a:blip r:embed="rId2" cstate="print">
            <a:lum bright="10000" contrast="30000"/>
          </a:blip>
          <a:stretch>
            <a:fillRect/>
          </a:stretch>
        </p:blipFill>
        <p:spPr>
          <a:xfrm>
            <a:off x="508000" y="3581400"/>
            <a:ext cx="5130800" cy="3048000"/>
          </a:xfrm>
          <a:prstGeom prst="rect">
            <a:avLst/>
          </a:prstGeom>
        </p:spPr>
      </p:pic>
      <p:pic>
        <p:nvPicPr>
          <p:cNvPr id="3" name="Picture 2" descr="dna_rna1.gif"/>
          <p:cNvPicPr>
            <a:picLocks noChangeAspect="1"/>
          </p:cNvPicPr>
          <p:nvPr/>
        </p:nvPicPr>
        <p:blipFill>
          <a:blip r:embed="rId3" cstate="print"/>
          <a:stretch>
            <a:fillRect/>
          </a:stretch>
        </p:blipFill>
        <p:spPr>
          <a:xfrm>
            <a:off x="2133600" y="0"/>
            <a:ext cx="5334000" cy="3886200"/>
          </a:xfrm>
          <a:prstGeom prst="rect">
            <a:avLst/>
          </a:prstGeom>
        </p:spPr>
      </p:pic>
      <p:pic>
        <p:nvPicPr>
          <p:cNvPr id="97282" name="Picture 2" descr="dna structure 1 dna structure ">
            <a:hlinkClick r:id="rId4"/>
          </p:cNvPr>
          <p:cNvPicPr>
            <a:picLocks noChangeAspect="1" noChangeArrowheads="1"/>
          </p:cNvPicPr>
          <p:nvPr/>
        </p:nvPicPr>
        <p:blipFill>
          <a:blip r:embed="rId5" cstate="print"/>
          <a:srcRect/>
          <a:stretch>
            <a:fillRect/>
          </a:stretch>
        </p:blipFill>
        <p:spPr bwMode="auto">
          <a:xfrm>
            <a:off x="4343400" y="3724274"/>
            <a:ext cx="4219575" cy="2905126"/>
          </a:xfrm>
          <a:prstGeom prst="rect">
            <a:avLst/>
          </a:prstGeom>
          <a:noFill/>
        </p:spPr>
      </p:pic>
      <p:sp>
        <p:nvSpPr>
          <p:cNvPr id="4" name="TextBox 3"/>
          <p:cNvSpPr txBox="1"/>
          <p:nvPr/>
        </p:nvSpPr>
        <p:spPr>
          <a:xfrm>
            <a:off x="475449" y="228600"/>
            <a:ext cx="1600200" cy="3046988"/>
          </a:xfrm>
          <a:prstGeom prst="rect">
            <a:avLst/>
          </a:prstGeom>
          <a:noFill/>
        </p:spPr>
        <p:txBody>
          <a:bodyPr wrap="square" rtlCol="0">
            <a:spAutoFit/>
          </a:bodyPr>
          <a:lstStyle/>
          <a:p>
            <a:r>
              <a:rPr lang="en-US" sz="1600" b="1" dirty="0"/>
              <a:t>A and B forms </a:t>
            </a:r>
            <a:r>
              <a:rPr lang="en-US" sz="1600" dirty="0"/>
              <a:t>of DNA are right-handed helices, with the A form having a deeper and narrower major grove. </a:t>
            </a:r>
            <a:r>
              <a:rPr lang="en-US" sz="1600" b="1" dirty="0"/>
              <a:t>Z-DNA</a:t>
            </a:r>
            <a:r>
              <a:rPr lang="en-US" sz="1600" dirty="0"/>
              <a:t> is a left-handed helix (still W/C base pairing).</a:t>
            </a:r>
          </a:p>
        </p:txBody>
      </p:sp>
      <p:sp>
        <p:nvSpPr>
          <p:cNvPr id="5" name="TextBox 4"/>
          <p:cNvSpPr txBox="1"/>
          <p:nvPr/>
        </p:nvSpPr>
        <p:spPr>
          <a:xfrm>
            <a:off x="7391400" y="50274"/>
            <a:ext cx="1752600" cy="3293209"/>
          </a:xfrm>
          <a:prstGeom prst="rect">
            <a:avLst/>
          </a:prstGeom>
          <a:noFill/>
        </p:spPr>
        <p:txBody>
          <a:bodyPr wrap="square" rtlCol="0">
            <a:spAutoFit/>
          </a:bodyPr>
          <a:lstStyle/>
          <a:p>
            <a:r>
              <a:rPr lang="en-US" sz="1600" dirty="0"/>
              <a:t>DNA double helices are most often </a:t>
            </a:r>
            <a:r>
              <a:rPr lang="en-US" sz="1600" b="1" dirty="0"/>
              <a:t>B-form</a:t>
            </a:r>
            <a:r>
              <a:rPr lang="en-US" sz="1600" dirty="0"/>
              <a:t>; </a:t>
            </a:r>
            <a:r>
              <a:rPr lang="en-US" sz="1600" i="1" dirty="0"/>
              <a:t>RNA and RNA/DNA  helices </a:t>
            </a:r>
            <a:r>
              <a:rPr lang="en-US" sz="1600" b="1" i="1" dirty="0"/>
              <a:t>A-form</a:t>
            </a:r>
            <a:r>
              <a:rPr lang="en-US" sz="1600" dirty="0"/>
              <a:t>; </a:t>
            </a:r>
            <a:r>
              <a:rPr lang="en-US" sz="1600" b="1" dirty="0"/>
              <a:t>Z-form</a:t>
            </a:r>
            <a:r>
              <a:rPr lang="en-US" sz="1600" dirty="0"/>
              <a:t> occurs in certain promoter regions with alternating Pu and </a:t>
            </a:r>
            <a:r>
              <a:rPr lang="en-US" sz="1600" dirty="0" err="1"/>
              <a:t>Py</a:t>
            </a:r>
            <a:r>
              <a:rPr lang="en-US" sz="1600" dirty="0"/>
              <a:t> nucleotides; neg. supercoiling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728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33400" y="-152400"/>
            <a:ext cx="8305800" cy="1219200"/>
          </a:xfrm>
          <a:noFill/>
          <a:ln/>
          <a:extLst>
            <a:ext uri="{AF507438-7753-43E0-B8FC-AC1667EBCBE1}">
              <a14:hiddenEffects xmlns:a14="http://schemas.microsoft.com/office/drawing/2010/main">
                <a:effectLst>
                  <a:outerShdw dist="35921" dir="2700000" algn="ctr" rotWithShape="0">
                    <a:schemeClr val="tx1"/>
                  </a:outerShdw>
                </a:effectLst>
              </a14:hiddenEffects>
            </a:ext>
          </a:extLst>
        </p:spPr>
        <p:txBody>
          <a:bodyPr lIns="92075" tIns="46038" rIns="92075" bIns="46038"/>
          <a:lstStyle/>
          <a:p>
            <a:r>
              <a:rPr lang="en-US" altLang="en-US" sz="3200" b="1" dirty="0"/>
              <a:t>Hybridization and Staining</a:t>
            </a:r>
          </a:p>
        </p:txBody>
      </p:sp>
      <p:grpSp>
        <p:nvGrpSpPr>
          <p:cNvPr id="19459" name="Group 3"/>
          <p:cNvGrpSpPr>
            <a:grpSpLocks/>
          </p:cNvGrpSpPr>
          <p:nvPr/>
        </p:nvGrpSpPr>
        <p:grpSpPr bwMode="auto">
          <a:xfrm>
            <a:off x="304800" y="1295400"/>
            <a:ext cx="8326438" cy="5127626"/>
            <a:chOff x="515" y="1106"/>
            <a:chExt cx="5245" cy="3230"/>
          </a:xfrm>
        </p:grpSpPr>
        <p:grpSp>
          <p:nvGrpSpPr>
            <p:cNvPr id="19460" name="Group 4"/>
            <p:cNvGrpSpPr>
              <a:grpSpLocks/>
            </p:cNvGrpSpPr>
            <p:nvPr/>
          </p:nvGrpSpPr>
          <p:grpSpPr bwMode="auto">
            <a:xfrm>
              <a:off x="1366" y="1106"/>
              <a:ext cx="1466" cy="944"/>
              <a:chOff x="624" y="929"/>
              <a:chExt cx="1650" cy="944"/>
            </a:xfrm>
          </p:grpSpPr>
          <p:grpSp>
            <p:nvGrpSpPr>
              <p:cNvPr id="19461" name="Group 5"/>
              <p:cNvGrpSpPr>
                <a:grpSpLocks/>
              </p:cNvGrpSpPr>
              <p:nvPr/>
            </p:nvGrpSpPr>
            <p:grpSpPr bwMode="auto">
              <a:xfrm>
                <a:off x="624" y="1284"/>
                <a:ext cx="1650" cy="589"/>
                <a:chOff x="624" y="1284"/>
                <a:chExt cx="1650" cy="589"/>
              </a:xfrm>
            </p:grpSpPr>
            <p:sp>
              <p:nvSpPr>
                <p:cNvPr id="19462" name="Rectangle 6"/>
                <p:cNvSpPr>
                  <a:spLocks noChangeArrowheads="1"/>
                </p:cNvSpPr>
                <p:nvPr/>
              </p:nvSpPr>
              <p:spPr bwMode="auto">
                <a:xfrm>
                  <a:off x="624" y="1776"/>
                  <a:ext cx="1155" cy="96"/>
                </a:xfrm>
                <a:prstGeom prst="rect">
                  <a:avLst/>
                </a:prstGeom>
                <a:solidFill>
                  <a:srgbClr val="7F7F7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63" name="Freeform 7"/>
                <p:cNvSpPr>
                  <a:spLocks/>
                </p:cNvSpPr>
                <p:nvPr/>
              </p:nvSpPr>
              <p:spPr bwMode="auto">
                <a:xfrm>
                  <a:off x="1779" y="1284"/>
                  <a:ext cx="495" cy="589"/>
                </a:xfrm>
                <a:custGeom>
                  <a:avLst/>
                  <a:gdLst>
                    <a:gd name="T0" fmla="*/ 0 w 495"/>
                    <a:gd name="T1" fmla="*/ 492 h 589"/>
                    <a:gd name="T2" fmla="*/ 0 w 495"/>
                    <a:gd name="T3" fmla="*/ 588 h 589"/>
                    <a:gd name="T4" fmla="*/ 494 w 495"/>
                    <a:gd name="T5" fmla="*/ 95 h 589"/>
                    <a:gd name="T6" fmla="*/ 494 w 495"/>
                    <a:gd name="T7" fmla="*/ 0 h 589"/>
                    <a:gd name="T8" fmla="*/ 0 w 495"/>
                    <a:gd name="T9" fmla="*/ 492 h 589"/>
                  </a:gdLst>
                  <a:ahLst/>
                  <a:cxnLst>
                    <a:cxn ang="0">
                      <a:pos x="T0" y="T1"/>
                    </a:cxn>
                    <a:cxn ang="0">
                      <a:pos x="T2" y="T3"/>
                    </a:cxn>
                    <a:cxn ang="0">
                      <a:pos x="T4" y="T5"/>
                    </a:cxn>
                    <a:cxn ang="0">
                      <a:pos x="T6" y="T7"/>
                    </a:cxn>
                    <a:cxn ang="0">
                      <a:pos x="T8" y="T9"/>
                    </a:cxn>
                  </a:cxnLst>
                  <a:rect l="0" t="0" r="r" b="b"/>
                  <a:pathLst>
                    <a:path w="495" h="589">
                      <a:moveTo>
                        <a:pt x="0" y="492"/>
                      </a:moveTo>
                      <a:lnTo>
                        <a:pt x="0" y="588"/>
                      </a:lnTo>
                      <a:lnTo>
                        <a:pt x="494" y="95"/>
                      </a:lnTo>
                      <a:lnTo>
                        <a:pt x="494" y="0"/>
                      </a:lnTo>
                      <a:lnTo>
                        <a:pt x="0" y="492"/>
                      </a:lnTo>
                    </a:path>
                  </a:pathLst>
                </a:custGeom>
                <a:solidFill>
                  <a:srgbClr val="3F3F3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64" name="Freeform 8"/>
                <p:cNvSpPr>
                  <a:spLocks/>
                </p:cNvSpPr>
                <p:nvPr/>
              </p:nvSpPr>
              <p:spPr bwMode="auto">
                <a:xfrm>
                  <a:off x="624" y="1284"/>
                  <a:ext cx="1650" cy="493"/>
                </a:xfrm>
                <a:custGeom>
                  <a:avLst/>
                  <a:gdLst>
                    <a:gd name="T0" fmla="*/ 0 w 1650"/>
                    <a:gd name="T1" fmla="*/ 492 h 493"/>
                    <a:gd name="T2" fmla="*/ 1154 w 1650"/>
                    <a:gd name="T3" fmla="*/ 492 h 493"/>
                    <a:gd name="T4" fmla="*/ 1649 w 1650"/>
                    <a:gd name="T5" fmla="*/ 0 h 493"/>
                    <a:gd name="T6" fmla="*/ 725 w 1650"/>
                    <a:gd name="T7" fmla="*/ 0 h 493"/>
                    <a:gd name="T8" fmla="*/ 0 w 1650"/>
                    <a:gd name="T9" fmla="*/ 492 h 493"/>
                  </a:gdLst>
                  <a:ahLst/>
                  <a:cxnLst>
                    <a:cxn ang="0">
                      <a:pos x="T0" y="T1"/>
                    </a:cxn>
                    <a:cxn ang="0">
                      <a:pos x="T2" y="T3"/>
                    </a:cxn>
                    <a:cxn ang="0">
                      <a:pos x="T4" y="T5"/>
                    </a:cxn>
                    <a:cxn ang="0">
                      <a:pos x="T6" y="T7"/>
                    </a:cxn>
                    <a:cxn ang="0">
                      <a:pos x="T8" y="T9"/>
                    </a:cxn>
                  </a:cxnLst>
                  <a:rect l="0" t="0" r="r" b="b"/>
                  <a:pathLst>
                    <a:path w="1650" h="493">
                      <a:moveTo>
                        <a:pt x="0" y="492"/>
                      </a:moveTo>
                      <a:lnTo>
                        <a:pt x="1154" y="492"/>
                      </a:lnTo>
                      <a:lnTo>
                        <a:pt x="1649" y="0"/>
                      </a:lnTo>
                      <a:lnTo>
                        <a:pt x="725" y="0"/>
                      </a:lnTo>
                      <a:lnTo>
                        <a:pt x="0" y="492"/>
                      </a:lnTo>
                    </a:path>
                  </a:pathLst>
                </a:custGeom>
                <a:solidFill>
                  <a:srgbClr val="BFBFB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19465" name="Freeform 9"/>
              <p:cNvSpPr>
                <a:spLocks/>
              </p:cNvSpPr>
              <p:nvPr/>
            </p:nvSpPr>
            <p:spPr bwMode="auto">
              <a:xfrm>
                <a:off x="789" y="1488"/>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66" name="Freeform 10"/>
              <p:cNvSpPr>
                <a:spLocks/>
              </p:cNvSpPr>
              <p:nvPr/>
            </p:nvSpPr>
            <p:spPr bwMode="auto">
              <a:xfrm>
                <a:off x="789" y="1259"/>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67" name="Freeform 11"/>
              <p:cNvSpPr>
                <a:spLocks/>
              </p:cNvSpPr>
              <p:nvPr/>
            </p:nvSpPr>
            <p:spPr bwMode="auto">
              <a:xfrm>
                <a:off x="789" y="1373"/>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68" name="Freeform 12"/>
              <p:cNvSpPr>
                <a:spLocks/>
              </p:cNvSpPr>
              <p:nvPr/>
            </p:nvSpPr>
            <p:spPr bwMode="auto">
              <a:xfrm>
                <a:off x="789" y="1603"/>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69" name="Freeform 13"/>
              <p:cNvSpPr>
                <a:spLocks/>
              </p:cNvSpPr>
              <p:nvPr/>
            </p:nvSpPr>
            <p:spPr bwMode="auto">
              <a:xfrm>
                <a:off x="1017" y="1320"/>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70" name="Freeform 14"/>
              <p:cNvSpPr>
                <a:spLocks/>
              </p:cNvSpPr>
              <p:nvPr/>
            </p:nvSpPr>
            <p:spPr bwMode="auto">
              <a:xfrm>
                <a:off x="1017" y="1091"/>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71" name="Freeform 15"/>
              <p:cNvSpPr>
                <a:spLocks/>
              </p:cNvSpPr>
              <p:nvPr/>
            </p:nvSpPr>
            <p:spPr bwMode="auto">
              <a:xfrm>
                <a:off x="1017" y="1205"/>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72" name="Freeform 16"/>
              <p:cNvSpPr>
                <a:spLocks/>
              </p:cNvSpPr>
              <p:nvPr/>
            </p:nvSpPr>
            <p:spPr bwMode="auto">
              <a:xfrm>
                <a:off x="1017" y="1435"/>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73" name="Freeform 17"/>
              <p:cNvSpPr>
                <a:spLocks/>
              </p:cNvSpPr>
              <p:nvPr/>
            </p:nvSpPr>
            <p:spPr bwMode="auto">
              <a:xfrm>
                <a:off x="1242" y="1431"/>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74" name="Freeform 18"/>
              <p:cNvSpPr>
                <a:spLocks/>
              </p:cNvSpPr>
              <p:nvPr/>
            </p:nvSpPr>
            <p:spPr bwMode="auto">
              <a:xfrm>
                <a:off x="1242" y="1202"/>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75" name="Freeform 19"/>
              <p:cNvSpPr>
                <a:spLocks/>
              </p:cNvSpPr>
              <p:nvPr/>
            </p:nvSpPr>
            <p:spPr bwMode="auto">
              <a:xfrm>
                <a:off x="1242" y="1316"/>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76" name="Freeform 20"/>
              <p:cNvSpPr>
                <a:spLocks/>
              </p:cNvSpPr>
              <p:nvPr/>
            </p:nvSpPr>
            <p:spPr bwMode="auto">
              <a:xfrm>
                <a:off x="1242" y="1546"/>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77" name="Freeform 21"/>
              <p:cNvSpPr>
                <a:spLocks/>
              </p:cNvSpPr>
              <p:nvPr/>
            </p:nvSpPr>
            <p:spPr bwMode="auto">
              <a:xfrm>
                <a:off x="1479" y="1227"/>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78" name="Freeform 22"/>
              <p:cNvSpPr>
                <a:spLocks/>
              </p:cNvSpPr>
              <p:nvPr/>
            </p:nvSpPr>
            <p:spPr bwMode="auto">
              <a:xfrm>
                <a:off x="1479" y="998"/>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79" name="Freeform 23"/>
              <p:cNvSpPr>
                <a:spLocks/>
              </p:cNvSpPr>
              <p:nvPr/>
            </p:nvSpPr>
            <p:spPr bwMode="auto">
              <a:xfrm>
                <a:off x="1479" y="1112"/>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80" name="Freeform 24"/>
              <p:cNvSpPr>
                <a:spLocks/>
              </p:cNvSpPr>
              <p:nvPr/>
            </p:nvSpPr>
            <p:spPr bwMode="auto">
              <a:xfrm>
                <a:off x="1479" y="1342"/>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81" name="Freeform 25"/>
              <p:cNvSpPr>
                <a:spLocks/>
              </p:cNvSpPr>
              <p:nvPr/>
            </p:nvSpPr>
            <p:spPr bwMode="auto">
              <a:xfrm>
                <a:off x="1710" y="1386"/>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82" name="Freeform 26"/>
              <p:cNvSpPr>
                <a:spLocks/>
              </p:cNvSpPr>
              <p:nvPr/>
            </p:nvSpPr>
            <p:spPr bwMode="auto">
              <a:xfrm>
                <a:off x="1710" y="1157"/>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83" name="Freeform 27"/>
              <p:cNvSpPr>
                <a:spLocks/>
              </p:cNvSpPr>
              <p:nvPr/>
            </p:nvSpPr>
            <p:spPr bwMode="auto">
              <a:xfrm>
                <a:off x="1710" y="1271"/>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84" name="Freeform 28"/>
              <p:cNvSpPr>
                <a:spLocks/>
              </p:cNvSpPr>
              <p:nvPr/>
            </p:nvSpPr>
            <p:spPr bwMode="auto">
              <a:xfrm>
                <a:off x="1710" y="1501"/>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85" name="Freeform 29"/>
              <p:cNvSpPr>
                <a:spLocks/>
              </p:cNvSpPr>
              <p:nvPr/>
            </p:nvSpPr>
            <p:spPr bwMode="auto">
              <a:xfrm>
                <a:off x="1941" y="1158"/>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86" name="Freeform 30"/>
              <p:cNvSpPr>
                <a:spLocks/>
              </p:cNvSpPr>
              <p:nvPr/>
            </p:nvSpPr>
            <p:spPr bwMode="auto">
              <a:xfrm>
                <a:off x="1941" y="929"/>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87" name="Freeform 31"/>
              <p:cNvSpPr>
                <a:spLocks/>
              </p:cNvSpPr>
              <p:nvPr/>
            </p:nvSpPr>
            <p:spPr bwMode="auto">
              <a:xfrm>
                <a:off x="1941" y="1043"/>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88" name="Freeform 32"/>
              <p:cNvSpPr>
                <a:spLocks/>
              </p:cNvSpPr>
              <p:nvPr/>
            </p:nvSpPr>
            <p:spPr bwMode="auto">
              <a:xfrm>
                <a:off x="1941" y="1273"/>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19489" name="Rectangle 33"/>
            <p:cNvSpPr>
              <a:spLocks noChangeArrowheads="1"/>
            </p:cNvSpPr>
            <p:nvPr/>
          </p:nvSpPr>
          <p:spPr bwMode="auto">
            <a:xfrm>
              <a:off x="2691" y="1118"/>
              <a:ext cx="57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mn-ea"/>
                  <a:cs typeface="+mn-cs"/>
                </a:rPr>
                <a:t>Array</a:t>
              </a:r>
            </a:p>
          </p:txBody>
        </p:sp>
        <p:grpSp>
          <p:nvGrpSpPr>
            <p:cNvPr id="19490" name="Group 34"/>
            <p:cNvGrpSpPr>
              <a:grpSpLocks/>
            </p:cNvGrpSpPr>
            <p:nvPr/>
          </p:nvGrpSpPr>
          <p:grpSpPr bwMode="auto">
            <a:xfrm>
              <a:off x="2878" y="2041"/>
              <a:ext cx="1467" cy="962"/>
              <a:chOff x="2564" y="1678"/>
              <a:chExt cx="1650" cy="962"/>
            </a:xfrm>
          </p:grpSpPr>
          <p:grpSp>
            <p:nvGrpSpPr>
              <p:cNvPr id="19491" name="Group 35"/>
              <p:cNvGrpSpPr>
                <a:grpSpLocks/>
              </p:cNvGrpSpPr>
              <p:nvPr/>
            </p:nvGrpSpPr>
            <p:grpSpPr bwMode="auto">
              <a:xfrm>
                <a:off x="2564" y="2051"/>
                <a:ext cx="1650" cy="589"/>
                <a:chOff x="2564" y="2051"/>
                <a:chExt cx="1650" cy="589"/>
              </a:xfrm>
            </p:grpSpPr>
            <p:sp>
              <p:nvSpPr>
                <p:cNvPr id="19492" name="Rectangle 36"/>
                <p:cNvSpPr>
                  <a:spLocks noChangeArrowheads="1"/>
                </p:cNvSpPr>
                <p:nvPr/>
              </p:nvSpPr>
              <p:spPr bwMode="auto">
                <a:xfrm>
                  <a:off x="2564" y="2543"/>
                  <a:ext cx="1155" cy="96"/>
                </a:xfrm>
                <a:prstGeom prst="rect">
                  <a:avLst/>
                </a:prstGeom>
                <a:solidFill>
                  <a:srgbClr val="7F7F7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93" name="Freeform 37"/>
                <p:cNvSpPr>
                  <a:spLocks/>
                </p:cNvSpPr>
                <p:nvPr/>
              </p:nvSpPr>
              <p:spPr bwMode="auto">
                <a:xfrm>
                  <a:off x="3719" y="2051"/>
                  <a:ext cx="495" cy="589"/>
                </a:xfrm>
                <a:custGeom>
                  <a:avLst/>
                  <a:gdLst>
                    <a:gd name="T0" fmla="*/ 0 w 495"/>
                    <a:gd name="T1" fmla="*/ 492 h 589"/>
                    <a:gd name="T2" fmla="*/ 0 w 495"/>
                    <a:gd name="T3" fmla="*/ 588 h 589"/>
                    <a:gd name="T4" fmla="*/ 494 w 495"/>
                    <a:gd name="T5" fmla="*/ 95 h 589"/>
                    <a:gd name="T6" fmla="*/ 494 w 495"/>
                    <a:gd name="T7" fmla="*/ 0 h 589"/>
                    <a:gd name="T8" fmla="*/ 0 w 495"/>
                    <a:gd name="T9" fmla="*/ 492 h 589"/>
                  </a:gdLst>
                  <a:ahLst/>
                  <a:cxnLst>
                    <a:cxn ang="0">
                      <a:pos x="T0" y="T1"/>
                    </a:cxn>
                    <a:cxn ang="0">
                      <a:pos x="T2" y="T3"/>
                    </a:cxn>
                    <a:cxn ang="0">
                      <a:pos x="T4" y="T5"/>
                    </a:cxn>
                    <a:cxn ang="0">
                      <a:pos x="T6" y="T7"/>
                    </a:cxn>
                    <a:cxn ang="0">
                      <a:pos x="T8" y="T9"/>
                    </a:cxn>
                  </a:cxnLst>
                  <a:rect l="0" t="0" r="r" b="b"/>
                  <a:pathLst>
                    <a:path w="495" h="589">
                      <a:moveTo>
                        <a:pt x="0" y="492"/>
                      </a:moveTo>
                      <a:lnTo>
                        <a:pt x="0" y="588"/>
                      </a:lnTo>
                      <a:lnTo>
                        <a:pt x="494" y="95"/>
                      </a:lnTo>
                      <a:lnTo>
                        <a:pt x="494" y="0"/>
                      </a:lnTo>
                      <a:lnTo>
                        <a:pt x="0" y="492"/>
                      </a:lnTo>
                    </a:path>
                  </a:pathLst>
                </a:custGeom>
                <a:solidFill>
                  <a:srgbClr val="3F3F3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94" name="Freeform 38"/>
                <p:cNvSpPr>
                  <a:spLocks/>
                </p:cNvSpPr>
                <p:nvPr/>
              </p:nvSpPr>
              <p:spPr bwMode="auto">
                <a:xfrm>
                  <a:off x="2564" y="2051"/>
                  <a:ext cx="1650" cy="493"/>
                </a:xfrm>
                <a:custGeom>
                  <a:avLst/>
                  <a:gdLst>
                    <a:gd name="T0" fmla="*/ 0 w 1650"/>
                    <a:gd name="T1" fmla="*/ 492 h 493"/>
                    <a:gd name="T2" fmla="*/ 1154 w 1650"/>
                    <a:gd name="T3" fmla="*/ 492 h 493"/>
                    <a:gd name="T4" fmla="*/ 1649 w 1650"/>
                    <a:gd name="T5" fmla="*/ 0 h 493"/>
                    <a:gd name="T6" fmla="*/ 725 w 1650"/>
                    <a:gd name="T7" fmla="*/ 0 h 493"/>
                    <a:gd name="T8" fmla="*/ 0 w 1650"/>
                    <a:gd name="T9" fmla="*/ 492 h 493"/>
                  </a:gdLst>
                  <a:ahLst/>
                  <a:cxnLst>
                    <a:cxn ang="0">
                      <a:pos x="T0" y="T1"/>
                    </a:cxn>
                    <a:cxn ang="0">
                      <a:pos x="T2" y="T3"/>
                    </a:cxn>
                    <a:cxn ang="0">
                      <a:pos x="T4" y="T5"/>
                    </a:cxn>
                    <a:cxn ang="0">
                      <a:pos x="T6" y="T7"/>
                    </a:cxn>
                    <a:cxn ang="0">
                      <a:pos x="T8" y="T9"/>
                    </a:cxn>
                  </a:cxnLst>
                  <a:rect l="0" t="0" r="r" b="b"/>
                  <a:pathLst>
                    <a:path w="1650" h="493">
                      <a:moveTo>
                        <a:pt x="0" y="492"/>
                      </a:moveTo>
                      <a:lnTo>
                        <a:pt x="1154" y="492"/>
                      </a:lnTo>
                      <a:lnTo>
                        <a:pt x="1649" y="0"/>
                      </a:lnTo>
                      <a:lnTo>
                        <a:pt x="725" y="0"/>
                      </a:lnTo>
                      <a:lnTo>
                        <a:pt x="0" y="492"/>
                      </a:lnTo>
                    </a:path>
                  </a:pathLst>
                </a:custGeom>
                <a:solidFill>
                  <a:srgbClr val="BFBFB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19495" name="Freeform 39"/>
              <p:cNvSpPr>
                <a:spLocks/>
              </p:cNvSpPr>
              <p:nvPr/>
            </p:nvSpPr>
            <p:spPr bwMode="auto">
              <a:xfrm>
                <a:off x="2865" y="2175"/>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96" name="Freeform 40"/>
              <p:cNvSpPr>
                <a:spLocks/>
              </p:cNvSpPr>
              <p:nvPr/>
            </p:nvSpPr>
            <p:spPr bwMode="auto">
              <a:xfrm>
                <a:off x="2865" y="1946"/>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97" name="Freeform 41"/>
              <p:cNvSpPr>
                <a:spLocks/>
              </p:cNvSpPr>
              <p:nvPr/>
            </p:nvSpPr>
            <p:spPr bwMode="auto">
              <a:xfrm>
                <a:off x="2852" y="2047"/>
                <a:ext cx="196" cy="132"/>
              </a:xfrm>
              <a:custGeom>
                <a:avLst/>
                <a:gdLst>
                  <a:gd name="T0" fmla="*/ 81 w 196"/>
                  <a:gd name="T1" fmla="*/ 72 h 132"/>
                  <a:gd name="T2" fmla="*/ 57 w 196"/>
                  <a:gd name="T3" fmla="*/ 62 h 132"/>
                  <a:gd name="T4" fmla="*/ 37 w 196"/>
                  <a:gd name="T5" fmla="*/ 52 h 132"/>
                  <a:gd name="T6" fmla="*/ 23 w 196"/>
                  <a:gd name="T7" fmla="*/ 44 h 132"/>
                  <a:gd name="T8" fmla="*/ 12 w 196"/>
                  <a:gd name="T9" fmla="*/ 34 h 132"/>
                  <a:gd name="T10" fmla="*/ 6 w 196"/>
                  <a:gd name="T11" fmla="*/ 26 h 132"/>
                  <a:gd name="T12" fmla="*/ 2 w 196"/>
                  <a:gd name="T13" fmla="*/ 18 h 132"/>
                  <a:gd name="T14" fmla="*/ 0 w 196"/>
                  <a:gd name="T15" fmla="*/ 9 h 132"/>
                  <a:gd name="T16" fmla="*/ 0 w 196"/>
                  <a:gd name="T17" fmla="*/ 1 h 132"/>
                  <a:gd name="T18" fmla="*/ 9 w 196"/>
                  <a:gd name="T19" fmla="*/ 0 h 132"/>
                  <a:gd name="T20" fmla="*/ 9 w 196"/>
                  <a:gd name="T21" fmla="*/ 1 h 132"/>
                  <a:gd name="T22" fmla="*/ 11 w 196"/>
                  <a:gd name="T23" fmla="*/ 7 h 132"/>
                  <a:gd name="T24" fmla="*/ 15 w 196"/>
                  <a:gd name="T25" fmla="*/ 14 h 132"/>
                  <a:gd name="T26" fmla="*/ 24 w 196"/>
                  <a:gd name="T27" fmla="*/ 20 h 132"/>
                  <a:gd name="T28" fmla="*/ 35 w 196"/>
                  <a:gd name="T29" fmla="*/ 26 h 132"/>
                  <a:gd name="T30" fmla="*/ 48 w 196"/>
                  <a:gd name="T31" fmla="*/ 32 h 132"/>
                  <a:gd name="T32" fmla="*/ 64 w 196"/>
                  <a:gd name="T33" fmla="*/ 38 h 132"/>
                  <a:gd name="T34" fmla="*/ 81 w 196"/>
                  <a:gd name="T35" fmla="*/ 44 h 132"/>
                  <a:gd name="T36" fmla="*/ 100 w 196"/>
                  <a:gd name="T37" fmla="*/ 51 h 132"/>
                  <a:gd name="T38" fmla="*/ 112 w 196"/>
                  <a:gd name="T39" fmla="*/ 55 h 132"/>
                  <a:gd name="T40" fmla="*/ 136 w 196"/>
                  <a:gd name="T41" fmla="*/ 64 h 132"/>
                  <a:gd name="T42" fmla="*/ 155 w 196"/>
                  <a:gd name="T43" fmla="*/ 72 h 132"/>
                  <a:gd name="T44" fmla="*/ 171 w 196"/>
                  <a:gd name="T45" fmla="*/ 81 h 132"/>
                  <a:gd name="T46" fmla="*/ 181 w 196"/>
                  <a:gd name="T47" fmla="*/ 89 h 132"/>
                  <a:gd name="T48" fmla="*/ 188 w 196"/>
                  <a:gd name="T49" fmla="*/ 99 h 132"/>
                  <a:gd name="T50" fmla="*/ 192 w 196"/>
                  <a:gd name="T51" fmla="*/ 108 h 132"/>
                  <a:gd name="T52" fmla="*/ 194 w 196"/>
                  <a:gd name="T53" fmla="*/ 118 h 132"/>
                  <a:gd name="T54" fmla="*/ 195 w 196"/>
                  <a:gd name="T55" fmla="*/ 128 h 132"/>
                  <a:gd name="T56" fmla="*/ 195 w 196"/>
                  <a:gd name="T57" fmla="*/ 131 h 132"/>
                  <a:gd name="T58" fmla="*/ 187 w 196"/>
                  <a:gd name="T59" fmla="*/ 131 h 132"/>
                  <a:gd name="T60" fmla="*/ 187 w 196"/>
                  <a:gd name="T61" fmla="*/ 128 h 132"/>
                  <a:gd name="T62" fmla="*/ 185 w 196"/>
                  <a:gd name="T63" fmla="*/ 122 h 132"/>
                  <a:gd name="T64" fmla="*/ 183 w 196"/>
                  <a:gd name="T65" fmla="*/ 117 h 132"/>
                  <a:gd name="T66" fmla="*/ 178 w 196"/>
                  <a:gd name="T67" fmla="*/ 111 h 132"/>
                  <a:gd name="T68" fmla="*/ 170 w 196"/>
                  <a:gd name="T69" fmla="*/ 106 h 132"/>
                  <a:gd name="T70" fmla="*/ 158 w 196"/>
                  <a:gd name="T71" fmla="*/ 101 h 132"/>
                  <a:gd name="T72" fmla="*/ 143 w 196"/>
                  <a:gd name="T73" fmla="*/ 95 h 132"/>
                  <a:gd name="T74" fmla="*/ 124 w 196"/>
                  <a:gd name="T75" fmla="*/ 87 h 132"/>
                  <a:gd name="T76" fmla="*/ 100 w 196"/>
                  <a:gd name="T77" fmla="*/ 79 h 132"/>
                  <a:gd name="T78" fmla="*/ 81 w 196"/>
                  <a:gd name="T79"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98" name="Freeform 42"/>
              <p:cNvSpPr>
                <a:spLocks/>
              </p:cNvSpPr>
              <p:nvPr/>
            </p:nvSpPr>
            <p:spPr bwMode="auto">
              <a:xfrm>
                <a:off x="2852" y="2300"/>
                <a:ext cx="196" cy="134"/>
              </a:xfrm>
              <a:custGeom>
                <a:avLst/>
                <a:gdLst>
                  <a:gd name="T0" fmla="*/ 81 w 196"/>
                  <a:gd name="T1" fmla="*/ 73 h 134"/>
                  <a:gd name="T2" fmla="*/ 57 w 196"/>
                  <a:gd name="T3" fmla="*/ 63 h 134"/>
                  <a:gd name="T4" fmla="*/ 37 w 196"/>
                  <a:gd name="T5" fmla="*/ 52 h 134"/>
                  <a:gd name="T6" fmla="*/ 23 w 196"/>
                  <a:gd name="T7" fmla="*/ 44 h 134"/>
                  <a:gd name="T8" fmla="*/ 12 w 196"/>
                  <a:gd name="T9" fmla="*/ 35 h 134"/>
                  <a:gd name="T10" fmla="*/ 6 w 196"/>
                  <a:gd name="T11" fmla="*/ 26 h 134"/>
                  <a:gd name="T12" fmla="*/ 2 w 196"/>
                  <a:gd name="T13" fmla="*/ 17 h 134"/>
                  <a:gd name="T14" fmla="*/ 0 w 196"/>
                  <a:gd name="T15" fmla="*/ 10 h 134"/>
                  <a:gd name="T16" fmla="*/ 0 w 196"/>
                  <a:gd name="T17" fmla="*/ 0 h 134"/>
                  <a:gd name="T18" fmla="*/ 9 w 196"/>
                  <a:gd name="T19" fmla="*/ 0 h 134"/>
                  <a:gd name="T20" fmla="*/ 9 w 196"/>
                  <a:gd name="T21" fmla="*/ 1 h 134"/>
                  <a:gd name="T22" fmla="*/ 11 w 196"/>
                  <a:gd name="T23" fmla="*/ 8 h 134"/>
                  <a:gd name="T24" fmla="*/ 15 w 196"/>
                  <a:gd name="T25" fmla="*/ 15 h 134"/>
                  <a:gd name="T26" fmla="*/ 24 w 196"/>
                  <a:gd name="T27" fmla="*/ 21 h 134"/>
                  <a:gd name="T28" fmla="*/ 35 w 196"/>
                  <a:gd name="T29" fmla="*/ 26 h 134"/>
                  <a:gd name="T30" fmla="*/ 48 w 196"/>
                  <a:gd name="T31" fmla="*/ 33 h 134"/>
                  <a:gd name="T32" fmla="*/ 62 w 196"/>
                  <a:gd name="T33" fmla="*/ 38 h 134"/>
                  <a:gd name="T34" fmla="*/ 80 w 196"/>
                  <a:gd name="T35" fmla="*/ 45 h 134"/>
                  <a:gd name="T36" fmla="*/ 100 w 196"/>
                  <a:gd name="T37" fmla="*/ 51 h 134"/>
                  <a:gd name="T38" fmla="*/ 111 w 196"/>
                  <a:gd name="T39" fmla="*/ 55 h 134"/>
                  <a:gd name="T40" fmla="*/ 136 w 196"/>
                  <a:gd name="T41" fmla="*/ 65 h 134"/>
                  <a:gd name="T42" fmla="*/ 155 w 196"/>
                  <a:gd name="T43" fmla="*/ 73 h 134"/>
                  <a:gd name="T44" fmla="*/ 170 w 196"/>
                  <a:gd name="T45" fmla="*/ 82 h 134"/>
                  <a:gd name="T46" fmla="*/ 180 w 196"/>
                  <a:gd name="T47" fmla="*/ 90 h 134"/>
                  <a:gd name="T48" fmla="*/ 188 w 196"/>
                  <a:gd name="T49" fmla="*/ 100 h 134"/>
                  <a:gd name="T50" fmla="*/ 192 w 196"/>
                  <a:gd name="T51" fmla="*/ 109 h 134"/>
                  <a:gd name="T52" fmla="*/ 194 w 196"/>
                  <a:gd name="T53" fmla="*/ 119 h 134"/>
                  <a:gd name="T54" fmla="*/ 195 w 196"/>
                  <a:gd name="T55" fmla="*/ 130 h 134"/>
                  <a:gd name="T56" fmla="*/ 195 w 196"/>
                  <a:gd name="T57" fmla="*/ 132 h 134"/>
                  <a:gd name="T58" fmla="*/ 195 w 196"/>
                  <a:gd name="T59" fmla="*/ 133 h 134"/>
                  <a:gd name="T60" fmla="*/ 195 w 196"/>
                  <a:gd name="T61" fmla="*/ 133 h 134"/>
                  <a:gd name="T62" fmla="*/ 187 w 196"/>
                  <a:gd name="T63" fmla="*/ 132 h 134"/>
                  <a:gd name="T64" fmla="*/ 187 w 196"/>
                  <a:gd name="T65" fmla="*/ 130 h 134"/>
                  <a:gd name="T66" fmla="*/ 185 w 196"/>
                  <a:gd name="T67" fmla="*/ 124 h 134"/>
                  <a:gd name="T68" fmla="*/ 183 w 196"/>
                  <a:gd name="T69" fmla="*/ 118 h 134"/>
                  <a:gd name="T70" fmla="*/ 178 w 196"/>
                  <a:gd name="T71" fmla="*/ 113 h 134"/>
                  <a:gd name="T72" fmla="*/ 170 w 196"/>
                  <a:gd name="T73" fmla="*/ 107 h 134"/>
                  <a:gd name="T74" fmla="*/ 158 w 196"/>
                  <a:gd name="T75" fmla="*/ 102 h 134"/>
                  <a:gd name="T76" fmla="*/ 143 w 196"/>
                  <a:gd name="T77" fmla="*/ 96 h 134"/>
                  <a:gd name="T78" fmla="*/ 124 w 196"/>
                  <a:gd name="T79" fmla="*/ 88 h 134"/>
                  <a:gd name="T80" fmla="*/ 100 w 196"/>
                  <a:gd name="T81" fmla="*/ 80 h 134"/>
                  <a:gd name="T82" fmla="*/ 81 w 196"/>
                  <a:gd name="T83" fmla="*/ 7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99" name="Freeform 43"/>
              <p:cNvSpPr>
                <a:spLocks/>
              </p:cNvSpPr>
              <p:nvPr/>
            </p:nvSpPr>
            <p:spPr bwMode="auto">
              <a:xfrm>
                <a:off x="2853" y="1920"/>
                <a:ext cx="195" cy="130"/>
              </a:xfrm>
              <a:custGeom>
                <a:avLst/>
                <a:gdLst>
                  <a:gd name="T0" fmla="*/ 186 w 195"/>
                  <a:gd name="T1" fmla="*/ 0 h 130"/>
                  <a:gd name="T2" fmla="*/ 184 w 195"/>
                  <a:gd name="T3" fmla="*/ 6 h 130"/>
                  <a:gd name="T4" fmla="*/ 182 w 195"/>
                  <a:gd name="T5" fmla="*/ 12 h 130"/>
                  <a:gd name="T6" fmla="*/ 177 w 195"/>
                  <a:gd name="T7" fmla="*/ 18 h 130"/>
                  <a:gd name="T8" fmla="*/ 169 w 195"/>
                  <a:gd name="T9" fmla="*/ 23 h 130"/>
                  <a:gd name="T10" fmla="*/ 157 w 195"/>
                  <a:gd name="T11" fmla="*/ 29 h 130"/>
                  <a:gd name="T12" fmla="*/ 142 w 195"/>
                  <a:gd name="T13" fmla="*/ 35 h 130"/>
                  <a:gd name="T14" fmla="*/ 123 w 195"/>
                  <a:gd name="T15" fmla="*/ 42 h 130"/>
                  <a:gd name="T16" fmla="*/ 100 w 195"/>
                  <a:gd name="T17" fmla="*/ 50 h 130"/>
                  <a:gd name="T18" fmla="*/ 80 w 195"/>
                  <a:gd name="T19" fmla="*/ 57 h 130"/>
                  <a:gd name="T20" fmla="*/ 56 w 195"/>
                  <a:gd name="T21" fmla="*/ 68 h 130"/>
                  <a:gd name="T22" fmla="*/ 36 w 195"/>
                  <a:gd name="T23" fmla="*/ 77 h 130"/>
                  <a:gd name="T24" fmla="*/ 23 w 195"/>
                  <a:gd name="T25" fmla="*/ 87 h 130"/>
                  <a:gd name="T26" fmla="*/ 13 w 195"/>
                  <a:gd name="T27" fmla="*/ 95 h 130"/>
                  <a:gd name="T28" fmla="*/ 6 w 195"/>
                  <a:gd name="T29" fmla="*/ 103 h 130"/>
                  <a:gd name="T30" fmla="*/ 3 w 195"/>
                  <a:gd name="T31" fmla="*/ 112 h 130"/>
                  <a:gd name="T32" fmla="*/ 0 w 195"/>
                  <a:gd name="T33" fmla="*/ 120 h 130"/>
                  <a:gd name="T34" fmla="*/ 0 w 195"/>
                  <a:gd name="T35" fmla="*/ 128 h 130"/>
                  <a:gd name="T36" fmla="*/ 8 w 195"/>
                  <a:gd name="T37" fmla="*/ 129 h 130"/>
                  <a:gd name="T38" fmla="*/ 8 w 195"/>
                  <a:gd name="T39" fmla="*/ 129 h 130"/>
                  <a:gd name="T40" fmla="*/ 10 w 195"/>
                  <a:gd name="T41" fmla="*/ 122 h 130"/>
                  <a:gd name="T42" fmla="*/ 15 w 195"/>
                  <a:gd name="T43" fmla="*/ 115 h 130"/>
                  <a:gd name="T44" fmla="*/ 23 w 195"/>
                  <a:gd name="T45" fmla="*/ 109 h 130"/>
                  <a:gd name="T46" fmla="*/ 34 w 195"/>
                  <a:gd name="T47" fmla="*/ 103 h 130"/>
                  <a:gd name="T48" fmla="*/ 48 w 195"/>
                  <a:gd name="T49" fmla="*/ 98 h 130"/>
                  <a:gd name="T50" fmla="*/ 63 w 195"/>
                  <a:gd name="T51" fmla="*/ 92 h 130"/>
                  <a:gd name="T52" fmla="*/ 80 w 195"/>
                  <a:gd name="T53" fmla="*/ 85 h 130"/>
                  <a:gd name="T54" fmla="*/ 100 w 195"/>
                  <a:gd name="T55" fmla="*/ 78 h 130"/>
                  <a:gd name="T56" fmla="*/ 111 w 195"/>
                  <a:gd name="T57" fmla="*/ 74 h 130"/>
                  <a:gd name="T58" fmla="*/ 135 w 195"/>
                  <a:gd name="T59" fmla="*/ 66 h 130"/>
                  <a:gd name="T60" fmla="*/ 154 w 195"/>
                  <a:gd name="T61" fmla="*/ 57 h 130"/>
                  <a:gd name="T62" fmla="*/ 170 w 195"/>
                  <a:gd name="T63" fmla="*/ 49 h 130"/>
                  <a:gd name="T64" fmla="*/ 180 w 195"/>
                  <a:gd name="T65" fmla="*/ 40 h 130"/>
                  <a:gd name="T66" fmla="*/ 187 w 195"/>
                  <a:gd name="T67" fmla="*/ 31 h 130"/>
                  <a:gd name="T68" fmla="*/ 191 w 195"/>
                  <a:gd name="T69" fmla="*/ 22 h 130"/>
                  <a:gd name="T70" fmla="*/ 193 w 195"/>
                  <a:gd name="T71" fmla="*/ 11 h 130"/>
                  <a:gd name="T72" fmla="*/ 194 w 195"/>
                  <a:gd name="T73" fmla="*/ 0 h 130"/>
                  <a:gd name="T74" fmla="*/ 186 w 195"/>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00" name="Freeform 44"/>
              <p:cNvSpPr>
                <a:spLocks/>
              </p:cNvSpPr>
              <p:nvPr/>
            </p:nvSpPr>
            <p:spPr bwMode="auto">
              <a:xfrm>
                <a:off x="2852" y="2175"/>
                <a:ext cx="196" cy="130"/>
              </a:xfrm>
              <a:custGeom>
                <a:avLst/>
                <a:gdLst>
                  <a:gd name="T0" fmla="*/ 187 w 196"/>
                  <a:gd name="T1" fmla="*/ 0 h 130"/>
                  <a:gd name="T2" fmla="*/ 185 w 196"/>
                  <a:gd name="T3" fmla="*/ 6 h 130"/>
                  <a:gd name="T4" fmla="*/ 183 w 196"/>
                  <a:gd name="T5" fmla="*/ 12 h 130"/>
                  <a:gd name="T6" fmla="*/ 178 w 196"/>
                  <a:gd name="T7" fmla="*/ 18 h 130"/>
                  <a:gd name="T8" fmla="*/ 170 w 196"/>
                  <a:gd name="T9" fmla="*/ 22 h 130"/>
                  <a:gd name="T10" fmla="*/ 158 w 196"/>
                  <a:gd name="T11" fmla="*/ 28 h 130"/>
                  <a:gd name="T12" fmla="*/ 143 w 196"/>
                  <a:gd name="T13" fmla="*/ 35 h 130"/>
                  <a:gd name="T14" fmla="*/ 124 w 196"/>
                  <a:gd name="T15" fmla="*/ 41 h 130"/>
                  <a:gd name="T16" fmla="*/ 100 w 196"/>
                  <a:gd name="T17" fmla="*/ 50 h 130"/>
                  <a:gd name="T18" fmla="*/ 81 w 196"/>
                  <a:gd name="T19" fmla="*/ 57 h 130"/>
                  <a:gd name="T20" fmla="*/ 57 w 196"/>
                  <a:gd name="T21" fmla="*/ 68 h 130"/>
                  <a:gd name="T22" fmla="*/ 37 w 196"/>
                  <a:gd name="T23" fmla="*/ 77 h 130"/>
                  <a:gd name="T24" fmla="*/ 23 w 196"/>
                  <a:gd name="T25" fmla="*/ 87 h 130"/>
                  <a:gd name="T26" fmla="*/ 12 w 196"/>
                  <a:gd name="T27" fmla="*/ 95 h 130"/>
                  <a:gd name="T28" fmla="*/ 6 w 196"/>
                  <a:gd name="T29" fmla="*/ 103 h 130"/>
                  <a:gd name="T30" fmla="*/ 2 w 196"/>
                  <a:gd name="T31" fmla="*/ 112 h 130"/>
                  <a:gd name="T32" fmla="*/ 0 w 196"/>
                  <a:gd name="T33" fmla="*/ 120 h 130"/>
                  <a:gd name="T34" fmla="*/ 0 w 196"/>
                  <a:gd name="T35" fmla="*/ 128 h 130"/>
                  <a:gd name="T36" fmla="*/ 9 w 196"/>
                  <a:gd name="T37" fmla="*/ 129 h 130"/>
                  <a:gd name="T38" fmla="*/ 9 w 196"/>
                  <a:gd name="T39" fmla="*/ 129 h 130"/>
                  <a:gd name="T40" fmla="*/ 11 w 196"/>
                  <a:gd name="T41" fmla="*/ 122 h 130"/>
                  <a:gd name="T42" fmla="*/ 15 w 196"/>
                  <a:gd name="T43" fmla="*/ 115 h 130"/>
                  <a:gd name="T44" fmla="*/ 24 w 196"/>
                  <a:gd name="T45" fmla="*/ 109 h 130"/>
                  <a:gd name="T46" fmla="*/ 35 w 196"/>
                  <a:gd name="T47" fmla="*/ 103 h 130"/>
                  <a:gd name="T48" fmla="*/ 48 w 196"/>
                  <a:gd name="T49" fmla="*/ 97 h 130"/>
                  <a:gd name="T50" fmla="*/ 62 w 196"/>
                  <a:gd name="T51" fmla="*/ 92 h 130"/>
                  <a:gd name="T52" fmla="*/ 80 w 196"/>
                  <a:gd name="T53" fmla="*/ 85 h 130"/>
                  <a:gd name="T54" fmla="*/ 100 w 196"/>
                  <a:gd name="T55" fmla="*/ 78 h 130"/>
                  <a:gd name="T56" fmla="*/ 111 w 196"/>
                  <a:gd name="T57" fmla="*/ 74 h 130"/>
                  <a:gd name="T58" fmla="*/ 136 w 196"/>
                  <a:gd name="T59" fmla="*/ 66 h 130"/>
                  <a:gd name="T60" fmla="*/ 155 w 196"/>
                  <a:gd name="T61" fmla="*/ 57 h 130"/>
                  <a:gd name="T62" fmla="*/ 170 w 196"/>
                  <a:gd name="T63" fmla="*/ 49 h 130"/>
                  <a:gd name="T64" fmla="*/ 180 w 196"/>
                  <a:gd name="T65" fmla="*/ 39 h 130"/>
                  <a:gd name="T66" fmla="*/ 188 w 196"/>
                  <a:gd name="T67" fmla="*/ 31 h 130"/>
                  <a:gd name="T68" fmla="*/ 192 w 196"/>
                  <a:gd name="T69" fmla="*/ 21 h 130"/>
                  <a:gd name="T70" fmla="*/ 194 w 196"/>
                  <a:gd name="T71" fmla="*/ 11 h 130"/>
                  <a:gd name="T72" fmla="*/ 195 w 196"/>
                  <a:gd name="T73" fmla="*/ 0 h 130"/>
                  <a:gd name="T74" fmla="*/ 187 w 196"/>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01" name="Freeform 45"/>
              <p:cNvSpPr>
                <a:spLocks/>
              </p:cNvSpPr>
              <p:nvPr/>
            </p:nvSpPr>
            <p:spPr bwMode="auto">
              <a:xfrm>
                <a:off x="2865" y="2060"/>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02" name="Freeform 46"/>
              <p:cNvSpPr>
                <a:spLocks/>
              </p:cNvSpPr>
              <p:nvPr/>
            </p:nvSpPr>
            <p:spPr bwMode="auto">
              <a:xfrm>
                <a:off x="2865" y="2290"/>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03" name="Freeform 47"/>
              <p:cNvSpPr>
                <a:spLocks/>
              </p:cNvSpPr>
              <p:nvPr/>
            </p:nvSpPr>
            <p:spPr bwMode="auto">
              <a:xfrm>
                <a:off x="3490" y="2178"/>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04" name="Freeform 48"/>
              <p:cNvSpPr>
                <a:spLocks/>
              </p:cNvSpPr>
              <p:nvPr/>
            </p:nvSpPr>
            <p:spPr bwMode="auto">
              <a:xfrm>
                <a:off x="3490" y="1949"/>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05" name="Freeform 49"/>
              <p:cNvSpPr>
                <a:spLocks/>
              </p:cNvSpPr>
              <p:nvPr/>
            </p:nvSpPr>
            <p:spPr bwMode="auto">
              <a:xfrm>
                <a:off x="3477" y="2050"/>
                <a:ext cx="196" cy="132"/>
              </a:xfrm>
              <a:custGeom>
                <a:avLst/>
                <a:gdLst>
                  <a:gd name="T0" fmla="*/ 81 w 196"/>
                  <a:gd name="T1" fmla="*/ 72 h 132"/>
                  <a:gd name="T2" fmla="*/ 57 w 196"/>
                  <a:gd name="T3" fmla="*/ 62 h 132"/>
                  <a:gd name="T4" fmla="*/ 37 w 196"/>
                  <a:gd name="T5" fmla="*/ 52 h 132"/>
                  <a:gd name="T6" fmla="*/ 23 w 196"/>
                  <a:gd name="T7" fmla="*/ 44 h 132"/>
                  <a:gd name="T8" fmla="*/ 12 w 196"/>
                  <a:gd name="T9" fmla="*/ 34 h 132"/>
                  <a:gd name="T10" fmla="*/ 6 w 196"/>
                  <a:gd name="T11" fmla="*/ 26 h 132"/>
                  <a:gd name="T12" fmla="*/ 2 w 196"/>
                  <a:gd name="T13" fmla="*/ 18 h 132"/>
                  <a:gd name="T14" fmla="*/ 0 w 196"/>
                  <a:gd name="T15" fmla="*/ 9 h 132"/>
                  <a:gd name="T16" fmla="*/ 0 w 196"/>
                  <a:gd name="T17" fmla="*/ 1 h 132"/>
                  <a:gd name="T18" fmla="*/ 9 w 196"/>
                  <a:gd name="T19" fmla="*/ 0 h 132"/>
                  <a:gd name="T20" fmla="*/ 9 w 196"/>
                  <a:gd name="T21" fmla="*/ 1 h 132"/>
                  <a:gd name="T22" fmla="*/ 11 w 196"/>
                  <a:gd name="T23" fmla="*/ 7 h 132"/>
                  <a:gd name="T24" fmla="*/ 15 w 196"/>
                  <a:gd name="T25" fmla="*/ 14 h 132"/>
                  <a:gd name="T26" fmla="*/ 24 w 196"/>
                  <a:gd name="T27" fmla="*/ 20 h 132"/>
                  <a:gd name="T28" fmla="*/ 35 w 196"/>
                  <a:gd name="T29" fmla="*/ 26 h 132"/>
                  <a:gd name="T30" fmla="*/ 48 w 196"/>
                  <a:gd name="T31" fmla="*/ 32 h 132"/>
                  <a:gd name="T32" fmla="*/ 64 w 196"/>
                  <a:gd name="T33" fmla="*/ 38 h 132"/>
                  <a:gd name="T34" fmla="*/ 81 w 196"/>
                  <a:gd name="T35" fmla="*/ 44 h 132"/>
                  <a:gd name="T36" fmla="*/ 100 w 196"/>
                  <a:gd name="T37" fmla="*/ 51 h 132"/>
                  <a:gd name="T38" fmla="*/ 112 w 196"/>
                  <a:gd name="T39" fmla="*/ 55 h 132"/>
                  <a:gd name="T40" fmla="*/ 136 w 196"/>
                  <a:gd name="T41" fmla="*/ 64 h 132"/>
                  <a:gd name="T42" fmla="*/ 155 w 196"/>
                  <a:gd name="T43" fmla="*/ 72 h 132"/>
                  <a:gd name="T44" fmla="*/ 171 w 196"/>
                  <a:gd name="T45" fmla="*/ 81 h 132"/>
                  <a:gd name="T46" fmla="*/ 181 w 196"/>
                  <a:gd name="T47" fmla="*/ 89 h 132"/>
                  <a:gd name="T48" fmla="*/ 188 w 196"/>
                  <a:gd name="T49" fmla="*/ 99 h 132"/>
                  <a:gd name="T50" fmla="*/ 192 w 196"/>
                  <a:gd name="T51" fmla="*/ 108 h 132"/>
                  <a:gd name="T52" fmla="*/ 194 w 196"/>
                  <a:gd name="T53" fmla="*/ 118 h 132"/>
                  <a:gd name="T54" fmla="*/ 195 w 196"/>
                  <a:gd name="T55" fmla="*/ 128 h 132"/>
                  <a:gd name="T56" fmla="*/ 195 w 196"/>
                  <a:gd name="T57" fmla="*/ 131 h 132"/>
                  <a:gd name="T58" fmla="*/ 187 w 196"/>
                  <a:gd name="T59" fmla="*/ 131 h 132"/>
                  <a:gd name="T60" fmla="*/ 187 w 196"/>
                  <a:gd name="T61" fmla="*/ 128 h 132"/>
                  <a:gd name="T62" fmla="*/ 185 w 196"/>
                  <a:gd name="T63" fmla="*/ 122 h 132"/>
                  <a:gd name="T64" fmla="*/ 183 w 196"/>
                  <a:gd name="T65" fmla="*/ 117 h 132"/>
                  <a:gd name="T66" fmla="*/ 178 w 196"/>
                  <a:gd name="T67" fmla="*/ 111 h 132"/>
                  <a:gd name="T68" fmla="*/ 170 w 196"/>
                  <a:gd name="T69" fmla="*/ 106 h 132"/>
                  <a:gd name="T70" fmla="*/ 158 w 196"/>
                  <a:gd name="T71" fmla="*/ 101 h 132"/>
                  <a:gd name="T72" fmla="*/ 143 w 196"/>
                  <a:gd name="T73" fmla="*/ 95 h 132"/>
                  <a:gd name="T74" fmla="*/ 124 w 196"/>
                  <a:gd name="T75" fmla="*/ 87 h 132"/>
                  <a:gd name="T76" fmla="*/ 100 w 196"/>
                  <a:gd name="T77" fmla="*/ 79 h 132"/>
                  <a:gd name="T78" fmla="*/ 81 w 196"/>
                  <a:gd name="T79"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06" name="Freeform 50"/>
              <p:cNvSpPr>
                <a:spLocks/>
              </p:cNvSpPr>
              <p:nvPr/>
            </p:nvSpPr>
            <p:spPr bwMode="auto">
              <a:xfrm>
                <a:off x="3477" y="2303"/>
                <a:ext cx="196" cy="134"/>
              </a:xfrm>
              <a:custGeom>
                <a:avLst/>
                <a:gdLst>
                  <a:gd name="T0" fmla="*/ 81 w 196"/>
                  <a:gd name="T1" fmla="*/ 73 h 134"/>
                  <a:gd name="T2" fmla="*/ 57 w 196"/>
                  <a:gd name="T3" fmla="*/ 63 h 134"/>
                  <a:gd name="T4" fmla="*/ 37 w 196"/>
                  <a:gd name="T5" fmla="*/ 52 h 134"/>
                  <a:gd name="T6" fmla="*/ 23 w 196"/>
                  <a:gd name="T7" fmla="*/ 44 h 134"/>
                  <a:gd name="T8" fmla="*/ 12 w 196"/>
                  <a:gd name="T9" fmla="*/ 35 h 134"/>
                  <a:gd name="T10" fmla="*/ 6 w 196"/>
                  <a:gd name="T11" fmla="*/ 26 h 134"/>
                  <a:gd name="T12" fmla="*/ 2 w 196"/>
                  <a:gd name="T13" fmla="*/ 17 h 134"/>
                  <a:gd name="T14" fmla="*/ 0 w 196"/>
                  <a:gd name="T15" fmla="*/ 10 h 134"/>
                  <a:gd name="T16" fmla="*/ 0 w 196"/>
                  <a:gd name="T17" fmla="*/ 0 h 134"/>
                  <a:gd name="T18" fmla="*/ 9 w 196"/>
                  <a:gd name="T19" fmla="*/ 0 h 134"/>
                  <a:gd name="T20" fmla="*/ 9 w 196"/>
                  <a:gd name="T21" fmla="*/ 1 h 134"/>
                  <a:gd name="T22" fmla="*/ 11 w 196"/>
                  <a:gd name="T23" fmla="*/ 8 h 134"/>
                  <a:gd name="T24" fmla="*/ 15 w 196"/>
                  <a:gd name="T25" fmla="*/ 15 h 134"/>
                  <a:gd name="T26" fmla="*/ 24 w 196"/>
                  <a:gd name="T27" fmla="*/ 21 h 134"/>
                  <a:gd name="T28" fmla="*/ 35 w 196"/>
                  <a:gd name="T29" fmla="*/ 26 h 134"/>
                  <a:gd name="T30" fmla="*/ 48 w 196"/>
                  <a:gd name="T31" fmla="*/ 33 h 134"/>
                  <a:gd name="T32" fmla="*/ 62 w 196"/>
                  <a:gd name="T33" fmla="*/ 38 h 134"/>
                  <a:gd name="T34" fmla="*/ 80 w 196"/>
                  <a:gd name="T35" fmla="*/ 45 h 134"/>
                  <a:gd name="T36" fmla="*/ 100 w 196"/>
                  <a:gd name="T37" fmla="*/ 51 h 134"/>
                  <a:gd name="T38" fmla="*/ 111 w 196"/>
                  <a:gd name="T39" fmla="*/ 55 h 134"/>
                  <a:gd name="T40" fmla="*/ 136 w 196"/>
                  <a:gd name="T41" fmla="*/ 65 h 134"/>
                  <a:gd name="T42" fmla="*/ 155 w 196"/>
                  <a:gd name="T43" fmla="*/ 73 h 134"/>
                  <a:gd name="T44" fmla="*/ 170 w 196"/>
                  <a:gd name="T45" fmla="*/ 82 h 134"/>
                  <a:gd name="T46" fmla="*/ 180 w 196"/>
                  <a:gd name="T47" fmla="*/ 90 h 134"/>
                  <a:gd name="T48" fmla="*/ 188 w 196"/>
                  <a:gd name="T49" fmla="*/ 100 h 134"/>
                  <a:gd name="T50" fmla="*/ 192 w 196"/>
                  <a:gd name="T51" fmla="*/ 109 h 134"/>
                  <a:gd name="T52" fmla="*/ 194 w 196"/>
                  <a:gd name="T53" fmla="*/ 119 h 134"/>
                  <a:gd name="T54" fmla="*/ 195 w 196"/>
                  <a:gd name="T55" fmla="*/ 130 h 134"/>
                  <a:gd name="T56" fmla="*/ 195 w 196"/>
                  <a:gd name="T57" fmla="*/ 132 h 134"/>
                  <a:gd name="T58" fmla="*/ 195 w 196"/>
                  <a:gd name="T59" fmla="*/ 133 h 134"/>
                  <a:gd name="T60" fmla="*/ 195 w 196"/>
                  <a:gd name="T61" fmla="*/ 133 h 134"/>
                  <a:gd name="T62" fmla="*/ 187 w 196"/>
                  <a:gd name="T63" fmla="*/ 132 h 134"/>
                  <a:gd name="T64" fmla="*/ 187 w 196"/>
                  <a:gd name="T65" fmla="*/ 130 h 134"/>
                  <a:gd name="T66" fmla="*/ 185 w 196"/>
                  <a:gd name="T67" fmla="*/ 124 h 134"/>
                  <a:gd name="T68" fmla="*/ 183 w 196"/>
                  <a:gd name="T69" fmla="*/ 118 h 134"/>
                  <a:gd name="T70" fmla="*/ 178 w 196"/>
                  <a:gd name="T71" fmla="*/ 113 h 134"/>
                  <a:gd name="T72" fmla="*/ 170 w 196"/>
                  <a:gd name="T73" fmla="*/ 107 h 134"/>
                  <a:gd name="T74" fmla="*/ 158 w 196"/>
                  <a:gd name="T75" fmla="*/ 102 h 134"/>
                  <a:gd name="T76" fmla="*/ 143 w 196"/>
                  <a:gd name="T77" fmla="*/ 96 h 134"/>
                  <a:gd name="T78" fmla="*/ 124 w 196"/>
                  <a:gd name="T79" fmla="*/ 88 h 134"/>
                  <a:gd name="T80" fmla="*/ 100 w 196"/>
                  <a:gd name="T81" fmla="*/ 80 h 134"/>
                  <a:gd name="T82" fmla="*/ 81 w 196"/>
                  <a:gd name="T83" fmla="*/ 7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07" name="Freeform 51"/>
              <p:cNvSpPr>
                <a:spLocks/>
              </p:cNvSpPr>
              <p:nvPr/>
            </p:nvSpPr>
            <p:spPr bwMode="auto">
              <a:xfrm>
                <a:off x="3478" y="1923"/>
                <a:ext cx="195" cy="130"/>
              </a:xfrm>
              <a:custGeom>
                <a:avLst/>
                <a:gdLst>
                  <a:gd name="T0" fmla="*/ 186 w 195"/>
                  <a:gd name="T1" fmla="*/ 0 h 130"/>
                  <a:gd name="T2" fmla="*/ 184 w 195"/>
                  <a:gd name="T3" fmla="*/ 6 h 130"/>
                  <a:gd name="T4" fmla="*/ 182 w 195"/>
                  <a:gd name="T5" fmla="*/ 12 h 130"/>
                  <a:gd name="T6" fmla="*/ 177 w 195"/>
                  <a:gd name="T7" fmla="*/ 18 h 130"/>
                  <a:gd name="T8" fmla="*/ 169 w 195"/>
                  <a:gd name="T9" fmla="*/ 23 h 130"/>
                  <a:gd name="T10" fmla="*/ 157 w 195"/>
                  <a:gd name="T11" fmla="*/ 29 h 130"/>
                  <a:gd name="T12" fmla="*/ 142 w 195"/>
                  <a:gd name="T13" fmla="*/ 35 h 130"/>
                  <a:gd name="T14" fmla="*/ 123 w 195"/>
                  <a:gd name="T15" fmla="*/ 42 h 130"/>
                  <a:gd name="T16" fmla="*/ 100 w 195"/>
                  <a:gd name="T17" fmla="*/ 50 h 130"/>
                  <a:gd name="T18" fmla="*/ 80 w 195"/>
                  <a:gd name="T19" fmla="*/ 57 h 130"/>
                  <a:gd name="T20" fmla="*/ 56 w 195"/>
                  <a:gd name="T21" fmla="*/ 68 h 130"/>
                  <a:gd name="T22" fmla="*/ 36 w 195"/>
                  <a:gd name="T23" fmla="*/ 77 h 130"/>
                  <a:gd name="T24" fmla="*/ 23 w 195"/>
                  <a:gd name="T25" fmla="*/ 87 h 130"/>
                  <a:gd name="T26" fmla="*/ 13 w 195"/>
                  <a:gd name="T27" fmla="*/ 95 h 130"/>
                  <a:gd name="T28" fmla="*/ 6 w 195"/>
                  <a:gd name="T29" fmla="*/ 103 h 130"/>
                  <a:gd name="T30" fmla="*/ 3 w 195"/>
                  <a:gd name="T31" fmla="*/ 112 h 130"/>
                  <a:gd name="T32" fmla="*/ 0 w 195"/>
                  <a:gd name="T33" fmla="*/ 120 h 130"/>
                  <a:gd name="T34" fmla="*/ 0 w 195"/>
                  <a:gd name="T35" fmla="*/ 128 h 130"/>
                  <a:gd name="T36" fmla="*/ 8 w 195"/>
                  <a:gd name="T37" fmla="*/ 129 h 130"/>
                  <a:gd name="T38" fmla="*/ 8 w 195"/>
                  <a:gd name="T39" fmla="*/ 129 h 130"/>
                  <a:gd name="T40" fmla="*/ 10 w 195"/>
                  <a:gd name="T41" fmla="*/ 122 h 130"/>
                  <a:gd name="T42" fmla="*/ 15 w 195"/>
                  <a:gd name="T43" fmla="*/ 115 h 130"/>
                  <a:gd name="T44" fmla="*/ 23 w 195"/>
                  <a:gd name="T45" fmla="*/ 109 h 130"/>
                  <a:gd name="T46" fmla="*/ 34 w 195"/>
                  <a:gd name="T47" fmla="*/ 103 h 130"/>
                  <a:gd name="T48" fmla="*/ 48 w 195"/>
                  <a:gd name="T49" fmla="*/ 98 h 130"/>
                  <a:gd name="T50" fmla="*/ 63 w 195"/>
                  <a:gd name="T51" fmla="*/ 92 h 130"/>
                  <a:gd name="T52" fmla="*/ 80 w 195"/>
                  <a:gd name="T53" fmla="*/ 85 h 130"/>
                  <a:gd name="T54" fmla="*/ 100 w 195"/>
                  <a:gd name="T55" fmla="*/ 78 h 130"/>
                  <a:gd name="T56" fmla="*/ 111 w 195"/>
                  <a:gd name="T57" fmla="*/ 74 h 130"/>
                  <a:gd name="T58" fmla="*/ 135 w 195"/>
                  <a:gd name="T59" fmla="*/ 66 h 130"/>
                  <a:gd name="T60" fmla="*/ 154 w 195"/>
                  <a:gd name="T61" fmla="*/ 57 h 130"/>
                  <a:gd name="T62" fmla="*/ 170 w 195"/>
                  <a:gd name="T63" fmla="*/ 49 h 130"/>
                  <a:gd name="T64" fmla="*/ 180 w 195"/>
                  <a:gd name="T65" fmla="*/ 40 h 130"/>
                  <a:gd name="T66" fmla="*/ 187 w 195"/>
                  <a:gd name="T67" fmla="*/ 31 h 130"/>
                  <a:gd name="T68" fmla="*/ 191 w 195"/>
                  <a:gd name="T69" fmla="*/ 22 h 130"/>
                  <a:gd name="T70" fmla="*/ 193 w 195"/>
                  <a:gd name="T71" fmla="*/ 11 h 130"/>
                  <a:gd name="T72" fmla="*/ 194 w 195"/>
                  <a:gd name="T73" fmla="*/ 0 h 130"/>
                  <a:gd name="T74" fmla="*/ 186 w 195"/>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08" name="Freeform 52"/>
              <p:cNvSpPr>
                <a:spLocks/>
              </p:cNvSpPr>
              <p:nvPr/>
            </p:nvSpPr>
            <p:spPr bwMode="auto">
              <a:xfrm>
                <a:off x="3477" y="2178"/>
                <a:ext cx="196" cy="130"/>
              </a:xfrm>
              <a:custGeom>
                <a:avLst/>
                <a:gdLst>
                  <a:gd name="T0" fmla="*/ 187 w 196"/>
                  <a:gd name="T1" fmla="*/ 0 h 130"/>
                  <a:gd name="T2" fmla="*/ 185 w 196"/>
                  <a:gd name="T3" fmla="*/ 6 h 130"/>
                  <a:gd name="T4" fmla="*/ 183 w 196"/>
                  <a:gd name="T5" fmla="*/ 12 h 130"/>
                  <a:gd name="T6" fmla="*/ 178 w 196"/>
                  <a:gd name="T7" fmla="*/ 18 h 130"/>
                  <a:gd name="T8" fmla="*/ 170 w 196"/>
                  <a:gd name="T9" fmla="*/ 22 h 130"/>
                  <a:gd name="T10" fmla="*/ 158 w 196"/>
                  <a:gd name="T11" fmla="*/ 28 h 130"/>
                  <a:gd name="T12" fmla="*/ 143 w 196"/>
                  <a:gd name="T13" fmla="*/ 35 h 130"/>
                  <a:gd name="T14" fmla="*/ 124 w 196"/>
                  <a:gd name="T15" fmla="*/ 41 h 130"/>
                  <a:gd name="T16" fmla="*/ 100 w 196"/>
                  <a:gd name="T17" fmla="*/ 50 h 130"/>
                  <a:gd name="T18" fmla="*/ 81 w 196"/>
                  <a:gd name="T19" fmla="*/ 57 h 130"/>
                  <a:gd name="T20" fmla="*/ 57 w 196"/>
                  <a:gd name="T21" fmla="*/ 68 h 130"/>
                  <a:gd name="T22" fmla="*/ 37 w 196"/>
                  <a:gd name="T23" fmla="*/ 77 h 130"/>
                  <a:gd name="T24" fmla="*/ 23 w 196"/>
                  <a:gd name="T25" fmla="*/ 87 h 130"/>
                  <a:gd name="T26" fmla="*/ 12 w 196"/>
                  <a:gd name="T27" fmla="*/ 95 h 130"/>
                  <a:gd name="T28" fmla="*/ 6 w 196"/>
                  <a:gd name="T29" fmla="*/ 103 h 130"/>
                  <a:gd name="T30" fmla="*/ 2 w 196"/>
                  <a:gd name="T31" fmla="*/ 112 h 130"/>
                  <a:gd name="T32" fmla="*/ 0 w 196"/>
                  <a:gd name="T33" fmla="*/ 120 h 130"/>
                  <a:gd name="T34" fmla="*/ 0 w 196"/>
                  <a:gd name="T35" fmla="*/ 128 h 130"/>
                  <a:gd name="T36" fmla="*/ 9 w 196"/>
                  <a:gd name="T37" fmla="*/ 129 h 130"/>
                  <a:gd name="T38" fmla="*/ 9 w 196"/>
                  <a:gd name="T39" fmla="*/ 129 h 130"/>
                  <a:gd name="T40" fmla="*/ 11 w 196"/>
                  <a:gd name="T41" fmla="*/ 122 h 130"/>
                  <a:gd name="T42" fmla="*/ 15 w 196"/>
                  <a:gd name="T43" fmla="*/ 115 h 130"/>
                  <a:gd name="T44" fmla="*/ 24 w 196"/>
                  <a:gd name="T45" fmla="*/ 109 h 130"/>
                  <a:gd name="T46" fmla="*/ 35 w 196"/>
                  <a:gd name="T47" fmla="*/ 103 h 130"/>
                  <a:gd name="T48" fmla="*/ 48 w 196"/>
                  <a:gd name="T49" fmla="*/ 97 h 130"/>
                  <a:gd name="T50" fmla="*/ 62 w 196"/>
                  <a:gd name="T51" fmla="*/ 92 h 130"/>
                  <a:gd name="T52" fmla="*/ 80 w 196"/>
                  <a:gd name="T53" fmla="*/ 85 h 130"/>
                  <a:gd name="T54" fmla="*/ 100 w 196"/>
                  <a:gd name="T55" fmla="*/ 78 h 130"/>
                  <a:gd name="T56" fmla="*/ 111 w 196"/>
                  <a:gd name="T57" fmla="*/ 74 h 130"/>
                  <a:gd name="T58" fmla="*/ 136 w 196"/>
                  <a:gd name="T59" fmla="*/ 66 h 130"/>
                  <a:gd name="T60" fmla="*/ 155 w 196"/>
                  <a:gd name="T61" fmla="*/ 57 h 130"/>
                  <a:gd name="T62" fmla="*/ 170 w 196"/>
                  <a:gd name="T63" fmla="*/ 49 h 130"/>
                  <a:gd name="T64" fmla="*/ 180 w 196"/>
                  <a:gd name="T65" fmla="*/ 39 h 130"/>
                  <a:gd name="T66" fmla="*/ 188 w 196"/>
                  <a:gd name="T67" fmla="*/ 31 h 130"/>
                  <a:gd name="T68" fmla="*/ 192 w 196"/>
                  <a:gd name="T69" fmla="*/ 21 h 130"/>
                  <a:gd name="T70" fmla="*/ 194 w 196"/>
                  <a:gd name="T71" fmla="*/ 11 h 130"/>
                  <a:gd name="T72" fmla="*/ 195 w 196"/>
                  <a:gd name="T73" fmla="*/ 0 h 130"/>
                  <a:gd name="T74" fmla="*/ 187 w 196"/>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09" name="Freeform 53"/>
              <p:cNvSpPr>
                <a:spLocks/>
              </p:cNvSpPr>
              <p:nvPr/>
            </p:nvSpPr>
            <p:spPr bwMode="auto">
              <a:xfrm>
                <a:off x="3490" y="2063"/>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10" name="Freeform 54"/>
              <p:cNvSpPr>
                <a:spLocks/>
              </p:cNvSpPr>
              <p:nvPr/>
            </p:nvSpPr>
            <p:spPr bwMode="auto">
              <a:xfrm>
                <a:off x="3490" y="2293"/>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11" name="Freeform 55"/>
              <p:cNvSpPr>
                <a:spLocks/>
              </p:cNvSpPr>
              <p:nvPr/>
            </p:nvSpPr>
            <p:spPr bwMode="auto">
              <a:xfrm>
                <a:off x="3219" y="1966"/>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12" name="Freeform 56"/>
              <p:cNvSpPr>
                <a:spLocks/>
              </p:cNvSpPr>
              <p:nvPr/>
            </p:nvSpPr>
            <p:spPr bwMode="auto">
              <a:xfrm>
                <a:off x="3219" y="1737"/>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13" name="Freeform 57"/>
              <p:cNvSpPr>
                <a:spLocks/>
              </p:cNvSpPr>
              <p:nvPr/>
            </p:nvSpPr>
            <p:spPr bwMode="auto">
              <a:xfrm>
                <a:off x="3206" y="1838"/>
                <a:ext cx="196" cy="132"/>
              </a:xfrm>
              <a:custGeom>
                <a:avLst/>
                <a:gdLst>
                  <a:gd name="T0" fmla="*/ 81 w 196"/>
                  <a:gd name="T1" fmla="*/ 72 h 132"/>
                  <a:gd name="T2" fmla="*/ 57 w 196"/>
                  <a:gd name="T3" fmla="*/ 62 h 132"/>
                  <a:gd name="T4" fmla="*/ 37 w 196"/>
                  <a:gd name="T5" fmla="*/ 52 h 132"/>
                  <a:gd name="T6" fmla="*/ 23 w 196"/>
                  <a:gd name="T7" fmla="*/ 44 h 132"/>
                  <a:gd name="T8" fmla="*/ 12 w 196"/>
                  <a:gd name="T9" fmla="*/ 34 h 132"/>
                  <a:gd name="T10" fmla="*/ 6 w 196"/>
                  <a:gd name="T11" fmla="*/ 26 h 132"/>
                  <a:gd name="T12" fmla="*/ 2 w 196"/>
                  <a:gd name="T13" fmla="*/ 18 h 132"/>
                  <a:gd name="T14" fmla="*/ 0 w 196"/>
                  <a:gd name="T15" fmla="*/ 9 h 132"/>
                  <a:gd name="T16" fmla="*/ 0 w 196"/>
                  <a:gd name="T17" fmla="*/ 1 h 132"/>
                  <a:gd name="T18" fmla="*/ 9 w 196"/>
                  <a:gd name="T19" fmla="*/ 0 h 132"/>
                  <a:gd name="T20" fmla="*/ 9 w 196"/>
                  <a:gd name="T21" fmla="*/ 1 h 132"/>
                  <a:gd name="T22" fmla="*/ 11 w 196"/>
                  <a:gd name="T23" fmla="*/ 7 h 132"/>
                  <a:gd name="T24" fmla="*/ 15 w 196"/>
                  <a:gd name="T25" fmla="*/ 14 h 132"/>
                  <a:gd name="T26" fmla="*/ 24 w 196"/>
                  <a:gd name="T27" fmla="*/ 20 h 132"/>
                  <a:gd name="T28" fmla="*/ 35 w 196"/>
                  <a:gd name="T29" fmla="*/ 26 h 132"/>
                  <a:gd name="T30" fmla="*/ 48 w 196"/>
                  <a:gd name="T31" fmla="*/ 32 h 132"/>
                  <a:gd name="T32" fmla="*/ 64 w 196"/>
                  <a:gd name="T33" fmla="*/ 38 h 132"/>
                  <a:gd name="T34" fmla="*/ 81 w 196"/>
                  <a:gd name="T35" fmla="*/ 44 h 132"/>
                  <a:gd name="T36" fmla="*/ 100 w 196"/>
                  <a:gd name="T37" fmla="*/ 51 h 132"/>
                  <a:gd name="T38" fmla="*/ 112 w 196"/>
                  <a:gd name="T39" fmla="*/ 55 h 132"/>
                  <a:gd name="T40" fmla="*/ 136 w 196"/>
                  <a:gd name="T41" fmla="*/ 64 h 132"/>
                  <a:gd name="T42" fmla="*/ 155 w 196"/>
                  <a:gd name="T43" fmla="*/ 72 h 132"/>
                  <a:gd name="T44" fmla="*/ 171 w 196"/>
                  <a:gd name="T45" fmla="*/ 81 h 132"/>
                  <a:gd name="T46" fmla="*/ 181 w 196"/>
                  <a:gd name="T47" fmla="*/ 89 h 132"/>
                  <a:gd name="T48" fmla="*/ 188 w 196"/>
                  <a:gd name="T49" fmla="*/ 99 h 132"/>
                  <a:gd name="T50" fmla="*/ 192 w 196"/>
                  <a:gd name="T51" fmla="*/ 108 h 132"/>
                  <a:gd name="T52" fmla="*/ 194 w 196"/>
                  <a:gd name="T53" fmla="*/ 118 h 132"/>
                  <a:gd name="T54" fmla="*/ 195 w 196"/>
                  <a:gd name="T55" fmla="*/ 128 h 132"/>
                  <a:gd name="T56" fmla="*/ 195 w 196"/>
                  <a:gd name="T57" fmla="*/ 131 h 132"/>
                  <a:gd name="T58" fmla="*/ 187 w 196"/>
                  <a:gd name="T59" fmla="*/ 131 h 132"/>
                  <a:gd name="T60" fmla="*/ 187 w 196"/>
                  <a:gd name="T61" fmla="*/ 128 h 132"/>
                  <a:gd name="T62" fmla="*/ 185 w 196"/>
                  <a:gd name="T63" fmla="*/ 122 h 132"/>
                  <a:gd name="T64" fmla="*/ 183 w 196"/>
                  <a:gd name="T65" fmla="*/ 117 h 132"/>
                  <a:gd name="T66" fmla="*/ 178 w 196"/>
                  <a:gd name="T67" fmla="*/ 111 h 132"/>
                  <a:gd name="T68" fmla="*/ 170 w 196"/>
                  <a:gd name="T69" fmla="*/ 106 h 132"/>
                  <a:gd name="T70" fmla="*/ 158 w 196"/>
                  <a:gd name="T71" fmla="*/ 101 h 132"/>
                  <a:gd name="T72" fmla="*/ 143 w 196"/>
                  <a:gd name="T73" fmla="*/ 95 h 132"/>
                  <a:gd name="T74" fmla="*/ 124 w 196"/>
                  <a:gd name="T75" fmla="*/ 87 h 132"/>
                  <a:gd name="T76" fmla="*/ 100 w 196"/>
                  <a:gd name="T77" fmla="*/ 79 h 132"/>
                  <a:gd name="T78" fmla="*/ 81 w 196"/>
                  <a:gd name="T79"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14" name="Freeform 58"/>
              <p:cNvSpPr>
                <a:spLocks/>
              </p:cNvSpPr>
              <p:nvPr/>
            </p:nvSpPr>
            <p:spPr bwMode="auto">
              <a:xfrm>
                <a:off x="3206" y="2091"/>
                <a:ext cx="196" cy="134"/>
              </a:xfrm>
              <a:custGeom>
                <a:avLst/>
                <a:gdLst>
                  <a:gd name="T0" fmla="*/ 81 w 196"/>
                  <a:gd name="T1" fmla="*/ 73 h 134"/>
                  <a:gd name="T2" fmla="*/ 57 w 196"/>
                  <a:gd name="T3" fmla="*/ 63 h 134"/>
                  <a:gd name="T4" fmla="*/ 37 w 196"/>
                  <a:gd name="T5" fmla="*/ 52 h 134"/>
                  <a:gd name="T6" fmla="*/ 23 w 196"/>
                  <a:gd name="T7" fmla="*/ 44 h 134"/>
                  <a:gd name="T8" fmla="*/ 12 w 196"/>
                  <a:gd name="T9" fmla="*/ 35 h 134"/>
                  <a:gd name="T10" fmla="*/ 6 w 196"/>
                  <a:gd name="T11" fmla="*/ 26 h 134"/>
                  <a:gd name="T12" fmla="*/ 2 w 196"/>
                  <a:gd name="T13" fmla="*/ 17 h 134"/>
                  <a:gd name="T14" fmla="*/ 0 w 196"/>
                  <a:gd name="T15" fmla="*/ 10 h 134"/>
                  <a:gd name="T16" fmla="*/ 0 w 196"/>
                  <a:gd name="T17" fmla="*/ 0 h 134"/>
                  <a:gd name="T18" fmla="*/ 9 w 196"/>
                  <a:gd name="T19" fmla="*/ 0 h 134"/>
                  <a:gd name="T20" fmla="*/ 9 w 196"/>
                  <a:gd name="T21" fmla="*/ 1 h 134"/>
                  <a:gd name="T22" fmla="*/ 11 w 196"/>
                  <a:gd name="T23" fmla="*/ 8 h 134"/>
                  <a:gd name="T24" fmla="*/ 15 w 196"/>
                  <a:gd name="T25" fmla="*/ 15 h 134"/>
                  <a:gd name="T26" fmla="*/ 24 w 196"/>
                  <a:gd name="T27" fmla="*/ 21 h 134"/>
                  <a:gd name="T28" fmla="*/ 35 w 196"/>
                  <a:gd name="T29" fmla="*/ 26 h 134"/>
                  <a:gd name="T30" fmla="*/ 48 w 196"/>
                  <a:gd name="T31" fmla="*/ 33 h 134"/>
                  <a:gd name="T32" fmla="*/ 62 w 196"/>
                  <a:gd name="T33" fmla="*/ 38 h 134"/>
                  <a:gd name="T34" fmla="*/ 80 w 196"/>
                  <a:gd name="T35" fmla="*/ 45 h 134"/>
                  <a:gd name="T36" fmla="*/ 100 w 196"/>
                  <a:gd name="T37" fmla="*/ 51 h 134"/>
                  <a:gd name="T38" fmla="*/ 111 w 196"/>
                  <a:gd name="T39" fmla="*/ 55 h 134"/>
                  <a:gd name="T40" fmla="*/ 136 w 196"/>
                  <a:gd name="T41" fmla="*/ 65 h 134"/>
                  <a:gd name="T42" fmla="*/ 155 w 196"/>
                  <a:gd name="T43" fmla="*/ 73 h 134"/>
                  <a:gd name="T44" fmla="*/ 170 w 196"/>
                  <a:gd name="T45" fmla="*/ 82 h 134"/>
                  <a:gd name="T46" fmla="*/ 180 w 196"/>
                  <a:gd name="T47" fmla="*/ 90 h 134"/>
                  <a:gd name="T48" fmla="*/ 188 w 196"/>
                  <a:gd name="T49" fmla="*/ 100 h 134"/>
                  <a:gd name="T50" fmla="*/ 192 w 196"/>
                  <a:gd name="T51" fmla="*/ 109 h 134"/>
                  <a:gd name="T52" fmla="*/ 194 w 196"/>
                  <a:gd name="T53" fmla="*/ 119 h 134"/>
                  <a:gd name="T54" fmla="*/ 195 w 196"/>
                  <a:gd name="T55" fmla="*/ 130 h 134"/>
                  <a:gd name="T56" fmla="*/ 195 w 196"/>
                  <a:gd name="T57" fmla="*/ 132 h 134"/>
                  <a:gd name="T58" fmla="*/ 195 w 196"/>
                  <a:gd name="T59" fmla="*/ 133 h 134"/>
                  <a:gd name="T60" fmla="*/ 195 w 196"/>
                  <a:gd name="T61" fmla="*/ 133 h 134"/>
                  <a:gd name="T62" fmla="*/ 187 w 196"/>
                  <a:gd name="T63" fmla="*/ 132 h 134"/>
                  <a:gd name="T64" fmla="*/ 187 w 196"/>
                  <a:gd name="T65" fmla="*/ 130 h 134"/>
                  <a:gd name="T66" fmla="*/ 185 w 196"/>
                  <a:gd name="T67" fmla="*/ 124 h 134"/>
                  <a:gd name="T68" fmla="*/ 183 w 196"/>
                  <a:gd name="T69" fmla="*/ 118 h 134"/>
                  <a:gd name="T70" fmla="*/ 178 w 196"/>
                  <a:gd name="T71" fmla="*/ 113 h 134"/>
                  <a:gd name="T72" fmla="*/ 170 w 196"/>
                  <a:gd name="T73" fmla="*/ 107 h 134"/>
                  <a:gd name="T74" fmla="*/ 158 w 196"/>
                  <a:gd name="T75" fmla="*/ 102 h 134"/>
                  <a:gd name="T76" fmla="*/ 143 w 196"/>
                  <a:gd name="T77" fmla="*/ 96 h 134"/>
                  <a:gd name="T78" fmla="*/ 124 w 196"/>
                  <a:gd name="T79" fmla="*/ 88 h 134"/>
                  <a:gd name="T80" fmla="*/ 100 w 196"/>
                  <a:gd name="T81" fmla="*/ 80 h 134"/>
                  <a:gd name="T82" fmla="*/ 81 w 196"/>
                  <a:gd name="T83" fmla="*/ 7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15" name="Freeform 59"/>
              <p:cNvSpPr>
                <a:spLocks/>
              </p:cNvSpPr>
              <p:nvPr/>
            </p:nvSpPr>
            <p:spPr bwMode="auto">
              <a:xfrm>
                <a:off x="3207" y="1711"/>
                <a:ext cx="195" cy="130"/>
              </a:xfrm>
              <a:custGeom>
                <a:avLst/>
                <a:gdLst>
                  <a:gd name="T0" fmla="*/ 186 w 195"/>
                  <a:gd name="T1" fmla="*/ 0 h 130"/>
                  <a:gd name="T2" fmla="*/ 184 w 195"/>
                  <a:gd name="T3" fmla="*/ 6 h 130"/>
                  <a:gd name="T4" fmla="*/ 182 w 195"/>
                  <a:gd name="T5" fmla="*/ 12 h 130"/>
                  <a:gd name="T6" fmla="*/ 177 w 195"/>
                  <a:gd name="T7" fmla="*/ 18 h 130"/>
                  <a:gd name="T8" fmla="*/ 169 w 195"/>
                  <a:gd name="T9" fmla="*/ 23 h 130"/>
                  <a:gd name="T10" fmla="*/ 157 w 195"/>
                  <a:gd name="T11" fmla="*/ 29 h 130"/>
                  <a:gd name="T12" fmla="*/ 142 w 195"/>
                  <a:gd name="T13" fmla="*/ 35 h 130"/>
                  <a:gd name="T14" fmla="*/ 123 w 195"/>
                  <a:gd name="T15" fmla="*/ 42 h 130"/>
                  <a:gd name="T16" fmla="*/ 100 w 195"/>
                  <a:gd name="T17" fmla="*/ 50 h 130"/>
                  <a:gd name="T18" fmla="*/ 80 w 195"/>
                  <a:gd name="T19" fmla="*/ 57 h 130"/>
                  <a:gd name="T20" fmla="*/ 56 w 195"/>
                  <a:gd name="T21" fmla="*/ 68 h 130"/>
                  <a:gd name="T22" fmla="*/ 36 w 195"/>
                  <a:gd name="T23" fmla="*/ 77 h 130"/>
                  <a:gd name="T24" fmla="*/ 23 w 195"/>
                  <a:gd name="T25" fmla="*/ 87 h 130"/>
                  <a:gd name="T26" fmla="*/ 13 w 195"/>
                  <a:gd name="T27" fmla="*/ 95 h 130"/>
                  <a:gd name="T28" fmla="*/ 6 w 195"/>
                  <a:gd name="T29" fmla="*/ 103 h 130"/>
                  <a:gd name="T30" fmla="*/ 3 w 195"/>
                  <a:gd name="T31" fmla="*/ 112 h 130"/>
                  <a:gd name="T32" fmla="*/ 0 w 195"/>
                  <a:gd name="T33" fmla="*/ 120 h 130"/>
                  <a:gd name="T34" fmla="*/ 0 w 195"/>
                  <a:gd name="T35" fmla="*/ 128 h 130"/>
                  <a:gd name="T36" fmla="*/ 8 w 195"/>
                  <a:gd name="T37" fmla="*/ 129 h 130"/>
                  <a:gd name="T38" fmla="*/ 8 w 195"/>
                  <a:gd name="T39" fmla="*/ 129 h 130"/>
                  <a:gd name="T40" fmla="*/ 10 w 195"/>
                  <a:gd name="T41" fmla="*/ 122 h 130"/>
                  <a:gd name="T42" fmla="*/ 15 w 195"/>
                  <a:gd name="T43" fmla="*/ 115 h 130"/>
                  <a:gd name="T44" fmla="*/ 23 w 195"/>
                  <a:gd name="T45" fmla="*/ 109 h 130"/>
                  <a:gd name="T46" fmla="*/ 34 w 195"/>
                  <a:gd name="T47" fmla="*/ 103 h 130"/>
                  <a:gd name="T48" fmla="*/ 48 w 195"/>
                  <a:gd name="T49" fmla="*/ 98 h 130"/>
                  <a:gd name="T50" fmla="*/ 63 w 195"/>
                  <a:gd name="T51" fmla="*/ 92 h 130"/>
                  <a:gd name="T52" fmla="*/ 80 w 195"/>
                  <a:gd name="T53" fmla="*/ 85 h 130"/>
                  <a:gd name="T54" fmla="*/ 100 w 195"/>
                  <a:gd name="T55" fmla="*/ 78 h 130"/>
                  <a:gd name="T56" fmla="*/ 111 w 195"/>
                  <a:gd name="T57" fmla="*/ 74 h 130"/>
                  <a:gd name="T58" fmla="*/ 135 w 195"/>
                  <a:gd name="T59" fmla="*/ 66 h 130"/>
                  <a:gd name="T60" fmla="*/ 154 w 195"/>
                  <a:gd name="T61" fmla="*/ 57 h 130"/>
                  <a:gd name="T62" fmla="*/ 170 w 195"/>
                  <a:gd name="T63" fmla="*/ 49 h 130"/>
                  <a:gd name="T64" fmla="*/ 180 w 195"/>
                  <a:gd name="T65" fmla="*/ 40 h 130"/>
                  <a:gd name="T66" fmla="*/ 187 w 195"/>
                  <a:gd name="T67" fmla="*/ 31 h 130"/>
                  <a:gd name="T68" fmla="*/ 191 w 195"/>
                  <a:gd name="T69" fmla="*/ 22 h 130"/>
                  <a:gd name="T70" fmla="*/ 193 w 195"/>
                  <a:gd name="T71" fmla="*/ 11 h 130"/>
                  <a:gd name="T72" fmla="*/ 194 w 195"/>
                  <a:gd name="T73" fmla="*/ 0 h 130"/>
                  <a:gd name="T74" fmla="*/ 186 w 195"/>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16" name="Freeform 60"/>
              <p:cNvSpPr>
                <a:spLocks/>
              </p:cNvSpPr>
              <p:nvPr/>
            </p:nvSpPr>
            <p:spPr bwMode="auto">
              <a:xfrm>
                <a:off x="3206" y="1966"/>
                <a:ext cx="196" cy="130"/>
              </a:xfrm>
              <a:custGeom>
                <a:avLst/>
                <a:gdLst>
                  <a:gd name="T0" fmla="*/ 187 w 196"/>
                  <a:gd name="T1" fmla="*/ 0 h 130"/>
                  <a:gd name="T2" fmla="*/ 185 w 196"/>
                  <a:gd name="T3" fmla="*/ 6 h 130"/>
                  <a:gd name="T4" fmla="*/ 183 w 196"/>
                  <a:gd name="T5" fmla="*/ 12 h 130"/>
                  <a:gd name="T6" fmla="*/ 178 w 196"/>
                  <a:gd name="T7" fmla="*/ 18 h 130"/>
                  <a:gd name="T8" fmla="*/ 170 w 196"/>
                  <a:gd name="T9" fmla="*/ 22 h 130"/>
                  <a:gd name="T10" fmla="*/ 158 w 196"/>
                  <a:gd name="T11" fmla="*/ 28 h 130"/>
                  <a:gd name="T12" fmla="*/ 143 w 196"/>
                  <a:gd name="T13" fmla="*/ 35 h 130"/>
                  <a:gd name="T14" fmla="*/ 124 w 196"/>
                  <a:gd name="T15" fmla="*/ 41 h 130"/>
                  <a:gd name="T16" fmla="*/ 100 w 196"/>
                  <a:gd name="T17" fmla="*/ 50 h 130"/>
                  <a:gd name="T18" fmla="*/ 81 w 196"/>
                  <a:gd name="T19" fmla="*/ 57 h 130"/>
                  <a:gd name="T20" fmla="*/ 57 w 196"/>
                  <a:gd name="T21" fmla="*/ 68 h 130"/>
                  <a:gd name="T22" fmla="*/ 37 w 196"/>
                  <a:gd name="T23" fmla="*/ 77 h 130"/>
                  <a:gd name="T24" fmla="*/ 23 w 196"/>
                  <a:gd name="T25" fmla="*/ 87 h 130"/>
                  <a:gd name="T26" fmla="*/ 12 w 196"/>
                  <a:gd name="T27" fmla="*/ 95 h 130"/>
                  <a:gd name="T28" fmla="*/ 6 w 196"/>
                  <a:gd name="T29" fmla="*/ 103 h 130"/>
                  <a:gd name="T30" fmla="*/ 2 w 196"/>
                  <a:gd name="T31" fmla="*/ 112 h 130"/>
                  <a:gd name="T32" fmla="*/ 0 w 196"/>
                  <a:gd name="T33" fmla="*/ 120 h 130"/>
                  <a:gd name="T34" fmla="*/ 0 w 196"/>
                  <a:gd name="T35" fmla="*/ 128 h 130"/>
                  <a:gd name="T36" fmla="*/ 9 w 196"/>
                  <a:gd name="T37" fmla="*/ 129 h 130"/>
                  <a:gd name="T38" fmla="*/ 9 w 196"/>
                  <a:gd name="T39" fmla="*/ 129 h 130"/>
                  <a:gd name="T40" fmla="*/ 11 w 196"/>
                  <a:gd name="T41" fmla="*/ 122 h 130"/>
                  <a:gd name="T42" fmla="*/ 15 w 196"/>
                  <a:gd name="T43" fmla="*/ 115 h 130"/>
                  <a:gd name="T44" fmla="*/ 24 w 196"/>
                  <a:gd name="T45" fmla="*/ 109 h 130"/>
                  <a:gd name="T46" fmla="*/ 35 w 196"/>
                  <a:gd name="T47" fmla="*/ 103 h 130"/>
                  <a:gd name="T48" fmla="*/ 48 w 196"/>
                  <a:gd name="T49" fmla="*/ 97 h 130"/>
                  <a:gd name="T50" fmla="*/ 62 w 196"/>
                  <a:gd name="T51" fmla="*/ 92 h 130"/>
                  <a:gd name="T52" fmla="*/ 80 w 196"/>
                  <a:gd name="T53" fmla="*/ 85 h 130"/>
                  <a:gd name="T54" fmla="*/ 100 w 196"/>
                  <a:gd name="T55" fmla="*/ 78 h 130"/>
                  <a:gd name="T56" fmla="*/ 111 w 196"/>
                  <a:gd name="T57" fmla="*/ 74 h 130"/>
                  <a:gd name="T58" fmla="*/ 136 w 196"/>
                  <a:gd name="T59" fmla="*/ 66 h 130"/>
                  <a:gd name="T60" fmla="*/ 155 w 196"/>
                  <a:gd name="T61" fmla="*/ 57 h 130"/>
                  <a:gd name="T62" fmla="*/ 170 w 196"/>
                  <a:gd name="T63" fmla="*/ 49 h 130"/>
                  <a:gd name="T64" fmla="*/ 180 w 196"/>
                  <a:gd name="T65" fmla="*/ 39 h 130"/>
                  <a:gd name="T66" fmla="*/ 188 w 196"/>
                  <a:gd name="T67" fmla="*/ 31 h 130"/>
                  <a:gd name="T68" fmla="*/ 192 w 196"/>
                  <a:gd name="T69" fmla="*/ 21 h 130"/>
                  <a:gd name="T70" fmla="*/ 194 w 196"/>
                  <a:gd name="T71" fmla="*/ 11 h 130"/>
                  <a:gd name="T72" fmla="*/ 195 w 196"/>
                  <a:gd name="T73" fmla="*/ 0 h 130"/>
                  <a:gd name="T74" fmla="*/ 187 w 196"/>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17" name="Freeform 61"/>
              <p:cNvSpPr>
                <a:spLocks/>
              </p:cNvSpPr>
              <p:nvPr/>
            </p:nvSpPr>
            <p:spPr bwMode="auto">
              <a:xfrm>
                <a:off x="3219" y="1851"/>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18" name="Freeform 62"/>
              <p:cNvSpPr>
                <a:spLocks/>
              </p:cNvSpPr>
              <p:nvPr/>
            </p:nvSpPr>
            <p:spPr bwMode="auto">
              <a:xfrm>
                <a:off x="3219" y="2081"/>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19" name="Freeform 63"/>
              <p:cNvSpPr>
                <a:spLocks/>
              </p:cNvSpPr>
              <p:nvPr/>
            </p:nvSpPr>
            <p:spPr bwMode="auto">
              <a:xfrm>
                <a:off x="3786" y="1933"/>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20" name="Freeform 64"/>
              <p:cNvSpPr>
                <a:spLocks/>
              </p:cNvSpPr>
              <p:nvPr/>
            </p:nvSpPr>
            <p:spPr bwMode="auto">
              <a:xfrm>
                <a:off x="3786" y="1704"/>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21" name="Freeform 65"/>
              <p:cNvSpPr>
                <a:spLocks/>
              </p:cNvSpPr>
              <p:nvPr/>
            </p:nvSpPr>
            <p:spPr bwMode="auto">
              <a:xfrm>
                <a:off x="3773" y="1805"/>
                <a:ext cx="196" cy="132"/>
              </a:xfrm>
              <a:custGeom>
                <a:avLst/>
                <a:gdLst>
                  <a:gd name="T0" fmla="*/ 81 w 196"/>
                  <a:gd name="T1" fmla="*/ 72 h 132"/>
                  <a:gd name="T2" fmla="*/ 57 w 196"/>
                  <a:gd name="T3" fmla="*/ 62 h 132"/>
                  <a:gd name="T4" fmla="*/ 37 w 196"/>
                  <a:gd name="T5" fmla="*/ 52 h 132"/>
                  <a:gd name="T6" fmla="*/ 23 w 196"/>
                  <a:gd name="T7" fmla="*/ 44 h 132"/>
                  <a:gd name="T8" fmla="*/ 12 w 196"/>
                  <a:gd name="T9" fmla="*/ 34 h 132"/>
                  <a:gd name="T10" fmla="*/ 6 w 196"/>
                  <a:gd name="T11" fmla="*/ 26 h 132"/>
                  <a:gd name="T12" fmla="*/ 2 w 196"/>
                  <a:gd name="T13" fmla="*/ 18 h 132"/>
                  <a:gd name="T14" fmla="*/ 0 w 196"/>
                  <a:gd name="T15" fmla="*/ 9 h 132"/>
                  <a:gd name="T16" fmla="*/ 0 w 196"/>
                  <a:gd name="T17" fmla="*/ 1 h 132"/>
                  <a:gd name="T18" fmla="*/ 9 w 196"/>
                  <a:gd name="T19" fmla="*/ 0 h 132"/>
                  <a:gd name="T20" fmla="*/ 9 w 196"/>
                  <a:gd name="T21" fmla="*/ 1 h 132"/>
                  <a:gd name="T22" fmla="*/ 11 w 196"/>
                  <a:gd name="T23" fmla="*/ 7 h 132"/>
                  <a:gd name="T24" fmla="*/ 15 w 196"/>
                  <a:gd name="T25" fmla="*/ 14 h 132"/>
                  <a:gd name="T26" fmla="*/ 24 w 196"/>
                  <a:gd name="T27" fmla="*/ 20 h 132"/>
                  <a:gd name="T28" fmla="*/ 35 w 196"/>
                  <a:gd name="T29" fmla="*/ 26 h 132"/>
                  <a:gd name="T30" fmla="*/ 48 w 196"/>
                  <a:gd name="T31" fmla="*/ 32 h 132"/>
                  <a:gd name="T32" fmla="*/ 64 w 196"/>
                  <a:gd name="T33" fmla="*/ 38 h 132"/>
                  <a:gd name="T34" fmla="*/ 81 w 196"/>
                  <a:gd name="T35" fmla="*/ 44 h 132"/>
                  <a:gd name="T36" fmla="*/ 100 w 196"/>
                  <a:gd name="T37" fmla="*/ 51 h 132"/>
                  <a:gd name="T38" fmla="*/ 112 w 196"/>
                  <a:gd name="T39" fmla="*/ 55 h 132"/>
                  <a:gd name="T40" fmla="*/ 136 w 196"/>
                  <a:gd name="T41" fmla="*/ 64 h 132"/>
                  <a:gd name="T42" fmla="*/ 155 w 196"/>
                  <a:gd name="T43" fmla="*/ 72 h 132"/>
                  <a:gd name="T44" fmla="*/ 171 w 196"/>
                  <a:gd name="T45" fmla="*/ 81 h 132"/>
                  <a:gd name="T46" fmla="*/ 181 w 196"/>
                  <a:gd name="T47" fmla="*/ 89 h 132"/>
                  <a:gd name="T48" fmla="*/ 188 w 196"/>
                  <a:gd name="T49" fmla="*/ 99 h 132"/>
                  <a:gd name="T50" fmla="*/ 192 w 196"/>
                  <a:gd name="T51" fmla="*/ 108 h 132"/>
                  <a:gd name="T52" fmla="*/ 194 w 196"/>
                  <a:gd name="T53" fmla="*/ 118 h 132"/>
                  <a:gd name="T54" fmla="*/ 195 w 196"/>
                  <a:gd name="T55" fmla="*/ 128 h 132"/>
                  <a:gd name="T56" fmla="*/ 195 w 196"/>
                  <a:gd name="T57" fmla="*/ 131 h 132"/>
                  <a:gd name="T58" fmla="*/ 187 w 196"/>
                  <a:gd name="T59" fmla="*/ 131 h 132"/>
                  <a:gd name="T60" fmla="*/ 187 w 196"/>
                  <a:gd name="T61" fmla="*/ 128 h 132"/>
                  <a:gd name="T62" fmla="*/ 185 w 196"/>
                  <a:gd name="T63" fmla="*/ 122 h 132"/>
                  <a:gd name="T64" fmla="*/ 183 w 196"/>
                  <a:gd name="T65" fmla="*/ 117 h 132"/>
                  <a:gd name="T66" fmla="*/ 178 w 196"/>
                  <a:gd name="T67" fmla="*/ 111 h 132"/>
                  <a:gd name="T68" fmla="*/ 170 w 196"/>
                  <a:gd name="T69" fmla="*/ 106 h 132"/>
                  <a:gd name="T70" fmla="*/ 158 w 196"/>
                  <a:gd name="T71" fmla="*/ 101 h 132"/>
                  <a:gd name="T72" fmla="*/ 143 w 196"/>
                  <a:gd name="T73" fmla="*/ 95 h 132"/>
                  <a:gd name="T74" fmla="*/ 124 w 196"/>
                  <a:gd name="T75" fmla="*/ 87 h 132"/>
                  <a:gd name="T76" fmla="*/ 100 w 196"/>
                  <a:gd name="T77" fmla="*/ 79 h 132"/>
                  <a:gd name="T78" fmla="*/ 81 w 196"/>
                  <a:gd name="T79"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22" name="Freeform 66"/>
              <p:cNvSpPr>
                <a:spLocks/>
              </p:cNvSpPr>
              <p:nvPr/>
            </p:nvSpPr>
            <p:spPr bwMode="auto">
              <a:xfrm>
                <a:off x="3773" y="2058"/>
                <a:ext cx="196" cy="134"/>
              </a:xfrm>
              <a:custGeom>
                <a:avLst/>
                <a:gdLst>
                  <a:gd name="T0" fmla="*/ 81 w 196"/>
                  <a:gd name="T1" fmla="*/ 73 h 134"/>
                  <a:gd name="T2" fmla="*/ 57 w 196"/>
                  <a:gd name="T3" fmla="*/ 63 h 134"/>
                  <a:gd name="T4" fmla="*/ 37 w 196"/>
                  <a:gd name="T5" fmla="*/ 52 h 134"/>
                  <a:gd name="T6" fmla="*/ 23 w 196"/>
                  <a:gd name="T7" fmla="*/ 44 h 134"/>
                  <a:gd name="T8" fmla="*/ 12 w 196"/>
                  <a:gd name="T9" fmla="*/ 35 h 134"/>
                  <a:gd name="T10" fmla="*/ 6 w 196"/>
                  <a:gd name="T11" fmla="*/ 26 h 134"/>
                  <a:gd name="T12" fmla="*/ 2 w 196"/>
                  <a:gd name="T13" fmla="*/ 17 h 134"/>
                  <a:gd name="T14" fmla="*/ 0 w 196"/>
                  <a:gd name="T15" fmla="*/ 10 h 134"/>
                  <a:gd name="T16" fmla="*/ 0 w 196"/>
                  <a:gd name="T17" fmla="*/ 0 h 134"/>
                  <a:gd name="T18" fmla="*/ 9 w 196"/>
                  <a:gd name="T19" fmla="*/ 0 h 134"/>
                  <a:gd name="T20" fmla="*/ 9 w 196"/>
                  <a:gd name="T21" fmla="*/ 1 h 134"/>
                  <a:gd name="T22" fmla="*/ 11 w 196"/>
                  <a:gd name="T23" fmla="*/ 8 h 134"/>
                  <a:gd name="T24" fmla="*/ 15 w 196"/>
                  <a:gd name="T25" fmla="*/ 15 h 134"/>
                  <a:gd name="T26" fmla="*/ 24 w 196"/>
                  <a:gd name="T27" fmla="*/ 21 h 134"/>
                  <a:gd name="T28" fmla="*/ 35 w 196"/>
                  <a:gd name="T29" fmla="*/ 26 h 134"/>
                  <a:gd name="T30" fmla="*/ 48 w 196"/>
                  <a:gd name="T31" fmla="*/ 33 h 134"/>
                  <a:gd name="T32" fmla="*/ 62 w 196"/>
                  <a:gd name="T33" fmla="*/ 38 h 134"/>
                  <a:gd name="T34" fmla="*/ 80 w 196"/>
                  <a:gd name="T35" fmla="*/ 45 h 134"/>
                  <a:gd name="T36" fmla="*/ 100 w 196"/>
                  <a:gd name="T37" fmla="*/ 51 h 134"/>
                  <a:gd name="T38" fmla="*/ 111 w 196"/>
                  <a:gd name="T39" fmla="*/ 55 h 134"/>
                  <a:gd name="T40" fmla="*/ 136 w 196"/>
                  <a:gd name="T41" fmla="*/ 65 h 134"/>
                  <a:gd name="T42" fmla="*/ 155 w 196"/>
                  <a:gd name="T43" fmla="*/ 73 h 134"/>
                  <a:gd name="T44" fmla="*/ 170 w 196"/>
                  <a:gd name="T45" fmla="*/ 82 h 134"/>
                  <a:gd name="T46" fmla="*/ 180 w 196"/>
                  <a:gd name="T47" fmla="*/ 90 h 134"/>
                  <a:gd name="T48" fmla="*/ 188 w 196"/>
                  <a:gd name="T49" fmla="*/ 100 h 134"/>
                  <a:gd name="T50" fmla="*/ 192 w 196"/>
                  <a:gd name="T51" fmla="*/ 109 h 134"/>
                  <a:gd name="T52" fmla="*/ 194 w 196"/>
                  <a:gd name="T53" fmla="*/ 119 h 134"/>
                  <a:gd name="T54" fmla="*/ 195 w 196"/>
                  <a:gd name="T55" fmla="*/ 130 h 134"/>
                  <a:gd name="T56" fmla="*/ 195 w 196"/>
                  <a:gd name="T57" fmla="*/ 132 h 134"/>
                  <a:gd name="T58" fmla="*/ 195 w 196"/>
                  <a:gd name="T59" fmla="*/ 133 h 134"/>
                  <a:gd name="T60" fmla="*/ 195 w 196"/>
                  <a:gd name="T61" fmla="*/ 133 h 134"/>
                  <a:gd name="T62" fmla="*/ 187 w 196"/>
                  <a:gd name="T63" fmla="*/ 132 h 134"/>
                  <a:gd name="T64" fmla="*/ 187 w 196"/>
                  <a:gd name="T65" fmla="*/ 130 h 134"/>
                  <a:gd name="T66" fmla="*/ 185 w 196"/>
                  <a:gd name="T67" fmla="*/ 124 h 134"/>
                  <a:gd name="T68" fmla="*/ 183 w 196"/>
                  <a:gd name="T69" fmla="*/ 118 h 134"/>
                  <a:gd name="T70" fmla="*/ 178 w 196"/>
                  <a:gd name="T71" fmla="*/ 113 h 134"/>
                  <a:gd name="T72" fmla="*/ 170 w 196"/>
                  <a:gd name="T73" fmla="*/ 107 h 134"/>
                  <a:gd name="T74" fmla="*/ 158 w 196"/>
                  <a:gd name="T75" fmla="*/ 102 h 134"/>
                  <a:gd name="T76" fmla="*/ 143 w 196"/>
                  <a:gd name="T77" fmla="*/ 96 h 134"/>
                  <a:gd name="T78" fmla="*/ 124 w 196"/>
                  <a:gd name="T79" fmla="*/ 88 h 134"/>
                  <a:gd name="T80" fmla="*/ 100 w 196"/>
                  <a:gd name="T81" fmla="*/ 80 h 134"/>
                  <a:gd name="T82" fmla="*/ 81 w 196"/>
                  <a:gd name="T83" fmla="*/ 7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23" name="Freeform 67"/>
              <p:cNvSpPr>
                <a:spLocks/>
              </p:cNvSpPr>
              <p:nvPr/>
            </p:nvSpPr>
            <p:spPr bwMode="auto">
              <a:xfrm>
                <a:off x="3774" y="1678"/>
                <a:ext cx="195" cy="130"/>
              </a:xfrm>
              <a:custGeom>
                <a:avLst/>
                <a:gdLst>
                  <a:gd name="T0" fmla="*/ 186 w 195"/>
                  <a:gd name="T1" fmla="*/ 0 h 130"/>
                  <a:gd name="T2" fmla="*/ 184 w 195"/>
                  <a:gd name="T3" fmla="*/ 6 h 130"/>
                  <a:gd name="T4" fmla="*/ 182 w 195"/>
                  <a:gd name="T5" fmla="*/ 12 h 130"/>
                  <a:gd name="T6" fmla="*/ 177 w 195"/>
                  <a:gd name="T7" fmla="*/ 18 h 130"/>
                  <a:gd name="T8" fmla="*/ 169 w 195"/>
                  <a:gd name="T9" fmla="*/ 23 h 130"/>
                  <a:gd name="T10" fmla="*/ 157 w 195"/>
                  <a:gd name="T11" fmla="*/ 29 h 130"/>
                  <a:gd name="T12" fmla="*/ 142 w 195"/>
                  <a:gd name="T13" fmla="*/ 35 h 130"/>
                  <a:gd name="T14" fmla="*/ 123 w 195"/>
                  <a:gd name="T15" fmla="*/ 42 h 130"/>
                  <a:gd name="T16" fmla="*/ 100 w 195"/>
                  <a:gd name="T17" fmla="*/ 50 h 130"/>
                  <a:gd name="T18" fmla="*/ 80 w 195"/>
                  <a:gd name="T19" fmla="*/ 57 h 130"/>
                  <a:gd name="T20" fmla="*/ 56 w 195"/>
                  <a:gd name="T21" fmla="*/ 68 h 130"/>
                  <a:gd name="T22" fmla="*/ 36 w 195"/>
                  <a:gd name="T23" fmla="*/ 77 h 130"/>
                  <a:gd name="T24" fmla="*/ 23 w 195"/>
                  <a:gd name="T25" fmla="*/ 87 h 130"/>
                  <a:gd name="T26" fmla="*/ 13 w 195"/>
                  <a:gd name="T27" fmla="*/ 95 h 130"/>
                  <a:gd name="T28" fmla="*/ 6 w 195"/>
                  <a:gd name="T29" fmla="*/ 103 h 130"/>
                  <a:gd name="T30" fmla="*/ 3 w 195"/>
                  <a:gd name="T31" fmla="*/ 112 h 130"/>
                  <a:gd name="T32" fmla="*/ 0 w 195"/>
                  <a:gd name="T33" fmla="*/ 120 h 130"/>
                  <a:gd name="T34" fmla="*/ 0 w 195"/>
                  <a:gd name="T35" fmla="*/ 128 h 130"/>
                  <a:gd name="T36" fmla="*/ 8 w 195"/>
                  <a:gd name="T37" fmla="*/ 129 h 130"/>
                  <a:gd name="T38" fmla="*/ 8 w 195"/>
                  <a:gd name="T39" fmla="*/ 129 h 130"/>
                  <a:gd name="T40" fmla="*/ 10 w 195"/>
                  <a:gd name="T41" fmla="*/ 122 h 130"/>
                  <a:gd name="T42" fmla="*/ 15 w 195"/>
                  <a:gd name="T43" fmla="*/ 115 h 130"/>
                  <a:gd name="T44" fmla="*/ 23 w 195"/>
                  <a:gd name="T45" fmla="*/ 109 h 130"/>
                  <a:gd name="T46" fmla="*/ 34 w 195"/>
                  <a:gd name="T47" fmla="*/ 103 h 130"/>
                  <a:gd name="T48" fmla="*/ 48 w 195"/>
                  <a:gd name="T49" fmla="*/ 98 h 130"/>
                  <a:gd name="T50" fmla="*/ 63 w 195"/>
                  <a:gd name="T51" fmla="*/ 92 h 130"/>
                  <a:gd name="T52" fmla="*/ 80 w 195"/>
                  <a:gd name="T53" fmla="*/ 85 h 130"/>
                  <a:gd name="T54" fmla="*/ 100 w 195"/>
                  <a:gd name="T55" fmla="*/ 78 h 130"/>
                  <a:gd name="T56" fmla="*/ 111 w 195"/>
                  <a:gd name="T57" fmla="*/ 74 h 130"/>
                  <a:gd name="T58" fmla="*/ 135 w 195"/>
                  <a:gd name="T59" fmla="*/ 66 h 130"/>
                  <a:gd name="T60" fmla="*/ 154 w 195"/>
                  <a:gd name="T61" fmla="*/ 57 h 130"/>
                  <a:gd name="T62" fmla="*/ 170 w 195"/>
                  <a:gd name="T63" fmla="*/ 49 h 130"/>
                  <a:gd name="T64" fmla="*/ 180 w 195"/>
                  <a:gd name="T65" fmla="*/ 40 h 130"/>
                  <a:gd name="T66" fmla="*/ 187 w 195"/>
                  <a:gd name="T67" fmla="*/ 31 h 130"/>
                  <a:gd name="T68" fmla="*/ 191 w 195"/>
                  <a:gd name="T69" fmla="*/ 22 h 130"/>
                  <a:gd name="T70" fmla="*/ 193 w 195"/>
                  <a:gd name="T71" fmla="*/ 11 h 130"/>
                  <a:gd name="T72" fmla="*/ 194 w 195"/>
                  <a:gd name="T73" fmla="*/ 0 h 130"/>
                  <a:gd name="T74" fmla="*/ 186 w 195"/>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24" name="Freeform 68"/>
              <p:cNvSpPr>
                <a:spLocks/>
              </p:cNvSpPr>
              <p:nvPr/>
            </p:nvSpPr>
            <p:spPr bwMode="auto">
              <a:xfrm>
                <a:off x="3773" y="1933"/>
                <a:ext cx="196" cy="130"/>
              </a:xfrm>
              <a:custGeom>
                <a:avLst/>
                <a:gdLst>
                  <a:gd name="T0" fmla="*/ 187 w 196"/>
                  <a:gd name="T1" fmla="*/ 0 h 130"/>
                  <a:gd name="T2" fmla="*/ 185 w 196"/>
                  <a:gd name="T3" fmla="*/ 6 h 130"/>
                  <a:gd name="T4" fmla="*/ 183 w 196"/>
                  <a:gd name="T5" fmla="*/ 12 h 130"/>
                  <a:gd name="T6" fmla="*/ 178 w 196"/>
                  <a:gd name="T7" fmla="*/ 18 h 130"/>
                  <a:gd name="T8" fmla="*/ 170 w 196"/>
                  <a:gd name="T9" fmla="*/ 22 h 130"/>
                  <a:gd name="T10" fmla="*/ 158 w 196"/>
                  <a:gd name="T11" fmla="*/ 28 h 130"/>
                  <a:gd name="T12" fmla="*/ 143 w 196"/>
                  <a:gd name="T13" fmla="*/ 35 h 130"/>
                  <a:gd name="T14" fmla="*/ 124 w 196"/>
                  <a:gd name="T15" fmla="*/ 41 h 130"/>
                  <a:gd name="T16" fmla="*/ 100 w 196"/>
                  <a:gd name="T17" fmla="*/ 50 h 130"/>
                  <a:gd name="T18" fmla="*/ 81 w 196"/>
                  <a:gd name="T19" fmla="*/ 57 h 130"/>
                  <a:gd name="T20" fmla="*/ 57 w 196"/>
                  <a:gd name="T21" fmla="*/ 68 h 130"/>
                  <a:gd name="T22" fmla="*/ 37 w 196"/>
                  <a:gd name="T23" fmla="*/ 77 h 130"/>
                  <a:gd name="T24" fmla="*/ 23 w 196"/>
                  <a:gd name="T25" fmla="*/ 87 h 130"/>
                  <a:gd name="T26" fmla="*/ 12 w 196"/>
                  <a:gd name="T27" fmla="*/ 95 h 130"/>
                  <a:gd name="T28" fmla="*/ 6 w 196"/>
                  <a:gd name="T29" fmla="*/ 103 h 130"/>
                  <a:gd name="T30" fmla="*/ 2 w 196"/>
                  <a:gd name="T31" fmla="*/ 112 h 130"/>
                  <a:gd name="T32" fmla="*/ 0 w 196"/>
                  <a:gd name="T33" fmla="*/ 120 h 130"/>
                  <a:gd name="T34" fmla="*/ 0 w 196"/>
                  <a:gd name="T35" fmla="*/ 128 h 130"/>
                  <a:gd name="T36" fmla="*/ 9 w 196"/>
                  <a:gd name="T37" fmla="*/ 129 h 130"/>
                  <a:gd name="T38" fmla="*/ 9 w 196"/>
                  <a:gd name="T39" fmla="*/ 129 h 130"/>
                  <a:gd name="T40" fmla="*/ 11 w 196"/>
                  <a:gd name="T41" fmla="*/ 122 h 130"/>
                  <a:gd name="T42" fmla="*/ 15 w 196"/>
                  <a:gd name="T43" fmla="*/ 115 h 130"/>
                  <a:gd name="T44" fmla="*/ 24 w 196"/>
                  <a:gd name="T45" fmla="*/ 109 h 130"/>
                  <a:gd name="T46" fmla="*/ 35 w 196"/>
                  <a:gd name="T47" fmla="*/ 103 h 130"/>
                  <a:gd name="T48" fmla="*/ 48 w 196"/>
                  <a:gd name="T49" fmla="*/ 97 h 130"/>
                  <a:gd name="T50" fmla="*/ 62 w 196"/>
                  <a:gd name="T51" fmla="*/ 92 h 130"/>
                  <a:gd name="T52" fmla="*/ 80 w 196"/>
                  <a:gd name="T53" fmla="*/ 85 h 130"/>
                  <a:gd name="T54" fmla="*/ 100 w 196"/>
                  <a:gd name="T55" fmla="*/ 78 h 130"/>
                  <a:gd name="T56" fmla="*/ 111 w 196"/>
                  <a:gd name="T57" fmla="*/ 74 h 130"/>
                  <a:gd name="T58" fmla="*/ 136 w 196"/>
                  <a:gd name="T59" fmla="*/ 66 h 130"/>
                  <a:gd name="T60" fmla="*/ 155 w 196"/>
                  <a:gd name="T61" fmla="*/ 57 h 130"/>
                  <a:gd name="T62" fmla="*/ 170 w 196"/>
                  <a:gd name="T63" fmla="*/ 49 h 130"/>
                  <a:gd name="T64" fmla="*/ 180 w 196"/>
                  <a:gd name="T65" fmla="*/ 39 h 130"/>
                  <a:gd name="T66" fmla="*/ 188 w 196"/>
                  <a:gd name="T67" fmla="*/ 31 h 130"/>
                  <a:gd name="T68" fmla="*/ 192 w 196"/>
                  <a:gd name="T69" fmla="*/ 21 h 130"/>
                  <a:gd name="T70" fmla="*/ 194 w 196"/>
                  <a:gd name="T71" fmla="*/ 11 h 130"/>
                  <a:gd name="T72" fmla="*/ 195 w 196"/>
                  <a:gd name="T73" fmla="*/ 0 h 130"/>
                  <a:gd name="T74" fmla="*/ 187 w 196"/>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25" name="Freeform 69"/>
              <p:cNvSpPr>
                <a:spLocks/>
              </p:cNvSpPr>
              <p:nvPr/>
            </p:nvSpPr>
            <p:spPr bwMode="auto">
              <a:xfrm>
                <a:off x="3786" y="1818"/>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26" name="Freeform 70"/>
              <p:cNvSpPr>
                <a:spLocks/>
              </p:cNvSpPr>
              <p:nvPr/>
            </p:nvSpPr>
            <p:spPr bwMode="auto">
              <a:xfrm>
                <a:off x="3786" y="2048"/>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527" name="Group 71"/>
              <p:cNvGrpSpPr>
                <a:grpSpLocks/>
              </p:cNvGrpSpPr>
              <p:nvPr/>
            </p:nvGrpSpPr>
            <p:grpSpPr bwMode="auto">
              <a:xfrm>
                <a:off x="2661" y="2018"/>
                <a:ext cx="191" cy="60"/>
                <a:chOff x="2661" y="2018"/>
                <a:chExt cx="191" cy="60"/>
              </a:xfrm>
            </p:grpSpPr>
            <p:sp>
              <p:nvSpPr>
                <p:cNvPr id="19528" name="Line 72"/>
                <p:cNvSpPr>
                  <a:spLocks noChangeShapeType="1"/>
                </p:cNvSpPr>
                <p:nvPr/>
              </p:nvSpPr>
              <p:spPr bwMode="auto">
                <a:xfrm>
                  <a:off x="2701" y="2050"/>
                  <a:ext cx="151"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529" name="Group 73"/>
                <p:cNvGrpSpPr>
                  <a:grpSpLocks/>
                </p:cNvGrpSpPr>
                <p:nvPr/>
              </p:nvGrpSpPr>
              <p:grpSpPr bwMode="auto">
                <a:xfrm>
                  <a:off x="2661" y="2018"/>
                  <a:ext cx="59" cy="60"/>
                  <a:chOff x="2661" y="2018"/>
                  <a:chExt cx="59" cy="60"/>
                </a:xfrm>
              </p:grpSpPr>
              <p:sp>
                <p:nvSpPr>
                  <p:cNvPr id="19530" name="Line 74"/>
                  <p:cNvSpPr>
                    <a:spLocks noChangeShapeType="1"/>
                  </p:cNvSpPr>
                  <p:nvPr/>
                </p:nvSpPr>
                <p:spPr bwMode="auto">
                  <a:xfrm>
                    <a:off x="2661" y="2019"/>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31" name="Line 75"/>
                  <p:cNvSpPr>
                    <a:spLocks noChangeShapeType="1"/>
                  </p:cNvSpPr>
                  <p:nvPr/>
                </p:nvSpPr>
                <p:spPr bwMode="auto">
                  <a:xfrm flipV="1">
                    <a:off x="2661" y="2018"/>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9532" name="Group 76"/>
              <p:cNvGrpSpPr>
                <a:grpSpLocks/>
              </p:cNvGrpSpPr>
              <p:nvPr/>
            </p:nvGrpSpPr>
            <p:grpSpPr bwMode="auto">
              <a:xfrm>
                <a:off x="3017" y="1810"/>
                <a:ext cx="191" cy="60"/>
                <a:chOff x="3017" y="1810"/>
                <a:chExt cx="191" cy="60"/>
              </a:xfrm>
            </p:grpSpPr>
            <p:sp>
              <p:nvSpPr>
                <p:cNvPr id="19533" name="Line 77"/>
                <p:cNvSpPr>
                  <a:spLocks noChangeShapeType="1"/>
                </p:cNvSpPr>
                <p:nvPr/>
              </p:nvSpPr>
              <p:spPr bwMode="auto">
                <a:xfrm>
                  <a:off x="3057" y="1842"/>
                  <a:ext cx="151"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534" name="Group 78"/>
                <p:cNvGrpSpPr>
                  <a:grpSpLocks/>
                </p:cNvGrpSpPr>
                <p:nvPr/>
              </p:nvGrpSpPr>
              <p:grpSpPr bwMode="auto">
                <a:xfrm>
                  <a:off x="3017" y="1810"/>
                  <a:ext cx="59" cy="60"/>
                  <a:chOff x="3017" y="1810"/>
                  <a:chExt cx="59" cy="60"/>
                </a:xfrm>
              </p:grpSpPr>
              <p:sp>
                <p:nvSpPr>
                  <p:cNvPr id="19535" name="Line 79"/>
                  <p:cNvSpPr>
                    <a:spLocks noChangeShapeType="1"/>
                  </p:cNvSpPr>
                  <p:nvPr/>
                </p:nvSpPr>
                <p:spPr bwMode="auto">
                  <a:xfrm>
                    <a:off x="3017" y="1811"/>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36" name="Line 80"/>
                  <p:cNvSpPr>
                    <a:spLocks noChangeShapeType="1"/>
                  </p:cNvSpPr>
                  <p:nvPr/>
                </p:nvSpPr>
                <p:spPr bwMode="auto">
                  <a:xfrm flipV="1">
                    <a:off x="3017" y="1810"/>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9537" name="Group 81"/>
              <p:cNvGrpSpPr>
                <a:grpSpLocks/>
              </p:cNvGrpSpPr>
              <p:nvPr/>
            </p:nvGrpSpPr>
            <p:grpSpPr bwMode="auto">
              <a:xfrm>
                <a:off x="3289" y="2030"/>
                <a:ext cx="191" cy="60"/>
                <a:chOff x="3289" y="2030"/>
                <a:chExt cx="191" cy="60"/>
              </a:xfrm>
            </p:grpSpPr>
            <p:sp>
              <p:nvSpPr>
                <p:cNvPr id="19538" name="Line 82"/>
                <p:cNvSpPr>
                  <a:spLocks noChangeShapeType="1"/>
                </p:cNvSpPr>
                <p:nvPr/>
              </p:nvSpPr>
              <p:spPr bwMode="auto">
                <a:xfrm>
                  <a:off x="3329" y="2062"/>
                  <a:ext cx="151"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539" name="Group 83"/>
                <p:cNvGrpSpPr>
                  <a:grpSpLocks/>
                </p:cNvGrpSpPr>
                <p:nvPr/>
              </p:nvGrpSpPr>
              <p:grpSpPr bwMode="auto">
                <a:xfrm>
                  <a:off x="3289" y="2030"/>
                  <a:ext cx="59" cy="60"/>
                  <a:chOff x="3289" y="2030"/>
                  <a:chExt cx="59" cy="60"/>
                </a:xfrm>
              </p:grpSpPr>
              <p:sp>
                <p:nvSpPr>
                  <p:cNvPr id="19540" name="Line 84"/>
                  <p:cNvSpPr>
                    <a:spLocks noChangeShapeType="1"/>
                  </p:cNvSpPr>
                  <p:nvPr/>
                </p:nvSpPr>
                <p:spPr bwMode="auto">
                  <a:xfrm>
                    <a:off x="3289" y="2031"/>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41" name="Line 85"/>
                  <p:cNvSpPr>
                    <a:spLocks noChangeShapeType="1"/>
                  </p:cNvSpPr>
                  <p:nvPr/>
                </p:nvSpPr>
                <p:spPr bwMode="auto">
                  <a:xfrm flipV="1">
                    <a:off x="3289" y="2030"/>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9542" name="Group 86"/>
              <p:cNvGrpSpPr>
                <a:grpSpLocks/>
              </p:cNvGrpSpPr>
              <p:nvPr/>
            </p:nvGrpSpPr>
            <p:grpSpPr bwMode="auto">
              <a:xfrm>
                <a:off x="3581" y="1778"/>
                <a:ext cx="191" cy="60"/>
                <a:chOff x="3581" y="1778"/>
                <a:chExt cx="191" cy="60"/>
              </a:xfrm>
            </p:grpSpPr>
            <p:sp>
              <p:nvSpPr>
                <p:cNvPr id="19543" name="Line 87"/>
                <p:cNvSpPr>
                  <a:spLocks noChangeShapeType="1"/>
                </p:cNvSpPr>
                <p:nvPr/>
              </p:nvSpPr>
              <p:spPr bwMode="auto">
                <a:xfrm>
                  <a:off x="3621" y="1810"/>
                  <a:ext cx="151"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544" name="Group 88"/>
                <p:cNvGrpSpPr>
                  <a:grpSpLocks/>
                </p:cNvGrpSpPr>
                <p:nvPr/>
              </p:nvGrpSpPr>
              <p:grpSpPr bwMode="auto">
                <a:xfrm>
                  <a:off x="3581" y="1778"/>
                  <a:ext cx="59" cy="60"/>
                  <a:chOff x="3581" y="1778"/>
                  <a:chExt cx="59" cy="60"/>
                </a:xfrm>
              </p:grpSpPr>
              <p:sp>
                <p:nvSpPr>
                  <p:cNvPr id="19545" name="Line 89"/>
                  <p:cNvSpPr>
                    <a:spLocks noChangeShapeType="1"/>
                  </p:cNvSpPr>
                  <p:nvPr/>
                </p:nvSpPr>
                <p:spPr bwMode="auto">
                  <a:xfrm>
                    <a:off x="3581" y="1779"/>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46" name="Line 90"/>
                  <p:cNvSpPr>
                    <a:spLocks noChangeShapeType="1"/>
                  </p:cNvSpPr>
                  <p:nvPr/>
                </p:nvSpPr>
                <p:spPr bwMode="auto">
                  <a:xfrm flipV="1">
                    <a:off x="3581" y="1778"/>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grpSp>
          <p:nvGrpSpPr>
            <p:cNvPr id="19547" name="Group 91"/>
            <p:cNvGrpSpPr>
              <a:grpSpLocks/>
            </p:cNvGrpSpPr>
            <p:nvPr/>
          </p:nvGrpSpPr>
          <p:grpSpPr bwMode="auto">
            <a:xfrm>
              <a:off x="1636" y="2440"/>
              <a:ext cx="472" cy="205"/>
              <a:chOff x="918" y="2263"/>
              <a:chExt cx="531" cy="205"/>
            </a:xfrm>
          </p:grpSpPr>
          <p:grpSp>
            <p:nvGrpSpPr>
              <p:cNvPr id="19548" name="Group 92"/>
              <p:cNvGrpSpPr>
                <a:grpSpLocks/>
              </p:cNvGrpSpPr>
              <p:nvPr/>
            </p:nvGrpSpPr>
            <p:grpSpPr bwMode="auto">
              <a:xfrm>
                <a:off x="918" y="2272"/>
                <a:ext cx="514" cy="196"/>
                <a:chOff x="918" y="2272"/>
                <a:chExt cx="514" cy="196"/>
              </a:xfrm>
            </p:grpSpPr>
            <p:sp>
              <p:nvSpPr>
                <p:cNvPr id="19549" name="Freeform 93"/>
                <p:cNvSpPr>
                  <a:spLocks/>
                </p:cNvSpPr>
                <p:nvPr/>
              </p:nvSpPr>
              <p:spPr bwMode="auto">
                <a:xfrm>
                  <a:off x="1173" y="2272"/>
                  <a:ext cx="132" cy="196"/>
                </a:xfrm>
                <a:custGeom>
                  <a:avLst/>
                  <a:gdLst>
                    <a:gd name="T0" fmla="*/ 59 w 132"/>
                    <a:gd name="T1" fmla="*/ 81 h 196"/>
                    <a:gd name="T2" fmla="*/ 69 w 132"/>
                    <a:gd name="T3" fmla="*/ 57 h 196"/>
                    <a:gd name="T4" fmla="*/ 79 w 132"/>
                    <a:gd name="T5" fmla="*/ 37 h 196"/>
                    <a:gd name="T6" fmla="*/ 87 w 132"/>
                    <a:gd name="T7" fmla="*/ 23 h 196"/>
                    <a:gd name="T8" fmla="*/ 97 w 132"/>
                    <a:gd name="T9" fmla="*/ 12 h 196"/>
                    <a:gd name="T10" fmla="*/ 105 w 132"/>
                    <a:gd name="T11" fmla="*/ 6 h 196"/>
                    <a:gd name="T12" fmla="*/ 113 w 132"/>
                    <a:gd name="T13" fmla="*/ 2 h 196"/>
                    <a:gd name="T14" fmla="*/ 122 w 132"/>
                    <a:gd name="T15" fmla="*/ 0 h 196"/>
                    <a:gd name="T16" fmla="*/ 130 w 132"/>
                    <a:gd name="T17" fmla="*/ 0 h 196"/>
                    <a:gd name="T18" fmla="*/ 131 w 132"/>
                    <a:gd name="T19" fmla="*/ 9 h 196"/>
                    <a:gd name="T20" fmla="*/ 130 w 132"/>
                    <a:gd name="T21" fmla="*/ 9 h 196"/>
                    <a:gd name="T22" fmla="*/ 124 w 132"/>
                    <a:gd name="T23" fmla="*/ 11 h 196"/>
                    <a:gd name="T24" fmla="*/ 117 w 132"/>
                    <a:gd name="T25" fmla="*/ 15 h 196"/>
                    <a:gd name="T26" fmla="*/ 111 w 132"/>
                    <a:gd name="T27" fmla="*/ 24 h 196"/>
                    <a:gd name="T28" fmla="*/ 105 w 132"/>
                    <a:gd name="T29" fmla="*/ 35 h 196"/>
                    <a:gd name="T30" fmla="*/ 99 w 132"/>
                    <a:gd name="T31" fmla="*/ 48 h 196"/>
                    <a:gd name="T32" fmla="*/ 93 w 132"/>
                    <a:gd name="T33" fmla="*/ 64 h 196"/>
                    <a:gd name="T34" fmla="*/ 87 w 132"/>
                    <a:gd name="T35" fmla="*/ 81 h 196"/>
                    <a:gd name="T36" fmla="*/ 80 w 132"/>
                    <a:gd name="T37" fmla="*/ 100 h 196"/>
                    <a:gd name="T38" fmla="*/ 76 w 132"/>
                    <a:gd name="T39" fmla="*/ 112 h 196"/>
                    <a:gd name="T40" fmla="*/ 67 w 132"/>
                    <a:gd name="T41" fmla="*/ 136 h 196"/>
                    <a:gd name="T42" fmla="*/ 59 w 132"/>
                    <a:gd name="T43" fmla="*/ 155 h 196"/>
                    <a:gd name="T44" fmla="*/ 50 w 132"/>
                    <a:gd name="T45" fmla="*/ 171 h 196"/>
                    <a:gd name="T46" fmla="*/ 42 w 132"/>
                    <a:gd name="T47" fmla="*/ 181 h 196"/>
                    <a:gd name="T48" fmla="*/ 32 w 132"/>
                    <a:gd name="T49" fmla="*/ 188 h 196"/>
                    <a:gd name="T50" fmla="*/ 23 w 132"/>
                    <a:gd name="T51" fmla="*/ 192 h 196"/>
                    <a:gd name="T52" fmla="*/ 13 w 132"/>
                    <a:gd name="T53" fmla="*/ 194 h 196"/>
                    <a:gd name="T54" fmla="*/ 3 w 132"/>
                    <a:gd name="T55" fmla="*/ 195 h 196"/>
                    <a:gd name="T56" fmla="*/ 0 w 132"/>
                    <a:gd name="T57" fmla="*/ 195 h 196"/>
                    <a:gd name="T58" fmla="*/ 0 w 132"/>
                    <a:gd name="T59" fmla="*/ 187 h 196"/>
                    <a:gd name="T60" fmla="*/ 3 w 132"/>
                    <a:gd name="T61" fmla="*/ 187 h 196"/>
                    <a:gd name="T62" fmla="*/ 9 w 132"/>
                    <a:gd name="T63" fmla="*/ 185 h 196"/>
                    <a:gd name="T64" fmla="*/ 14 w 132"/>
                    <a:gd name="T65" fmla="*/ 183 h 196"/>
                    <a:gd name="T66" fmla="*/ 20 w 132"/>
                    <a:gd name="T67" fmla="*/ 178 h 196"/>
                    <a:gd name="T68" fmla="*/ 25 w 132"/>
                    <a:gd name="T69" fmla="*/ 170 h 196"/>
                    <a:gd name="T70" fmla="*/ 30 w 132"/>
                    <a:gd name="T71" fmla="*/ 158 h 196"/>
                    <a:gd name="T72" fmla="*/ 36 w 132"/>
                    <a:gd name="T73" fmla="*/ 143 h 196"/>
                    <a:gd name="T74" fmla="*/ 44 w 132"/>
                    <a:gd name="T75" fmla="*/ 124 h 196"/>
                    <a:gd name="T76" fmla="*/ 52 w 132"/>
                    <a:gd name="T77" fmla="*/ 100 h 196"/>
                    <a:gd name="T78" fmla="*/ 59 w 132"/>
                    <a:gd name="T79" fmla="*/ 8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2" h="196">
                      <a:moveTo>
                        <a:pt x="59" y="81"/>
                      </a:moveTo>
                      <a:lnTo>
                        <a:pt x="69" y="57"/>
                      </a:lnTo>
                      <a:lnTo>
                        <a:pt x="79" y="37"/>
                      </a:lnTo>
                      <a:lnTo>
                        <a:pt x="87" y="23"/>
                      </a:lnTo>
                      <a:lnTo>
                        <a:pt x="97" y="12"/>
                      </a:lnTo>
                      <a:lnTo>
                        <a:pt x="105" y="6"/>
                      </a:lnTo>
                      <a:lnTo>
                        <a:pt x="113" y="2"/>
                      </a:lnTo>
                      <a:lnTo>
                        <a:pt x="122" y="0"/>
                      </a:lnTo>
                      <a:lnTo>
                        <a:pt x="130" y="0"/>
                      </a:lnTo>
                      <a:lnTo>
                        <a:pt x="131" y="9"/>
                      </a:lnTo>
                      <a:lnTo>
                        <a:pt x="130" y="9"/>
                      </a:lnTo>
                      <a:lnTo>
                        <a:pt x="124" y="11"/>
                      </a:lnTo>
                      <a:lnTo>
                        <a:pt x="117" y="15"/>
                      </a:lnTo>
                      <a:lnTo>
                        <a:pt x="111" y="24"/>
                      </a:lnTo>
                      <a:lnTo>
                        <a:pt x="105" y="35"/>
                      </a:lnTo>
                      <a:lnTo>
                        <a:pt x="99" y="48"/>
                      </a:lnTo>
                      <a:lnTo>
                        <a:pt x="93" y="64"/>
                      </a:lnTo>
                      <a:lnTo>
                        <a:pt x="87" y="81"/>
                      </a:lnTo>
                      <a:lnTo>
                        <a:pt x="80" y="100"/>
                      </a:lnTo>
                      <a:lnTo>
                        <a:pt x="76" y="112"/>
                      </a:lnTo>
                      <a:lnTo>
                        <a:pt x="67" y="136"/>
                      </a:lnTo>
                      <a:lnTo>
                        <a:pt x="59" y="155"/>
                      </a:lnTo>
                      <a:lnTo>
                        <a:pt x="50" y="171"/>
                      </a:lnTo>
                      <a:lnTo>
                        <a:pt x="42" y="181"/>
                      </a:lnTo>
                      <a:lnTo>
                        <a:pt x="32" y="188"/>
                      </a:lnTo>
                      <a:lnTo>
                        <a:pt x="23" y="192"/>
                      </a:lnTo>
                      <a:lnTo>
                        <a:pt x="13" y="194"/>
                      </a:lnTo>
                      <a:lnTo>
                        <a:pt x="3" y="195"/>
                      </a:lnTo>
                      <a:lnTo>
                        <a:pt x="0" y="195"/>
                      </a:lnTo>
                      <a:lnTo>
                        <a:pt x="0" y="187"/>
                      </a:lnTo>
                      <a:lnTo>
                        <a:pt x="3" y="187"/>
                      </a:lnTo>
                      <a:lnTo>
                        <a:pt x="9" y="185"/>
                      </a:lnTo>
                      <a:lnTo>
                        <a:pt x="14" y="183"/>
                      </a:lnTo>
                      <a:lnTo>
                        <a:pt x="20" y="178"/>
                      </a:lnTo>
                      <a:lnTo>
                        <a:pt x="25" y="170"/>
                      </a:lnTo>
                      <a:lnTo>
                        <a:pt x="30" y="158"/>
                      </a:lnTo>
                      <a:lnTo>
                        <a:pt x="36" y="143"/>
                      </a:lnTo>
                      <a:lnTo>
                        <a:pt x="44" y="124"/>
                      </a:lnTo>
                      <a:lnTo>
                        <a:pt x="52" y="100"/>
                      </a:lnTo>
                      <a:lnTo>
                        <a:pt x="59" y="81"/>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50" name="Freeform 94"/>
                <p:cNvSpPr>
                  <a:spLocks/>
                </p:cNvSpPr>
                <p:nvPr/>
              </p:nvSpPr>
              <p:spPr bwMode="auto">
                <a:xfrm>
                  <a:off x="918" y="2272"/>
                  <a:ext cx="134" cy="196"/>
                </a:xfrm>
                <a:custGeom>
                  <a:avLst/>
                  <a:gdLst>
                    <a:gd name="T0" fmla="*/ 60 w 134"/>
                    <a:gd name="T1" fmla="*/ 81 h 196"/>
                    <a:gd name="T2" fmla="*/ 70 w 134"/>
                    <a:gd name="T3" fmla="*/ 57 h 196"/>
                    <a:gd name="T4" fmla="*/ 81 w 134"/>
                    <a:gd name="T5" fmla="*/ 37 h 196"/>
                    <a:gd name="T6" fmla="*/ 89 w 134"/>
                    <a:gd name="T7" fmla="*/ 23 h 196"/>
                    <a:gd name="T8" fmla="*/ 98 w 134"/>
                    <a:gd name="T9" fmla="*/ 12 h 196"/>
                    <a:gd name="T10" fmla="*/ 107 w 134"/>
                    <a:gd name="T11" fmla="*/ 6 h 196"/>
                    <a:gd name="T12" fmla="*/ 116 w 134"/>
                    <a:gd name="T13" fmla="*/ 2 h 196"/>
                    <a:gd name="T14" fmla="*/ 123 w 134"/>
                    <a:gd name="T15" fmla="*/ 0 h 196"/>
                    <a:gd name="T16" fmla="*/ 133 w 134"/>
                    <a:gd name="T17" fmla="*/ 0 h 196"/>
                    <a:gd name="T18" fmla="*/ 133 w 134"/>
                    <a:gd name="T19" fmla="*/ 9 h 196"/>
                    <a:gd name="T20" fmla="*/ 132 w 134"/>
                    <a:gd name="T21" fmla="*/ 9 h 196"/>
                    <a:gd name="T22" fmla="*/ 125 w 134"/>
                    <a:gd name="T23" fmla="*/ 11 h 196"/>
                    <a:gd name="T24" fmla="*/ 118 w 134"/>
                    <a:gd name="T25" fmla="*/ 15 h 196"/>
                    <a:gd name="T26" fmla="*/ 112 w 134"/>
                    <a:gd name="T27" fmla="*/ 24 h 196"/>
                    <a:gd name="T28" fmla="*/ 107 w 134"/>
                    <a:gd name="T29" fmla="*/ 35 h 196"/>
                    <a:gd name="T30" fmla="*/ 100 w 134"/>
                    <a:gd name="T31" fmla="*/ 48 h 196"/>
                    <a:gd name="T32" fmla="*/ 95 w 134"/>
                    <a:gd name="T33" fmla="*/ 62 h 196"/>
                    <a:gd name="T34" fmla="*/ 88 w 134"/>
                    <a:gd name="T35" fmla="*/ 80 h 196"/>
                    <a:gd name="T36" fmla="*/ 82 w 134"/>
                    <a:gd name="T37" fmla="*/ 100 h 196"/>
                    <a:gd name="T38" fmla="*/ 78 w 134"/>
                    <a:gd name="T39" fmla="*/ 111 h 196"/>
                    <a:gd name="T40" fmla="*/ 68 w 134"/>
                    <a:gd name="T41" fmla="*/ 136 h 196"/>
                    <a:gd name="T42" fmla="*/ 60 w 134"/>
                    <a:gd name="T43" fmla="*/ 155 h 196"/>
                    <a:gd name="T44" fmla="*/ 51 w 134"/>
                    <a:gd name="T45" fmla="*/ 170 h 196"/>
                    <a:gd name="T46" fmla="*/ 43 w 134"/>
                    <a:gd name="T47" fmla="*/ 180 h 196"/>
                    <a:gd name="T48" fmla="*/ 33 w 134"/>
                    <a:gd name="T49" fmla="*/ 188 h 196"/>
                    <a:gd name="T50" fmla="*/ 24 w 134"/>
                    <a:gd name="T51" fmla="*/ 192 h 196"/>
                    <a:gd name="T52" fmla="*/ 14 w 134"/>
                    <a:gd name="T53" fmla="*/ 194 h 196"/>
                    <a:gd name="T54" fmla="*/ 3 w 134"/>
                    <a:gd name="T55" fmla="*/ 195 h 196"/>
                    <a:gd name="T56" fmla="*/ 1 w 134"/>
                    <a:gd name="T57" fmla="*/ 195 h 196"/>
                    <a:gd name="T58" fmla="*/ 0 w 134"/>
                    <a:gd name="T59" fmla="*/ 195 h 196"/>
                    <a:gd name="T60" fmla="*/ 0 w 134"/>
                    <a:gd name="T61" fmla="*/ 195 h 196"/>
                    <a:gd name="T62" fmla="*/ 1 w 134"/>
                    <a:gd name="T63" fmla="*/ 187 h 196"/>
                    <a:gd name="T64" fmla="*/ 3 w 134"/>
                    <a:gd name="T65" fmla="*/ 187 h 196"/>
                    <a:gd name="T66" fmla="*/ 9 w 134"/>
                    <a:gd name="T67" fmla="*/ 185 h 196"/>
                    <a:gd name="T68" fmla="*/ 15 w 134"/>
                    <a:gd name="T69" fmla="*/ 183 h 196"/>
                    <a:gd name="T70" fmla="*/ 20 w 134"/>
                    <a:gd name="T71" fmla="*/ 178 h 196"/>
                    <a:gd name="T72" fmla="*/ 26 w 134"/>
                    <a:gd name="T73" fmla="*/ 170 h 196"/>
                    <a:gd name="T74" fmla="*/ 31 w 134"/>
                    <a:gd name="T75" fmla="*/ 158 h 196"/>
                    <a:gd name="T76" fmla="*/ 37 w 134"/>
                    <a:gd name="T77" fmla="*/ 143 h 196"/>
                    <a:gd name="T78" fmla="*/ 45 w 134"/>
                    <a:gd name="T79" fmla="*/ 124 h 196"/>
                    <a:gd name="T80" fmla="*/ 53 w 134"/>
                    <a:gd name="T81" fmla="*/ 100 h 196"/>
                    <a:gd name="T82" fmla="*/ 60 w 134"/>
                    <a:gd name="T83" fmla="*/ 8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4" h="196">
                      <a:moveTo>
                        <a:pt x="60" y="81"/>
                      </a:moveTo>
                      <a:lnTo>
                        <a:pt x="70" y="57"/>
                      </a:lnTo>
                      <a:lnTo>
                        <a:pt x="81" y="37"/>
                      </a:lnTo>
                      <a:lnTo>
                        <a:pt x="89" y="23"/>
                      </a:lnTo>
                      <a:lnTo>
                        <a:pt x="98" y="12"/>
                      </a:lnTo>
                      <a:lnTo>
                        <a:pt x="107" y="6"/>
                      </a:lnTo>
                      <a:lnTo>
                        <a:pt x="116" y="2"/>
                      </a:lnTo>
                      <a:lnTo>
                        <a:pt x="123" y="0"/>
                      </a:lnTo>
                      <a:lnTo>
                        <a:pt x="133" y="0"/>
                      </a:lnTo>
                      <a:lnTo>
                        <a:pt x="133" y="9"/>
                      </a:lnTo>
                      <a:lnTo>
                        <a:pt x="132" y="9"/>
                      </a:lnTo>
                      <a:lnTo>
                        <a:pt x="125" y="11"/>
                      </a:lnTo>
                      <a:lnTo>
                        <a:pt x="118" y="15"/>
                      </a:lnTo>
                      <a:lnTo>
                        <a:pt x="112" y="24"/>
                      </a:lnTo>
                      <a:lnTo>
                        <a:pt x="107" y="35"/>
                      </a:lnTo>
                      <a:lnTo>
                        <a:pt x="100" y="48"/>
                      </a:lnTo>
                      <a:lnTo>
                        <a:pt x="95" y="62"/>
                      </a:lnTo>
                      <a:lnTo>
                        <a:pt x="88" y="80"/>
                      </a:lnTo>
                      <a:lnTo>
                        <a:pt x="82" y="100"/>
                      </a:lnTo>
                      <a:lnTo>
                        <a:pt x="78" y="111"/>
                      </a:lnTo>
                      <a:lnTo>
                        <a:pt x="68" y="136"/>
                      </a:lnTo>
                      <a:lnTo>
                        <a:pt x="60" y="155"/>
                      </a:lnTo>
                      <a:lnTo>
                        <a:pt x="51" y="170"/>
                      </a:lnTo>
                      <a:lnTo>
                        <a:pt x="43" y="180"/>
                      </a:lnTo>
                      <a:lnTo>
                        <a:pt x="33" y="188"/>
                      </a:lnTo>
                      <a:lnTo>
                        <a:pt x="24" y="192"/>
                      </a:lnTo>
                      <a:lnTo>
                        <a:pt x="14" y="194"/>
                      </a:lnTo>
                      <a:lnTo>
                        <a:pt x="3" y="195"/>
                      </a:lnTo>
                      <a:lnTo>
                        <a:pt x="1" y="195"/>
                      </a:lnTo>
                      <a:lnTo>
                        <a:pt x="0" y="195"/>
                      </a:lnTo>
                      <a:lnTo>
                        <a:pt x="0" y="195"/>
                      </a:lnTo>
                      <a:lnTo>
                        <a:pt x="1" y="187"/>
                      </a:lnTo>
                      <a:lnTo>
                        <a:pt x="3" y="187"/>
                      </a:lnTo>
                      <a:lnTo>
                        <a:pt x="9" y="185"/>
                      </a:lnTo>
                      <a:lnTo>
                        <a:pt x="15" y="183"/>
                      </a:lnTo>
                      <a:lnTo>
                        <a:pt x="20" y="178"/>
                      </a:lnTo>
                      <a:lnTo>
                        <a:pt x="26" y="170"/>
                      </a:lnTo>
                      <a:lnTo>
                        <a:pt x="31" y="158"/>
                      </a:lnTo>
                      <a:lnTo>
                        <a:pt x="37" y="143"/>
                      </a:lnTo>
                      <a:lnTo>
                        <a:pt x="45" y="124"/>
                      </a:lnTo>
                      <a:lnTo>
                        <a:pt x="53" y="100"/>
                      </a:lnTo>
                      <a:lnTo>
                        <a:pt x="60" y="81"/>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51" name="Freeform 95"/>
                <p:cNvSpPr>
                  <a:spLocks/>
                </p:cNvSpPr>
                <p:nvPr/>
              </p:nvSpPr>
              <p:spPr bwMode="auto">
                <a:xfrm>
                  <a:off x="1302" y="2273"/>
                  <a:ext cx="130" cy="195"/>
                </a:xfrm>
                <a:custGeom>
                  <a:avLst/>
                  <a:gdLst>
                    <a:gd name="T0" fmla="*/ 129 w 130"/>
                    <a:gd name="T1" fmla="*/ 186 h 195"/>
                    <a:gd name="T2" fmla="*/ 123 w 130"/>
                    <a:gd name="T3" fmla="*/ 184 h 195"/>
                    <a:gd name="T4" fmla="*/ 117 w 130"/>
                    <a:gd name="T5" fmla="*/ 182 h 195"/>
                    <a:gd name="T6" fmla="*/ 111 w 130"/>
                    <a:gd name="T7" fmla="*/ 177 h 195"/>
                    <a:gd name="T8" fmla="*/ 106 w 130"/>
                    <a:gd name="T9" fmla="*/ 169 h 195"/>
                    <a:gd name="T10" fmla="*/ 100 w 130"/>
                    <a:gd name="T11" fmla="*/ 157 h 195"/>
                    <a:gd name="T12" fmla="*/ 94 w 130"/>
                    <a:gd name="T13" fmla="*/ 142 h 195"/>
                    <a:gd name="T14" fmla="*/ 87 w 130"/>
                    <a:gd name="T15" fmla="*/ 123 h 195"/>
                    <a:gd name="T16" fmla="*/ 79 w 130"/>
                    <a:gd name="T17" fmla="*/ 100 h 195"/>
                    <a:gd name="T18" fmla="*/ 72 w 130"/>
                    <a:gd name="T19" fmla="*/ 80 h 195"/>
                    <a:gd name="T20" fmla="*/ 61 w 130"/>
                    <a:gd name="T21" fmla="*/ 56 h 195"/>
                    <a:gd name="T22" fmla="*/ 52 w 130"/>
                    <a:gd name="T23" fmla="*/ 36 h 195"/>
                    <a:gd name="T24" fmla="*/ 42 w 130"/>
                    <a:gd name="T25" fmla="*/ 23 h 195"/>
                    <a:gd name="T26" fmla="*/ 34 w 130"/>
                    <a:gd name="T27" fmla="*/ 13 h 195"/>
                    <a:gd name="T28" fmla="*/ 26 w 130"/>
                    <a:gd name="T29" fmla="*/ 6 h 195"/>
                    <a:gd name="T30" fmla="*/ 17 w 130"/>
                    <a:gd name="T31" fmla="*/ 3 h 195"/>
                    <a:gd name="T32" fmla="*/ 9 w 130"/>
                    <a:gd name="T33" fmla="*/ 0 h 195"/>
                    <a:gd name="T34" fmla="*/ 1 w 130"/>
                    <a:gd name="T35" fmla="*/ 0 h 195"/>
                    <a:gd name="T36" fmla="*/ 0 w 130"/>
                    <a:gd name="T37" fmla="*/ 8 h 195"/>
                    <a:gd name="T38" fmla="*/ 0 w 130"/>
                    <a:gd name="T39" fmla="*/ 8 h 195"/>
                    <a:gd name="T40" fmla="*/ 7 w 130"/>
                    <a:gd name="T41" fmla="*/ 10 h 195"/>
                    <a:gd name="T42" fmla="*/ 14 w 130"/>
                    <a:gd name="T43" fmla="*/ 15 h 195"/>
                    <a:gd name="T44" fmla="*/ 20 w 130"/>
                    <a:gd name="T45" fmla="*/ 23 h 195"/>
                    <a:gd name="T46" fmla="*/ 26 w 130"/>
                    <a:gd name="T47" fmla="*/ 34 h 195"/>
                    <a:gd name="T48" fmla="*/ 31 w 130"/>
                    <a:gd name="T49" fmla="*/ 48 h 195"/>
                    <a:gd name="T50" fmla="*/ 37 w 130"/>
                    <a:gd name="T51" fmla="*/ 63 h 195"/>
                    <a:gd name="T52" fmla="*/ 44 w 130"/>
                    <a:gd name="T53" fmla="*/ 80 h 195"/>
                    <a:gd name="T54" fmla="*/ 51 w 130"/>
                    <a:gd name="T55" fmla="*/ 100 h 195"/>
                    <a:gd name="T56" fmla="*/ 55 w 130"/>
                    <a:gd name="T57" fmla="*/ 111 h 195"/>
                    <a:gd name="T58" fmla="*/ 63 w 130"/>
                    <a:gd name="T59" fmla="*/ 135 h 195"/>
                    <a:gd name="T60" fmla="*/ 72 w 130"/>
                    <a:gd name="T61" fmla="*/ 154 h 195"/>
                    <a:gd name="T62" fmla="*/ 80 w 130"/>
                    <a:gd name="T63" fmla="*/ 170 h 195"/>
                    <a:gd name="T64" fmla="*/ 89 w 130"/>
                    <a:gd name="T65" fmla="*/ 180 h 195"/>
                    <a:gd name="T66" fmla="*/ 98 w 130"/>
                    <a:gd name="T67" fmla="*/ 187 h 195"/>
                    <a:gd name="T68" fmla="*/ 107 w 130"/>
                    <a:gd name="T69" fmla="*/ 191 h 195"/>
                    <a:gd name="T70" fmla="*/ 118 w 130"/>
                    <a:gd name="T71" fmla="*/ 193 h 195"/>
                    <a:gd name="T72" fmla="*/ 129 w 130"/>
                    <a:gd name="T73" fmla="*/ 194 h 195"/>
                    <a:gd name="T74" fmla="*/ 129 w 130"/>
                    <a:gd name="T75" fmla="*/ 18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95">
                      <a:moveTo>
                        <a:pt x="129" y="186"/>
                      </a:moveTo>
                      <a:lnTo>
                        <a:pt x="123" y="184"/>
                      </a:lnTo>
                      <a:lnTo>
                        <a:pt x="117" y="182"/>
                      </a:lnTo>
                      <a:lnTo>
                        <a:pt x="111" y="177"/>
                      </a:lnTo>
                      <a:lnTo>
                        <a:pt x="106" y="169"/>
                      </a:lnTo>
                      <a:lnTo>
                        <a:pt x="100" y="157"/>
                      </a:lnTo>
                      <a:lnTo>
                        <a:pt x="94" y="142"/>
                      </a:lnTo>
                      <a:lnTo>
                        <a:pt x="87" y="123"/>
                      </a:lnTo>
                      <a:lnTo>
                        <a:pt x="79" y="100"/>
                      </a:lnTo>
                      <a:lnTo>
                        <a:pt x="72" y="80"/>
                      </a:lnTo>
                      <a:lnTo>
                        <a:pt x="61" y="56"/>
                      </a:lnTo>
                      <a:lnTo>
                        <a:pt x="52" y="36"/>
                      </a:lnTo>
                      <a:lnTo>
                        <a:pt x="42" y="23"/>
                      </a:lnTo>
                      <a:lnTo>
                        <a:pt x="34" y="13"/>
                      </a:lnTo>
                      <a:lnTo>
                        <a:pt x="26" y="6"/>
                      </a:lnTo>
                      <a:lnTo>
                        <a:pt x="17" y="3"/>
                      </a:lnTo>
                      <a:lnTo>
                        <a:pt x="9" y="0"/>
                      </a:lnTo>
                      <a:lnTo>
                        <a:pt x="1" y="0"/>
                      </a:lnTo>
                      <a:lnTo>
                        <a:pt x="0" y="8"/>
                      </a:lnTo>
                      <a:lnTo>
                        <a:pt x="0" y="8"/>
                      </a:lnTo>
                      <a:lnTo>
                        <a:pt x="7" y="10"/>
                      </a:lnTo>
                      <a:lnTo>
                        <a:pt x="14" y="15"/>
                      </a:lnTo>
                      <a:lnTo>
                        <a:pt x="20" y="23"/>
                      </a:lnTo>
                      <a:lnTo>
                        <a:pt x="26" y="34"/>
                      </a:lnTo>
                      <a:lnTo>
                        <a:pt x="31" y="48"/>
                      </a:lnTo>
                      <a:lnTo>
                        <a:pt x="37" y="63"/>
                      </a:lnTo>
                      <a:lnTo>
                        <a:pt x="44" y="80"/>
                      </a:lnTo>
                      <a:lnTo>
                        <a:pt x="51" y="100"/>
                      </a:lnTo>
                      <a:lnTo>
                        <a:pt x="55" y="111"/>
                      </a:lnTo>
                      <a:lnTo>
                        <a:pt x="63" y="135"/>
                      </a:lnTo>
                      <a:lnTo>
                        <a:pt x="72" y="154"/>
                      </a:lnTo>
                      <a:lnTo>
                        <a:pt x="80" y="170"/>
                      </a:lnTo>
                      <a:lnTo>
                        <a:pt x="89" y="180"/>
                      </a:lnTo>
                      <a:lnTo>
                        <a:pt x="98" y="187"/>
                      </a:lnTo>
                      <a:lnTo>
                        <a:pt x="107" y="191"/>
                      </a:lnTo>
                      <a:lnTo>
                        <a:pt x="118" y="193"/>
                      </a:lnTo>
                      <a:lnTo>
                        <a:pt x="129" y="194"/>
                      </a:lnTo>
                      <a:lnTo>
                        <a:pt x="129" y="186"/>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52" name="Freeform 96"/>
                <p:cNvSpPr>
                  <a:spLocks/>
                </p:cNvSpPr>
                <p:nvPr/>
              </p:nvSpPr>
              <p:spPr bwMode="auto">
                <a:xfrm>
                  <a:off x="1047" y="2272"/>
                  <a:ext cx="130" cy="196"/>
                </a:xfrm>
                <a:custGeom>
                  <a:avLst/>
                  <a:gdLst>
                    <a:gd name="T0" fmla="*/ 129 w 130"/>
                    <a:gd name="T1" fmla="*/ 187 h 196"/>
                    <a:gd name="T2" fmla="*/ 123 w 130"/>
                    <a:gd name="T3" fmla="*/ 185 h 196"/>
                    <a:gd name="T4" fmla="*/ 117 w 130"/>
                    <a:gd name="T5" fmla="*/ 183 h 196"/>
                    <a:gd name="T6" fmla="*/ 111 w 130"/>
                    <a:gd name="T7" fmla="*/ 178 h 196"/>
                    <a:gd name="T8" fmla="*/ 107 w 130"/>
                    <a:gd name="T9" fmla="*/ 170 h 196"/>
                    <a:gd name="T10" fmla="*/ 101 w 130"/>
                    <a:gd name="T11" fmla="*/ 158 h 196"/>
                    <a:gd name="T12" fmla="*/ 94 w 130"/>
                    <a:gd name="T13" fmla="*/ 143 h 196"/>
                    <a:gd name="T14" fmla="*/ 88 w 130"/>
                    <a:gd name="T15" fmla="*/ 124 h 196"/>
                    <a:gd name="T16" fmla="*/ 79 w 130"/>
                    <a:gd name="T17" fmla="*/ 100 h 196"/>
                    <a:gd name="T18" fmla="*/ 72 w 130"/>
                    <a:gd name="T19" fmla="*/ 81 h 196"/>
                    <a:gd name="T20" fmla="*/ 61 w 130"/>
                    <a:gd name="T21" fmla="*/ 57 h 196"/>
                    <a:gd name="T22" fmla="*/ 52 w 130"/>
                    <a:gd name="T23" fmla="*/ 37 h 196"/>
                    <a:gd name="T24" fmla="*/ 42 w 130"/>
                    <a:gd name="T25" fmla="*/ 23 h 196"/>
                    <a:gd name="T26" fmla="*/ 34 w 130"/>
                    <a:gd name="T27" fmla="*/ 12 h 196"/>
                    <a:gd name="T28" fmla="*/ 26 w 130"/>
                    <a:gd name="T29" fmla="*/ 6 h 196"/>
                    <a:gd name="T30" fmla="*/ 17 w 130"/>
                    <a:gd name="T31" fmla="*/ 2 h 196"/>
                    <a:gd name="T32" fmla="*/ 9 w 130"/>
                    <a:gd name="T33" fmla="*/ 0 h 196"/>
                    <a:gd name="T34" fmla="*/ 1 w 130"/>
                    <a:gd name="T35" fmla="*/ 0 h 196"/>
                    <a:gd name="T36" fmla="*/ 0 w 130"/>
                    <a:gd name="T37" fmla="*/ 9 h 196"/>
                    <a:gd name="T38" fmla="*/ 0 w 130"/>
                    <a:gd name="T39" fmla="*/ 9 h 196"/>
                    <a:gd name="T40" fmla="*/ 7 w 130"/>
                    <a:gd name="T41" fmla="*/ 11 h 196"/>
                    <a:gd name="T42" fmla="*/ 14 w 130"/>
                    <a:gd name="T43" fmla="*/ 15 h 196"/>
                    <a:gd name="T44" fmla="*/ 20 w 130"/>
                    <a:gd name="T45" fmla="*/ 24 h 196"/>
                    <a:gd name="T46" fmla="*/ 26 w 130"/>
                    <a:gd name="T47" fmla="*/ 35 h 196"/>
                    <a:gd name="T48" fmla="*/ 32 w 130"/>
                    <a:gd name="T49" fmla="*/ 48 h 196"/>
                    <a:gd name="T50" fmla="*/ 37 w 130"/>
                    <a:gd name="T51" fmla="*/ 62 h 196"/>
                    <a:gd name="T52" fmla="*/ 44 w 130"/>
                    <a:gd name="T53" fmla="*/ 80 h 196"/>
                    <a:gd name="T54" fmla="*/ 51 w 130"/>
                    <a:gd name="T55" fmla="*/ 100 h 196"/>
                    <a:gd name="T56" fmla="*/ 55 w 130"/>
                    <a:gd name="T57" fmla="*/ 111 h 196"/>
                    <a:gd name="T58" fmla="*/ 63 w 130"/>
                    <a:gd name="T59" fmla="*/ 136 h 196"/>
                    <a:gd name="T60" fmla="*/ 72 w 130"/>
                    <a:gd name="T61" fmla="*/ 155 h 196"/>
                    <a:gd name="T62" fmla="*/ 80 w 130"/>
                    <a:gd name="T63" fmla="*/ 170 h 196"/>
                    <a:gd name="T64" fmla="*/ 90 w 130"/>
                    <a:gd name="T65" fmla="*/ 180 h 196"/>
                    <a:gd name="T66" fmla="*/ 98 w 130"/>
                    <a:gd name="T67" fmla="*/ 188 h 196"/>
                    <a:gd name="T68" fmla="*/ 108 w 130"/>
                    <a:gd name="T69" fmla="*/ 192 h 196"/>
                    <a:gd name="T70" fmla="*/ 118 w 130"/>
                    <a:gd name="T71" fmla="*/ 194 h 196"/>
                    <a:gd name="T72" fmla="*/ 129 w 130"/>
                    <a:gd name="T73" fmla="*/ 195 h 196"/>
                    <a:gd name="T74" fmla="*/ 129 w 130"/>
                    <a:gd name="T75" fmla="*/ 187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96">
                      <a:moveTo>
                        <a:pt x="129" y="187"/>
                      </a:moveTo>
                      <a:lnTo>
                        <a:pt x="123" y="185"/>
                      </a:lnTo>
                      <a:lnTo>
                        <a:pt x="117" y="183"/>
                      </a:lnTo>
                      <a:lnTo>
                        <a:pt x="111" y="178"/>
                      </a:lnTo>
                      <a:lnTo>
                        <a:pt x="107" y="170"/>
                      </a:lnTo>
                      <a:lnTo>
                        <a:pt x="101" y="158"/>
                      </a:lnTo>
                      <a:lnTo>
                        <a:pt x="94" y="143"/>
                      </a:lnTo>
                      <a:lnTo>
                        <a:pt x="88" y="124"/>
                      </a:lnTo>
                      <a:lnTo>
                        <a:pt x="79" y="100"/>
                      </a:lnTo>
                      <a:lnTo>
                        <a:pt x="72" y="81"/>
                      </a:lnTo>
                      <a:lnTo>
                        <a:pt x="61" y="57"/>
                      </a:lnTo>
                      <a:lnTo>
                        <a:pt x="52" y="37"/>
                      </a:lnTo>
                      <a:lnTo>
                        <a:pt x="42" y="23"/>
                      </a:lnTo>
                      <a:lnTo>
                        <a:pt x="34" y="12"/>
                      </a:lnTo>
                      <a:lnTo>
                        <a:pt x="26" y="6"/>
                      </a:lnTo>
                      <a:lnTo>
                        <a:pt x="17" y="2"/>
                      </a:lnTo>
                      <a:lnTo>
                        <a:pt x="9" y="0"/>
                      </a:lnTo>
                      <a:lnTo>
                        <a:pt x="1" y="0"/>
                      </a:lnTo>
                      <a:lnTo>
                        <a:pt x="0" y="9"/>
                      </a:lnTo>
                      <a:lnTo>
                        <a:pt x="0" y="9"/>
                      </a:lnTo>
                      <a:lnTo>
                        <a:pt x="7" y="11"/>
                      </a:lnTo>
                      <a:lnTo>
                        <a:pt x="14" y="15"/>
                      </a:lnTo>
                      <a:lnTo>
                        <a:pt x="20" y="24"/>
                      </a:lnTo>
                      <a:lnTo>
                        <a:pt x="26" y="35"/>
                      </a:lnTo>
                      <a:lnTo>
                        <a:pt x="32" y="48"/>
                      </a:lnTo>
                      <a:lnTo>
                        <a:pt x="37" y="62"/>
                      </a:lnTo>
                      <a:lnTo>
                        <a:pt x="44" y="80"/>
                      </a:lnTo>
                      <a:lnTo>
                        <a:pt x="51" y="100"/>
                      </a:lnTo>
                      <a:lnTo>
                        <a:pt x="55" y="111"/>
                      </a:lnTo>
                      <a:lnTo>
                        <a:pt x="63" y="136"/>
                      </a:lnTo>
                      <a:lnTo>
                        <a:pt x="72" y="155"/>
                      </a:lnTo>
                      <a:lnTo>
                        <a:pt x="80" y="170"/>
                      </a:lnTo>
                      <a:lnTo>
                        <a:pt x="90" y="180"/>
                      </a:lnTo>
                      <a:lnTo>
                        <a:pt x="98" y="188"/>
                      </a:lnTo>
                      <a:lnTo>
                        <a:pt x="108" y="192"/>
                      </a:lnTo>
                      <a:lnTo>
                        <a:pt x="118" y="194"/>
                      </a:lnTo>
                      <a:lnTo>
                        <a:pt x="129" y="195"/>
                      </a:lnTo>
                      <a:lnTo>
                        <a:pt x="129" y="187"/>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9553" name="Group 97"/>
              <p:cNvGrpSpPr>
                <a:grpSpLocks/>
              </p:cNvGrpSpPr>
              <p:nvPr/>
            </p:nvGrpSpPr>
            <p:grpSpPr bwMode="auto">
              <a:xfrm>
                <a:off x="1390" y="2263"/>
                <a:ext cx="59" cy="191"/>
                <a:chOff x="1390" y="2263"/>
                <a:chExt cx="59" cy="191"/>
              </a:xfrm>
            </p:grpSpPr>
            <p:sp>
              <p:nvSpPr>
                <p:cNvPr id="19554" name="Line 98"/>
                <p:cNvSpPr>
                  <a:spLocks noChangeShapeType="1"/>
                </p:cNvSpPr>
                <p:nvPr/>
              </p:nvSpPr>
              <p:spPr bwMode="auto">
                <a:xfrm>
                  <a:off x="1417" y="2303"/>
                  <a:ext cx="0" cy="151"/>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555" name="Group 99"/>
                <p:cNvGrpSpPr>
                  <a:grpSpLocks/>
                </p:cNvGrpSpPr>
                <p:nvPr/>
              </p:nvGrpSpPr>
              <p:grpSpPr bwMode="auto">
                <a:xfrm>
                  <a:off x="1390" y="2263"/>
                  <a:ext cx="59" cy="60"/>
                  <a:chOff x="1390" y="2263"/>
                  <a:chExt cx="59" cy="60"/>
                </a:xfrm>
              </p:grpSpPr>
              <p:sp>
                <p:nvSpPr>
                  <p:cNvPr id="19556" name="Line 100"/>
                  <p:cNvSpPr>
                    <a:spLocks noChangeShapeType="1"/>
                  </p:cNvSpPr>
                  <p:nvPr/>
                </p:nvSpPr>
                <p:spPr bwMode="auto">
                  <a:xfrm flipH="1">
                    <a:off x="1390" y="2263"/>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57" name="Line 101"/>
                  <p:cNvSpPr>
                    <a:spLocks noChangeShapeType="1"/>
                  </p:cNvSpPr>
                  <p:nvPr/>
                </p:nvSpPr>
                <p:spPr bwMode="auto">
                  <a:xfrm>
                    <a:off x="1390" y="2264"/>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grpSp>
          <p:nvGrpSpPr>
            <p:cNvPr id="19558" name="Group 102"/>
            <p:cNvGrpSpPr>
              <a:grpSpLocks/>
            </p:cNvGrpSpPr>
            <p:nvPr/>
          </p:nvGrpSpPr>
          <p:grpSpPr bwMode="auto">
            <a:xfrm>
              <a:off x="1947" y="2188"/>
              <a:ext cx="457" cy="201"/>
              <a:chOff x="1278" y="2011"/>
              <a:chExt cx="514" cy="201"/>
            </a:xfrm>
          </p:grpSpPr>
          <p:grpSp>
            <p:nvGrpSpPr>
              <p:cNvPr id="19559" name="Group 103"/>
              <p:cNvGrpSpPr>
                <a:grpSpLocks/>
              </p:cNvGrpSpPr>
              <p:nvPr/>
            </p:nvGrpSpPr>
            <p:grpSpPr bwMode="auto">
              <a:xfrm>
                <a:off x="1278" y="2016"/>
                <a:ext cx="514" cy="196"/>
                <a:chOff x="1278" y="2016"/>
                <a:chExt cx="514" cy="196"/>
              </a:xfrm>
            </p:grpSpPr>
            <p:sp>
              <p:nvSpPr>
                <p:cNvPr id="19560" name="Freeform 104"/>
                <p:cNvSpPr>
                  <a:spLocks/>
                </p:cNvSpPr>
                <p:nvPr/>
              </p:nvSpPr>
              <p:spPr bwMode="auto">
                <a:xfrm>
                  <a:off x="1533" y="2016"/>
                  <a:ext cx="132" cy="196"/>
                </a:xfrm>
                <a:custGeom>
                  <a:avLst/>
                  <a:gdLst>
                    <a:gd name="T0" fmla="*/ 59 w 132"/>
                    <a:gd name="T1" fmla="*/ 81 h 196"/>
                    <a:gd name="T2" fmla="*/ 69 w 132"/>
                    <a:gd name="T3" fmla="*/ 57 h 196"/>
                    <a:gd name="T4" fmla="*/ 79 w 132"/>
                    <a:gd name="T5" fmla="*/ 37 h 196"/>
                    <a:gd name="T6" fmla="*/ 87 w 132"/>
                    <a:gd name="T7" fmla="*/ 23 h 196"/>
                    <a:gd name="T8" fmla="*/ 97 w 132"/>
                    <a:gd name="T9" fmla="*/ 12 h 196"/>
                    <a:gd name="T10" fmla="*/ 105 w 132"/>
                    <a:gd name="T11" fmla="*/ 6 h 196"/>
                    <a:gd name="T12" fmla="*/ 113 w 132"/>
                    <a:gd name="T13" fmla="*/ 2 h 196"/>
                    <a:gd name="T14" fmla="*/ 122 w 132"/>
                    <a:gd name="T15" fmla="*/ 0 h 196"/>
                    <a:gd name="T16" fmla="*/ 130 w 132"/>
                    <a:gd name="T17" fmla="*/ 0 h 196"/>
                    <a:gd name="T18" fmla="*/ 131 w 132"/>
                    <a:gd name="T19" fmla="*/ 9 h 196"/>
                    <a:gd name="T20" fmla="*/ 130 w 132"/>
                    <a:gd name="T21" fmla="*/ 9 h 196"/>
                    <a:gd name="T22" fmla="*/ 124 w 132"/>
                    <a:gd name="T23" fmla="*/ 11 h 196"/>
                    <a:gd name="T24" fmla="*/ 117 w 132"/>
                    <a:gd name="T25" fmla="*/ 15 h 196"/>
                    <a:gd name="T26" fmla="*/ 111 w 132"/>
                    <a:gd name="T27" fmla="*/ 24 h 196"/>
                    <a:gd name="T28" fmla="*/ 105 w 132"/>
                    <a:gd name="T29" fmla="*/ 35 h 196"/>
                    <a:gd name="T30" fmla="*/ 99 w 132"/>
                    <a:gd name="T31" fmla="*/ 48 h 196"/>
                    <a:gd name="T32" fmla="*/ 93 w 132"/>
                    <a:gd name="T33" fmla="*/ 64 h 196"/>
                    <a:gd name="T34" fmla="*/ 87 w 132"/>
                    <a:gd name="T35" fmla="*/ 81 h 196"/>
                    <a:gd name="T36" fmla="*/ 80 w 132"/>
                    <a:gd name="T37" fmla="*/ 100 h 196"/>
                    <a:gd name="T38" fmla="*/ 76 w 132"/>
                    <a:gd name="T39" fmla="*/ 112 h 196"/>
                    <a:gd name="T40" fmla="*/ 67 w 132"/>
                    <a:gd name="T41" fmla="*/ 136 h 196"/>
                    <a:gd name="T42" fmla="*/ 59 w 132"/>
                    <a:gd name="T43" fmla="*/ 155 h 196"/>
                    <a:gd name="T44" fmla="*/ 50 w 132"/>
                    <a:gd name="T45" fmla="*/ 171 h 196"/>
                    <a:gd name="T46" fmla="*/ 42 w 132"/>
                    <a:gd name="T47" fmla="*/ 181 h 196"/>
                    <a:gd name="T48" fmla="*/ 32 w 132"/>
                    <a:gd name="T49" fmla="*/ 188 h 196"/>
                    <a:gd name="T50" fmla="*/ 23 w 132"/>
                    <a:gd name="T51" fmla="*/ 192 h 196"/>
                    <a:gd name="T52" fmla="*/ 13 w 132"/>
                    <a:gd name="T53" fmla="*/ 194 h 196"/>
                    <a:gd name="T54" fmla="*/ 3 w 132"/>
                    <a:gd name="T55" fmla="*/ 195 h 196"/>
                    <a:gd name="T56" fmla="*/ 0 w 132"/>
                    <a:gd name="T57" fmla="*/ 195 h 196"/>
                    <a:gd name="T58" fmla="*/ 0 w 132"/>
                    <a:gd name="T59" fmla="*/ 187 h 196"/>
                    <a:gd name="T60" fmla="*/ 3 w 132"/>
                    <a:gd name="T61" fmla="*/ 187 h 196"/>
                    <a:gd name="T62" fmla="*/ 9 w 132"/>
                    <a:gd name="T63" fmla="*/ 185 h 196"/>
                    <a:gd name="T64" fmla="*/ 14 w 132"/>
                    <a:gd name="T65" fmla="*/ 183 h 196"/>
                    <a:gd name="T66" fmla="*/ 20 w 132"/>
                    <a:gd name="T67" fmla="*/ 178 h 196"/>
                    <a:gd name="T68" fmla="*/ 25 w 132"/>
                    <a:gd name="T69" fmla="*/ 170 h 196"/>
                    <a:gd name="T70" fmla="*/ 30 w 132"/>
                    <a:gd name="T71" fmla="*/ 158 h 196"/>
                    <a:gd name="T72" fmla="*/ 36 w 132"/>
                    <a:gd name="T73" fmla="*/ 143 h 196"/>
                    <a:gd name="T74" fmla="*/ 44 w 132"/>
                    <a:gd name="T75" fmla="*/ 124 h 196"/>
                    <a:gd name="T76" fmla="*/ 52 w 132"/>
                    <a:gd name="T77" fmla="*/ 100 h 196"/>
                    <a:gd name="T78" fmla="*/ 59 w 132"/>
                    <a:gd name="T79" fmla="*/ 8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2" h="196">
                      <a:moveTo>
                        <a:pt x="59" y="81"/>
                      </a:moveTo>
                      <a:lnTo>
                        <a:pt x="69" y="57"/>
                      </a:lnTo>
                      <a:lnTo>
                        <a:pt x="79" y="37"/>
                      </a:lnTo>
                      <a:lnTo>
                        <a:pt x="87" y="23"/>
                      </a:lnTo>
                      <a:lnTo>
                        <a:pt x="97" y="12"/>
                      </a:lnTo>
                      <a:lnTo>
                        <a:pt x="105" y="6"/>
                      </a:lnTo>
                      <a:lnTo>
                        <a:pt x="113" y="2"/>
                      </a:lnTo>
                      <a:lnTo>
                        <a:pt x="122" y="0"/>
                      </a:lnTo>
                      <a:lnTo>
                        <a:pt x="130" y="0"/>
                      </a:lnTo>
                      <a:lnTo>
                        <a:pt x="131" y="9"/>
                      </a:lnTo>
                      <a:lnTo>
                        <a:pt x="130" y="9"/>
                      </a:lnTo>
                      <a:lnTo>
                        <a:pt x="124" y="11"/>
                      </a:lnTo>
                      <a:lnTo>
                        <a:pt x="117" y="15"/>
                      </a:lnTo>
                      <a:lnTo>
                        <a:pt x="111" y="24"/>
                      </a:lnTo>
                      <a:lnTo>
                        <a:pt x="105" y="35"/>
                      </a:lnTo>
                      <a:lnTo>
                        <a:pt x="99" y="48"/>
                      </a:lnTo>
                      <a:lnTo>
                        <a:pt x="93" y="64"/>
                      </a:lnTo>
                      <a:lnTo>
                        <a:pt x="87" y="81"/>
                      </a:lnTo>
                      <a:lnTo>
                        <a:pt x="80" y="100"/>
                      </a:lnTo>
                      <a:lnTo>
                        <a:pt x="76" y="112"/>
                      </a:lnTo>
                      <a:lnTo>
                        <a:pt x="67" y="136"/>
                      </a:lnTo>
                      <a:lnTo>
                        <a:pt x="59" y="155"/>
                      </a:lnTo>
                      <a:lnTo>
                        <a:pt x="50" y="171"/>
                      </a:lnTo>
                      <a:lnTo>
                        <a:pt x="42" y="181"/>
                      </a:lnTo>
                      <a:lnTo>
                        <a:pt x="32" y="188"/>
                      </a:lnTo>
                      <a:lnTo>
                        <a:pt x="23" y="192"/>
                      </a:lnTo>
                      <a:lnTo>
                        <a:pt x="13" y="194"/>
                      </a:lnTo>
                      <a:lnTo>
                        <a:pt x="3" y="195"/>
                      </a:lnTo>
                      <a:lnTo>
                        <a:pt x="0" y="195"/>
                      </a:lnTo>
                      <a:lnTo>
                        <a:pt x="0" y="187"/>
                      </a:lnTo>
                      <a:lnTo>
                        <a:pt x="3" y="187"/>
                      </a:lnTo>
                      <a:lnTo>
                        <a:pt x="9" y="185"/>
                      </a:lnTo>
                      <a:lnTo>
                        <a:pt x="14" y="183"/>
                      </a:lnTo>
                      <a:lnTo>
                        <a:pt x="20" y="178"/>
                      </a:lnTo>
                      <a:lnTo>
                        <a:pt x="25" y="170"/>
                      </a:lnTo>
                      <a:lnTo>
                        <a:pt x="30" y="158"/>
                      </a:lnTo>
                      <a:lnTo>
                        <a:pt x="36" y="143"/>
                      </a:lnTo>
                      <a:lnTo>
                        <a:pt x="44" y="124"/>
                      </a:lnTo>
                      <a:lnTo>
                        <a:pt x="52" y="100"/>
                      </a:lnTo>
                      <a:lnTo>
                        <a:pt x="59" y="81"/>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61" name="Freeform 105"/>
                <p:cNvSpPr>
                  <a:spLocks/>
                </p:cNvSpPr>
                <p:nvPr/>
              </p:nvSpPr>
              <p:spPr bwMode="auto">
                <a:xfrm>
                  <a:off x="1278" y="2016"/>
                  <a:ext cx="134" cy="196"/>
                </a:xfrm>
                <a:custGeom>
                  <a:avLst/>
                  <a:gdLst>
                    <a:gd name="T0" fmla="*/ 60 w 134"/>
                    <a:gd name="T1" fmla="*/ 81 h 196"/>
                    <a:gd name="T2" fmla="*/ 70 w 134"/>
                    <a:gd name="T3" fmla="*/ 57 h 196"/>
                    <a:gd name="T4" fmla="*/ 81 w 134"/>
                    <a:gd name="T5" fmla="*/ 37 h 196"/>
                    <a:gd name="T6" fmla="*/ 89 w 134"/>
                    <a:gd name="T7" fmla="*/ 23 h 196"/>
                    <a:gd name="T8" fmla="*/ 98 w 134"/>
                    <a:gd name="T9" fmla="*/ 12 h 196"/>
                    <a:gd name="T10" fmla="*/ 107 w 134"/>
                    <a:gd name="T11" fmla="*/ 6 h 196"/>
                    <a:gd name="T12" fmla="*/ 116 w 134"/>
                    <a:gd name="T13" fmla="*/ 2 h 196"/>
                    <a:gd name="T14" fmla="*/ 123 w 134"/>
                    <a:gd name="T15" fmla="*/ 0 h 196"/>
                    <a:gd name="T16" fmla="*/ 133 w 134"/>
                    <a:gd name="T17" fmla="*/ 0 h 196"/>
                    <a:gd name="T18" fmla="*/ 133 w 134"/>
                    <a:gd name="T19" fmla="*/ 9 h 196"/>
                    <a:gd name="T20" fmla="*/ 132 w 134"/>
                    <a:gd name="T21" fmla="*/ 9 h 196"/>
                    <a:gd name="T22" fmla="*/ 125 w 134"/>
                    <a:gd name="T23" fmla="*/ 11 h 196"/>
                    <a:gd name="T24" fmla="*/ 118 w 134"/>
                    <a:gd name="T25" fmla="*/ 15 h 196"/>
                    <a:gd name="T26" fmla="*/ 112 w 134"/>
                    <a:gd name="T27" fmla="*/ 24 h 196"/>
                    <a:gd name="T28" fmla="*/ 107 w 134"/>
                    <a:gd name="T29" fmla="*/ 35 h 196"/>
                    <a:gd name="T30" fmla="*/ 100 w 134"/>
                    <a:gd name="T31" fmla="*/ 48 h 196"/>
                    <a:gd name="T32" fmla="*/ 95 w 134"/>
                    <a:gd name="T33" fmla="*/ 62 h 196"/>
                    <a:gd name="T34" fmla="*/ 88 w 134"/>
                    <a:gd name="T35" fmla="*/ 80 h 196"/>
                    <a:gd name="T36" fmla="*/ 82 w 134"/>
                    <a:gd name="T37" fmla="*/ 100 h 196"/>
                    <a:gd name="T38" fmla="*/ 78 w 134"/>
                    <a:gd name="T39" fmla="*/ 111 h 196"/>
                    <a:gd name="T40" fmla="*/ 68 w 134"/>
                    <a:gd name="T41" fmla="*/ 136 h 196"/>
                    <a:gd name="T42" fmla="*/ 60 w 134"/>
                    <a:gd name="T43" fmla="*/ 155 h 196"/>
                    <a:gd name="T44" fmla="*/ 51 w 134"/>
                    <a:gd name="T45" fmla="*/ 170 h 196"/>
                    <a:gd name="T46" fmla="*/ 43 w 134"/>
                    <a:gd name="T47" fmla="*/ 180 h 196"/>
                    <a:gd name="T48" fmla="*/ 33 w 134"/>
                    <a:gd name="T49" fmla="*/ 188 h 196"/>
                    <a:gd name="T50" fmla="*/ 24 w 134"/>
                    <a:gd name="T51" fmla="*/ 192 h 196"/>
                    <a:gd name="T52" fmla="*/ 14 w 134"/>
                    <a:gd name="T53" fmla="*/ 194 h 196"/>
                    <a:gd name="T54" fmla="*/ 3 w 134"/>
                    <a:gd name="T55" fmla="*/ 195 h 196"/>
                    <a:gd name="T56" fmla="*/ 1 w 134"/>
                    <a:gd name="T57" fmla="*/ 195 h 196"/>
                    <a:gd name="T58" fmla="*/ 0 w 134"/>
                    <a:gd name="T59" fmla="*/ 195 h 196"/>
                    <a:gd name="T60" fmla="*/ 0 w 134"/>
                    <a:gd name="T61" fmla="*/ 195 h 196"/>
                    <a:gd name="T62" fmla="*/ 1 w 134"/>
                    <a:gd name="T63" fmla="*/ 187 h 196"/>
                    <a:gd name="T64" fmla="*/ 3 w 134"/>
                    <a:gd name="T65" fmla="*/ 187 h 196"/>
                    <a:gd name="T66" fmla="*/ 9 w 134"/>
                    <a:gd name="T67" fmla="*/ 185 h 196"/>
                    <a:gd name="T68" fmla="*/ 15 w 134"/>
                    <a:gd name="T69" fmla="*/ 183 h 196"/>
                    <a:gd name="T70" fmla="*/ 20 w 134"/>
                    <a:gd name="T71" fmla="*/ 178 h 196"/>
                    <a:gd name="T72" fmla="*/ 26 w 134"/>
                    <a:gd name="T73" fmla="*/ 170 h 196"/>
                    <a:gd name="T74" fmla="*/ 31 w 134"/>
                    <a:gd name="T75" fmla="*/ 158 h 196"/>
                    <a:gd name="T76" fmla="*/ 37 w 134"/>
                    <a:gd name="T77" fmla="*/ 143 h 196"/>
                    <a:gd name="T78" fmla="*/ 45 w 134"/>
                    <a:gd name="T79" fmla="*/ 124 h 196"/>
                    <a:gd name="T80" fmla="*/ 53 w 134"/>
                    <a:gd name="T81" fmla="*/ 100 h 196"/>
                    <a:gd name="T82" fmla="*/ 60 w 134"/>
                    <a:gd name="T83" fmla="*/ 8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4" h="196">
                      <a:moveTo>
                        <a:pt x="60" y="81"/>
                      </a:moveTo>
                      <a:lnTo>
                        <a:pt x="70" y="57"/>
                      </a:lnTo>
                      <a:lnTo>
                        <a:pt x="81" y="37"/>
                      </a:lnTo>
                      <a:lnTo>
                        <a:pt x="89" y="23"/>
                      </a:lnTo>
                      <a:lnTo>
                        <a:pt x="98" y="12"/>
                      </a:lnTo>
                      <a:lnTo>
                        <a:pt x="107" y="6"/>
                      </a:lnTo>
                      <a:lnTo>
                        <a:pt x="116" y="2"/>
                      </a:lnTo>
                      <a:lnTo>
                        <a:pt x="123" y="0"/>
                      </a:lnTo>
                      <a:lnTo>
                        <a:pt x="133" y="0"/>
                      </a:lnTo>
                      <a:lnTo>
                        <a:pt x="133" y="9"/>
                      </a:lnTo>
                      <a:lnTo>
                        <a:pt x="132" y="9"/>
                      </a:lnTo>
                      <a:lnTo>
                        <a:pt x="125" y="11"/>
                      </a:lnTo>
                      <a:lnTo>
                        <a:pt x="118" y="15"/>
                      </a:lnTo>
                      <a:lnTo>
                        <a:pt x="112" y="24"/>
                      </a:lnTo>
                      <a:lnTo>
                        <a:pt x="107" y="35"/>
                      </a:lnTo>
                      <a:lnTo>
                        <a:pt x="100" y="48"/>
                      </a:lnTo>
                      <a:lnTo>
                        <a:pt x="95" y="62"/>
                      </a:lnTo>
                      <a:lnTo>
                        <a:pt x="88" y="80"/>
                      </a:lnTo>
                      <a:lnTo>
                        <a:pt x="82" y="100"/>
                      </a:lnTo>
                      <a:lnTo>
                        <a:pt x="78" y="111"/>
                      </a:lnTo>
                      <a:lnTo>
                        <a:pt x="68" y="136"/>
                      </a:lnTo>
                      <a:lnTo>
                        <a:pt x="60" y="155"/>
                      </a:lnTo>
                      <a:lnTo>
                        <a:pt x="51" y="170"/>
                      </a:lnTo>
                      <a:lnTo>
                        <a:pt x="43" y="180"/>
                      </a:lnTo>
                      <a:lnTo>
                        <a:pt x="33" y="188"/>
                      </a:lnTo>
                      <a:lnTo>
                        <a:pt x="24" y="192"/>
                      </a:lnTo>
                      <a:lnTo>
                        <a:pt x="14" y="194"/>
                      </a:lnTo>
                      <a:lnTo>
                        <a:pt x="3" y="195"/>
                      </a:lnTo>
                      <a:lnTo>
                        <a:pt x="1" y="195"/>
                      </a:lnTo>
                      <a:lnTo>
                        <a:pt x="0" y="195"/>
                      </a:lnTo>
                      <a:lnTo>
                        <a:pt x="0" y="195"/>
                      </a:lnTo>
                      <a:lnTo>
                        <a:pt x="1" y="187"/>
                      </a:lnTo>
                      <a:lnTo>
                        <a:pt x="3" y="187"/>
                      </a:lnTo>
                      <a:lnTo>
                        <a:pt x="9" y="185"/>
                      </a:lnTo>
                      <a:lnTo>
                        <a:pt x="15" y="183"/>
                      </a:lnTo>
                      <a:lnTo>
                        <a:pt x="20" y="178"/>
                      </a:lnTo>
                      <a:lnTo>
                        <a:pt x="26" y="170"/>
                      </a:lnTo>
                      <a:lnTo>
                        <a:pt x="31" y="158"/>
                      </a:lnTo>
                      <a:lnTo>
                        <a:pt x="37" y="143"/>
                      </a:lnTo>
                      <a:lnTo>
                        <a:pt x="45" y="124"/>
                      </a:lnTo>
                      <a:lnTo>
                        <a:pt x="53" y="100"/>
                      </a:lnTo>
                      <a:lnTo>
                        <a:pt x="60" y="81"/>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62" name="Freeform 106"/>
                <p:cNvSpPr>
                  <a:spLocks/>
                </p:cNvSpPr>
                <p:nvPr/>
              </p:nvSpPr>
              <p:spPr bwMode="auto">
                <a:xfrm>
                  <a:off x="1662" y="2017"/>
                  <a:ext cx="130" cy="195"/>
                </a:xfrm>
                <a:custGeom>
                  <a:avLst/>
                  <a:gdLst>
                    <a:gd name="T0" fmla="*/ 129 w 130"/>
                    <a:gd name="T1" fmla="*/ 186 h 195"/>
                    <a:gd name="T2" fmla="*/ 123 w 130"/>
                    <a:gd name="T3" fmla="*/ 184 h 195"/>
                    <a:gd name="T4" fmla="*/ 117 w 130"/>
                    <a:gd name="T5" fmla="*/ 182 h 195"/>
                    <a:gd name="T6" fmla="*/ 111 w 130"/>
                    <a:gd name="T7" fmla="*/ 177 h 195"/>
                    <a:gd name="T8" fmla="*/ 106 w 130"/>
                    <a:gd name="T9" fmla="*/ 169 h 195"/>
                    <a:gd name="T10" fmla="*/ 100 w 130"/>
                    <a:gd name="T11" fmla="*/ 157 h 195"/>
                    <a:gd name="T12" fmla="*/ 94 w 130"/>
                    <a:gd name="T13" fmla="*/ 142 h 195"/>
                    <a:gd name="T14" fmla="*/ 87 w 130"/>
                    <a:gd name="T15" fmla="*/ 123 h 195"/>
                    <a:gd name="T16" fmla="*/ 79 w 130"/>
                    <a:gd name="T17" fmla="*/ 100 h 195"/>
                    <a:gd name="T18" fmla="*/ 72 w 130"/>
                    <a:gd name="T19" fmla="*/ 80 h 195"/>
                    <a:gd name="T20" fmla="*/ 61 w 130"/>
                    <a:gd name="T21" fmla="*/ 56 h 195"/>
                    <a:gd name="T22" fmla="*/ 52 w 130"/>
                    <a:gd name="T23" fmla="*/ 36 h 195"/>
                    <a:gd name="T24" fmla="*/ 42 w 130"/>
                    <a:gd name="T25" fmla="*/ 23 h 195"/>
                    <a:gd name="T26" fmla="*/ 34 w 130"/>
                    <a:gd name="T27" fmla="*/ 13 h 195"/>
                    <a:gd name="T28" fmla="*/ 26 w 130"/>
                    <a:gd name="T29" fmla="*/ 6 h 195"/>
                    <a:gd name="T30" fmla="*/ 17 w 130"/>
                    <a:gd name="T31" fmla="*/ 3 h 195"/>
                    <a:gd name="T32" fmla="*/ 9 w 130"/>
                    <a:gd name="T33" fmla="*/ 0 h 195"/>
                    <a:gd name="T34" fmla="*/ 1 w 130"/>
                    <a:gd name="T35" fmla="*/ 0 h 195"/>
                    <a:gd name="T36" fmla="*/ 0 w 130"/>
                    <a:gd name="T37" fmla="*/ 8 h 195"/>
                    <a:gd name="T38" fmla="*/ 0 w 130"/>
                    <a:gd name="T39" fmla="*/ 8 h 195"/>
                    <a:gd name="T40" fmla="*/ 7 w 130"/>
                    <a:gd name="T41" fmla="*/ 10 h 195"/>
                    <a:gd name="T42" fmla="*/ 14 w 130"/>
                    <a:gd name="T43" fmla="*/ 15 h 195"/>
                    <a:gd name="T44" fmla="*/ 20 w 130"/>
                    <a:gd name="T45" fmla="*/ 23 h 195"/>
                    <a:gd name="T46" fmla="*/ 26 w 130"/>
                    <a:gd name="T47" fmla="*/ 34 h 195"/>
                    <a:gd name="T48" fmla="*/ 31 w 130"/>
                    <a:gd name="T49" fmla="*/ 48 h 195"/>
                    <a:gd name="T50" fmla="*/ 37 w 130"/>
                    <a:gd name="T51" fmla="*/ 63 h 195"/>
                    <a:gd name="T52" fmla="*/ 44 w 130"/>
                    <a:gd name="T53" fmla="*/ 80 h 195"/>
                    <a:gd name="T54" fmla="*/ 51 w 130"/>
                    <a:gd name="T55" fmla="*/ 100 h 195"/>
                    <a:gd name="T56" fmla="*/ 55 w 130"/>
                    <a:gd name="T57" fmla="*/ 111 h 195"/>
                    <a:gd name="T58" fmla="*/ 63 w 130"/>
                    <a:gd name="T59" fmla="*/ 135 h 195"/>
                    <a:gd name="T60" fmla="*/ 72 w 130"/>
                    <a:gd name="T61" fmla="*/ 154 h 195"/>
                    <a:gd name="T62" fmla="*/ 80 w 130"/>
                    <a:gd name="T63" fmla="*/ 170 h 195"/>
                    <a:gd name="T64" fmla="*/ 89 w 130"/>
                    <a:gd name="T65" fmla="*/ 180 h 195"/>
                    <a:gd name="T66" fmla="*/ 98 w 130"/>
                    <a:gd name="T67" fmla="*/ 187 h 195"/>
                    <a:gd name="T68" fmla="*/ 107 w 130"/>
                    <a:gd name="T69" fmla="*/ 191 h 195"/>
                    <a:gd name="T70" fmla="*/ 118 w 130"/>
                    <a:gd name="T71" fmla="*/ 193 h 195"/>
                    <a:gd name="T72" fmla="*/ 129 w 130"/>
                    <a:gd name="T73" fmla="*/ 194 h 195"/>
                    <a:gd name="T74" fmla="*/ 129 w 130"/>
                    <a:gd name="T75" fmla="*/ 18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95">
                      <a:moveTo>
                        <a:pt x="129" y="186"/>
                      </a:moveTo>
                      <a:lnTo>
                        <a:pt x="123" y="184"/>
                      </a:lnTo>
                      <a:lnTo>
                        <a:pt x="117" y="182"/>
                      </a:lnTo>
                      <a:lnTo>
                        <a:pt x="111" y="177"/>
                      </a:lnTo>
                      <a:lnTo>
                        <a:pt x="106" y="169"/>
                      </a:lnTo>
                      <a:lnTo>
                        <a:pt x="100" y="157"/>
                      </a:lnTo>
                      <a:lnTo>
                        <a:pt x="94" y="142"/>
                      </a:lnTo>
                      <a:lnTo>
                        <a:pt x="87" y="123"/>
                      </a:lnTo>
                      <a:lnTo>
                        <a:pt x="79" y="100"/>
                      </a:lnTo>
                      <a:lnTo>
                        <a:pt x="72" y="80"/>
                      </a:lnTo>
                      <a:lnTo>
                        <a:pt x="61" y="56"/>
                      </a:lnTo>
                      <a:lnTo>
                        <a:pt x="52" y="36"/>
                      </a:lnTo>
                      <a:lnTo>
                        <a:pt x="42" y="23"/>
                      </a:lnTo>
                      <a:lnTo>
                        <a:pt x="34" y="13"/>
                      </a:lnTo>
                      <a:lnTo>
                        <a:pt x="26" y="6"/>
                      </a:lnTo>
                      <a:lnTo>
                        <a:pt x="17" y="3"/>
                      </a:lnTo>
                      <a:lnTo>
                        <a:pt x="9" y="0"/>
                      </a:lnTo>
                      <a:lnTo>
                        <a:pt x="1" y="0"/>
                      </a:lnTo>
                      <a:lnTo>
                        <a:pt x="0" y="8"/>
                      </a:lnTo>
                      <a:lnTo>
                        <a:pt x="0" y="8"/>
                      </a:lnTo>
                      <a:lnTo>
                        <a:pt x="7" y="10"/>
                      </a:lnTo>
                      <a:lnTo>
                        <a:pt x="14" y="15"/>
                      </a:lnTo>
                      <a:lnTo>
                        <a:pt x="20" y="23"/>
                      </a:lnTo>
                      <a:lnTo>
                        <a:pt x="26" y="34"/>
                      </a:lnTo>
                      <a:lnTo>
                        <a:pt x="31" y="48"/>
                      </a:lnTo>
                      <a:lnTo>
                        <a:pt x="37" y="63"/>
                      </a:lnTo>
                      <a:lnTo>
                        <a:pt x="44" y="80"/>
                      </a:lnTo>
                      <a:lnTo>
                        <a:pt x="51" y="100"/>
                      </a:lnTo>
                      <a:lnTo>
                        <a:pt x="55" y="111"/>
                      </a:lnTo>
                      <a:lnTo>
                        <a:pt x="63" y="135"/>
                      </a:lnTo>
                      <a:lnTo>
                        <a:pt x="72" y="154"/>
                      </a:lnTo>
                      <a:lnTo>
                        <a:pt x="80" y="170"/>
                      </a:lnTo>
                      <a:lnTo>
                        <a:pt x="89" y="180"/>
                      </a:lnTo>
                      <a:lnTo>
                        <a:pt x="98" y="187"/>
                      </a:lnTo>
                      <a:lnTo>
                        <a:pt x="107" y="191"/>
                      </a:lnTo>
                      <a:lnTo>
                        <a:pt x="118" y="193"/>
                      </a:lnTo>
                      <a:lnTo>
                        <a:pt x="129" y="194"/>
                      </a:lnTo>
                      <a:lnTo>
                        <a:pt x="129" y="186"/>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63" name="Freeform 107"/>
                <p:cNvSpPr>
                  <a:spLocks/>
                </p:cNvSpPr>
                <p:nvPr/>
              </p:nvSpPr>
              <p:spPr bwMode="auto">
                <a:xfrm>
                  <a:off x="1407" y="2016"/>
                  <a:ext cx="130" cy="196"/>
                </a:xfrm>
                <a:custGeom>
                  <a:avLst/>
                  <a:gdLst>
                    <a:gd name="T0" fmla="*/ 129 w 130"/>
                    <a:gd name="T1" fmla="*/ 187 h 196"/>
                    <a:gd name="T2" fmla="*/ 123 w 130"/>
                    <a:gd name="T3" fmla="*/ 185 h 196"/>
                    <a:gd name="T4" fmla="*/ 117 w 130"/>
                    <a:gd name="T5" fmla="*/ 183 h 196"/>
                    <a:gd name="T6" fmla="*/ 111 w 130"/>
                    <a:gd name="T7" fmla="*/ 178 h 196"/>
                    <a:gd name="T8" fmla="*/ 107 w 130"/>
                    <a:gd name="T9" fmla="*/ 170 h 196"/>
                    <a:gd name="T10" fmla="*/ 101 w 130"/>
                    <a:gd name="T11" fmla="*/ 158 h 196"/>
                    <a:gd name="T12" fmla="*/ 94 w 130"/>
                    <a:gd name="T13" fmla="*/ 143 h 196"/>
                    <a:gd name="T14" fmla="*/ 88 w 130"/>
                    <a:gd name="T15" fmla="*/ 124 h 196"/>
                    <a:gd name="T16" fmla="*/ 79 w 130"/>
                    <a:gd name="T17" fmla="*/ 100 h 196"/>
                    <a:gd name="T18" fmla="*/ 72 w 130"/>
                    <a:gd name="T19" fmla="*/ 81 h 196"/>
                    <a:gd name="T20" fmla="*/ 61 w 130"/>
                    <a:gd name="T21" fmla="*/ 57 h 196"/>
                    <a:gd name="T22" fmla="*/ 52 w 130"/>
                    <a:gd name="T23" fmla="*/ 37 h 196"/>
                    <a:gd name="T24" fmla="*/ 42 w 130"/>
                    <a:gd name="T25" fmla="*/ 23 h 196"/>
                    <a:gd name="T26" fmla="*/ 34 w 130"/>
                    <a:gd name="T27" fmla="*/ 12 h 196"/>
                    <a:gd name="T28" fmla="*/ 26 w 130"/>
                    <a:gd name="T29" fmla="*/ 6 h 196"/>
                    <a:gd name="T30" fmla="*/ 17 w 130"/>
                    <a:gd name="T31" fmla="*/ 2 h 196"/>
                    <a:gd name="T32" fmla="*/ 9 w 130"/>
                    <a:gd name="T33" fmla="*/ 0 h 196"/>
                    <a:gd name="T34" fmla="*/ 1 w 130"/>
                    <a:gd name="T35" fmla="*/ 0 h 196"/>
                    <a:gd name="T36" fmla="*/ 0 w 130"/>
                    <a:gd name="T37" fmla="*/ 9 h 196"/>
                    <a:gd name="T38" fmla="*/ 0 w 130"/>
                    <a:gd name="T39" fmla="*/ 9 h 196"/>
                    <a:gd name="T40" fmla="*/ 7 w 130"/>
                    <a:gd name="T41" fmla="*/ 11 h 196"/>
                    <a:gd name="T42" fmla="*/ 14 w 130"/>
                    <a:gd name="T43" fmla="*/ 15 h 196"/>
                    <a:gd name="T44" fmla="*/ 20 w 130"/>
                    <a:gd name="T45" fmla="*/ 24 h 196"/>
                    <a:gd name="T46" fmla="*/ 26 w 130"/>
                    <a:gd name="T47" fmla="*/ 35 h 196"/>
                    <a:gd name="T48" fmla="*/ 32 w 130"/>
                    <a:gd name="T49" fmla="*/ 48 h 196"/>
                    <a:gd name="T50" fmla="*/ 37 w 130"/>
                    <a:gd name="T51" fmla="*/ 62 h 196"/>
                    <a:gd name="T52" fmla="*/ 44 w 130"/>
                    <a:gd name="T53" fmla="*/ 80 h 196"/>
                    <a:gd name="T54" fmla="*/ 51 w 130"/>
                    <a:gd name="T55" fmla="*/ 100 h 196"/>
                    <a:gd name="T56" fmla="*/ 55 w 130"/>
                    <a:gd name="T57" fmla="*/ 111 h 196"/>
                    <a:gd name="T58" fmla="*/ 63 w 130"/>
                    <a:gd name="T59" fmla="*/ 136 h 196"/>
                    <a:gd name="T60" fmla="*/ 72 w 130"/>
                    <a:gd name="T61" fmla="*/ 155 h 196"/>
                    <a:gd name="T62" fmla="*/ 80 w 130"/>
                    <a:gd name="T63" fmla="*/ 170 h 196"/>
                    <a:gd name="T64" fmla="*/ 90 w 130"/>
                    <a:gd name="T65" fmla="*/ 180 h 196"/>
                    <a:gd name="T66" fmla="*/ 98 w 130"/>
                    <a:gd name="T67" fmla="*/ 188 h 196"/>
                    <a:gd name="T68" fmla="*/ 108 w 130"/>
                    <a:gd name="T69" fmla="*/ 192 h 196"/>
                    <a:gd name="T70" fmla="*/ 118 w 130"/>
                    <a:gd name="T71" fmla="*/ 194 h 196"/>
                    <a:gd name="T72" fmla="*/ 129 w 130"/>
                    <a:gd name="T73" fmla="*/ 195 h 196"/>
                    <a:gd name="T74" fmla="*/ 129 w 130"/>
                    <a:gd name="T75" fmla="*/ 187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96">
                      <a:moveTo>
                        <a:pt x="129" y="187"/>
                      </a:moveTo>
                      <a:lnTo>
                        <a:pt x="123" y="185"/>
                      </a:lnTo>
                      <a:lnTo>
                        <a:pt x="117" y="183"/>
                      </a:lnTo>
                      <a:lnTo>
                        <a:pt x="111" y="178"/>
                      </a:lnTo>
                      <a:lnTo>
                        <a:pt x="107" y="170"/>
                      </a:lnTo>
                      <a:lnTo>
                        <a:pt x="101" y="158"/>
                      </a:lnTo>
                      <a:lnTo>
                        <a:pt x="94" y="143"/>
                      </a:lnTo>
                      <a:lnTo>
                        <a:pt x="88" y="124"/>
                      </a:lnTo>
                      <a:lnTo>
                        <a:pt x="79" y="100"/>
                      </a:lnTo>
                      <a:lnTo>
                        <a:pt x="72" y="81"/>
                      </a:lnTo>
                      <a:lnTo>
                        <a:pt x="61" y="57"/>
                      </a:lnTo>
                      <a:lnTo>
                        <a:pt x="52" y="37"/>
                      </a:lnTo>
                      <a:lnTo>
                        <a:pt x="42" y="23"/>
                      </a:lnTo>
                      <a:lnTo>
                        <a:pt x="34" y="12"/>
                      </a:lnTo>
                      <a:lnTo>
                        <a:pt x="26" y="6"/>
                      </a:lnTo>
                      <a:lnTo>
                        <a:pt x="17" y="2"/>
                      </a:lnTo>
                      <a:lnTo>
                        <a:pt x="9" y="0"/>
                      </a:lnTo>
                      <a:lnTo>
                        <a:pt x="1" y="0"/>
                      </a:lnTo>
                      <a:lnTo>
                        <a:pt x="0" y="9"/>
                      </a:lnTo>
                      <a:lnTo>
                        <a:pt x="0" y="9"/>
                      </a:lnTo>
                      <a:lnTo>
                        <a:pt x="7" y="11"/>
                      </a:lnTo>
                      <a:lnTo>
                        <a:pt x="14" y="15"/>
                      </a:lnTo>
                      <a:lnTo>
                        <a:pt x="20" y="24"/>
                      </a:lnTo>
                      <a:lnTo>
                        <a:pt x="26" y="35"/>
                      </a:lnTo>
                      <a:lnTo>
                        <a:pt x="32" y="48"/>
                      </a:lnTo>
                      <a:lnTo>
                        <a:pt x="37" y="62"/>
                      </a:lnTo>
                      <a:lnTo>
                        <a:pt x="44" y="80"/>
                      </a:lnTo>
                      <a:lnTo>
                        <a:pt x="51" y="100"/>
                      </a:lnTo>
                      <a:lnTo>
                        <a:pt x="55" y="111"/>
                      </a:lnTo>
                      <a:lnTo>
                        <a:pt x="63" y="136"/>
                      </a:lnTo>
                      <a:lnTo>
                        <a:pt x="72" y="155"/>
                      </a:lnTo>
                      <a:lnTo>
                        <a:pt x="80" y="170"/>
                      </a:lnTo>
                      <a:lnTo>
                        <a:pt x="90" y="180"/>
                      </a:lnTo>
                      <a:lnTo>
                        <a:pt x="98" y="188"/>
                      </a:lnTo>
                      <a:lnTo>
                        <a:pt x="108" y="192"/>
                      </a:lnTo>
                      <a:lnTo>
                        <a:pt x="118" y="194"/>
                      </a:lnTo>
                      <a:lnTo>
                        <a:pt x="129" y="195"/>
                      </a:lnTo>
                      <a:lnTo>
                        <a:pt x="129" y="187"/>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9564" name="Group 108"/>
              <p:cNvGrpSpPr>
                <a:grpSpLocks/>
              </p:cNvGrpSpPr>
              <p:nvPr/>
            </p:nvGrpSpPr>
            <p:grpSpPr bwMode="auto">
              <a:xfrm>
                <a:off x="1514" y="2011"/>
                <a:ext cx="59" cy="191"/>
                <a:chOff x="1514" y="2011"/>
                <a:chExt cx="59" cy="191"/>
              </a:xfrm>
            </p:grpSpPr>
            <p:sp>
              <p:nvSpPr>
                <p:cNvPr id="19565" name="Line 109"/>
                <p:cNvSpPr>
                  <a:spLocks noChangeShapeType="1"/>
                </p:cNvSpPr>
                <p:nvPr/>
              </p:nvSpPr>
              <p:spPr bwMode="auto">
                <a:xfrm>
                  <a:off x="1541" y="2051"/>
                  <a:ext cx="0" cy="151"/>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566" name="Group 110"/>
                <p:cNvGrpSpPr>
                  <a:grpSpLocks/>
                </p:cNvGrpSpPr>
                <p:nvPr/>
              </p:nvGrpSpPr>
              <p:grpSpPr bwMode="auto">
                <a:xfrm>
                  <a:off x="1514" y="2011"/>
                  <a:ext cx="59" cy="60"/>
                  <a:chOff x="1514" y="2011"/>
                  <a:chExt cx="59" cy="60"/>
                </a:xfrm>
              </p:grpSpPr>
              <p:sp>
                <p:nvSpPr>
                  <p:cNvPr id="19567" name="Line 111"/>
                  <p:cNvSpPr>
                    <a:spLocks noChangeShapeType="1"/>
                  </p:cNvSpPr>
                  <p:nvPr/>
                </p:nvSpPr>
                <p:spPr bwMode="auto">
                  <a:xfrm flipH="1">
                    <a:off x="1514" y="2011"/>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68" name="Line 112"/>
                  <p:cNvSpPr>
                    <a:spLocks noChangeShapeType="1"/>
                  </p:cNvSpPr>
                  <p:nvPr/>
                </p:nvSpPr>
                <p:spPr bwMode="auto">
                  <a:xfrm>
                    <a:off x="1514" y="2012"/>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sp>
          <p:nvSpPr>
            <p:cNvPr id="19569" name="Rectangle 113"/>
            <p:cNvSpPr>
              <a:spLocks noChangeArrowheads="1"/>
            </p:cNvSpPr>
            <p:nvPr/>
          </p:nvSpPr>
          <p:spPr bwMode="auto">
            <a:xfrm>
              <a:off x="645" y="2640"/>
              <a:ext cx="194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mn-ea"/>
                  <a:cs typeface="+mn-cs"/>
                </a:rPr>
                <a:t>Fragmented cRNA Target</a:t>
              </a:r>
            </a:p>
          </p:txBody>
        </p:sp>
        <p:sp>
          <p:nvSpPr>
            <p:cNvPr id="19570" name="Rectangle 114"/>
            <p:cNvSpPr>
              <a:spLocks noChangeArrowheads="1"/>
            </p:cNvSpPr>
            <p:nvPr/>
          </p:nvSpPr>
          <p:spPr bwMode="auto">
            <a:xfrm>
              <a:off x="3408" y="1776"/>
              <a:ext cx="206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mn-ea"/>
                  <a:cs typeface="+mn-cs"/>
                </a:rPr>
                <a:t>RNA:DNA Hybridized Array</a:t>
              </a:r>
            </a:p>
          </p:txBody>
        </p:sp>
        <p:sp>
          <p:nvSpPr>
            <p:cNvPr id="19571" name="Freeform 115"/>
            <p:cNvSpPr>
              <a:spLocks/>
            </p:cNvSpPr>
            <p:nvPr/>
          </p:nvSpPr>
          <p:spPr bwMode="auto">
            <a:xfrm>
              <a:off x="2670" y="1758"/>
              <a:ext cx="640" cy="327"/>
            </a:xfrm>
            <a:custGeom>
              <a:avLst/>
              <a:gdLst>
                <a:gd name="T0" fmla="*/ 0 w 720"/>
                <a:gd name="T1" fmla="*/ 0 h 327"/>
                <a:gd name="T2" fmla="*/ 13 w 720"/>
                <a:gd name="T3" fmla="*/ 3 h 327"/>
                <a:gd name="T4" fmla="*/ 31 w 720"/>
                <a:gd name="T5" fmla="*/ 6 h 327"/>
                <a:gd name="T6" fmla="*/ 81 w 720"/>
                <a:gd name="T7" fmla="*/ 15 h 327"/>
                <a:gd name="T8" fmla="*/ 135 w 720"/>
                <a:gd name="T9" fmla="*/ 24 h 327"/>
                <a:gd name="T10" fmla="*/ 184 w 720"/>
                <a:gd name="T11" fmla="*/ 36 h 327"/>
                <a:gd name="T12" fmla="*/ 233 w 720"/>
                <a:gd name="T13" fmla="*/ 51 h 327"/>
                <a:gd name="T14" fmla="*/ 287 w 720"/>
                <a:gd name="T15" fmla="*/ 67 h 327"/>
                <a:gd name="T16" fmla="*/ 337 w 720"/>
                <a:gd name="T17" fmla="*/ 85 h 327"/>
                <a:gd name="T18" fmla="*/ 386 w 720"/>
                <a:gd name="T19" fmla="*/ 103 h 327"/>
                <a:gd name="T20" fmla="*/ 476 w 720"/>
                <a:gd name="T21" fmla="*/ 149 h 327"/>
                <a:gd name="T22" fmla="*/ 566 w 720"/>
                <a:gd name="T23" fmla="*/ 201 h 327"/>
                <a:gd name="T24" fmla="*/ 607 w 720"/>
                <a:gd name="T25" fmla="*/ 231 h 327"/>
                <a:gd name="T26" fmla="*/ 652 w 720"/>
                <a:gd name="T27" fmla="*/ 268 h 327"/>
                <a:gd name="T28" fmla="*/ 688 w 720"/>
                <a:gd name="T29" fmla="*/ 302 h 327"/>
                <a:gd name="T30" fmla="*/ 706 w 720"/>
                <a:gd name="T31" fmla="*/ 314 h 327"/>
                <a:gd name="T32" fmla="*/ 719 w 720"/>
                <a:gd name="T33" fmla="*/ 326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0" h="327">
                  <a:moveTo>
                    <a:pt x="0" y="0"/>
                  </a:moveTo>
                  <a:lnTo>
                    <a:pt x="13" y="3"/>
                  </a:lnTo>
                  <a:lnTo>
                    <a:pt x="31" y="6"/>
                  </a:lnTo>
                  <a:lnTo>
                    <a:pt x="81" y="15"/>
                  </a:lnTo>
                  <a:lnTo>
                    <a:pt x="135" y="24"/>
                  </a:lnTo>
                  <a:lnTo>
                    <a:pt x="184" y="36"/>
                  </a:lnTo>
                  <a:lnTo>
                    <a:pt x="233" y="51"/>
                  </a:lnTo>
                  <a:lnTo>
                    <a:pt x="287" y="67"/>
                  </a:lnTo>
                  <a:lnTo>
                    <a:pt x="337" y="85"/>
                  </a:lnTo>
                  <a:lnTo>
                    <a:pt x="386" y="103"/>
                  </a:lnTo>
                  <a:lnTo>
                    <a:pt x="476" y="149"/>
                  </a:lnTo>
                  <a:lnTo>
                    <a:pt x="566" y="201"/>
                  </a:lnTo>
                  <a:lnTo>
                    <a:pt x="607" y="231"/>
                  </a:lnTo>
                  <a:lnTo>
                    <a:pt x="652" y="268"/>
                  </a:lnTo>
                  <a:lnTo>
                    <a:pt x="688" y="302"/>
                  </a:lnTo>
                  <a:lnTo>
                    <a:pt x="706" y="314"/>
                  </a:lnTo>
                  <a:lnTo>
                    <a:pt x="719" y="326"/>
                  </a:lnTo>
                </a:path>
              </a:pathLst>
            </a:custGeom>
            <a:noFill/>
            <a:ln w="25400" cap="rnd" cmpd="sng">
              <a:solidFill>
                <a:srgbClr val="FB0505"/>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72" name="Freeform 116"/>
            <p:cNvSpPr>
              <a:spLocks/>
            </p:cNvSpPr>
            <p:nvPr/>
          </p:nvSpPr>
          <p:spPr bwMode="auto">
            <a:xfrm>
              <a:off x="2392" y="1950"/>
              <a:ext cx="677" cy="221"/>
            </a:xfrm>
            <a:custGeom>
              <a:avLst/>
              <a:gdLst>
                <a:gd name="T0" fmla="*/ 0 w 761"/>
                <a:gd name="T1" fmla="*/ 220 h 221"/>
                <a:gd name="T2" fmla="*/ 13 w 761"/>
                <a:gd name="T3" fmla="*/ 214 h 221"/>
                <a:gd name="T4" fmla="*/ 29 w 761"/>
                <a:gd name="T5" fmla="*/ 204 h 221"/>
                <a:gd name="T6" fmla="*/ 73 w 761"/>
                <a:gd name="T7" fmla="*/ 179 h 221"/>
                <a:gd name="T8" fmla="*/ 118 w 761"/>
                <a:gd name="T9" fmla="*/ 153 h 221"/>
                <a:gd name="T10" fmla="*/ 167 w 761"/>
                <a:gd name="T11" fmla="*/ 128 h 221"/>
                <a:gd name="T12" fmla="*/ 264 w 761"/>
                <a:gd name="T13" fmla="*/ 83 h 221"/>
                <a:gd name="T14" fmla="*/ 313 w 761"/>
                <a:gd name="T15" fmla="*/ 64 h 221"/>
                <a:gd name="T16" fmla="*/ 362 w 761"/>
                <a:gd name="T17" fmla="*/ 48 h 221"/>
                <a:gd name="T18" fmla="*/ 411 w 761"/>
                <a:gd name="T19" fmla="*/ 32 h 221"/>
                <a:gd name="T20" fmla="*/ 463 w 761"/>
                <a:gd name="T21" fmla="*/ 22 h 221"/>
                <a:gd name="T22" fmla="*/ 561 w 761"/>
                <a:gd name="T23" fmla="*/ 3 h 221"/>
                <a:gd name="T24" fmla="*/ 614 w 761"/>
                <a:gd name="T25" fmla="*/ 0 h 221"/>
                <a:gd name="T26" fmla="*/ 667 w 761"/>
                <a:gd name="T27" fmla="*/ 0 h 221"/>
                <a:gd name="T28" fmla="*/ 719 w 761"/>
                <a:gd name="T29" fmla="*/ 0 h 221"/>
                <a:gd name="T30" fmla="*/ 740 w 761"/>
                <a:gd name="T31" fmla="*/ 0 h 221"/>
                <a:gd name="T32" fmla="*/ 760 w 761"/>
                <a:gd name="T33"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1" h="221">
                  <a:moveTo>
                    <a:pt x="0" y="220"/>
                  </a:moveTo>
                  <a:lnTo>
                    <a:pt x="13" y="214"/>
                  </a:lnTo>
                  <a:lnTo>
                    <a:pt x="29" y="204"/>
                  </a:lnTo>
                  <a:lnTo>
                    <a:pt x="73" y="179"/>
                  </a:lnTo>
                  <a:lnTo>
                    <a:pt x="118" y="153"/>
                  </a:lnTo>
                  <a:lnTo>
                    <a:pt x="167" y="128"/>
                  </a:lnTo>
                  <a:lnTo>
                    <a:pt x="264" y="83"/>
                  </a:lnTo>
                  <a:lnTo>
                    <a:pt x="313" y="64"/>
                  </a:lnTo>
                  <a:lnTo>
                    <a:pt x="362" y="48"/>
                  </a:lnTo>
                  <a:lnTo>
                    <a:pt x="411" y="32"/>
                  </a:lnTo>
                  <a:lnTo>
                    <a:pt x="463" y="22"/>
                  </a:lnTo>
                  <a:lnTo>
                    <a:pt x="561" y="3"/>
                  </a:lnTo>
                  <a:lnTo>
                    <a:pt x="614" y="0"/>
                  </a:lnTo>
                  <a:lnTo>
                    <a:pt x="667" y="0"/>
                  </a:lnTo>
                  <a:lnTo>
                    <a:pt x="719" y="0"/>
                  </a:lnTo>
                  <a:lnTo>
                    <a:pt x="740" y="0"/>
                  </a:lnTo>
                  <a:lnTo>
                    <a:pt x="760" y="0"/>
                  </a:lnTo>
                </a:path>
              </a:pathLst>
            </a:custGeom>
            <a:noFill/>
            <a:ln w="25400" cap="rnd" cmpd="sng">
              <a:solidFill>
                <a:srgbClr val="FB0505"/>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573" name="Group 117"/>
            <p:cNvGrpSpPr>
              <a:grpSpLocks/>
            </p:cNvGrpSpPr>
            <p:nvPr/>
          </p:nvGrpSpPr>
          <p:grpSpPr bwMode="auto">
            <a:xfrm>
              <a:off x="3282" y="2172"/>
              <a:ext cx="162" cy="63"/>
              <a:chOff x="3282" y="2172"/>
              <a:chExt cx="162" cy="63"/>
            </a:xfrm>
          </p:grpSpPr>
          <p:sp>
            <p:nvSpPr>
              <p:cNvPr id="19574" name="Line 118"/>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75" name="Line 119"/>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76" name="Line 120"/>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9577" name="Group 121"/>
            <p:cNvGrpSpPr>
              <a:grpSpLocks/>
            </p:cNvGrpSpPr>
            <p:nvPr/>
          </p:nvGrpSpPr>
          <p:grpSpPr bwMode="auto">
            <a:xfrm>
              <a:off x="3786" y="2136"/>
              <a:ext cx="162" cy="63"/>
              <a:chOff x="3282" y="2172"/>
              <a:chExt cx="162" cy="63"/>
            </a:xfrm>
          </p:grpSpPr>
          <p:sp>
            <p:nvSpPr>
              <p:cNvPr id="19578" name="Line 122"/>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79" name="Line 123"/>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80" name="Line 124"/>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9581" name="Group 125"/>
            <p:cNvGrpSpPr>
              <a:grpSpLocks/>
            </p:cNvGrpSpPr>
            <p:nvPr/>
          </p:nvGrpSpPr>
          <p:grpSpPr bwMode="auto">
            <a:xfrm>
              <a:off x="3525" y="2388"/>
              <a:ext cx="162" cy="63"/>
              <a:chOff x="3282" y="2172"/>
              <a:chExt cx="162" cy="63"/>
            </a:xfrm>
          </p:grpSpPr>
          <p:sp>
            <p:nvSpPr>
              <p:cNvPr id="19582" name="Line 126"/>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83" name="Line 127"/>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84" name="Line 128"/>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9585" name="Group 129"/>
            <p:cNvGrpSpPr>
              <a:grpSpLocks/>
            </p:cNvGrpSpPr>
            <p:nvPr/>
          </p:nvGrpSpPr>
          <p:grpSpPr bwMode="auto">
            <a:xfrm>
              <a:off x="2967" y="2379"/>
              <a:ext cx="162" cy="63"/>
              <a:chOff x="3282" y="2172"/>
              <a:chExt cx="162" cy="63"/>
            </a:xfrm>
          </p:grpSpPr>
          <p:sp>
            <p:nvSpPr>
              <p:cNvPr id="19586" name="Line 130"/>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87" name="Line 131"/>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88" name="Line 132"/>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9589" name="Group 133"/>
            <p:cNvGrpSpPr>
              <a:grpSpLocks/>
            </p:cNvGrpSpPr>
            <p:nvPr/>
          </p:nvGrpSpPr>
          <p:grpSpPr bwMode="auto">
            <a:xfrm rot="5387214">
              <a:off x="2004" y="2496"/>
              <a:ext cx="162" cy="63"/>
              <a:chOff x="3282" y="2172"/>
              <a:chExt cx="162" cy="63"/>
            </a:xfrm>
          </p:grpSpPr>
          <p:sp>
            <p:nvSpPr>
              <p:cNvPr id="19590" name="Line 134"/>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91" name="Line 135"/>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92" name="Line 136"/>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9593" name="Group 137"/>
            <p:cNvGrpSpPr>
              <a:grpSpLocks/>
            </p:cNvGrpSpPr>
            <p:nvPr/>
          </p:nvGrpSpPr>
          <p:grpSpPr bwMode="auto">
            <a:xfrm rot="5387214">
              <a:off x="2100" y="2244"/>
              <a:ext cx="162" cy="63"/>
              <a:chOff x="3282" y="2172"/>
              <a:chExt cx="162" cy="63"/>
            </a:xfrm>
          </p:grpSpPr>
          <p:sp>
            <p:nvSpPr>
              <p:cNvPr id="19594" name="Line 138"/>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95" name="Line 139"/>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96" name="Line 140"/>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19597" name="Rectangle 141"/>
            <p:cNvSpPr>
              <a:spLocks noChangeArrowheads="1"/>
            </p:cNvSpPr>
            <p:nvPr/>
          </p:nvSpPr>
          <p:spPr bwMode="auto">
            <a:xfrm>
              <a:off x="515" y="3696"/>
              <a:ext cx="3690" cy="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D51F01"/>
                  </a:solidFill>
                  <a:effectLst/>
                  <a:uLnTx/>
                  <a:uFillTx/>
                  <a:latin typeface="Arial" charset="0"/>
                  <a:ea typeface="+mn-ea"/>
                  <a:cs typeface="+mn-cs"/>
                </a:rPr>
                <a:t>Streptavidin phycoerythrin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D51F01"/>
                  </a:solidFill>
                  <a:effectLst/>
                  <a:uLnTx/>
                  <a:uFillTx/>
                  <a:latin typeface="Arial" charset="0"/>
                  <a:ea typeface="+mn-ea"/>
                  <a:cs typeface="+mn-cs"/>
                </a:rPr>
                <a:t>[Fluorescent dye] binds biotin on the </a:t>
              </a:r>
              <a:r>
                <a:rPr lang="en-US" altLang="en-US" sz="2000" b="1" dirty="0" err="1">
                  <a:solidFill>
                    <a:srgbClr val="D51F01"/>
                  </a:solidFill>
                </a:rPr>
                <a:t>cRNA</a:t>
              </a:r>
              <a:r>
                <a:rPr lang="en-US" altLang="en-US" sz="2000" b="1" dirty="0">
                  <a:solidFill>
                    <a:srgbClr val="D51F01"/>
                  </a:solidFill>
                </a:rPr>
                <a:t> to provide the “signal” of mRNA abundance</a:t>
              </a:r>
              <a:endParaRPr kumimoji="0" lang="en-US" altLang="en-US" sz="2000" b="1" i="0" u="none" strike="noStrike" kern="1200" cap="none" spc="0" normalizeH="0" baseline="0" noProof="0" dirty="0">
                <a:ln>
                  <a:noFill/>
                </a:ln>
                <a:solidFill>
                  <a:srgbClr val="D51F01"/>
                </a:solidFill>
                <a:effectLst/>
                <a:uLnTx/>
                <a:uFillTx/>
                <a:latin typeface="Arial" charset="0"/>
                <a:ea typeface="+mn-ea"/>
                <a:cs typeface="+mn-cs"/>
              </a:endParaRPr>
            </a:p>
          </p:txBody>
        </p:sp>
        <p:sp>
          <p:nvSpPr>
            <p:cNvPr id="19598" name="Oval 142"/>
            <p:cNvSpPr>
              <a:spLocks noChangeArrowheads="1"/>
            </p:cNvSpPr>
            <p:nvPr/>
          </p:nvSpPr>
          <p:spPr bwMode="auto">
            <a:xfrm>
              <a:off x="3510" y="3239"/>
              <a:ext cx="108" cy="122"/>
            </a:xfrm>
            <a:prstGeom prst="ellipse">
              <a:avLst/>
            </a:prstGeom>
            <a:gradFill rotWithShape="0">
              <a:gsLst>
                <a:gs pos="0">
                  <a:srgbClr val="FF9933"/>
                </a:gs>
                <a:gs pos="100000">
                  <a:srgbClr val="FF33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99" name="Oval 143"/>
            <p:cNvSpPr>
              <a:spLocks noChangeArrowheads="1"/>
            </p:cNvSpPr>
            <p:nvPr/>
          </p:nvSpPr>
          <p:spPr bwMode="auto">
            <a:xfrm>
              <a:off x="3209" y="3407"/>
              <a:ext cx="109" cy="122"/>
            </a:xfrm>
            <a:prstGeom prst="ellipse">
              <a:avLst/>
            </a:prstGeom>
            <a:gradFill rotWithShape="0">
              <a:gsLst>
                <a:gs pos="0">
                  <a:srgbClr val="FF9933"/>
                </a:gs>
                <a:gs pos="100000">
                  <a:srgbClr val="FF33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00" name="Oval 144"/>
            <p:cNvSpPr>
              <a:spLocks noChangeArrowheads="1"/>
            </p:cNvSpPr>
            <p:nvPr/>
          </p:nvSpPr>
          <p:spPr bwMode="auto">
            <a:xfrm>
              <a:off x="3417" y="3396"/>
              <a:ext cx="109" cy="122"/>
            </a:xfrm>
            <a:prstGeom prst="ellipse">
              <a:avLst/>
            </a:prstGeom>
            <a:gradFill rotWithShape="0">
              <a:gsLst>
                <a:gs pos="0">
                  <a:srgbClr val="FF9933"/>
                </a:gs>
                <a:gs pos="100000">
                  <a:srgbClr val="FF33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601" name="Group 145"/>
            <p:cNvGrpSpPr>
              <a:grpSpLocks/>
            </p:cNvGrpSpPr>
            <p:nvPr/>
          </p:nvGrpSpPr>
          <p:grpSpPr bwMode="auto">
            <a:xfrm>
              <a:off x="4294" y="3245"/>
              <a:ext cx="1466" cy="962"/>
              <a:chOff x="4286" y="2747"/>
              <a:chExt cx="1650" cy="962"/>
            </a:xfrm>
          </p:grpSpPr>
          <p:sp>
            <p:nvSpPr>
              <p:cNvPr id="19602" name="Oval 146"/>
              <p:cNvSpPr>
                <a:spLocks noChangeArrowheads="1"/>
              </p:cNvSpPr>
              <p:nvPr/>
            </p:nvSpPr>
            <p:spPr bwMode="auto">
              <a:xfrm>
                <a:off x="5273" y="2817"/>
                <a:ext cx="122" cy="122"/>
              </a:xfrm>
              <a:prstGeom prst="ellipse">
                <a:avLst/>
              </a:prstGeom>
              <a:gradFill rotWithShape="0">
                <a:gsLst>
                  <a:gs pos="0">
                    <a:srgbClr val="FF9933"/>
                  </a:gs>
                  <a:gs pos="100000">
                    <a:srgbClr val="FF33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03" name="Oval 147"/>
              <p:cNvSpPr>
                <a:spLocks noChangeArrowheads="1"/>
              </p:cNvSpPr>
              <p:nvPr/>
            </p:nvSpPr>
            <p:spPr bwMode="auto">
              <a:xfrm>
                <a:off x="4705" y="2853"/>
                <a:ext cx="122" cy="122"/>
              </a:xfrm>
              <a:prstGeom prst="ellipse">
                <a:avLst/>
              </a:prstGeom>
              <a:gradFill rotWithShape="0">
                <a:gsLst>
                  <a:gs pos="0">
                    <a:srgbClr val="FF9933"/>
                  </a:gs>
                  <a:gs pos="100000">
                    <a:srgbClr val="FF33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04" name="Oval 148"/>
              <p:cNvSpPr>
                <a:spLocks noChangeArrowheads="1"/>
              </p:cNvSpPr>
              <p:nvPr/>
            </p:nvSpPr>
            <p:spPr bwMode="auto">
              <a:xfrm>
                <a:off x="4353" y="3057"/>
                <a:ext cx="122" cy="122"/>
              </a:xfrm>
              <a:prstGeom prst="ellipse">
                <a:avLst/>
              </a:prstGeom>
              <a:gradFill rotWithShape="0">
                <a:gsLst>
                  <a:gs pos="0">
                    <a:srgbClr val="FF9933"/>
                  </a:gs>
                  <a:gs pos="100000">
                    <a:srgbClr val="FF33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605" name="Group 149"/>
              <p:cNvGrpSpPr>
                <a:grpSpLocks/>
              </p:cNvGrpSpPr>
              <p:nvPr/>
            </p:nvGrpSpPr>
            <p:grpSpPr bwMode="auto">
              <a:xfrm>
                <a:off x="4286" y="3120"/>
                <a:ext cx="1650" cy="589"/>
                <a:chOff x="4286" y="3120"/>
                <a:chExt cx="1650" cy="589"/>
              </a:xfrm>
            </p:grpSpPr>
            <p:sp>
              <p:nvSpPr>
                <p:cNvPr id="19606" name="Rectangle 150"/>
                <p:cNvSpPr>
                  <a:spLocks noChangeArrowheads="1"/>
                </p:cNvSpPr>
                <p:nvPr/>
              </p:nvSpPr>
              <p:spPr bwMode="auto">
                <a:xfrm>
                  <a:off x="4286" y="3612"/>
                  <a:ext cx="1155" cy="96"/>
                </a:xfrm>
                <a:prstGeom prst="rect">
                  <a:avLst/>
                </a:prstGeom>
                <a:solidFill>
                  <a:srgbClr val="7F7F7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07" name="Freeform 151"/>
                <p:cNvSpPr>
                  <a:spLocks/>
                </p:cNvSpPr>
                <p:nvPr/>
              </p:nvSpPr>
              <p:spPr bwMode="auto">
                <a:xfrm>
                  <a:off x="5441" y="3120"/>
                  <a:ext cx="495" cy="589"/>
                </a:xfrm>
                <a:custGeom>
                  <a:avLst/>
                  <a:gdLst>
                    <a:gd name="T0" fmla="*/ 0 w 495"/>
                    <a:gd name="T1" fmla="*/ 492 h 589"/>
                    <a:gd name="T2" fmla="*/ 0 w 495"/>
                    <a:gd name="T3" fmla="*/ 588 h 589"/>
                    <a:gd name="T4" fmla="*/ 494 w 495"/>
                    <a:gd name="T5" fmla="*/ 95 h 589"/>
                    <a:gd name="T6" fmla="*/ 494 w 495"/>
                    <a:gd name="T7" fmla="*/ 0 h 589"/>
                    <a:gd name="T8" fmla="*/ 0 w 495"/>
                    <a:gd name="T9" fmla="*/ 492 h 589"/>
                  </a:gdLst>
                  <a:ahLst/>
                  <a:cxnLst>
                    <a:cxn ang="0">
                      <a:pos x="T0" y="T1"/>
                    </a:cxn>
                    <a:cxn ang="0">
                      <a:pos x="T2" y="T3"/>
                    </a:cxn>
                    <a:cxn ang="0">
                      <a:pos x="T4" y="T5"/>
                    </a:cxn>
                    <a:cxn ang="0">
                      <a:pos x="T6" y="T7"/>
                    </a:cxn>
                    <a:cxn ang="0">
                      <a:pos x="T8" y="T9"/>
                    </a:cxn>
                  </a:cxnLst>
                  <a:rect l="0" t="0" r="r" b="b"/>
                  <a:pathLst>
                    <a:path w="495" h="589">
                      <a:moveTo>
                        <a:pt x="0" y="492"/>
                      </a:moveTo>
                      <a:lnTo>
                        <a:pt x="0" y="588"/>
                      </a:lnTo>
                      <a:lnTo>
                        <a:pt x="494" y="95"/>
                      </a:lnTo>
                      <a:lnTo>
                        <a:pt x="494" y="0"/>
                      </a:lnTo>
                      <a:lnTo>
                        <a:pt x="0" y="492"/>
                      </a:lnTo>
                    </a:path>
                  </a:pathLst>
                </a:custGeom>
                <a:solidFill>
                  <a:srgbClr val="3F3F3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08" name="Freeform 152"/>
                <p:cNvSpPr>
                  <a:spLocks/>
                </p:cNvSpPr>
                <p:nvPr/>
              </p:nvSpPr>
              <p:spPr bwMode="auto">
                <a:xfrm>
                  <a:off x="4286" y="3120"/>
                  <a:ext cx="1650" cy="493"/>
                </a:xfrm>
                <a:custGeom>
                  <a:avLst/>
                  <a:gdLst>
                    <a:gd name="T0" fmla="*/ 0 w 1650"/>
                    <a:gd name="T1" fmla="*/ 492 h 493"/>
                    <a:gd name="T2" fmla="*/ 1154 w 1650"/>
                    <a:gd name="T3" fmla="*/ 492 h 493"/>
                    <a:gd name="T4" fmla="*/ 1649 w 1650"/>
                    <a:gd name="T5" fmla="*/ 0 h 493"/>
                    <a:gd name="T6" fmla="*/ 725 w 1650"/>
                    <a:gd name="T7" fmla="*/ 0 h 493"/>
                    <a:gd name="T8" fmla="*/ 0 w 1650"/>
                    <a:gd name="T9" fmla="*/ 492 h 493"/>
                  </a:gdLst>
                  <a:ahLst/>
                  <a:cxnLst>
                    <a:cxn ang="0">
                      <a:pos x="T0" y="T1"/>
                    </a:cxn>
                    <a:cxn ang="0">
                      <a:pos x="T2" y="T3"/>
                    </a:cxn>
                    <a:cxn ang="0">
                      <a:pos x="T4" y="T5"/>
                    </a:cxn>
                    <a:cxn ang="0">
                      <a:pos x="T6" y="T7"/>
                    </a:cxn>
                    <a:cxn ang="0">
                      <a:pos x="T8" y="T9"/>
                    </a:cxn>
                  </a:cxnLst>
                  <a:rect l="0" t="0" r="r" b="b"/>
                  <a:pathLst>
                    <a:path w="1650" h="493">
                      <a:moveTo>
                        <a:pt x="0" y="492"/>
                      </a:moveTo>
                      <a:lnTo>
                        <a:pt x="1154" y="492"/>
                      </a:lnTo>
                      <a:lnTo>
                        <a:pt x="1649" y="0"/>
                      </a:lnTo>
                      <a:lnTo>
                        <a:pt x="725" y="0"/>
                      </a:lnTo>
                      <a:lnTo>
                        <a:pt x="0" y="492"/>
                      </a:lnTo>
                    </a:path>
                  </a:pathLst>
                </a:custGeom>
                <a:solidFill>
                  <a:srgbClr val="BFBFB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19609" name="Freeform 153"/>
              <p:cNvSpPr>
                <a:spLocks/>
              </p:cNvSpPr>
              <p:nvPr/>
            </p:nvSpPr>
            <p:spPr bwMode="auto">
              <a:xfrm>
                <a:off x="4587" y="3244"/>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10" name="Freeform 154"/>
              <p:cNvSpPr>
                <a:spLocks/>
              </p:cNvSpPr>
              <p:nvPr/>
            </p:nvSpPr>
            <p:spPr bwMode="auto">
              <a:xfrm>
                <a:off x="4587" y="3015"/>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11" name="Freeform 155"/>
              <p:cNvSpPr>
                <a:spLocks/>
              </p:cNvSpPr>
              <p:nvPr/>
            </p:nvSpPr>
            <p:spPr bwMode="auto">
              <a:xfrm>
                <a:off x="4574" y="3116"/>
                <a:ext cx="196" cy="132"/>
              </a:xfrm>
              <a:custGeom>
                <a:avLst/>
                <a:gdLst>
                  <a:gd name="T0" fmla="*/ 81 w 196"/>
                  <a:gd name="T1" fmla="*/ 72 h 132"/>
                  <a:gd name="T2" fmla="*/ 57 w 196"/>
                  <a:gd name="T3" fmla="*/ 62 h 132"/>
                  <a:gd name="T4" fmla="*/ 37 w 196"/>
                  <a:gd name="T5" fmla="*/ 52 h 132"/>
                  <a:gd name="T6" fmla="*/ 23 w 196"/>
                  <a:gd name="T7" fmla="*/ 44 h 132"/>
                  <a:gd name="T8" fmla="*/ 12 w 196"/>
                  <a:gd name="T9" fmla="*/ 34 h 132"/>
                  <a:gd name="T10" fmla="*/ 6 w 196"/>
                  <a:gd name="T11" fmla="*/ 26 h 132"/>
                  <a:gd name="T12" fmla="*/ 2 w 196"/>
                  <a:gd name="T13" fmla="*/ 18 h 132"/>
                  <a:gd name="T14" fmla="*/ 0 w 196"/>
                  <a:gd name="T15" fmla="*/ 9 h 132"/>
                  <a:gd name="T16" fmla="*/ 0 w 196"/>
                  <a:gd name="T17" fmla="*/ 1 h 132"/>
                  <a:gd name="T18" fmla="*/ 9 w 196"/>
                  <a:gd name="T19" fmla="*/ 0 h 132"/>
                  <a:gd name="T20" fmla="*/ 9 w 196"/>
                  <a:gd name="T21" fmla="*/ 1 h 132"/>
                  <a:gd name="T22" fmla="*/ 11 w 196"/>
                  <a:gd name="T23" fmla="*/ 7 h 132"/>
                  <a:gd name="T24" fmla="*/ 15 w 196"/>
                  <a:gd name="T25" fmla="*/ 14 h 132"/>
                  <a:gd name="T26" fmla="*/ 24 w 196"/>
                  <a:gd name="T27" fmla="*/ 20 h 132"/>
                  <a:gd name="T28" fmla="*/ 35 w 196"/>
                  <a:gd name="T29" fmla="*/ 26 h 132"/>
                  <a:gd name="T30" fmla="*/ 48 w 196"/>
                  <a:gd name="T31" fmla="*/ 32 h 132"/>
                  <a:gd name="T32" fmla="*/ 64 w 196"/>
                  <a:gd name="T33" fmla="*/ 38 h 132"/>
                  <a:gd name="T34" fmla="*/ 81 w 196"/>
                  <a:gd name="T35" fmla="*/ 44 h 132"/>
                  <a:gd name="T36" fmla="*/ 100 w 196"/>
                  <a:gd name="T37" fmla="*/ 51 h 132"/>
                  <a:gd name="T38" fmla="*/ 112 w 196"/>
                  <a:gd name="T39" fmla="*/ 55 h 132"/>
                  <a:gd name="T40" fmla="*/ 136 w 196"/>
                  <a:gd name="T41" fmla="*/ 64 h 132"/>
                  <a:gd name="T42" fmla="*/ 155 w 196"/>
                  <a:gd name="T43" fmla="*/ 72 h 132"/>
                  <a:gd name="T44" fmla="*/ 171 w 196"/>
                  <a:gd name="T45" fmla="*/ 81 h 132"/>
                  <a:gd name="T46" fmla="*/ 181 w 196"/>
                  <a:gd name="T47" fmla="*/ 89 h 132"/>
                  <a:gd name="T48" fmla="*/ 188 w 196"/>
                  <a:gd name="T49" fmla="*/ 99 h 132"/>
                  <a:gd name="T50" fmla="*/ 192 w 196"/>
                  <a:gd name="T51" fmla="*/ 108 h 132"/>
                  <a:gd name="T52" fmla="*/ 194 w 196"/>
                  <a:gd name="T53" fmla="*/ 118 h 132"/>
                  <a:gd name="T54" fmla="*/ 195 w 196"/>
                  <a:gd name="T55" fmla="*/ 128 h 132"/>
                  <a:gd name="T56" fmla="*/ 195 w 196"/>
                  <a:gd name="T57" fmla="*/ 131 h 132"/>
                  <a:gd name="T58" fmla="*/ 187 w 196"/>
                  <a:gd name="T59" fmla="*/ 131 h 132"/>
                  <a:gd name="T60" fmla="*/ 187 w 196"/>
                  <a:gd name="T61" fmla="*/ 128 h 132"/>
                  <a:gd name="T62" fmla="*/ 185 w 196"/>
                  <a:gd name="T63" fmla="*/ 122 h 132"/>
                  <a:gd name="T64" fmla="*/ 183 w 196"/>
                  <a:gd name="T65" fmla="*/ 117 h 132"/>
                  <a:gd name="T66" fmla="*/ 178 w 196"/>
                  <a:gd name="T67" fmla="*/ 111 h 132"/>
                  <a:gd name="T68" fmla="*/ 170 w 196"/>
                  <a:gd name="T69" fmla="*/ 106 h 132"/>
                  <a:gd name="T70" fmla="*/ 158 w 196"/>
                  <a:gd name="T71" fmla="*/ 101 h 132"/>
                  <a:gd name="T72" fmla="*/ 143 w 196"/>
                  <a:gd name="T73" fmla="*/ 95 h 132"/>
                  <a:gd name="T74" fmla="*/ 124 w 196"/>
                  <a:gd name="T75" fmla="*/ 87 h 132"/>
                  <a:gd name="T76" fmla="*/ 100 w 196"/>
                  <a:gd name="T77" fmla="*/ 79 h 132"/>
                  <a:gd name="T78" fmla="*/ 81 w 196"/>
                  <a:gd name="T79"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12" name="Freeform 156"/>
              <p:cNvSpPr>
                <a:spLocks/>
              </p:cNvSpPr>
              <p:nvPr/>
            </p:nvSpPr>
            <p:spPr bwMode="auto">
              <a:xfrm>
                <a:off x="4574" y="3369"/>
                <a:ext cx="196" cy="134"/>
              </a:xfrm>
              <a:custGeom>
                <a:avLst/>
                <a:gdLst>
                  <a:gd name="T0" fmla="*/ 81 w 196"/>
                  <a:gd name="T1" fmla="*/ 73 h 134"/>
                  <a:gd name="T2" fmla="*/ 57 w 196"/>
                  <a:gd name="T3" fmla="*/ 63 h 134"/>
                  <a:gd name="T4" fmla="*/ 37 w 196"/>
                  <a:gd name="T5" fmla="*/ 52 h 134"/>
                  <a:gd name="T6" fmla="*/ 23 w 196"/>
                  <a:gd name="T7" fmla="*/ 44 h 134"/>
                  <a:gd name="T8" fmla="*/ 12 w 196"/>
                  <a:gd name="T9" fmla="*/ 35 h 134"/>
                  <a:gd name="T10" fmla="*/ 6 w 196"/>
                  <a:gd name="T11" fmla="*/ 26 h 134"/>
                  <a:gd name="T12" fmla="*/ 2 w 196"/>
                  <a:gd name="T13" fmla="*/ 17 h 134"/>
                  <a:gd name="T14" fmla="*/ 0 w 196"/>
                  <a:gd name="T15" fmla="*/ 10 h 134"/>
                  <a:gd name="T16" fmla="*/ 0 w 196"/>
                  <a:gd name="T17" fmla="*/ 0 h 134"/>
                  <a:gd name="T18" fmla="*/ 9 w 196"/>
                  <a:gd name="T19" fmla="*/ 0 h 134"/>
                  <a:gd name="T20" fmla="*/ 9 w 196"/>
                  <a:gd name="T21" fmla="*/ 1 h 134"/>
                  <a:gd name="T22" fmla="*/ 11 w 196"/>
                  <a:gd name="T23" fmla="*/ 8 h 134"/>
                  <a:gd name="T24" fmla="*/ 15 w 196"/>
                  <a:gd name="T25" fmla="*/ 15 h 134"/>
                  <a:gd name="T26" fmla="*/ 24 w 196"/>
                  <a:gd name="T27" fmla="*/ 21 h 134"/>
                  <a:gd name="T28" fmla="*/ 35 w 196"/>
                  <a:gd name="T29" fmla="*/ 26 h 134"/>
                  <a:gd name="T30" fmla="*/ 48 w 196"/>
                  <a:gd name="T31" fmla="*/ 33 h 134"/>
                  <a:gd name="T32" fmla="*/ 62 w 196"/>
                  <a:gd name="T33" fmla="*/ 38 h 134"/>
                  <a:gd name="T34" fmla="*/ 80 w 196"/>
                  <a:gd name="T35" fmla="*/ 45 h 134"/>
                  <a:gd name="T36" fmla="*/ 100 w 196"/>
                  <a:gd name="T37" fmla="*/ 51 h 134"/>
                  <a:gd name="T38" fmla="*/ 111 w 196"/>
                  <a:gd name="T39" fmla="*/ 55 h 134"/>
                  <a:gd name="T40" fmla="*/ 136 w 196"/>
                  <a:gd name="T41" fmla="*/ 65 h 134"/>
                  <a:gd name="T42" fmla="*/ 155 w 196"/>
                  <a:gd name="T43" fmla="*/ 73 h 134"/>
                  <a:gd name="T44" fmla="*/ 170 w 196"/>
                  <a:gd name="T45" fmla="*/ 82 h 134"/>
                  <a:gd name="T46" fmla="*/ 180 w 196"/>
                  <a:gd name="T47" fmla="*/ 90 h 134"/>
                  <a:gd name="T48" fmla="*/ 188 w 196"/>
                  <a:gd name="T49" fmla="*/ 100 h 134"/>
                  <a:gd name="T50" fmla="*/ 192 w 196"/>
                  <a:gd name="T51" fmla="*/ 109 h 134"/>
                  <a:gd name="T52" fmla="*/ 194 w 196"/>
                  <a:gd name="T53" fmla="*/ 119 h 134"/>
                  <a:gd name="T54" fmla="*/ 195 w 196"/>
                  <a:gd name="T55" fmla="*/ 130 h 134"/>
                  <a:gd name="T56" fmla="*/ 195 w 196"/>
                  <a:gd name="T57" fmla="*/ 132 h 134"/>
                  <a:gd name="T58" fmla="*/ 195 w 196"/>
                  <a:gd name="T59" fmla="*/ 133 h 134"/>
                  <a:gd name="T60" fmla="*/ 195 w 196"/>
                  <a:gd name="T61" fmla="*/ 133 h 134"/>
                  <a:gd name="T62" fmla="*/ 187 w 196"/>
                  <a:gd name="T63" fmla="*/ 132 h 134"/>
                  <a:gd name="T64" fmla="*/ 187 w 196"/>
                  <a:gd name="T65" fmla="*/ 130 h 134"/>
                  <a:gd name="T66" fmla="*/ 185 w 196"/>
                  <a:gd name="T67" fmla="*/ 124 h 134"/>
                  <a:gd name="T68" fmla="*/ 183 w 196"/>
                  <a:gd name="T69" fmla="*/ 118 h 134"/>
                  <a:gd name="T70" fmla="*/ 178 w 196"/>
                  <a:gd name="T71" fmla="*/ 113 h 134"/>
                  <a:gd name="T72" fmla="*/ 170 w 196"/>
                  <a:gd name="T73" fmla="*/ 107 h 134"/>
                  <a:gd name="T74" fmla="*/ 158 w 196"/>
                  <a:gd name="T75" fmla="*/ 102 h 134"/>
                  <a:gd name="T76" fmla="*/ 143 w 196"/>
                  <a:gd name="T77" fmla="*/ 96 h 134"/>
                  <a:gd name="T78" fmla="*/ 124 w 196"/>
                  <a:gd name="T79" fmla="*/ 88 h 134"/>
                  <a:gd name="T80" fmla="*/ 100 w 196"/>
                  <a:gd name="T81" fmla="*/ 80 h 134"/>
                  <a:gd name="T82" fmla="*/ 81 w 196"/>
                  <a:gd name="T83" fmla="*/ 7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13" name="Freeform 157"/>
              <p:cNvSpPr>
                <a:spLocks/>
              </p:cNvSpPr>
              <p:nvPr/>
            </p:nvSpPr>
            <p:spPr bwMode="auto">
              <a:xfrm>
                <a:off x="4575" y="2989"/>
                <a:ext cx="195" cy="130"/>
              </a:xfrm>
              <a:custGeom>
                <a:avLst/>
                <a:gdLst>
                  <a:gd name="T0" fmla="*/ 186 w 195"/>
                  <a:gd name="T1" fmla="*/ 0 h 130"/>
                  <a:gd name="T2" fmla="*/ 184 w 195"/>
                  <a:gd name="T3" fmla="*/ 6 h 130"/>
                  <a:gd name="T4" fmla="*/ 182 w 195"/>
                  <a:gd name="T5" fmla="*/ 12 h 130"/>
                  <a:gd name="T6" fmla="*/ 177 w 195"/>
                  <a:gd name="T7" fmla="*/ 18 h 130"/>
                  <a:gd name="T8" fmla="*/ 169 w 195"/>
                  <a:gd name="T9" fmla="*/ 23 h 130"/>
                  <a:gd name="T10" fmla="*/ 157 w 195"/>
                  <a:gd name="T11" fmla="*/ 29 h 130"/>
                  <a:gd name="T12" fmla="*/ 142 w 195"/>
                  <a:gd name="T13" fmla="*/ 35 h 130"/>
                  <a:gd name="T14" fmla="*/ 123 w 195"/>
                  <a:gd name="T15" fmla="*/ 42 h 130"/>
                  <a:gd name="T16" fmla="*/ 100 w 195"/>
                  <a:gd name="T17" fmla="*/ 50 h 130"/>
                  <a:gd name="T18" fmla="*/ 80 w 195"/>
                  <a:gd name="T19" fmla="*/ 57 h 130"/>
                  <a:gd name="T20" fmla="*/ 56 w 195"/>
                  <a:gd name="T21" fmla="*/ 68 h 130"/>
                  <a:gd name="T22" fmla="*/ 36 w 195"/>
                  <a:gd name="T23" fmla="*/ 77 h 130"/>
                  <a:gd name="T24" fmla="*/ 23 w 195"/>
                  <a:gd name="T25" fmla="*/ 87 h 130"/>
                  <a:gd name="T26" fmla="*/ 13 w 195"/>
                  <a:gd name="T27" fmla="*/ 95 h 130"/>
                  <a:gd name="T28" fmla="*/ 6 w 195"/>
                  <a:gd name="T29" fmla="*/ 103 h 130"/>
                  <a:gd name="T30" fmla="*/ 3 w 195"/>
                  <a:gd name="T31" fmla="*/ 112 h 130"/>
                  <a:gd name="T32" fmla="*/ 0 w 195"/>
                  <a:gd name="T33" fmla="*/ 120 h 130"/>
                  <a:gd name="T34" fmla="*/ 0 w 195"/>
                  <a:gd name="T35" fmla="*/ 128 h 130"/>
                  <a:gd name="T36" fmla="*/ 8 w 195"/>
                  <a:gd name="T37" fmla="*/ 129 h 130"/>
                  <a:gd name="T38" fmla="*/ 8 w 195"/>
                  <a:gd name="T39" fmla="*/ 129 h 130"/>
                  <a:gd name="T40" fmla="*/ 10 w 195"/>
                  <a:gd name="T41" fmla="*/ 122 h 130"/>
                  <a:gd name="T42" fmla="*/ 15 w 195"/>
                  <a:gd name="T43" fmla="*/ 115 h 130"/>
                  <a:gd name="T44" fmla="*/ 23 w 195"/>
                  <a:gd name="T45" fmla="*/ 109 h 130"/>
                  <a:gd name="T46" fmla="*/ 34 w 195"/>
                  <a:gd name="T47" fmla="*/ 103 h 130"/>
                  <a:gd name="T48" fmla="*/ 48 w 195"/>
                  <a:gd name="T49" fmla="*/ 98 h 130"/>
                  <a:gd name="T50" fmla="*/ 63 w 195"/>
                  <a:gd name="T51" fmla="*/ 92 h 130"/>
                  <a:gd name="T52" fmla="*/ 80 w 195"/>
                  <a:gd name="T53" fmla="*/ 85 h 130"/>
                  <a:gd name="T54" fmla="*/ 100 w 195"/>
                  <a:gd name="T55" fmla="*/ 78 h 130"/>
                  <a:gd name="T56" fmla="*/ 111 w 195"/>
                  <a:gd name="T57" fmla="*/ 74 h 130"/>
                  <a:gd name="T58" fmla="*/ 135 w 195"/>
                  <a:gd name="T59" fmla="*/ 66 h 130"/>
                  <a:gd name="T60" fmla="*/ 154 w 195"/>
                  <a:gd name="T61" fmla="*/ 57 h 130"/>
                  <a:gd name="T62" fmla="*/ 170 w 195"/>
                  <a:gd name="T63" fmla="*/ 49 h 130"/>
                  <a:gd name="T64" fmla="*/ 180 w 195"/>
                  <a:gd name="T65" fmla="*/ 40 h 130"/>
                  <a:gd name="T66" fmla="*/ 187 w 195"/>
                  <a:gd name="T67" fmla="*/ 31 h 130"/>
                  <a:gd name="T68" fmla="*/ 191 w 195"/>
                  <a:gd name="T69" fmla="*/ 22 h 130"/>
                  <a:gd name="T70" fmla="*/ 193 w 195"/>
                  <a:gd name="T71" fmla="*/ 11 h 130"/>
                  <a:gd name="T72" fmla="*/ 194 w 195"/>
                  <a:gd name="T73" fmla="*/ 0 h 130"/>
                  <a:gd name="T74" fmla="*/ 186 w 195"/>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14" name="Freeform 158"/>
              <p:cNvSpPr>
                <a:spLocks/>
              </p:cNvSpPr>
              <p:nvPr/>
            </p:nvSpPr>
            <p:spPr bwMode="auto">
              <a:xfrm>
                <a:off x="4574" y="3244"/>
                <a:ext cx="196" cy="130"/>
              </a:xfrm>
              <a:custGeom>
                <a:avLst/>
                <a:gdLst>
                  <a:gd name="T0" fmla="*/ 187 w 196"/>
                  <a:gd name="T1" fmla="*/ 0 h 130"/>
                  <a:gd name="T2" fmla="*/ 185 w 196"/>
                  <a:gd name="T3" fmla="*/ 6 h 130"/>
                  <a:gd name="T4" fmla="*/ 183 w 196"/>
                  <a:gd name="T5" fmla="*/ 12 h 130"/>
                  <a:gd name="T6" fmla="*/ 178 w 196"/>
                  <a:gd name="T7" fmla="*/ 18 h 130"/>
                  <a:gd name="T8" fmla="*/ 170 w 196"/>
                  <a:gd name="T9" fmla="*/ 22 h 130"/>
                  <a:gd name="T10" fmla="*/ 158 w 196"/>
                  <a:gd name="T11" fmla="*/ 28 h 130"/>
                  <a:gd name="T12" fmla="*/ 143 w 196"/>
                  <a:gd name="T13" fmla="*/ 35 h 130"/>
                  <a:gd name="T14" fmla="*/ 124 w 196"/>
                  <a:gd name="T15" fmla="*/ 41 h 130"/>
                  <a:gd name="T16" fmla="*/ 100 w 196"/>
                  <a:gd name="T17" fmla="*/ 50 h 130"/>
                  <a:gd name="T18" fmla="*/ 81 w 196"/>
                  <a:gd name="T19" fmla="*/ 57 h 130"/>
                  <a:gd name="T20" fmla="*/ 57 w 196"/>
                  <a:gd name="T21" fmla="*/ 68 h 130"/>
                  <a:gd name="T22" fmla="*/ 37 w 196"/>
                  <a:gd name="T23" fmla="*/ 77 h 130"/>
                  <a:gd name="T24" fmla="*/ 23 w 196"/>
                  <a:gd name="T25" fmla="*/ 87 h 130"/>
                  <a:gd name="T26" fmla="*/ 12 w 196"/>
                  <a:gd name="T27" fmla="*/ 95 h 130"/>
                  <a:gd name="T28" fmla="*/ 6 w 196"/>
                  <a:gd name="T29" fmla="*/ 103 h 130"/>
                  <a:gd name="T30" fmla="*/ 2 w 196"/>
                  <a:gd name="T31" fmla="*/ 112 h 130"/>
                  <a:gd name="T32" fmla="*/ 0 w 196"/>
                  <a:gd name="T33" fmla="*/ 120 h 130"/>
                  <a:gd name="T34" fmla="*/ 0 w 196"/>
                  <a:gd name="T35" fmla="*/ 128 h 130"/>
                  <a:gd name="T36" fmla="*/ 9 w 196"/>
                  <a:gd name="T37" fmla="*/ 129 h 130"/>
                  <a:gd name="T38" fmla="*/ 9 w 196"/>
                  <a:gd name="T39" fmla="*/ 129 h 130"/>
                  <a:gd name="T40" fmla="*/ 11 w 196"/>
                  <a:gd name="T41" fmla="*/ 122 h 130"/>
                  <a:gd name="T42" fmla="*/ 15 w 196"/>
                  <a:gd name="T43" fmla="*/ 115 h 130"/>
                  <a:gd name="T44" fmla="*/ 24 w 196"/>
                  <a:gd name="T45" fmla="*/ 109 h 130"/>
                  <a:gd name="T46" fmla="*/ 35 w 196"/>
                  <a:gd name="T47" fmla="*/ 103 h 130"/>
                  <a:gd name="T48" fmla="*/ 48 w 196"/>
                  <a:gd name="T49" fmla="*/ 97 h 130"/>
                  <a:gd name="T50" fmla="*/ 62 w 196"/>
                  <a:gd name="T51" fmla="*/ 92 h 130"/>
                  <a:gd name="T52" fmla="*/ 80 w 196"/>
                  <a:gd name="T53" fmla="*/ 85 h 130"/>
                  <a:gd name="T54" fmla="*/ 100 w 196"/>
                  <a:gd name="T55" fmla="*/ 78 h 130"/>
                  <a:gd name="T56" fmla="*/ 111 w 196"/>
                  <a:gd name="T57" fmla="*/ 74 h 130"/>
                  <a:gd name="T58" fmla="*/ 136 w 196"/>
                  <a:gd name="T59" fmla="*/ 66 h 130"/>
                  <a:gd name="T60" fmla="*/ 155 w 196"/>
                  <a:gd name="T61" fmla="*/ 57 h 130"/>
                  <a:gd name="T62" fmla="*/ 170 w 196"/>
                  <a:gd name="T63" fmla="*/ 49 h 130"/>
                  <a:gd name="T64" fmla="*/ 180 w 196"/>
                  <a:gd name="T65" fmla="*/ 39 h 130"/>
                  <a:gd name="T66" fmla="*/ 188 w 196"/>
                  <a:gd name="T67" fmla="*/ 31 h 130"/>
                  <a:gd name="T68" fmla="*/ 192 w 196"/>
                  <a:gd name="T69" fmla="*/ 21 h 130"/>
                  <a:gd name="T70" fmla="*/ 194 w 196"/>
                  <a:gd name="T71" fmla="*/ 11 h 130"/>
                  <a:gd name="T72" fmla="*/ 195 w 196"/>
                  <a:gd name="T73" fmla="*/ 0 h 130"/>
                  <a:gd name="T74" fmla="*/ 187 w 196"/>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15" name="Freeform 159"/>
              <p:cNvSpPr>
                <a:spLocks/>
              </p:cNvSpPr>
              <p:nvPr/>
            </p:nvSpPr>
            <p:spPr bwMode="auto">
              <a:xfrm>
                <a:off x="4587" y="3129"/>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16" name="Freeform 160"/>
              <p:cNvSpPr>
                <a:spLocks/>
              </p:cNvSpPr>
              <p:nvPr/>
            </p:nvSpPr>
            <p:spPr bwMode="auto">
              <a:xfrm>
                <a:off x="4587" y="3359"/>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17" name="Freeform 161"/>
              <p:cNvSpPr>
                <a:spLocks/>
              </p:cNvSpPr>
              <p:nvPr/>
            </p:nvSpPr>
            <p:spPr bwMode="auto">
              <a:xfrm>
                <a:off x="5212" y="3247"/>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18" name="Freeform 162"/>
              <p:cNvSpPr>
                <a:spLocks/>
              </p:cNvSpPr>
              <p:nvPr/>
            </p:nvSpPr>
            <p:spPr bwMode="auto">
              <a:xfrm>
                <a:off x="5212" y="3018"/>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19" name="Freeform 163"/>
              <p:cNvSpPr>
                <a:spLocks/>
              </p:cNvSpPr>
              <p:nvPr/>
            </p:nvSpPr>
            <p:spPr bwMode="auto">
              <a:xfrm>
                <a:off x="5199" y="3119"/>
                <a:ext cx="196" cy="132"/>
              </a:xfrm>
              <a:custGeom>
                <a:avLst/>
                <a:gdLst>
                  <a:gd name="T0" fmla="*/ 81 w 196"/>
                  <a:gd name="T1" fmla="*/ 72 h 132"/>
                  <a:gd name="T2" fmla="*/ 57 w 196"/>
                  <a:gd name="T3" fmla="*/ 62 h 132"/>
                  <a:gd name="T4" fmla="*/ 37 w 196"/>
                  <a:gd name="T5" fmla="*/ 52 h 132"/>
                  <a:gd name="T6" fmla="*/ 23 w 196"/>
                  <a:gd name="T7" fmla="*/ 44 h 132"/>
                  <a:gd name="T8" fmla="*/ 12 w 196"/>
                  <a:gd name="T9" fmla="*/ 34 h 132"/>
                  <a:gd name="T10" fmla="*/ 6 w 196"/>
                  <a:gd name="T11" fmla="*/ 26 h 132"/>
                  <a:gd name="T12" fmla="*/ 2 w 196"/>
                  <a:gd name="T13" fmla="*/ 18 h 132"/>
                  <a:gd name="T14" fmla="*/ 0 w 196"/>
                  <a:gd name="T15" fmla="*/ 9 h 132"/>
                  <a:gd name="T16" fmla="*/ 0 w 196"/>
                  <a:gd name="T17" fmla="*/ 1 h 132"/>
                  <a:gd name="T18" fmla="*/ 9 w 196"/>
                  <a:gd name="T19" fmla="*/ 0 h 132"/>
                  <a:gd name="T20" fmla="*/ 9 w 196"/>
                  <a:gd name="T21" fmla="*/ 1 h 132"/>
                  <a:gd name="T22" fmla="*/ 11 w 196"/>
                  <a:gd name="T23" fmla="*/ 7 h 132"/>
                  <a:gd name="T24" fmla="*/ 15 w 196"/>
                  <a:gd name="T25" fmla="*/ 14 h 132"/>
                  <a:gd name="T26" fmla="*/ 24 w 196"/>
                  <a:gd name="T27" fmla="*/ 20 h 132"/>
                  <a:gd name="T28" fmla="*/ 35 w 196"/>
                  <a:gd name="T29" fmla="*/ 26 h 132"/>
                  <a:gd name="T30" fmla="*/ 48 w 196"/>
                  <a:gd name="T31" fmla="*/ 32 h 132"/>
                  <a:gd name="T32" fmla="*/ 64 w 196"/>
                  <a:gd name="T33" fmla="*/ 38 h 132"/>
                  <a:gd name="T34" fmla="*/ 81 w 196"/>
                  <a:gd name="T35" fmla="*/ 44 h 132"/>
                  <a:gd name="T36" fmla="*/ 100 w 196"/>
                  <a:gd name="T37" fmla="*/ 51 h 132"/>
                  <a:gd name="T38" fmla="*/ 112 w 196"/>
                  <a:gd name="T39" fmla="*/ 55 h 132"/>
                  <a:gd name="T40" fmla="*/ 136 w 196"/>
                  <a:gd name="T41" fmla="*/ 64 h 132"/>
                  <a:gd name="T42" fmla="*/ 155 w 196"/>
                  <a:gd name="T43" fmla="*/ 72 h 132"/>
                  <a:gd name="T44" fmla="*/ 171 w 196"/>
                  <a:gd name="T45" fmla="*/ 81 h 132"/>
                  <a:gd name="T46" fmla="*/ 181 w 196"/>
                  <a:gd name="T47" fmla="*/ 89 h 132"/>
                  <a:gd name="T48" fmla="*/ 188 w 196"/>
                  <a:gd name="T49" fmla="*/ 99 h 132"/>
                  <a:gd name="T50" fmla="*/ 192 w 196"/>
                  <a:gd name="T51" fmla="*/ 108 h 132"/>
                  <a:gd name="T52" fmla="*/ 194 w 196"/>
                  <a:gd name="T53" fmla="*/ 118 h 132"/>
                  <a:gd name="T54" fmla="*/ 195 w 196"/>
                  <a:gd name="T55" fmla="*/ 128 h 132"/>
                  <a:gd name="T56" fmla="*/ 195 w 196"/>
                  <a:gd name="T57" fmla="*/ 131 h 132"/>
                  <a:gd name="T58" fmla="*/ 187 w 196"/>
                  <a:gd name="T59" fmla="*/ 131 h 132"/>
                  <a:gd name="T60" fmla="*/ 187 w 196"/>
                  <a:gd name="T61" fmla="*/ 128 h 132"/>
                  <a:gd name="T62" fmla="*/ 185 w 196"/>
                  <a:gd name="T63" fmla="*/ 122 h 132"/>
                  <a:gd name="T64" fmla="*/ 183 w 196"/>
                  <a:gd name="T65" fmla="*/ 117 h 132"/>
                  <a:gd name="T66" fmla="*/ 178 w 196"/>
                  <a:gd name="T67" fmla="*/ 111 h 132"/>
                  <a:gd name="T68" fmla="*/ 170 w 196"/>
                  <a:gd name="T69" fmla="*/ 106 h 132"/>
                  <a:gd name="T70" fmla="*/ 158 w 196"/>
                  <a:gd name="T71" fmla="*/ 101 h 132"/>
                  <a:gd name="T72" fmla="*/ 143 w 196"/>
                  <a:gd name="T73" fmla="*/ 95 h 132"/>
                  <a:gd name="T74" fmla="*/ 124 w 196"/>
                  <a:gd name="T75" fmla="*/ 87 h 132"/>
                  <a:gd name="T76" fmla="*/ 100 w 196"/>
                  <a:gd name="T77" fmla="*/ 79 h 132"/>
                  <a:gd name="T78" fmla="*/ 81 w 196"/>
                  <a:gd name="T79"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20" name="Freeform 164"/>
              <p:cNvSpPr>
                <a:spLocks/>
              </p:cNvSpPr>
              <p:nvPr/>
            </p:nvSpPr>
            <p:spPr bwMode="auto">
              <a:xfrm>
                <a:off x="5199" y="3372"/>
                <a:ext cx="196" cy="134"/>
              </a:xfrm>
              <a:custGeom>
                <a:avLst/>
                <a:gdLst>
                  <a:gd name="T0" fmla="*/ 81 w 196"/>
                  <a:gd name="T1" fmla="*/ 73 h 134"/>
                  <a:gd name="T2" fmla="*/ 57 w 196"/>
                  <a:gd name="T3" fmla="*/ 63 h 134"/>
                  <a:gd name="T4" fmla="*/ 37 w 196"/>
                  <a:gd name="T5" fmla="*/ 52 h 134"/>
                  <a:gd name="T6" fmla="*/ 23 w 196"/>
                  <a:gd name="T7" fmla="*/ 44 h 134"/>
                  <a:gd name="T8" fmla="*/ 12 w 196"/>
                  <a:gd name="T9" fmla="*/ 35 h 134"/>
                  <a:gd name="T10" fmla="*/ 6 w 196"/>
                  <a:gd name="T11" fmla="*/ 26 h 134"/>
                  <a:gd name="T12" fmla="*/ 2 w 196"/>
                  <a:gd name="T13" fmla="*/ 17 h 134"/>
                  <a:gd name="T14" fmla="*/ 0 w 196"/>
                  <a:gd name="T15" fmla="*/ 10 h 134"/>
                  <a:gd name="T16" fmla="*/ 0 w 196"/>
                  <a:gd name="T17" fmla="*/ 0 h 134"/>
                  <a:gd name="T18" fmla="*/ 9 w 196"/>
                  <a:gd name="T19" fmla="*/ 0 h 134"/>
                  <a:gd name="T20" fmla="*/ 9 w 196"/>
                  <a:gd name="T21" fmla="*/ 1 h 134"/>
                  <a:gd name="T22" fmla="*/ 11 w 196"/>
                  <a:gd name="T23" fmla="*/ 8 h 134"/>
                  <a:gd name="T24" fmla="*/ 15 w 196"/>
                  <a:gd name="T25" fmla="*/ 15 h 134"/>
                  <a:gd name="T26" fmla="*/ 24 w 196"/>
                  <a:gd name="T27" fmla="*/ 21 h 134"/>
                  <a:gd name="T28" fmla="*/ 35 w 196"/>
                  <a:gd name="T29" fmla="*/ 26 h 134"/>
                  <a:gd name="T30" fmla="*/ 48 w 196"/>
                  <a:gd name="T31" fmla="*/ 33 h 134"/>
                  <a:gd name="T32" fmla="*/ 62 w 196"/>
                  <a:gd name="T33" fmla="*/ 38 h 134"/>
                  <a:gd name="T34" fmla="*/ 80 w 196"/>
                  <a:gd name="T35" fmla="*/ 45 h 134"/>
                  <a:gd name="T36" fmla="*/ 100 w 196"/>
                  <a:gd name="T37" fmla="*/ 51 h 134"/>
                  <a:gd name="T38" fmla="*/ 111 w 196"/>
                  <a:gd name="T39" fmla="*/ 55 h 134"/>
                  <a:gd name="T40" fmla="*/ 136 w 196"/>
                  <a:gd name="T41" fmla="*/ 65 h 134"/>
                  <a:gd name="T42" fmla="*/ 155 w 196"/>
                  <a:gd name="T43" fmla="*/ 73 h 134"/>
                  <a:gd name="T44" fmla="*/ 170 w 196"/>
                  <a:gd name="T45" fmla="*/ 82 h 134"/>
                  <a:gd name="T46" fmla="*/ 180 w 196"/>
                  <a:gd name="T47" fmla="*/ 90 h 134"/>
                  <a:gd name="T48" fmla="*/ 188 w 196"/>
                  <a:gd name="T49" fmla="*/ 100 h 134"/>
                  <a:gd name="T50" fmla="*/ 192 w 196"/>
                  <a:gd name="T51" fmla="*/ 109 h 134"/>
                  <a:gd name="T52" fmla="*/ 194 w 196"/>
                  <a:gd name="T53" fmla="*/ 119 h 134"/>
                  <a:gd name="T54" fmla="*/ 195 w 196"/>
                  <a:gd name="T55" fmla="*/ 130 h 134"/>
                  <a:gd name="T56" fmla="*/ 195 w 196"/>
                  <a:gd name="T57" fmla="*/ 132 h 134"/>
                  <a:gd name="T58" fmla="*/ 195 w 196"/>
                  <a:gd name="T59" fmla="*/ 133 h 134"/>
                  <a:gd name="T60" fmla="*/ 195 w 196"/>
                  <a:gd name="T61" fmla="*/ 133 h 134"/>
                  <a:gd name="T62" fmla="*/ 187 w 196"/>
                  <a:gd name="T63" fmla="*/ 132 h 134"/>
                  <a:gd name="T64" fmla="*/ 187 w 196"/>
                  <a:gd name="T65" fmla="*/ 130 h 134"/>
                  <a:gd name="T66" fmla="*/ 185 w 196"/>
                  <a:gd name="T67" fmla="*/ 124 h 134"/>
                  <a:gd name="T68" fmla="*/ 183 w 196"/>
                  <a:gd name="T69" fmla="*/ 118 h 134"/>
                  <a:gd name="T70" fmla="*/ 178 w 196"/>
                  <a:gd name="T71" fmla="*/ 113 h 134"/>
                  <a:gd name="T72" fmla="*/ 170 w 196"/>
                  <a:gd name="T73" fmla="*/ 107 h 134"/>
                  <a:gd name="T74" fmla="*/ 158 w 196"/>
                  <a:gd name="T75" fmla="*/ 102 h 134"/>
                  <a:gd name="T76" fmla="*/ 143 w 196"/>
                  <a:gd name="T77" fmla="*/ 96 h 134"/>
                  <a:gd name="T78" fmla="*/ 124 w 196"/>
                  <a:gd name="T79" fmla="*/ 88 h 134"/>
                  <a:gd name="T80" fmla="*/ 100 w 196"/>
                  <a:gd name="T81" fmla="*/ 80 h 134"/>
                  <a:gd name="T82" fmla="*/ 81 w 196"/>
                  <a:gd name="T83" fmla="*/ 7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21" name="Freeform 165"/>
              <p:cNvSpPr>
                <a:spLocks/>
              </p:cNvSpPr>
              <p:nvPr/>
            </p:nvSpPr>
            <p:spPr bwMode="auto">
              <a:xfrm>
                <a:off x="5200" y="2992"/>
                <a:ext cx="195" cy="130"/>
              </a:xfrm>
              <a:custGeom>
                <a:avLst/>
                <a:gdLst>
                  <a:gd name="T0" fmla="*/ 186 w 195"/>
                  <a:gd name="T1" fmla="*/ 0 h 130"/>
                  <a:gd name="T2" fmla="*/ 184 w 195"/>
                  <a:gd name="T3" fmla="*/ 6 h 130"/>
                  <a:gd name="T4" fmla="*/ 182 w 195"/>
                  <a:gd name="T5" fmla="*/ 12 h 130"/>
                  <a:gd name="T6" fmla="*/ 177 w 195"/>
                  <a:gd name="T7" fmla="*/ 18 h 130"/>
                  <a:gd name="T8" fmla="*/ 169 w 195"/>
                  <a:gd name="T9" fmla="*/ 23 h 130"/>
                  <a:gd name="T10" fmla="*/ 157 w 195"/>
                  <a:gd name="T11" fmla="*/ 29 h 130"/>
                  <a:gd name="T12" fmla="*/ 142 w 195"/>
                  <a:gd name="T13" fmla="*/ 35 h 130"/>
                  <a:gd name="T14" fmla="*/ 123 w 195"/>
                  <a:gd name="T15" fmla="*/ 42 h 130"/>
                  <a:gd name="T16" fmla="*/ 100 w 195"/>
                  <a:gd name="T17" fmla="*/ 50 h 130"/>
                  <a:gd name="T18" fmla="*/ 80 w 195"/>
                  <a:gd name="T19" fmla="*/ 57 h 130"/>
                  <a:gd name="T20" fmla="*/ 56 w 195"/>
                  <a:gd name="T21" fmla="*/ 68 h 130"/>
                  <a:gd name="T22" fmla="*/ 36 w 195"/>
                  <a:gd name="T23" fmla="*/ 77 h 130"/>
                  <a:gd name="T24" fmla="*/ 23 w 195"/>
                  <a:gd name="T25" fmla="*/ 87 h 130"/>
                  <a:gd name="T26" fmla="*/ 13 w 195"/>
                  <a:gd name="T27" fmla="*/ 95 h 130"/>
                  <a:gd name="T28" fmla="*/ 6 w 195"/>
                  <a:gd name="T29" fmla="*/ 103 h 130"/>
                  <a:gd name="T30" fmla="*/ 3 w 195"/>
                  <a:gd name="T31" fmla="*/ 112 h 130"/>
                  <a:gd name="T32" fmla="*/ 0 w 195"/>
                  <a:gd name="T33" fmla="*/ 120 h 130"/>
                  <a:gd name="T34" fmla="*/ 0 w 195"/>
                  <a:gd name="T35" fmla="*/ 128 h 130"/>
                  <a:gd name="T36" fmla="*/ 8 w 195"/>
                  <a:gd name="T37" fmla="*/ 129 h 130"/>
                  <a:gd name="T38" fmla="*/ 8 w 195"/>
                  <a:gd name="T39" fmla="*/ 129 h 130"/>
                  <a:gd name="T40" fmla="*/ 10 w 195"/>
                  <a:gd name="T41" fmla="*/ 122 h 130"/>
                  <a:gd name="T42" fmla="*/ 15 w 195"/>
                  <a:gd name="T43" fmla="*/ 115 h 130"/>
                  <a:gd name="T44" fmla="*/ 23 w 195"/>
                  <a:gd name="T45" fmla="*/ 109 h 130"/>
                  <a:gd name="T46" fmla="*/ 34 w 195"/>
                  <a:gd name="T47" fmla="*/ 103 h 130"/>
                  <a:gd name="T48" fmla="*/ 48 w 195"/>
                  <a:gd name="T49" fmla="*/ 98 h 130"/>
                  <a:gd name="T50" fmla="*/ 63 w 195"/>
                  <a:gd name="T51" fmla="*/ 92 h 130"/>
                  <a:gd name="T52" fmla="*/ 80 w 195"/>
                  <a:gd name="T53" fmla="*/ 85 h 130"/>
                  <a:gd name="T54" fmla="*/ 100 w 195"/>
                  <a:gd name="T55" fmla="*/ 78 h 130"/>
                  <a:gd name="T56" fmla="*/ 111 w 195"/>
                  <a:gd name="T57" fmla="*/ 74 h 130"/>
                  <a:gd name="T58" fmla="*/ 135 w 195"/>
                  <a:gd name="T59" fmla="*/ 66 h 130"/>
                  <a:gd name="T60" fmla="*/ 154 w 195"/>
                  <a:gd name="T61" fmla="*/ 57 h 130"/>
                  <a:gd name="T62" fmla="*/ 170 w 195"/>
                  <a:gd name="T63" fmla="*/ 49 h 130"/>
                  <a:gd name="T64" fmla="*/ 180 w 195"/>
                  <a:gd name="T65" fmla="*/ 40 h 130"/>
                  <a:gd name="T66" fmla="*/ 187 w 195"/>
                  <a:gd name="T67" fmla="*/ 31 h 130"/>
                  <a:gd name="T68" fmla="*/ 191 w 195"/>
                  <a:gd name="T69" fmla="*/ 22 h 130"/>
                  <a:gd name="T70" fmla="*/ 193 w 195"/>
                  <a:gd name="T71" fmla="*/ 11 h 130"/>
                  <a:gd name="T72" fmla="*/ 194 w 195"/>
                  <a:gd name="T73" fmla="*/ 0 h 130"/>
                  <a:gd name="T74" fmla="*/ 186 w 195"/>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22" name="Freeform 166"/>
              <p:cNvSpPr>
                <a:spLocks/>
              </p:cNvSpPr>
              <p:nvPr/>
            </p:nvSpPr>
            <p:spPr bwMode="auto">
              <a:xfrm>
                <a:off x="5199" y="3247"/>
                <a:ext cx="196" cy="130"/>
              </a:xfrm>
              <a:custGeom>
                <a:avLst/>
                <a:gdLst>
                  <a:gd name="T0" fmla="*/ 187 w 196"/>
                  <a:gd name="T1" fmla="*/ 0 h 130"/>
                  <a:gd name="T2" fmla="*/ 185 w 196"/>
                  <a:gd name="T3" fmla="*/ 6 h 130"/>
                  <a:gd name="T4" fmla="*/ 183 w 196"/>
                  <a:gd name="T5" fmla="*/ 12 h 130"/>
                  <a:gd name="T6" fmla="*/ 178 w 196"/>
                  <a:gd name="T7" fmla="*/ 18 h 130"/>
                  <a:gd name="T8" fmla="*/ 170 w 196"/>
                  <a:gd name="T9" fmla="*/ 22 h 130"/>
                  <a:gd name="T10" fmla="*/ 158 w 196"/>
                  <a:gd name="T11" fmla="*/ 28 h 130"/>
                  <a:gd name="T12" fmla="*/ 143 w 196"/>
                  <a:gd name="T13" fmla="*/ 35 h 130"/>
                  <a:gd name="T14" fmla="*/ 124 w 196"/>
                  <a:gd name="T15" fmla="*/ 41 h 130"/>
                  <a:gd name="T16" fmla="*/ 100 w 196"/>
                  <a:gd name="T17" fmla="*/ 50 h 130"/>
                  <a:gd name="T18" fmla="*/ 81 w 196"/>
                  <a:gd name="T19" fmla="*/ 57 h 130"/>
                  <a:gd name="T20" fmla="*/ 57 w 196"/>
                  <a:gd name="T21" fmla="*/ 68 h 130"/>
                  <a:gd name="T22" fmla="*/ 37 w 196"/>
                  <a:gd name="T23" fmla="*/ 77 h 130"/>
                  <a:gd name="T24" fmla="*/ 23 w 196"/>
                  <a:gd name="T25" fmla="*/ 87 h 130"/>
                  <a:gd name="T26" fmla="*/ 12 w 196"/>
                  <a:gd name="T27" fmla="*/ 95 h 130"/>
                  <a:gd name="T28" fmla="*/ 6 w 196"/>
                  <a:gd name="T29" fmla="*/ 103 h 130"/>
                  <a:gd name="T30" fmla="*/ 2 w 196"/>
                  <a:gd name="T31" fmla="*/ 112 h 130"/>
                  <a:gd name="T32" fmla="*/ 0 w 196"/>
                  <a:gd name="T33" fmla="*/ 120 h 130"/>
                  <a:gd name="T34" fmla="*/ 0 w 196"/>
                  <a:gd name="T35" fmla="*/ 128 h 130"/>
                  <a:gd name="T36" fmla="*/ 9 w 196"/>
                  <a:gd name="T37" fmla="*/ 129 h 130"/>
                  <a:gd name="T38" fmla="*/ 9 w 196"/>
                  <a:gd name="T39" fmla="*/ 129 h 130"/>
                  <a:gd name="T40" fmla="*/ 11 w 196"/>
                  <a:gd name="T41" fmla="*/ 122 h 130"/>
                  <a:gd name="T42" fmla="*/ 15 w 196"/>
                  <a:gd name="T43" fmla="*/ 115 h 130"/>
                  <a:gd name="T44" fmla="*/ 24 w 196"/>
                  <a:gd name="T45" fmla="*/ 109 h 130"/>
                  <a:gd name="T46" fmla="*/ 35 w 196"/>
                  <a:gd name="T47" fmla="*/ 103 h 130"/>
                  <a:gd name="T48" fmla="*/ 48 w 196"/>
                  <a:gd name="T49" fmla="*/ 97 h 130"/>
                  <a:gd name="T50" fmla="*/ 62 w 196"/>
                  <a:gd name="T51" fmla="*/ 92 h 130"/>
                  <a:gd name="T52" fmla="*/ 80 w 196"/>
                  <a:gd name="T53" fmla="*/ 85 h 130"/>
                  <a:gd name="T54" fmla="*/ 100 w 196"/>
                  <a:gd name="T55" fmla="*/ 78 h 130"/>
                  <a:gd name="T56" fmla="*/ 111 w 196"/>
                  <a:gd name="T57" fmla="*/ 74 h 130"/>
                  <a:gd name="T58" fmla="*/ 136 w 196"/>
                  <a:gd name="T59" fmla="*/ 66 h 130"/>
                  <a:gd name="T60" fmla="*/ 155 w 196"/>
                  <a:gd name="T61" fmla="*/ 57 h 130"/>
                  <a:gd name="T62" fmla="*/ 170 w 196"/>
                  <a:gd name="T63" fmla="*/ 49 h 130"/>
                  <a:gd name="T64" fmla="*/ 180 w 196"/>
                  <a:gd name="T65" fmla="*/ 39 h 130"/>
                  <a:gd name="T66" fmla="*/ 188 w 196"/>
                  <a:gd name="T67" fmla="*/ 31 h 130"/>
                  <a:gd name="T68" fmla="*/ 192 w 196"/>
                  <a:gd name="T69" fmla="*/ 21 h 130"/>
                  <a:gd name="T70" fmla="*/ 194 w 196"/>
                  <a:gd name="T71" fmla="*/ 11 h 130"/>
                  <a:gd name="T72" fmla="*/ 195 w 196"/>
                  <a:gd name="T73" fmla="*/ 0 h 130"/>
                  <a:gd name="T74" fmla="*/ 187 w 196"/>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23" name="Freeform 167"/>
              <p:cNvSpPr>
                <a:spLocks/>
              </p:cNvSpPr>
              <p:nvPr/>
            </p:nvSpPr>
            <p:spPr bwMode="auto">
              <a:xfrm>
                <a:off x="5212" y="3132"/>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24" name="Freeform 168"/>
              <p:cNvSpPr>
                <a:spLocks/>
              </p:cNvSpPr>
              <p:nvPr/>
            </p:nvSpPr>
            <p:spPr bwMode="auto">
              <a:xfrm>
                <a:off x="5212" y="3362"/>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25" name="Freeform 169"/>
              <p:cNvSpPr>
                <a:spLocks/>
              </p:cNvSpPr>
              <p:nvPr/>
            </p:nvSpPr>
            <p:spPr bwMode="auto">
              <a:xfrm>
                <a:off x="4941" y="3035"/>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26" name="Freeform 170"/>
              <p:cNvSpPr>
                <a:spLocks/>
              </p:cNvSpPr>
              <p:nvPr/>
            </p:nvSpPr>
            <p:spPr bwMode="auto">
              <a:xfrm>
                <a:off x="4941" y="2806"/>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27" name="Freeform 171"/>
              <p:cNvSpPr>
                <a:spLocks/>
              </p:cNvSpPr>
              <p:nvPr/>
            </p:nvSpPr>
            <p:spPr bwMode="auto">
              <a:xfrm>
                <a:off x="4928" y="2907"/>
                <a:ext cx="196" cy="132"/>
              </a:xfrm>
              <a:custGeom>
                <a:avLst/>
                <a:gdLst>
                  <a:gd name="T0" fmla="*/ 81 w 196"/>
                  <a:gd name="T1" fmla="*/ 72 h 132"/>
                  <a:gd name="T2" fmla="*/ 57 w 196"/>
                  <a:gd name="T3" fmla="*/ 62 h 132"/>
                  <a:gd name="T4" fmla="*/ 37 w 196"/>
                  <a:gd name="T5" fmla="*/ 52 h 132"/>
                  <a:gd name="T6" fmla="*/ 23 w 196"/>
                  <a:gd name="T7" fmla="*/ 44 h 132"/>
                  <a:gd name="T8" fmla="*/ 12 w 196"/>
                  <a:gd name="T9" fmla="*/ 34 h 132"/>
                  <a:gd name="T10" fmla="*/ 6 w 196"/>
                  <a:gd name="T11" fmla="*/ 26 h 132"/>
                  <a:gd name="T12" fmla="*/ 2 w 196"/>
                  <a:gd name="T13" fmla="*/ 18 h 132"/>
                  <a:gd name="T14" fmla="*/ 0 w 196"/>
                  <a:gd name="T15" fmla="*/ 9 h 132"/>
                  <a:gd name="T16" fmla="*/ 0 w 196"/>
                  <a:gd name="T17" fmla="*/ 1 h 132"/>
                  <a:gd name="T18" fmla="*/ 9 w 196"/>
                  <a:gd name="T19" fmla="*/ 0 h 132"/>
                  <a:gd name="T20" fmla="*/ 9 w 196"/>
                  <a:gd name="T21" fmla="*/ 1 h 132"/>
                  <a:gd name="T22" fmla="*/ 11 w 196"/>
                  <a:gd name="T23" fmla="*/ 7 h 132"/>
                  <a:gd name="T24" fmla="*/ 15 w 196"/>
                  <a:gd name="T25" fmla="*/ 14 h 132"/>
                  <a:gd name="T26" fmla="*/ 24 w 196"/>
                  <a:gd name="T27" fmla="*/ 20 h 132"/>
                  <a:gd name="T28" fmla="*/ 35 w 196"/>
                  <a:gd name="T29" fmla="*/ 26 h 132"/>
                  <a:gd name="T30" fmla="*/ 48 w 196"/>
                  <a:gd name="T31" fmla="*/ 32 h 132"/>
                  <a:gd name="T32" fmla="*/ 64 w 196"/>
                  <a:gd name="T33" fmla="*/ 38 h 132"/>
                  <a:gd name="T34" fmla="*/ 81 w 196"/>
                  <a:gd name="T35" fmla="*/ 44 h 132"/>
                  <a:gd name="T36" fmla="*/ 100 w 196"/>
                  <a:gd name="T37" fmla="*/ 51 h 132"/>
                  <a:gd name="T38" fmla="*/ 112 w 196"/>
                  <a:gd name="T39" fmla="*/ 55 h 132"/>
                  <a:gd name="T40" fmla="*/ 136 w 196"/>
                  <a:gd name="T41" fmla="*/ 64 h 132"/>
                  <a:gd name="T42" fmla="*/ 155 w 196"/>
                  <a:gd name="T43" fmla="*/ 72 h 132"/>
                  <a:gd name="T44" fmla="*/ 171 w 196"/>
                  <a:gd name="T45" fmla="*/ 81 h 132"/>
                  <a:gd name="T46" fmla="*/ 181 w 196"/>
                  <a:gd name="T47" fmla="*/ 89 h 132"/>
                  <a:gd name="T48" fmla="*/ 188 w 196"/>
                  <a:gd name="T49" fmla="*/ 99 h 132"/>
                  <a:gd name="T50" fmla="*/ 192 w 196"/>
                  <a:gd name="T51" fmla="*/ 108 h 132"/>
                  <a:gd name="T52" fmla="*/ 194 w 196"/>
                  <a:gd name="T53" fmla="*/ 118 h 132"/>
                  <a:gd name="T54" fmla="*/ 195 w 196"/>
                  <a:gd name="T55" fmla="*/ 128 h 132"/>
                  <a:gd name="T56" fmla="*/ 195 w 196"/>
                  <a:gd name="T57" fmla="*/ 131 h 132"/>
                  <a:gd name="T58" fmla="*/ 187 w 196"/>
                  <a:gd name="T59" fmla="*/ 131 h 132"/>
                  <a:gd name="T60" fmla="*/ 187 w 196"/>
                  <a:gd name="T61" fmla="*/ 128 h 132"/>
                  <a:gd name="T62" fmla="*/ 185 w 196"/>
                  <a:gd name="T63" fmla="*/ 122 h 132"/>
                  <a:gd name="T64" fmla="*/ 183 w 196"/>
                  <a:gd name="T65" fmla="*/ 117 h 132"/>
                  <a:gd name="T66" fmla="*/ 178 w 196"/>
                  <a:gd name="T67" fmla="*/ 111 h 132"/>
                  <a:gd name="T68" fmla="*/ 170 w 196"/>
                  <a:gd name="T69" fmla="*/ 106 h 132"/>
                  <a:gd name="T70" fmla="*/ 158 w 196"/>
                  <a:gd name="T71" fmla="*/ 101 h 132"/>
                  <a:gd name="T72" fmla="*/ 143 w 196"/>
                  <a:gd name="T73" fmla="*/ 95 h 132"/>
                  <a:gd name="T74" fmla="*/ 124 w 196"/>
                  <a:gd name="T75" fmla="*/ 87 h 132"/>
                  <a:gd name="T76" fmla="*/ 100 w 196"/>
                  <a:gd name="T77" fmla="*/ 79 h 132"/>
                  <a:gd name="T78" fmla="*/ 81 w 196"/>
                  <a:gd name="T79"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28" name="Freeform 172"/>
              <p:cNvSpPr>
                <a:spLocks/>
              </p:cNvSpPr>
              <p:nvPr/>
            </p:nvSpPr>
            <p:spPr bwMode="auto">
              <a:xfrm>
                <a:off x="4928" y="3160"/>
                <a:ext cx="196" cy="134"/>
              </a:xfrm>
              <a:custGeom>
                <a:avLst/>
                <a:gdLst>
                  <a:gd name="T0" fmla="*/ 81 w 196"/>
                  <a:gd name="T1" fmla="*/ 73 h 134"/>
                  <a:gd name="T2" fmla="*/ 57 w 196"/>
                  <a:gd name="T3" fmla="*/ 63 h 134"/>
                  <a:gd name="T4" fmla="*/ 37 w 196"/>
                  <a:gd name="T5" fmla="*/ 52 h 134"/>
                  <a:gd name="T6" fmla="*/ 23 w 196"/>
                  <a:gd name="T7" fmla="*/ 44 h 134"/>
                  <a:gd name="T8" fmla="*/ 12 w 196"/>
                  <a:gd name="T9" fmla="*/ 35 h 134"/>
                  <a:gd name="T10" fmla="*/ 6 w 196"/>
                  <a:gd name="T11" fmla="*/ 26 h 134"/>
                  <a:gd name="T12" fmla="*/ 2 w 196"/>
                  <a:gd name="T13" fmla="*/ 17 h 134"/>
                  <a:gd name="T14" fmla="*/ 0 w 196"/>
                  <a:gd name="T15" fmla="*/ 10 h 134"/>
                  <a:gd name="T16" fmla="*/ 0 w 196"/>
                  <a:gd name="T17" fmla="*/ 0 h 134"/>
                  <a:gd name="T18" fmla="*/ 9 w 196"/>
                  <a:gd name="T19" fmla="*/ 0 h 134"/>
                  <a:gd name="T20" fmla="*/ 9 w 196"/>
                  <a:gd name="T21" fmla="*/ 1 h 134"/>
                  <a:gd name="T22" fmla="*/ 11 w 196"/>
                  <a:gd name="T23" fmla="*/ 8 h 134"/>
                  <a:gd name="T24" fmla="*/ 15 w 196"/>
                  <a:gd name="T25" fmla="*/ 15 h 134"/>
                  <a:gd name="T26" fmla="*/ 24 w 196"/>
                  <a:gd name="T27" fmla="*/ 21 h 134"/>
                  <a:gd name="T28" fmla="*/ 35 w 196"/>
                  <a:gd name="T29" fmla="*/ 26 h 134"/>
                  <a:gd name="T30" fmla="*/ 48 w 196"/>
                  <a:gd name="T31" fmla="*/ 33 h 134"/>
                  <a:gd name="T32" fmla="*/ 62 w 196"/>
                  <a:gd name="T33" fmla="*/ 38 h 134"/>
                  <a:gd name="T34" fmla="*/ 80 w 196"/>
                  <a:gd name="T35" fmla="*/ 45 h 134"/>
                  <a:gd name="T36" fmla="*/ 100 w 196"/>
                  <a:gd name="T37" fmla="*/ 51 h 134"/>
                  <a:gd name="T38" fmla="*/ 111 w 196"/>
                  <a:gd name="T39" fmla="*/ 55 h 134"/>
                  <a:gd name="T40" fmla="*/ 136 w 196"/>
                  <a:gd name="T41" fmla="*/ 65 h 134"/>
                  <a:gd name="T42" fmla="*/ 155 w 196"/>
                  <a:gd name="T43" fmla="*/ 73 h 134"/>
                  <a:gd name="T44" fmla="*/ 170 w 196"/>
                  <a:gd name="T45" fmla="*/ 82 h 134"/>
                  <a:gd name="T46" fmla="*/ 180 w 196"/>
                  <a:gd name="T47" fmla="*/ 90 h 134"/>
                  <a:gd name="T48" fmla="*/ 188 w 196"/>
                  <a:gd name="T49" fmla="*/ 100 h 134"/>
                  <a:gd name="T50" fmla="*/ 192 w 196"/>
                  <a:gd name="T51" fmla="*/ 109 h 134"/>
                  <a:gd name="T52" fmla="*/ 194 w 196"/>
                  <a:gd name="T53" fmla="*/ 119 h 134"/>
                  <a:gd name="T54" fmla="*/ 195 w 196"/>
                  <a:gd name="T55" fmla="*/ 130 h 134"/>
                  <a:gd name="T56" fmla="*/ 195 w 196"/>
                  <a:gd name="T57" fmla="*/ 132 h 134"/>
                  <a:gd name="T58" fmla="*/ 195 w 196"/>
                  <a:gd name="T59" fmla="*/ 133 h 134"/>
                  <a:gd name="T60" fmla="*/ 195 w 196"/>
                  <a:gd name="T61" fmla="*/ 133 h 134"/>
                  <a:gd name="T62" fmla="*/ 187 w 196"/>
                  <a:gd name="T63" fmla="*/ 132 h 134"/>
                  <a:gd name="T64" fmla="*/ 187 w 196"/>
                  <a:gd name="T65" fmla="*/ 130 h 134"/>
                  <a:gd name="T66" fmla="*/ 185 w 196"/>
                  <a:gd name="T67" fmla="*/ 124 h 134"/>
                  <a:gd name="T68" fmla="*/ 183 w 196"/>
                  <a:gd name="T69" fmla="*/ 118 h 134"/>
                  <a:gd name="T70" fmla="*/ 178 w 196"/>
                  <a:gd name="T71" fmla="*/ 113 h 134"/>
                  <a:gd name="T72" fmla="*/ 170 w 196"/>
                  <a:gd name="T73" fmla="*/ 107 h 134"/>
                  <a:gd name="T74" fmla="*/ 158 w 196"/>
                  <a:gd name="T75" fmla="*/ 102 h 134"/>
                  <a:gd name="T76" fmla="*/ 143 w 196"/>
                  <a:gd name="T77" fmla="*/ 96 h 134"/>
                  <a:gd name="T78" fmla="*/ 124 w 196"/>
                  <a:gd name="T79" fmla="*/ 88 h 134"/>
                  <a:gd name="T80" fmla="*/ 100 w 196"/>
                  <a:gd name="T81" fmla="*/ 80 h 134"/>
                  <a:gd name="T82" fmla="*/ 81 w 196"/>
                  <a:gd name="T83" fmla="*/ 7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29" name="Freeform 173"/>
              <p:cNvSpPr>
                <a:spLocks/>
              </p:cNvSpPr>
              <p:nvPr/>
            </p:nvSpPr>
            <p:spPr bwMode="auto">
              <a:xfrm>
                <a:off x="4929" y="2780"/>
                <a:ext cx="195" cy="130"/>
              </a:xfrm>
              <a:custGeom>
                <a:avLst/>
                <a:gdLst>
                  <a:gd name="T0" fmla="*/ 186 w 195"/>
                  <a:gd name="T1" fmla="*/ 0 h 130"/>
                  <a:gd name="T2" fmla="*/ 184 w 195"/>
                  <a:gd name="T3" fmla="*/ 6 h 130"/>
                  <a:gd name="T4" fmla="*/ 182 w 195"/>
                  <a:gd name="T5" fmla="*/ 12 h 130"/>
                  <a:gd name="T6" fmla="*/ 177 w 195"/>
                  <a:gd name="T7" fmla="*/ 18 h 130"/>
                  <a:gd name="T8" fmla="*/ 169 w 195"/>
                  <a:gd name="T9" fmla="*/ 23 h 130"/>
                  <a:gd name="T10" fmla="*/ 157 w 195"/>
                  <a:gd name="T11" fmla="*/ 29 h 130"/>
                  <a:gd name="T12" fmla="*/ 142 w 195"/>
                  <a:gd name="T13" fmla="*/ 35 h 130"/>
                  <a:gd name="T14" fmla="*/ 123 w 195"/>
                  <a:gd name="T15" fmla="*/ 42 h 130"/>
                  <a:gd name="T16" fmla="*/ 100 w 195"/>
                  <a:gd name="T17" fmla="*/ 50 h 130"/>
                  <a:gd name="T18" fmla="*/ 80 w 195"/>
                  <a:gd name="T19" fmla="*/ 57 h 130"/>
                  <a:gd name="T20" fmla="*/ 56 w 195"/>
                  <a:gd name="T21" fmla="*/ 68 h 130"/>
                  <a:gd name="T22" fmla="*/ 36 w 195"/>
                  <a:gd name="T23" fmla="*/ 77 h 130"/>
                  <a:gd name="T24" fmla="*/ 23 w 195"/>
                  <a:gd name="T25" fmla="*/ 87 h 130"/>
                  <a:gd name="T26" fmla="*/ 13 w 195"/>
                  <a:gd name="T27" fmla="*/ 95 h 130"/>
                  <a:gd name="T28" fmla="*/ 6 w 195"/>
                  <a:gd name="T29" fmla="*/ 103 h 130"/>
                  <a:gd name="T30" fmla="*/ 3 w 195"/>
                  <a:gd name="T31" fmla="*/ 112 h 130"/>
                  <a:gd name="T32" fmla="*/ 0 w 195"/>
                  <a:gd name="T33" fmla="*/ 120 h 130"/>
                  <a:gd name="T34" fmla="*/ 0 w 195"/>
                  <a:gd name="T35" fmla="*/ 128 h 130"/>
                  <a:gd name="T36" fmla="*/ 8 w 195"/>
                  <a:gd name="T37" fmla="*/ 129 h 130"/>
                  <a:gd name="T38" fmla="*/ 8 w 195"/>
                  <a:gd name="T39" fmla="*/ 129 h 130"/>
                  <a:gd name="T40" fmla="*/ 10 w 195"/>
                  <a:gd name="T41" fmla="*/ 122 h 130"/>
                  <a:gd name="T42" fmla="*/ 15 w 195"/>
                  <a:gd name="T43" fmla="*/ 115 h 130"/>
                  <a:gd name="T44" fmla="*/ 23 w 195"/>
                  <a:gd name="T45" fmla="*/ 109 h 130"/>
                  <a:gd name="T46" fmla="*/ 34 w 195"/>
                  <a:gd name="T47" fmla="*/ 103 h 130"/>
                  <a:gd name="T48" fmla="*/ 48 w 195"/>
                  <a:gd name="T49" fmla="*/ 98 h 130"/>
                  <a:gd name="T50" fmla="*/ 63 w 195"/>
                  <a:gd name="T51" fmla="*/ 92 h 130"/>
                  <a:gd name="T52" fmla="*/ 80 w 195"/>
                  <a:gd name="T53" fmla="*/ 85 h 130"/>
                  <a:gd name="T54" fmla="*/ 100 w 195"/>
                  <a:gd name="T55" fmla="*/ 78 h 130"/>
                  <a:gd name="T56" fmla="*/ 111 w 195"/>
                  <a:gd name="T57" fmla="*/ 74 h 130"/>
                  <a:gd name="T58" fmla="*/ 135 w 195"/>
                  <a:gd name="T59" fmla="*/ 66 h 130"/>
                  <a:gd name="T60" fmla="*/ 154 w 195"/>
                  <a:gd name="T61" fmla="*/ 57 h 130"/>
                  <a:gd name="T62" fmla="*/ 170 w 195"/>
                  <a:gd name="T63" fmla="*/ 49 h 130"/>
                  <a:gd name="T64" fmla="*/ 180 w 195"/>
                  <a:gd name="T65" fmla="*/ 40 h 130"/>
                  <a:gd name="T66" fmla="*/ 187 w 195"/>
                  <a:gd name="T67" fmla="*/ 31 h 130"/>
                  <a:gd name="T68" fmla="*/ 191 w 195"/>
                  <a:gd name="T69" fmla="*/ 22 h 130"/>
                  <a:gd name="T70" fmla="*/ 193 w 195"/>
                  <a:gd name="T71" fmla="*/ 11 h 130"/>
                  <a:gd name="T72" fmla="*/ 194 w 195"/>
                  <a:gd name="T73" fmla="*/ 0 h 130"/>
                  <a:gd name="T74" fmla="*/ 186 w 195"/>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30" name="Freeform 174"/>
              <p:cNvSpPr>
                <a:spLocks/>
              </p:cNvSpPr>
              <p:nvPr/>
            </p:nvSpPr>
            <p:spPr bwMode="auto">
              <a:xfrm>
                <a:off x="4928" y="3035"/>
                <a:ext cx="196" cy="130"/>
              </a:xfrm>
              <a:custGeom>
                <a:avLst/>
                <a:gdLst>
                  <a:gd name="T0" fmla="*/ 187 w 196"/>
                  <a:gd name="T1" fmla="*/ 0 h 130"/>
                  <a:gd name="T2" fmla="*/ 185 w 196"/>
                  <a:gd name="T3" fmla="*/ 6 h 130"/>
                  <a:gd name="T4" fmla="*/ 183 w 196"/>
                  <a:gd name="T5" fmla="*/ 12 h 130"/>
                  <a:gd name="T6" fmla="*/ 178 w 196"/>
                  <a:gd name="T7" fmla="*/ 18 h 130"/>
                  <a:gd name="T8" fmla="*/ 170 w 196"/>
                  <a:gd name="T9" fmla="*/ 22 h 130"/>
                  <a:gd name="T10" fmla="*/ 158 w 196"/>
                  <a:gd name="T11" fmla="*/ 28 h 130"/>
                  <a:gd name="T12" fmla="*/ 143 w 196"/>
                  <a:gd name="T13" fmla="*/ 35 h 130"/>
                  <a:gd name="T14" fmla="*/ 124 w 196"/>
                  <a:gd name="T15" fmla="*/ 41 h 130"/>
                  <a:gd name="T16" fmla="*/ 100 w 196"/>
                  <a:gd name="T17" fmla="*/ 50 h 130"/>
                  <a:gd name="T18" fmla="*/ 81 w 196"/>
                  <a:gd name="T19" fmla="*/ 57 h 130"/>
                  <a:gd name="T20" fmla="*/ 57 w 196"/>
                  <a:gd name="T21" fmla="*/ 68 h 130"/>
                  <a:gd name="T22" fmla="*/ 37 w 196"/>
                  <a:gd name="T23" fmla="*/ 77 h 130"/>
                  <a:gd name="T24" fmla="*/ 23 w 196"/>
                  <a:gd name="T25" fmla="*/ 87 h 130"/>
                  <a:gd name="T26" fmla="*/ 12 w 196"/>
                  <a:gd name="T27" fmla="*/ 95 h 130"/>
                  <a:gd name="T28" fmla="*/ 6 w 196"/>
                  <a:gd name="T29" fmla="*/ 103 h 130"/>
                  <a:gd name="T30" fmla="*/ 2 w 196"/>
                  <a:gd name="T31" fmla="*/ 112 h 130"/>
                  <a:gd name="T32" fmla="*/ 0 w 196"/>
                  <a:gd name="T33" fmla="*/ 120 h 130"/>
                  <a:gd name="T34" fmla="*/ 0 w 196"/>
                  <a:gd name="T35" fmla="*/ 128 h 130"/>
                  <a:gd name="T36" fmla="*/ 9 w 196"/>
                  <a:gd name="T37" fmla="*/ 129 h 130"/>
                  <a:gd name="T38" fmla="*/ 9 w 196"/>
                  <a:gd name="T39" fmla="*/ 129 h 130"/>
                  <a:gd name="T40" fmla="*/ 11 w 196"/>
                  <a:gd name="T41" fmla="*/ 122 h 130"/>
                  <a:gd name="T42" fmla="*/ 15 w 196"/>
                  <a:gd name="T43" fmla="*/ 115 h 130"/>
                  <a:gd name="T44" fmla="*/ 24 w 196"/>
                  <a:gd name="T45" fmla="*/ 109 h 130"/>
                  <a:gd name="T46" fmla="*/ 35 w 196"/>
                  <a:gd name="T47" fmla="*/ 103 h 130"/>
                  <a:gd name="T48" fmla="*/ 48 w 196"/>
                  <a:gd name="T49" fmla="*/ 97 h 130"/>
                  <a:gd name="T50" fmla="*/ 62 w 196"/>
                  <a:gd name="T51" fmla="*/ 92 h 130"/>
                  <a:gd name="T52" fmla="*/ 80 w 196"/>
                  <a:gd name="T53" fmla="*/ 85 h 130"/>
                  <a:gd name="T54" fmla="*/ 100 w 196"/>
                  <a:gd name="T55" fmla="*/ 78 h 130"/>
                  <a:gd name="T56" fmla="*/ 111 w 196"/>
                  <a:gd name="T57" fmla="*/ 74 h 130"/>
                  <a:gd name="T58" fmla="*/ 136 w 196"/>
                  <a:gd name="T59" fmla="*/ 66 h 130"/>
                  <a:gd name="T60" fmla="*/ 155 w 196"/>
                  <a:gd name="T61" fmla="*/ 57 h 130"/>
                  <a:gd name="T62" fmla="*/ 170 w 196"/>
                  <a:gd name="T63" fmla="*/ 49 h 130"/>
                  <a:gd name="T64" fmla="*/ 180 w 196"/>
                  <a:gd name="T65" fmla="*/ 39 h 130"/>
                  <a:gd name="T66" fmla="*/ 188 w 196"/>
                  <a:gd name="T67" fmla="*/ 31 h 130"/>
                  <a:gd name="T68" fmla="*/ 192 w 196"/>
                  <a:gd name="T69" fmla="*/ 21 h 130"/>
                  <a:gd name="T70" fmla="*/ 194 w 196"/>
                  <a:gd name="T71" fmla="*/ 11 h 130"/>
                  <a:gd name="T72" fmla="*/ 195 w 196"/>
                  <a:gd name="T73" fmla="*/ 0 h 130"/>
                  <a:gd name="T74" fmla="*/ 187 w 196"/>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31" name="Freeform 175"/>
              <p:cNvSpPr>
                <a:spLocks/>
              </p:cNvSpPr>
              <p:nvPr/>
            </p:nvSpPr>
            <p:spPr bwMode="auto">
              <a:xfrm>
                <a:off x="4941" y="2920"/>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32" name="Freeform 176"/>
              <p:cNvSpPr>
                <a:spLocks/>
              </p:cNvSpPr>
              <p:nvPr/>
            </p:nvSpPr>
            <p:spPr bwMode="auto">
              <a:xfrm>
                <a:off x="4941" y="3150"/>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33" name="Freeform 177"/>
              <p:cNvSpPr>
                <a:spLocks/>
              </p:cNvSpPr>
              <p:nvPr/>
            </p:nvSpPr>
            <p:spPr bwMode="auto">
              <a:xfrm>
                <a:off x="5508" y="3002"/>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34" name="Freeform 178"/>
              <p:cNvSpPr>
                <a:spLocks/>
              </p:cNvSpPr>
              <p:nvPr/>
            </p:nvSpPr>
            <p:spPr bwMode="auto">
              <a:xfrm>
                <a:off x="5508" y="2773"/>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35" name="Freeform 179"/>
              <p:cNvSpPr>
                <a:spLocks/>
              </p:cNvSpPr>
              <p:nvPr/>
            </p:nvSpPr>
            <p:spPr bwMode="auto">
              <a:xfrm>
                <a:off x="5495" y="2874"/>
                <a:ext cx="196" cy="132"/>
              </a:xfrm>
              <a:custGeom>
                <a:avLst/>
                <a:gdLst>
                  <a:gd name="T0" fmla="*/ 81 w 196"/>
                  <a:gd name="T1" fmla="*/ 72 h 132"/>
                  <a:gd name="T2" fmla="*/ 57 w 196"/>
                  <a:gd name="T3" fmla="*/ 62 h 132"/>
                  <a:gd name="T4" fmla="*/ 37 w 196"/>
                  <a:gd name="T5" fmla="*/ 52 h 132"/>
                  <a:gd name="T6" fmla="*/ 23 w 196"/>
                  <a:gd name="T7" fmla="*/ 44 h 132"/>
                  <a:gd name="T8" fmla="*/ 12 w 196"/>
                  <a:gd name="T9" fmla="*/ 34 h 132"/>
                  <a:gd name="T10" fmla="*/ 6 w 196"/>
                  <a:gd name="T11" fmla="*/ 26 h 132"/>
                  <a:gd name="T12" fmla="*/ 2 w 196"/>
                  <a:gd name="T13" fmla="*/ 18 h 132"/>
                  <a:gd name="T14" fmla="*/ 0 w 196"/>
                  <a:gd name="T15" fmla="*/ 9 h 132"/>
                  <a:gd name="T16" fmla="*/ 0 w 196"/>
                  <a:gd name="T17" fmla="*/ 1 h 132"/>
                  <a:gd name="T18" fmla="*/ 9 w 196"/>
                  <a:gd name="T19" fmla="*/ 0 h 132"/>
                  <a:gd name="T20" fmla="*/ 9 w 196"/>
                  <a:gd name="T21" fmla="*/ 1 h 132"/>
                  <a:gd name="T22" fmla="*/ 11 w 196"/>
                  <a:gd name="T23" fmla="*/ 7 h 132"/>
                  <a:gd name="T24" fmla="*/ 15 w 196"/>
                  <a:gd name="T25" fmla="*/ 14 h 132"/>
                  <a:gd name="T26" fmla="*/ 24 w 196"/>
                  <a:gd name="T27" fmla="*/ 20 h 132"/>
                  <a:gd name="T28" fmla="*/ 35 w 196"/>
                  <a:gd name="T29" fmla="*/ 26 h 132"/>
                  <a:gd name="T30" fmla="*/ 48 w 196"/>
                  <a:gd name="T31" fmla="*/ 32 h 132"/>
                  <a:gd name="T32" fmla="*/ 64 w 196"/>
                  <a:gd name="T33" fmla="*/ 38 h 132"/>
                  <a:gd name="T34" fmla="*/ 81 w 196"/>
                  <a:gd name="T35" fmla="*/ 44 h 132"/>
                  <a:gd name="T36" fmla="*/ 100 w 196"/>
                  <a:gd name="T37" fmla="*/ 51 h 132"/>
                  <a:gd name="T38" fmla="*/ 112 w 196"/>
                  <a:gd name="T39" fmla="*/ 55 h 132"/>
                  <a:gd name="T40" fmla="*/ 136 w 196"/>
                  <a:gd name="T41" fmla="*/ 64 h 132"/>
                  <a:gd name="T42" fmla="*/ 155 w 196"/>
                  <a:gd name="T43" fmla="*/ 72 h 132"/>
                  <a:gd name="T44" fmla="*/ 171 w 196"/>
                  <a:gd name="T45" fmla="*/ 81 h 132"/>
                  <a:gd name="T46" fmla="*/ 181 w 196"/>
                  <a:gd name="T47" fmla="*/ 89 h 132"/>
                  <a:gd name="T48" fmla="*/ 188 w 196"/>
                  <a:gd name="T49" fmla="*/ 99 h 132"/>
                  <a:gd name="T50" fmla="*/ 192 w 196"/>
                  <a:gd name="T51" fmla="*/ 108 h 132"/>
                  <a:gd name="T52" fmla="*/ 194 w 196"/>
                  <a:gd name="T53" fmla="*/ 118 h 132"/>
                  <a:gd name="T54" fmla="*/ 195 w 196"/>
                  <a:gd name="T55" fmla="*/ 128 h 132"/>
                  <a:gd name="T56" fmla="*/ 195 w 196"/>
                  <a:gd name="T57" fmla="*/ 131 h 132"/>
                  <a:gd name="T58" fmla="*/ 187 w 196"/>
                  <a:gd name="T59" fmla="*/ 131 h 132"/>
                  <a:gd name="T60" fmla="*/ 187 w 196"/>
                  <a:gd name="T61" fmla="*/ 128 h 132"/>
                  <a:gd name="T62" fmla="*/ 185 w 196"/>
                  <a:gd name="T63" fmla="*/ 122 h 132"/>
                  <a:gd name="T64" fmla="*/ 183 w 196"/>
                  <a:gd name="T65" fmla="*/ 117 h 132"/>
                  <a:gd name="T66" fmla="*/ 178 w 196"/>
                  <a:gd name="T67" fmla="*/ 111 h 132"/>
                  <a:gd name="T68" fmla="*/ 170 w 196"/>
                  <a:gd name="T69" fmla="*/ 106 h 132"/>
                  <a:gd name="T70" fmla="*/ 158 w 196"/>
                  <a:gd name="T71" fmla="*/ 101 h 132"/>
                  <a:gd name="T72" fmla="*/ 143 w 196"/>
                  <a:gd name="T73" fmla="*/ 95 h 132"/>
                  <a:gd name="T74" fmla="*/ 124 w 196"/>
                  <a:gd name="T75" fmla="*/ 87 h 132"/>
                  <a:gd name="T76" fmla="*/ 100 w 196"/>
                  <a:gd name="T77" fmla="*/ 79 h 132"/>
                  <a:gd name="T78" fmla="*/ 81 w 196"/>
                  <a:gd name="T79"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36" name="Freeform 180"/>
              <p:cNvSpPr>
                <a:spLocks/>
              </p:cNvSpPr>
              <p:nvPr/>
            </p:nvSpPr>
            <p:spPr bwMode="auto">
              <a:xfrm>
                <a:off x="5495" y="3127"/>
                <a:ext cx="196" cy="134"/>
              </a:xfrm>
              <a:custGeom>
                <a:avLst/>
                <a:gdLst>
                  <a:gd name="T0" fmla="*/ 81 w 196"/>
                  <a:gd name="T1" fmla="*/ 73 h 134"/>
                  <a:gd name="T2" fmla="*/ 57 w 196"/>
                  <a:gd name="T3" fmla="*/ 63 h 134"/>
                  <a:gd name="T4" fmla="*/ 37 w 196"/>
                  <a:gd name="T5" fmla="*/ 52 h 134"/>
                  <a:gd name="T6" fmla="*/ 23 w 196"/>
                  <a:gd name="T7" fmla="*/ 44 h 134"/>
                  <a:gd name="T8" fmla="*/ 12 w 196"/>
                  <a:gd name="T9" fmla="*/ 35 h 134"/>
                  <a:gd name="T10" fmla="*/ 6 w 196"/>
                  <a:gd name="T11" fmla="*/ 26 h 134"/>
                  <a:gd name="T12" fmla="*/ 2 w 196"/>
                  <a:gd name="T13" fmla="*/ 17 h 134"/>
                  <a:gd name="T14" fmla="*/ 0 w 196"/>
                  <a:gd name="T15" fmla="*/ 10 h 134"/>
                  <a:gd name="T16" fmla="*/ 0 w 196"/>
                  <a:gd name="T17" fmla="*/ 0 h 134"/>
                  <a:gd name="T18" fmla="*/ 9 w 196"/>
                  <a:gd name="T19" fmla="*/ 0 h 134"/>
                  <a:gd name="T20" fmla="*/ 9 w 196"/>
                  <a:gd name="T21" fmla="*/ 1 h 134"/>
                  <a:gd name="T22" fmla="*/ 11 w 196"/>
                  <a:gd name="T23" fmla="*/ 8 h 134"/>
                  <a:gd name="T24" fmla="*/ 15 w 196"/>
                  <a:gd name="T25" fmla="*/ 15 h 134"/>
                  <a:gd name="T26" fmla="*/ 24 w 196"/>
                  <a:gd name="T27" fmla="*/ 21 h 134"/>
                  <a:gd name="T28" fmla="*/ 35 w 196"/>
                  <a:gd name="T29" fmla="*/ 26 h 134"/>
                  <a:gd name="T30" fmla="*/ 48 w 196"/>
                  <a:gd name="T31" fmla="*/ 33 h 134"/>
                  <a:gd name="T32" fmla="*/ 62 w 196"/>
                  <a:gd name="T33" fmla="*/ 38 h 134"/>
                  <a:gd name="T34" fmla="*/ 80 w 196"/>
                  <a:gd name="T35" fmla="*/ 45 h 134"/>
                  <a:gd name="T36" fmla="*/ 100 w 196"/>
                  <a:gd name="T37" fmla="*/ 51 h 134"/>
                  <a:gd name="T38" fmla="*/ 111 w 196"/>
                  <a:gd name="T39" fmla="*/ 55 h 134"/>
                  <a:gd name="T40" fmla="*/ 136 w 196"/>
                  <a:gd name="T41" fmla="*/ 65 h 134"/>
                  <a:gd name="T42" fmla="*/ 155 w 196"/>
                  <a:gd name="T43" fmla="*/ 73 h 134"/>
                  <a:gd name="T44" fmla="*/ 170 w 196"/>
                  <a:gd name="T45" fmla="*/ 82 h 134"/>
                  <a:gd name="T46" fmla="*/ 180 w 196"/>
                  <a:gd name="T47" fmla="*/ 90 h 134"/>
                  <a:gd name="T48" fmla="*/ 188 w 196"/>
                  <a:gd name="T49" fmla="*/ 100 h 134"/>
                  <a:gd name="T50" fmla="*/ 192 w 196"/>
                  <a:gd name="T51" fmla="*/ 109 h 134"/>
                  <a:gd name="T52" fmla="*/ 194 w 196"/>
                  <a:gd name="T53" fmla="*/ 119 h 134"/>
                  <a:gd name="T54" fmla="*/ 195 w 196"/>
                  <a:gd name="T55" fmla="*/ 130 h 134"/>
                  <a:gd name="T56" fmla="*/ 195 w 196"/>
                  <a:gd name="T57" fmla="*/ 132 h 134"/>
                  <a:gd name="T58" fmla="*/ 195 w 196"/>
                  <a:gd name="T59" fmla="*/ 133 h 134"/>
                  <a:gd name="T60" fmla="*/ 195 w 196"/>
                  <a:gd name="T61" fmla="*/ 133 h 134"/>
                  <a:gd name="T62" fmla="*/ 187 w 196"/>
                  <a:gd name="T63" fmla="*/ 132 h 134"/>
                  <a:gd name="T64" fmla="*/ 187 w 196"/>
                  <a:gd name="T65" fmla="*/ 130 h 134"/>
                  <a:gd name="T66" fmla="*/ 185 w 196"/>
                  <a:gd name="T67" fmla="*/ 124 h 134"/>
                  <a:gd name="T68" fmla="*/ 183 w 196"/>
                  <a:gd name="T69" fmla="*/ 118 h 134"/>
                  <a:gd name="T70" fmla="*/ 178 w 196"/>
                  <a:gd name="T71" fmla="*/ 113 h 134"/>
                  <a:gd name="T72" fmla="*/ 170 w 196"/>
                  <a:gd name="T73" fmla="*/ 107 h 134"/>
                  <a:gd name="T74" fmla="*/ 158 w 196"/>
                  <a:gd name="T75" fmla="*/ 102 h 134"/>
                  <a:gd name="T76" fmla="*/ 143 w 196"/>
                  <a:gd name="T77" fmla="*/ 96 h 134"/>
                  <a:gd name="T78" fmla="*/ 124 w 196"/>
                  <a:gd name="T79" fmla="*/ 88 h 134"/>
                  <a:gd name="T80" fmla="*/ 100 w 196"/>
                  <a:gd name="T81" fmla="*/ 80 h 134"/>
                  <a:gd name="T82" fmla="*/ 81 w 196"/>
                  <a:gd name="T83" fmla="*/ 7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37" name="Freeform 181"/>
              <p:cNvSpPr>
                <a:spLocks/>
              </p:cNvSpPr>
              <p:nvPr/>
            </p:nvSpPr>
            <p:spPr bwMode="auto">
              <a:xfrm>
                <a:off x="5496" y="2747"/>
                <a:ext cx="195" cy="130"/>
              </a:xfrm>
              <a:custGeom>
                <a:avLst/>
                <a:gdLst>
                  <a:gd name="T0" fmla="*/ 186 w 195"/>
                  <a:gd name="T1" fmla="*/ 0 h 130"/>
                  <a:gd name="T2" fmla="*/ 184 w 195"/>
                  <a:gd name="T3" fmla="*/ 6 h 130"/>
                  <a:gd name="T4" fmla="*/ 182 w 195"/>
                  <a:gd name="T5" fmla="*/ 12 h 130"/>
                  <a:gd name="T6" fmla="*/ 177 w 195"/>
                  <a:gd name="T7" fmla="*/ 18 h 130"/>
                  <a:gd name="T8" fmla="*/ 169 w 195"/>
                  <a:gd name="T9" fmla="*/ 23 h 130"/>
                  <a:gd name="T10" fmla="*/ 157 w 195"/>
                  <a:gd name="T11" fmla="*/ 29 h 130"/>
                  <a:gd name="T12" fmla="*/ 142 w 195"/>
                  <a:gd name="T13" fmla="*/ 35 h 130"/>
                  <a:gd name="T14" fmla="*/ 123 w 195"/>
                  <a:gd name="T15" fmla="*/ 42 h 130"/>
                  <a:gd name="T16" fmla="*/ 100 w 195"/>
                  <a:gd name="T17" fmla="*/ 50 h 130"/>
                  <a:gd name="T18" fmla="*/ 80 w 195"/>
                  <a:gd name="T19" fmla="*/ 57 h 130"/>
                  <a:gd name="T20" fmla="*/ 56 w 195"/>
                  <a:gd name="T21" fmla="*/ 68 h 130"/>
                  <a:gd name="T22" fmla="*/ 36 w 195"/>
                  <a:gd name="T23" fmla="*/ 77 h 130"/>
                  <a:gd name="T24" fmla="*/ 23 w 195"/>
                  <a:gd name="T25" fmla="*/ 87 h 130"/>
                  <a:gd name="T26" fmla="*/ 13 w 195"/>
                  <a:gd name="T27" fmla="*/ 95 h 130"/>
                  <a:gd name="T28" fmla="*/ 6 w 195"/>
                  <a:gd name="T29" fmla="*/ 103 h 130"/>
                  <a:gd name="T30" fmla="*/ 3 w 195"/>
                  <a:gd name="T31" fmla="*/ 112 h 130"/>
                  <a:gd name="T32" fmla="*/ 0 w 195"/>
                  <a:gd name="T33" fmla="*/ 120 h 130"/>
                  <a:gd name="T34" fmla="*/ 0 w 195"/>
                  <a:gd name="T35" fmla="*/ 128 h 130"/>
                  <a:gd name="T36" fmla="*/ 8 w 195"/>
                  <a:gd name="T37" fmla="*/ 129 h 130"/>
                  <a:gd name="T38" fmla="*/ 8 w 195"/>
                  <a:gd name="T39" fmla="*/ 129 h 130"/>
                  <a:gd name="T40" fmla="*/ 10 w 195"/>
                  <a:gd name="T41" fmla="*/ 122 h 130"/>
                  <a:gd name="T42" fmla="*/ 15 w 195"/>
                  <a:gd name="T43" fmla="*/ 115 h 130"/>
                  <a:gd name="T44" fmla="*/ 23 w 195"/>
                  <a:gd name="T45" fmla="*/ 109 h 130"/>
                  <a:gd name="T46" fmla="*/ 34 w 195"/>
                  <a:gd name="T47" fmla="*/ 103 h 130"/>
                  <a:gd name="T48" fmla="*/ 48 w 195"/>
                  <a:gd name="T49" fmla="*/ 98 h 130"/>
                  <a:gd name="T50" fmla="*/ 63 w 195"/>
                  <a:gd name="T51" fmla="*/ 92 h 130"/>
                  <a:gd name="T52" fmla="*/ 80 w 195"/>
                  <a:gd name="T53" fmla="*/ 85 h 130"/>
                  <a:gd name="T54" fmla="*/ 100 w 195"/>
                  <a:gd name="T55" fmla="*/ 78 h 130"/>
                  <a:gd name="T56" fmla="*/ 111 w 195"/>
                  <a:gd name="T57" fmla="*/ 74 h 130"/>
                  <a:gd name="T58" fmla="*/ 135 w 195"/>
                  <a:gd name="T59" fmla="*/ 66 h 130"/>
                  <a:gd name="T60" fmla="*/ 154 w 195"/>
                  <a:gd name="T61" fmla="*/ 57 h 130"/>
                  <a:gd name="T62" fmla="*/ 170 w 195"/>
                  <a:gd name="T63" fmla="*/ 49 h 130"/>
                  <a:gd name="T64" fmla="*/ 180 w 195"/>
                  <a:gd name="T65" fmla="*/ 40 h 130"/>
                  <a:gd name="T66" fmla="*/ 187 w 195"/>
                  <a:gd name="T67" fmla="*/ 31 h 130"/>
                  <a:gd name="T68" fmla="*/ 191 w 195"/>
                  <a:gd name="T69" fmla="*/ 22 h 130"/>
                  <a:gd name="T70" fmla="*/ 193 w 195"/>
                  <a:gd name="T71" fmla="*/ 11 h 130"/>
                  <a:gd name="T72" fmla="*/ 194 w 195"/>
                  <a:gd name="T73" fmla="*/ 0 h 130"/>
                  <a:gd name="T74" fmla="*/ 186 w 195"/>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38" name="Freeform 182"/>
              <p:cNvSpPr>
                <a:spLocks/>
              </p:cNvSpPr>
              <p:nvPr/>
            </p:nvSpPr>
            <p:spPr bwMode="auto">
              <a:xfrm>
                <a:off x="5495" y="3002"/>
                <a:ext cx="196" cy="130"/>
              </a:xfrm>
              <a:custGeom>
                <a:avLst/>
                <a:gdLst>
                  <a:gd name="T0" fmla="*/ 187 w 196"/>
                  <a:gd name="T1" fmla="*/ 0 h 130"/>
                  <a:gd name="T2" fmla="*/ 185 w 196"/>
                  <a:gd name="T3" fmla="*/ 6 h 130"/>
                  <a:gd name="T4" fmla="*/ 183 w 196"/>
                  <a:gd name="T5" fmla="*/ 12 h 130"/>
                  <a:gd name="T6" fmla="*/ 178 w 196"/>
                  <a:gd name="T7" fmla="*/ 18 h 130"/>
                  <a:gd name="T8" fmla="*/ 170 w 196"/>
                  <a:gd name="T9" fmla="*/ 22 h 130"/>
                  <a:gd name="T10" fmla="*/ 158 w 196"/>
                  <a:gd name="T11" fmla="*/ 28 h 130"/>
                  <a:gd name="T12" fmla="*/ 143 w 196"/>
                  <a:gd name="T13" fmla="*/ 35 h 130"/>
                  <a:gd name="T14" fmla="*/ 124 w 196"/>
                  <a:gd name="T15" fmla="*/ 41 h 130"/>
                  <a:gd name="T16" fmla="*/ 100 w 196"/>
                  <a:gd name="T17" fmla="*/ 50 h 130"/>
                  <a:gd name="T18" fmla="*/ 81 w 196"/>
                  <a:gd name="T19" fmla="*/ 57 h 130"/>
                  <a:gd name="T20" fmla="*/ 57 w 196"/>
                  <a:gd name="T21" fmla="*/ 68 h 130"/>
                  <a:gd name="T22" fmla="*/ 37 w 196"/>
                  <a:gd name="T23" fmla="*/ 77 h 130"/>
                  <a:gd name="T24" fmla="*/ 23 w 196"/>
                  <a:gd name="T25" fmla="*/ 87 h 130"/>
                  <a:gd name="T26" fmla="*/ 12 w 196"/>
                  <a:gd name="T27" fmla="*/ 95 h 130"/>
                  <a:gd name="T28" fmla="*/ 6 w 196"/>
                  <a:gd name="T29" fmla="*/ 103 h 130"/>
                  <a:gd name="T30" fmla="*/ 2 w 196"/>
                  <a:gd name="T31" fmla="*/ 112 h 130"/>
                  <a:gd name="T32" fmla="*/ 0 w 196"/>
                  <a:gd name="T33" fmla="*/ 120 h 130"/>
                  <a:gd name="T34" fmla="*/ 0 w 196"/>
                  <a:gd name="T35" fmla="*/ 128 h 130"/>
                  <a:gd name="T36" fmla="*/ 9 w 196"/>
                  <a:gd name="T37" fmla="*/ 129 h 130"/>
                  <a:gd name="T38" fmla="*/ 9 w 196"/>
                  <a:gd name="T39" fmla="*/ 129 h 130"/>
                  <a:gd name="T40" fmla="*/ 11 w 196"/>
                  <a:gd name="T41" fmla="*/ 122 h 130"/>
                  <a:gd name="T42" fmla="*/ 15 w 196"/>
                  <a:gd name="T43" fmla="*/ 115 h 130"/>
                  <a:gd name="T44" fmla="*/ 24 w 196"/>
                  <a:gd name="T45" fmla="*/ 109 h 130"/>
                  <a:gd name="T46" fmla="*/ 35 w 196"/>
                  <a:gd name="T47" fmla="*/ 103 h 130"/>
                  <a:gd name="T48" fmla="*/ 48 w 196"/>
                  <a:gd name="T49" fmla="*/ 97 h 130"/>
                  <a:gd name="T50" fmla="*/ 62 w 196"/>
                  <a:gd name="T51" fmla="*/ 92 h 130"/>
                  <a:gd name="T52" fmla="*/ 80 w 196"/>
                  <a:gd name="T53" fmla="*/ 85 h 130"/>
                  <a:gd name="T54" fmla="*/ 100 w 196"/>
                  <a:gd name="T55" fmla="*/ 78 h 130"/>
                  <a:gd name="T56" fmla="*/ 111 w 196"/>
                  <a:gd name="T57" fmla="*/ 74 h 130"/>
                  <a:gd name="T58" fmla="*/ 136 w 196"/>
                  <a:gd name="T59" fmla="*/ 66 h 130"/>
                  <a:gd name="T60" fmla="*/ 155 w 196"/>
                  <a:gd name="T61" fmla="*/ 57 h 130"/>
                  <a:gd name="T62" fmla="*/ 170 w 196"/>
                  <a:gd name="T63" fmla="*/ 49 h 130"/>
                  <a:gd name="T64" fmla="*/ 180 w 196"/>
                  <a:gd name="T65" fmla="*/ 39 h 130"/>
                  <a:gd name="T66" fmla="*/ 188 w 196"/>
                  <a:gd name="T67" fmla="*/ 31 h 130"/>
                  <a:gd name="T68" fmla="*/ 192 w 196"/>
                  <a:gd name="T69" fmla="*/ 21 h 130"/>
                  <a:gd name="T70" fmla="*/ 194 w 196"/>
                  <a:gd name="T71" fmla="*/ 11 h 130"/>
                  <a:gd name="T72" fmla="*/ 195 w 196"/>
                  <a:gd name="T73" fmla="*/ 0 h 130"/>
                  <a:gd name="T74" fmla="*/ 187 w 196"/>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39" name="Freeform 183"/>
              <p:cNvSpPr>
                <a:spLocks/>
              </p:cNvSpPr>
              <p:nvPr/>
            </p:nvSpPr>
            <p:spPr bwMode="auto">
              <a:xfrm>
                <a:off x="5508" y="2887"/>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40" name="Freeform 184"/>
              <p:cNvSpPr>
                <a:spLocks/>
              </p:cNvSpPr>
              <p:nvPr/>
            </p:nvSpPr>
            <p:spPr bwMode="auto">
              <a:xfrm>
                <a:off x="5508" y="3117"/>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641" name="Group 185"/>
              <p:cNvGrpSpPr>
                <a:grpSpLocks/>
              </p:cNvGrpSpPr>
              <p:nvPr/>
            </p:nvGrpSpPr>
            <p:grpSpPr bwMode="auto">
              <a:xfrm>
                <a:off x="4383" y="3087"/>
                <a:ext cx="191" cy="60"/>
                <a:chOff x="4383" y="3087"/>
                <a:chExt cx="191" cy="60"/>
              </a:xfrm>
            </p:grpSpPr>
            <p:sp>
              <p:nvSpPr>
                <p:cNvPr id="19642" name="Line 186"/>
                <p:cNvSpPr>
                  <a:spLocks noChangeShapeType="1"/>
                </p:cNvSpPr>
                <p:nvPr/>
              </p:nvSpPr>
              <p:spPr bwMode="auto">
                <a:xfrm>
                  <a:off x="4423" y="3119"/>
                  <a:ext cx="151"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643" name="Group 187"/>
                <p:cNvGrpSpPr>
                  <a:grpSpLocks/>
                </p:cNvGrpSpPr>
                <p:nvPr/>
              </p:nvGrpSpPr>
              <p:grpSpPr bwMode="auto">
                <a:xfrm>
                  <a:off x="4383" y="3087"/>
                  <a:ext cx="59" cy="60"/>
                  <a:chOff x="4383" y="3087"/>
                  <a:chExt cx="59" cy="60"/>
                </a:xfrm>
              </p:grpSpPr>
              <p:sp>
                <p:nvSpPr>
                  <p:cNvPr id="19644" name="Line 188"/>
                  <p:cNvSpPr>
                    <a:spLocks noChangeShapeType="1"/>
                  </p:cNvSpPr>
                  <p:nvPr/>
                </p:nvSpPr>
                <p:spPr bwMode="auto">
                  <a:xfrm>
                    <a:off x="4383" y="3088"/>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45" name="Line 189"/>
                  <p:cNvSpPr>
                    <a:spLocks noChangeShapeType="1"/>
                  </p:cNvSpPr>
                  <p:nvPr/>
                </p:nvSpPr>
                <p:spPr bwMode="auto">
                  <a:xfrm flipV="1">
                    <a:off x="4383" y="3087"/>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9646" name="Group 190"/>
              <p:cNvGrpSpPr>
                <a:grpSpLocks/>
              </p:cNvGrpSpPr>
              <p:nvPr/>
            </p:nvGrpSpPr>
            <p:grpSpPr bwMode="auto">
              <a:xfrm>
                <a:off x="4739" y="2879"/>
                <a:ext cx="191" cy="60"/>
                <a:chOff x="4739" y="2879"/>
                <a:chExt cx="191" cy="60"/>
              </a:xfrm>
            </p:grpSpPr>
            <p:sp>
              <p:nvSpPr>
                <p:cNvPr id="19647" name="Line 191"/>
                <p:cNvSpPr>
                  <a:spLocks noChangeShapeType="1"/>
                </p:cNvSpPr>
                <p:nvPr/>
              </p:nvSpPr>
              <p:spPr bwMode="auto">
                <a:xfrm>
                  <a:off x="4779" y="2911"/>
                  <a:ext cx="151"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648" name="Group 192"/>
                <p:cNvGrpSpPr>
                  <a:grpSpLocks/>
                </p:cNvGrpSpPr>
                <p:nvPr/>
              </p:nvGrpSpPr>
              <p:grpSpPr bwMode="auto">
                <a:xfrm>
                  <a:off x="4739" y="2879"/>
                  <a:ext cx="59" cy="60"/>
                  <a:chOff x="4739" y="2879"/>
                  <a:chExt cx="59" cy="60"/>
                </a:xfrm>
              </p:grpSpPr>
              <p:sp>
                <p:nvSpPr>
                  <p:cNvPr id="19649" name="Line 193"/>
                  <p:cNvSpPr>
                    <a:spLocks noChangeShapeType="1"/>
                  </p:cNvSpPr>
                  <p:nvPr/>
                </p:nvSpPr>
                <p:spPr bwMode="auto">
                  <a:xfrm>
                    <a:off x="4739" y="2880"/>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50" name="Line 194"/>
                  <p:cNvSpPr>
                    <a:spLocks noChangeShapeType="1"/>
                  </p:cNvSpPr>
                  <p:nvPr/>
                </p:nvSpPr>
                <p:spPr bwMode="auto">
                  <a:xfrm flipV="1">
                    <a:off x="4739" y="2879"/>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9651" name="Group 195"/>
              <p:cNvGrpSpPr>
                <a:grpSpLocks/>
              </p:cNvGrpSpPr>
              <p:nvPr/>
            </p:nvGrpSpPr>
            <p:grpSpPr bwMode="auto">
              <a:xfrm>
                <a:off x="5303" y="2847"/>
                <a:ext cx="191" cy="60"/>
                <a:chOff x="5303" y="2847"/>
                <a:chExt cx="191" cy="60"/>
              </a:xfrm>
            </p:grpSpPr>
            <p:sp>
              <p:nvSpPr>
                <p:cNvPr id="19652" name="Line 196"/>
                <p:cNvSpPr>
                  <a:spLocks noChangeShapeType="1"/>
                </p:cNvSpPr>
                <p:nvPr/>
              </p:nvSpPr>
              <p:spPr bwMode="auto">
                <a:xfrm>
                  <a:off x="5343" y="2879"/>
                  <a:ext cx="151"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653" name="Group 197"/>
                <p:cNvGrpSpPr>
                  <a:grpSpLocks/>
                </p:cNvGrpSpPr>
                <p:nvPr/>
              </p:nvGrpSpPr>
              <p:grpSpPr bwMode="auto">
                <a:xfrm>
                  <a:off x="5303" y="2847"/>
                  <a:ext cx="59" cy="60"/>
                  <a:chOff x="5303" y="2847"/>
                  <a:chExt cx="59" cy="60"/>
                </a:xfrm>
              </p:grpSpPr>
              <p:sp>
                <p:nvSpPr>
                  <p:cNvPr id="19654" name="Line 198"/>
                  <p:cNvSpPr>
                    <a:spLocks noChangeShapeType="1"/>
                  </p:cNvSpPr>
                  <p:nvPr/>
                </p:nvSpPr>
                <p:spPr bwMode="auto">
                  <a:xfrm>
                    <a:off x="5303" y="2848"/>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55" name="Line 199"/>
                  <p:cNvSpPr>
                    <a:spLocks noChangeShapeType="1"/>
                  </p:cNvSpPr>
                  <p:nvPr/>
                </p:nvSpPr>
                <p:spPr bwMode="auto">
                  <a:xfrm flipV="1">
                    <a:off x="5303" y="2847"/>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sp>
            <p:nvSpPr>
              <p:cNvPr id="19656" name="Oval 200"/>
              <p:cNvSpPr>
                <a:spLocks noChangeArrowheads="1"/>
              </p:cNvSpPr>
              <p:nvPr/>
            </p:nvSpPr>
            <p:spPr bwMode="auto">
              <a:xfrm>
                <a:off x="4978" y="3068"/>
                <a:ext cx="122" cy="122"/>
              </a:xfrm>
              <a:prstGeom prst="ellipse">
                <a:avLst/>
              </a:prstGeom>
              <a:gradFill rotWithShape="0">
                <a:gsLst>
                  <a:gs pos="0">
                    <a:srgbClr val="FF9933"/>
                  </a:gs>
                  <a:gs pos="100000">
                    <a:srgbClr val="FF33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657" name="Group 201"/>
              <p:cNvGrpSpPr>
                <a:grpSpLocks/>
              </p:cNvGrpSpPr>
              <p:nvPr/>
            </p:nvGrpSpPr>
            <p:grpSpPr bwMode="auto">
              <a:xfrm>
                <a:off x="5011" y="3099"/>
                <a:ext cx="191" cy="60"/>
                <a:chOff x="5011" y="3099"/>
                <a:chExt cx="191" cy="60"/>
              </a:xfrm>
            </p:grpSpPr>
            <p:sp>
              <p:nvSpPr>
                <p:cNvPr id="19658" name="Line 202"/>
                <p:cNvSpPr>
                  <a:spLocks noChangeShapeType="1"/>
                </p:cNvSpPr>
                <p:nvPr/>
              </p:nvSpPr>
              <p:spPr bwMode="auto">
                <a:xfrm>
                  <a:off x="5051" y="3131"/>
                  <a:ext cx="151"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659" name="Group 203"/>
                <p:cNvGrpSpPr>
                  <a:grpSpLocks/>
                </p:cNvGrpSpPr>
                <p:nvPr/>
              </p:nvGrpSpPr>
              <p:grpSpPr bwMode="auto">
                <a:xfrm>
                  <a:off x="5011" y="3099"/>
                  <a:ext cx="59" cy="60"/>
                  <a:chOff x="5011" y="3099"/>
                  <a:chExt cx="59" cy="60"/>
                </a:xfrm>
              </p:grpSpPr>
              <p:sp>
                <p:nvSpPr>
                  <p:cNvPr id="19660" name="Line 204"/>
                  <p:cNvSpPr>
                    <a:spLocks noChangeShapeType="1"/>
                  </p:cNvSpPr>
                  <p:nvPr/>
                </p:nvSpPr>
                <p:spPr bwMode="auto">
                  <a:xfrm>
                    <a:off x="5011" y="3100"/>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61" name="Line 205"/>
                  <p:cNvSpPr>
                    <a:spLocks noChangeShapeType="1"/>
                  </p:cNvSpPr>
                  <p:nvPr/>
                </p:nvSpPr>
                <p:spPr bwMode="auto">
                  <a:xfrm flipV="1">
                    <a:off x="5011" y="3099"/>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sp>
          <p:nvSpPr>
            <p:cNvPr id="19662" name="Freeform 206"/>
            <p:cNvSpPr>
              <a:spLocks/>
            </p:cNvSpPr>
            <p:nvPr/>
          </p:nvSpPr>
          <p:spPr bwMode="auto">
            <a:xfrm>
              <a:off x="4037" y="2880"/>
              <a:ext cx="575" cy="460"/>
            </a:xfrm>
            <a:custGeom>
              <a:avLst/>
              <a:gdLst>
                <a:gd name="T0" fmla="*/ 0 w 647"/>
                <a:gd name="T1" fmla="*/ 0 h 460"/>
                <a:gd name="T2" fmla="*/ 29 w 647"/>
                <a:gd name="T3" fmla="*/ 14 h 460"/>
                <a:gd name="T4" fmla="*/ 74 w 647"/>
                <a:gd name="T5" fmla="*/ 32 h 460"/>
                <a:gd name="T6" fmla="*/ 178 w 647"/>
                <a:gd name="T7" fmla="*/ 73 h 460"/>
                <a:gd name="T8" fmla="*/ 275 w 647"/>
                <a:gd name="T9" fmla="*/ 123 h 460"/>
                <a:gd name="T10" fmla="*/ 364 w 647"/>
                <a:gd name="T11" fmla="*/ 177 h 460"/>
                <a:gd name="T12" fmla="*/ 445 w 647"/>
                <a:gd name="T13" fmla="*/ 241 h 460"/>
                <a:gd name="T14" fmla="*/ 520 w 647"/>
                <a:gd name="T15" fmla="*/ 304 h 460"/>
                <a:gd name="T16" fmla="*/ 557 w 647"/>
                <a:gd name="T17" fmla="*/ 345 h 460"/>
                <a:gd name="T18" fmla="*/ 587 w 647"/>
                <a:gd name="T19" fmla="*/ 386 h 460"/>
                <a:gd name="T20" fmla="*/ 624 w 647"/>
                <a:gd name="T21" fmla="*/ 427 h 460"/>
                <a:gd name="T22" fmla="*/ 646 w 647"/>
                <a:gd name="T23" fmla="*/ 459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7" h="460">
                  <a:moveTo>
                    <a:pt x="0" y="0"/>
                  </a:moveTo>
                  <a:lnTo>
                    <a:pt x="29" y="14"/>
                  </a:lnTo>
                  <a:lnTo>
                    <a:pt x="74" y="32"/>
                  </a:lnTo>
                  <a:lnTo>
                    <a:pt x="178" y="73"/>
                  </a:lnTo>
                  <a:lnTo>
                    <a:pt x="275" y="123"/>
                  </a:lnTo>
                  <a:lnTo>
                    <a:pt x="364" y="177"/>
                  </a:lnTo>
                  <a:lnTo>
                    <a:pt x="445" y="241"/>
                  </a:lnTo>
                  <a:lnTo>
                    <a:pt x="520" y="304"/>
                  </a:lnTo>
                  <a:lnTo>
                    <a:pt x="557" y="345"/>
                  </a:lnTo>
                  <a:lnTo>
                    <a:pt x="587" y="386"/>
                  </a:lnTo>
                  <a:lnTo>
                    <a:pt x="624" y="427"/>
                  </a:lnTo>
                  <a:lnTo>
                    <a:pt x="646" y="459"/>
                  </a:lnTo>
                </a:path>
              </a:pathLst>
            </a:custGeom>
            <a:noFill/>
            <a:ln w="25400" cap="rnd" cmpd="sng">
              <a:solidFill>
                <a:srgbClr val="FB0505"/>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63" name="Freeform 207"/>
            <p:cNvSpPr>
              <a:spLocks/>
            </p:cNvSpPr>
            <p:nvPr/>
          </p:nvSpPr>
          <p:spPr bwMode="auto">
            <a:xfrm>
              <a:off x="3696" y="3129"/>
              <a:ext cx="694" cy="157"/>
            </a:xfrm>
            <a:custGeom>
              <a:avLst/>
              <a:gdLst>
                <a:gd name="T0" fmla="*/ 0 w 781"/>
                <a:gd name="T1" fmla="*/ 156 h 157"/>
                <a:gd name="T2" fmla="*/ 28 w 781"/>
                <a:gd name="T3" fmla="*/ 143 h 157"/>
                <a:gd name="T4" fmla="*/ 77 w 781"/>
                <a:gd name="T5" fmla="*/ 120 h 157"/>
                <a:gd name="T6" fmla="*/ 126 w 781"/>
                <a:gd name="T7" fmla="*/ 98 h 157"/>
                <a:gd name="T8" fmla="*/ 176 w 781"/>
                <a:gd name="T9" fmla="*/ 80 h 157"/>
                <a:gd name="T10" fmla="*/ 274 w 781"/>
                <a:gd name="T11" fmla="*/ 49 h 157"/>
                <a:gd name="T12" fmla="*/ 379 w 781"/>
                <a:gd name="T13" fmla="*/ 22 h 157"/>
                <a:gd name="T14" fmla="*/ 485 w 781"/>
                <a:gd name="T15" fmla="*/ 4 h 157"/>
                <a:gd name="T16" fmla="*/ 583 w 781"/>
                <a:gd name="T17" fmla="*/ 0 h 157"/>
                <a:gd name="T18" fmla="*/ 632 w 781"/>
                <a:gd name="T19" fmla="*/ 4 h 157"/>
                <a:gd name="T20" fmla="*/ 689 w 781"/>
                <a:gd name="T21" fmla="*/ 9 h 157"/>
                <a:gd name="T22" fmla="*/ 738 w 781"/>
                <a:gd name="T23" fmla="*/ 13 h 157"/>
                <a:gd name="T24" fmla="*/ 780 w 781"/>
                <a:gd name="T25" fmla="*/ 13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1" h="157">
                  <a:moveTo>
                    <a:pt x="0" y="156"/>
                  </a:moveTo>
                  <a:lnTo>
                    <a:pt x="28" y="143"/>
                  </a:lnTo>
                  <a:lnTo>
                    <a:pt x="77" y="120"/>
                  </a:lnTo>
                  <a:lnTo>
                    <a:pt x="126" y="98"/>
                  </a:lnTo>
                  <a:lnTo>
                    <a:pt x="176" y="80"/>
                  </a:lnTo>
                  <a:lnTo>
                    <a:pt x="274" y="49"/>
                  </a:lnTo>
                  <a:lnTo>
                    <a:pt x="379" y="22"/>
                  </a:lnTo>
                  <a:lnTo>
                    <a:pt x="485" y="4"/>
                  </a:lnTo>
                  <a:lnTo>
                    <a:pt x="583" y="0"/>
                  </a:lnTo>
                  <a:lnTo>
                    <a:pt x="632" y="4"/>
                  </a:lnTo>
                  <a:lnTo>
                    <a:pt x="689" y="9"/>
                  </a:lnTo>
                  <a:lnTo>
                    <a:pt x="738" y="13"/>
                  </a:lnTo>
                  <a:lnTo>
                    <a:pt x="780" y="13"/>
                  </a:lnTo>
                </a:path>
              </a:pathLst>
            </a:custGeom>
            <a:noFill/>
            <a:ln w="25400" cap="rnd" cmpd="sng">
              <a:solidFill>
                <a:srgbClr val="FB0505"/>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664" name="Group 208"/>
            <p:cNvGrpSpPr>
              <a:grpSpLocks/>
            </p:cNvGrpSpPr>
            <p:nvPr/>
          </p:nvGrpSpPr>
          <p:grpSpPr bwMode="auto">
            <a:xfrm>
              <a:off x="4379" y="3588"/>
              <a:ext cx="162" cy="63"/>
              <a:chOff x="3282" y="2172"/>
              <a:chExt cx="162" cy="63"/>
            </a:xfrm>
          </p:grpSpPr>
          <p:sp>
            <p:nvSpPr>
              <p:cNvPr id="19665" name="Line 209"/>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66" name="Line 210"/>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67" name="Line 211"/>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9668" name="Group 212"/>
            <p:cNvGrpSpPr>
              <a:grpSpLocks/>
            </p:cNvGrpSpPr>
            <p:nvPr/>
          </p:nvGrpSpPr>
          <p:grpSpPr bwMode="auto">
            <a:xfrm>
              <a:off x="4697" y="3378"/>
              <a:ext cx="162" cy="63"/>
              <a:chOff x="3282" y="2172"/>
              <a:chExt cx="162" cy="63"/>
            </a:xfrm>
          </p:grpSpPr>
          <p:sp>
            <p:nvSpPr>
              <p:cNvPr id="19669" name="Line 213"/>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70" name="Line 214"/>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71" name="Line 215"/>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9672" name="Group 216"/>
            <p:cNvGrpSpPr>
              <a:grpSpLocks/>
            </p:cNvGrpSpPr>
            <p:nvPr/>
          </p:nvGrpSpPr>
          <p:grpSpPr bwMode="auto">
            <a:xfrm>
              <a:off x="5198" y="3345"/>
              <a:ext cx="162" cy="63"/>
              <a:chOff x="3282" y="2172"/>
              <a:chExt cx="162" cy="63"/>
            </a:xfrm>
          </p:grpSpPr>
          <p:sp>
            <p:nvSpPr>
              <p:cNvPr id="19673" name="Line 217"/>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74" name="Line 218"/>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75" name="Line 219"/>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9676" name="Group 220"/>
            <p:cNvGrpSpPr>
              <a:grpSpLocks/>
            </p:cNvGrpSpPr>
            <p:nvPr/>
          </p:nvGrpSpPr>
          <p:grpSpPr bwMode="auto">
            <a:xfrm>
              <a:off x="4943" y="3594"/>
              <a:ext cx="162" cy="63"/>
              <a:chOff x="3282" y="2172"/>
              <a:chExt cx="162" cy="63"/>
            </a:xfrm>
          </p:grpSpPr>
          <p:sp>
            <p:nvSpPr>
              <p:cNvPr id="19677" name="Line 221"/>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78" name="Line 222"/>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79" name="Line 223"/>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19680" name="Freeform 224"/>
            <p:cNvSpPr>
              <a:spLocks/>
            </p:cNvSpPr>
            <p:nvPr/>
          </p:nvSpPr>
          <p:spPr bwMode="auto">
            <a:xfrm>
              <a:off x="2640" y="3504"/>
              <a:ext cx="528" cy="192"/>
            </a:xfrm>
            <a:custGeom>
              <a:avLst/>
              <a:gdLst>
                <a:gd name="T0" fmla="*/ 0 w 781"/>
                <a:gd name="T1" fmla="*/ 156 h 157"/>
                <a:gd name="T2" fmla="*/ 28 w 781"/>
                <a:gd name="T3" fmla="*/ 143 h 157"/>
                <a:gd name="T4" fmla="*/ 77 w 781"/>
                <a:gd name="T5" fmla="*/ 120 h 157"/>
                <a:gd name="T6" fmla="*/ 126 w 781"/>
                <a:gd name="T7" fmla="*/ 98 h 157"/>
                <a:gd name="T8" fmla="*/ 176 w 781"/>
                <a:gd name="T9" fmla="*/ 80 h 157"/>
                <a:gd name="T10" fmla="*/ 274 w 781"/>
                <a:gd name="T11" fmla="*/ 49 h 157"/>
                <a:gd name="T12" fmla="*/ 379 w 781"/>
                <a:gd name="T13" fmla="*/ 22 h 157"/>
                <a:gd name="T14" fmla="*/ 485 w 781"/>
                <a:gd name="T15" fmla="*/ 4 h 157"/>
                <a:gd name="T16" fmla="*/ 583 w 781"/>
                <a:gd name="T17" fmla="*/ 0 h 157"/>
                <a:gd name="T18" fmla="*/ 632 w 781"/>
                <a:gd name="T19" fmla="*/ 4 h 157"/>
                <a:gd name="T20" fmla="*/ 689 w 781"/>
                <a:gd name="T21" fmla="*/ 9 h 157"/>
                <a:gd name="T22" fmla="*/ 738 w 781"/>
                <a:gd name="T23" fmla="*/ 13 h 157"/>
                <a:gd name="T24" fmla="*/ 780 w 781"/>
                <a:gd name="T25" fmla="*/ 13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1" h="157">
                  <a:moveTo>
                    <a:pt x="0" y="156"/>
                  </a:moveTo>
                  <a:lnTo>
                    <a:pt x="28" y="143"/>
                  </a:lnTo>
                  <a:lnTo>
                    <a:pt x="77" y="120"/>
                  </a:lnTo>
                  <a:lnTo>
                    <a:pt x="126" y="98"/>
                  </a:lnTo>
                  <a:lnTo>
                    <a:pt x="176" y="80"/>
                  </a:lnTo>
                  <a:lnTo>
                    <a:pt x="274" y="49"/>
                  </a:lnTo>
                  <a:lnTo>
                    <a:pt x="379" y="22"/>
                  </a:lnTo>
                  <a:lnTo>
                    <a:pt x="485" y="4"/>
                  </a:lnTo>
                  <a:lnTo>
                    <a:pt x="583" y="0"/>
                  </a:lnTo>
                  <a:lnTo>
                    <a:pt x="632" y="4"/>
                  </a:lnTo>
                  <a:lnTo>
                    <a:pt x="689" y="9"/>
                  </a:lnTo>
                  <a:lnTo>
                    <a:pt x="738" y="13"/>
                  </a:lnTo>
                  <a:lnTo>
                    <a:pt x="780" y="13"/>
                  </a:lnTo>
                </a:path>
              </a:pathLst>
            </a:custGeom>
            <a:noFill/>
            <a:ln w="25400" cap="rnd" cmpd="sng">
              <a:solidFill>
                <a:srgbClr val="FFFF99"/>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spTree>
    <p:extLst>
      <p:ext uri="{BB962C8B-B14F-4D97-AF65-F5344CB8AC3E}">
        <p14:creationId xmlns:p14="http://schemas.microsoft.com/office/powerpoint/2010/main" val="1975433980"/>
      </p:ext>
    </p:extLst>
  </p:cSld>
  <p:clrMapOvr>
    <a:masterClrMapping/>
  </p:clrMapOvr>
  <p:transition spd="slow">
    <p:random/>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582341"/>
            <a:ext cx="8229600" cy="397031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Each slide is hybridized with biotin-substituted </a:t>
            </a:r>
            <a:r>
              <a:rPr kumimoji="0" lang="en-US" sz="1800" b="1" i="0" u="none" strike="noStrike" kern="1200" cap="none" spc="0" normalizeH="0" baseline="0" noProof="0" dirty="0" err="1">
                <a:ln>
                  <a:noFill/>
                </a:ln>
                <a:solidFill>
                  <a:prstClr val="black"/>
                </a:solidFill>
                <a:effectLst/>
                <a:uLnTx/>
                <a:uFillTx/>
                <a:latin typeface="Arial" charset="0"/>
                <a:ea typeface="+mn-ea"/>
                <a:cs typeface="+mn-cs"/>
              </a:rPr>
              <a:t>cRNA</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 prepared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from only one of the two sources (e.g., healthy or cancerous tissue).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The hybridization signals are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measured independently on the two slides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with a fluorescently labeled streptavidin molecule (which binds biotin) and then the data are normalized to overall signal levels and compared to determine the </a:t>
            </a:r>
            <a:r>
              <a:rPr kumimoji="0" lang="en-US" sz="1800" b="1" i="0" u="sng" strike="noStrike" kern="1200" cap="none" spc="0" normalizeH="0" baseline="0" noProof="0" dirty="0">
                <a:ln>
                  <a:noFill/>
                </a:ln>
                <a:solidFill>
                  <a:prstClr val="black"/>
                </a:solidFill>
                <a:effectLst/>
                <a:uLnTx/>
                <a:uFillTx/>
                <a:latin typeface="Arial" charset="0"/>
                <a:ea typeface="+mn-ea"/>
                <a:cs typeface="+mn-cs"/>
              </a:rPr>
              <a:t>relative differences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in individual spot intensity (which transcripts increase, which decrease, which stay the same).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The </a:t>
            </a:r>
            <a:r>
              <a:rPr kumimoji="0" lang="en-US" sz="1800" b="1" i="0" u="none" strike="noStrike" kern="1200" cap="none" spc="0" normalizeH="0" baseline="0" noProof="0" dirty="0" err="1">
                <a:ln>
                  <a:noFill/>
                </a:ln>
                <a:solidFill>
                  <a:prstClr val="black"/>
                </a:solidFill>
                <a:effectLst/>
                <a:uLnTx/>
                <a:uFillTx/>
                <a:latin typeface="Arial" charset="0"/>
                <a:ea typeface="+mn-ea"/>
                <a:cs typeface="+mn-cs"/>
              </a:rPr>
              <a:t>Affymetrix</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GeneChip</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arrays are also good for single nucleotide polymorphism SNP genotyping.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6244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hMSEBIQEBAQFBQQEBYWFRcUEhMSEBQVExgWFRQWFBQXJyYeFxkjGRUSHy8hIycqLCwsFR4xNTEqNigrLCoBCQoKDgwOGQ8PGjUlHRwwLiwpKTUsLywsKSosKS0sLSwtKSowLTAsLCwsLCkqNSkuLSkpKSksLS0tNSw0KTQ1LP/AABEIAMkA+wMBIgACEQEDEQH/xAAcAAEAAQUBAQAAAAAAAAAAAAAABQEDBAYHAgj/xABLEAACAQIDAgcLCgUCBQUBAAABAhEAAwQSIQUxBhMiMkFU0QcWM1FhcXSBk5SyFCM0QlJykaG0wRU1YpKxJMJzgqKz8ENFU2NkJv/EABsBAQACAwEBAAAAAAAAAAAAAAABAgMEBQYH/8QANhEBAAEDAgEICAQHAAAAAAAAAAECAxEEIUEFEhMxUXGBwSIjJDJhobHwBoKR4TVyksLR0uL/2gAMAwEAAhEDEQA/AOpbA2Hh3wth3w9lmayhJa2hYkqCSSRqaz+97DdWw/sk7K88G/oeG9Ht/CKzjeHloMPvew3VsP7JOyne9hurYf2SdlZnHDy1TjxQYne9hurYf2SdlO97DdWw/sk7Ky+PFOPFBid72G6th/ZJ2U73sN1bD+yTsrM44eWnHDy0GH3vYbq2H9knZTvew3VsP7JOys8Gq0Ef3vYbq2H9knZTvew3VsP7JOypClBH972G6th/ZJ2U73sN1bD+yTsqQpQR/e9hurYf2SdlO97DdWw/sk7KkKUEf3vYbq2H9knZTvew3VsP7JOypClBH972G6th/ZJ2U73sN1bD+yTsqQpQR/e9hurYf2SdlU738L1bD+yTsqRNafjdjXcabmIwm0YtXgAhR8QUGSEYA2rqLGZGaQA2YkFisqQn+9/C9Ww/sk7KfwDC9Ww/sk7K1TbPBxrOS5f2o62zfDsLpvsrMtw39FDwIt28uWCgCs2WQIv2eA98JFraDLmdGzLx2oHGkmRc1Oa6GA5nzaypk0Gyd7+F6th/ZJ2VXvew3VsP7JOyo/g4yWrl3CnGcfez5yrXHe4nItBwM5YgZuVlHN40aCddgoI48HsN1bD+yTsrE4HKBh3A0C43GqB0ALi74UDxAAAAeSpw1CcEfAXfT8d+sxFBN0pSgUpSgjeDf0PDej2/hFZL7z56xuDf0PDej2/hFav3S9uXrKWcPhyFfG3Gt55hlHIEKegkuBm6AD5xAxeFfDK494bP2by77kq9xYi3HOCtuDDpbcvn3L/BTE21Gfae0mbJLlGAtA6yAWYeLp8YqQ4I7LweAtugxGHa8s8e/GJmBWSViZRVg6HxEnyZ+18Rh76qGxtpEDHm3bYY3ECkHNMcjMjZY3lZ00NohSZng1t9hXhqdp7TCyRmNxBbMT9fNH1TVxODWIYlBtXaSOUJXjGGUkbpymY8v76VLWbdnj+NOLwjG8oOTklGDAC49tS5EuFAJg7unWc/AbSwyDTFYZlOitxiG4TGe5meYYknNAAid1TiCJa1wX4Y3bV3+H7T5N9TCXG3XQeaGbcSehvrbjrv3oGtX4U7Lwe0bWQYixxqAcW63EYqXEqGAOqMNY9YqB4CcNnF87NxhJu22ZEuc7MbeYMjnpIymG6QNddTWYWiXT03DzV6rzbOg81eqJKUpQKUpQKUqFxfDLCW2KG+GZTBW0ly+ykdDC0GynyGKCapWibY4dNx+HbBrde2q3ePS5ZuWc8m1kCPcAhwONI6OgxMjcNmbTt4i0t202ZWnoIYEaMrKdVYHQg6g0RlkXLyrzmUT4yB/mrN3aCBSQ6GATGcaxWTXi6kgjxgj8dKJaBw57oLYY/JxbDC9aYF0YqVkAcgnpGYmY8VatsXupDC2zasYSELlgrXXfLIAIUsSYkTqTqx8wt91G5mv2QQDks5ZjfohMeskeqtLyDxD8K5N+/XTcmIl6vRcnWLunprqp3nv7W/8IOHLYy0tq9h7eVWLDKwOpR7ZkXFZTybjdEgwQRFXMX3aHwtpM2FVlEIIdmfRdJLb9F31oHGXPtH8TWLjySoFzlCenXXXx+usNvUXedHOq2fNaNZe6TFVWYbThe7slu895cPf5ZY8Wbo4gM+XO4TfmOUbyQJaAJNdq4Kbd+WYOxi8mTj7ebLvjUj9q+XeKt/ZX+0V9JdzYD+FYOBA4n/AHNXSs3OdPF1rN+Lk4iGzGoTgj4C76fjv1mIqbNQnBHwF30/HfrMRW02U3SlKBSlKCN4N/Q8N6Pb+EVpPdR+k7M9LPx2K3bg39Dw3o9v4RWld1D6Tsz0s/HYoSxcXwEupicdda9hR8se81tXNzdcV1GcBd0uJiemlngveAtziMI4sM7oGa6GliklbirKCLYGgMQYgEBOj4jNlbJGaDlndPRPkmKhcPexggcXIM8q4UL/AFd4tkDQ5tOnx+O2GKqvDUTwOfK+W/hQ1wnM3zhJVlyi0VywywNSRLZiDuBPjHcB2Z5TEYYiNS7Xc2pYGJDFSUMFw2bWd4ltxN7GNzreQAr4PIXMqftkjLmiekDx768ticYuX5sMSSBoIPJzCYYRqCuaQPJuphHSfCWt7I4FXLeIvPx9lxcewV0KvFlApzKqhVkDQDStJwLRt9j/APtv/Feru1lCFAZsx8cAT6hXB8J/PW9Mv/FdqJhkh3zCGbaHxqP8VeqxgfBJ9wf4q/ULFKUoFKUNBqW1rzYq5cthiuHtMbbBSVN+4ulwMRrxSmVyjnMrToIbBxGHsWFUO9q2NyKWVAY6EXp9Qq7sLFj5PbnecxPnZ2Zj+JJqX4IWFNlsRlHGXr17O8cshLtxEWfsqqqANwjz1fqhr4muqUBh2w7kqlxCQpYjVYVYzNyo0EiT0TUnwS2e3GviklLNxIVYg3yIy32U80BRlX6zAydAgEttXg8mIu2bl1mK2VcG3pxdzO1phxnjUG0py7id8jSpQComcslNGJyrSlYL2nd2IbRTAEsBzUaeSRO876qyOXd1rAl8XbKFfBmddx5P7RWj/wAJf+n8a3vuoXuKxFpTDEozdOksNJMk+OfLHRWl/wAV/p/OvO6uq501WIadz8RcoaWrobUU82nqzG/1Rh2xb/q/trB2tjluIFWdGnUR0GvJ2c/21/tPbVu7gCBy2BE9AgzWeii3TMTE7u3V+H9NZp6auKoxvM5jHyR/F+T8zX0NwX2+cHsPAXBYuXsyBMtveCc5BJ1gaf8AmgPBPkyeI/jXZHtIdhbMVwuXNrJbOAEvklArLOmhkxlJ6Yro2KszLVrp0sR6irM+PnEOrK0ifGOnfUNwR8Bd9Px36zEVMWoyiN0aeKofgj4C76fjv1mIraYk3SlKBSlKCN4N/Q8N6Pb+EVpXdP8ApOzPSz8dit14N/Q8N6Pb+EVpXdP+k7M9LPx2KIlv1+crZSA0GJ3AxpPrisC22KA5QsE+dh/iKweH2NuWdn4i7ZuNbuIEysvOE3EBj1Ej11yjB8JdpXbbXUxuJKoSGOnJKwW6NYDKSRukVaUOzOcSVECyGkzBJEZeTEjfm3+QVX/UR/6c5WmIiZGWJ8k/lNcUPC3aHXsSR5EuEfiEqzc4dY0f+4358WVlJ/uUVA7+kwJiYExunpjyVwXB/wA9b0y9/m7XWe57tC5f2dZu3nZ3Y3JZtSctxwPyAHqrk2D/AJ63pl//ADdpJDveB8En3B/ir9WMD4JPuD/FX6hYpSlAoaUoOMYLboVAuYcksN46Haui8ALmbZ9lvtNeP43rhqRbg5hSSThMMSTJJsWySTvJ0rNsYdUUIiqqruVQFUeYDQVMyrFOJXKUpULFWMPzrn3x8CVfqxh+dc++PgSg5J3YnHyu1rutH/IP7itCzit27r/01fuf7bdaJFcPUx62XnNXEdPU9Vi49SVEeP8AY1l1YxZ0HnrDRPpQ+s8rbcn3O5HcWfFXZrVm2+w9nW7uJt2OSWl7Ruq2Rbs7txXMH/5D0TXH81dZxhnYWzlhADJzXPkwtiEu8km+6AEyd28Ag6E11NLOapfN9HOapdP2XYdLFtLlw3XVAGciC5A5xA6TUfwR8Bd9Px36zEVMWuaPN/5uqH4I+Au+n479ZiK3nSTdKUoFKUoI3g39Dw3o9v4RWk90/wCk7M9LPx2K3bg39Dw3o9v4RWk91D6Tsz0s/HYoSnO6V/K8V5rf/dt1wTB7UuW7d1EIhXLEZRJS5Fu4A/OWYtc0iu990v8AleK81v8A7tuvnXD3gt3lGFYsrfdeVJ9Uz6qspDKuXMwLhVuKOdmGW+n3nSCw/qMjxgHSmGxOoyX71vUaOzFf70/daweMa2/OyujEaHcRof3FZNlVusMmVXkSo5ja/wDp+I/0/h9moHaeDO2sNhdjpicW5+bLFyjMXIa8UUrlIzc5d271VzHB8LrH8SOIn5rj7jBuLAu5WL5TO8nlLvnpresv/wDLgGPD2+cuZR/rkGq9Pmrk2ExJvYqC5+cN1itubYcqjMiW1+qXhVG/Vhod1bmmtUV5mvqj448pRMzwdzwHdPwTKqricTIUCDZQjd5v3qZw/DK2wlb4P3rBB/JxXBMVsF1H0yxle45U8tmhbq2Asjk864pO4jXfGnu7sZwRxl8OTbsn/TqgW2twMONckBWQG2oJBHKfzBtiqxp592Jjxz5Ne5F+fcqiPy5/uh3s8NEG9kb+5f2aq2OHNpjGQ+ph/uivncbPuG6qLiLGV3hbr7lVjeHKVtwHye50fWBnURTZeA4+23+qUXA91UIt2+KcWuIhi5hhPGn6pJgeWudc0tyZ9C5Eflz5wrTTqYn0q4/p/wCpfTlrb9phMkefL+xNYWL4b4W3zmb1LNfO9rgzfdoFyyEHTkaQzB+QwIzK6hAxVjyc4B31YsYLIcJx+IsBcSC2YW8+UdAMKRmJKr5CCDpJOGnRamJ9K7GP5J/2dC3XRHv0zPjjyl9EYPuh4S4YVn9aRU3htp23Eqw9ZAr5ou7IlQeOSQlwhhatiRYYW80aShzZixE/NnccyrGlSlixfYPN5jAa1bVGCzJV4OkiNdTqQB07UaWuOurPgtcuWp9ymY75z5Q+tKVQVWtdjKsWOdc++PgSr9WMPzrn3x8CUHGO65cjGDTobp8luI8WkVo3HeSt67r1qMWh+0rnd4iq/wC2tEjyVxdRjpJef1UR00r9WcUkgeer1WcQdB561qet9V5Y/h93u82NxPlrrt22BsLAsSDlQgKXt2w7EPAFx0fK2hA3DlEk6CuST5fzrrlzDl9ibNVQpJaJbjwoBS+DmayCQpBKmRBBI0JFdLSZ50vmuhzz5z2Om4a4GRWUgqVBBUgqQRpBGhHmqJ4I+Au+n479ZiKktn4NLNlLVtQqW0AUCYAHn1/Go3gj4C76fjv1mIrouqm6UpQKUpQRvBv6HhvR7fwitK7p4/1OzPSz8dit14N/Q8N6Pb+EVpfdN+k7M9LPx2aDZuGeybmJwV7D2cue5ly5jlXk3EYyfMprlC9yLaCzle2oJJjjljXf0V3E1FY/F235M2myZywfNIKSpIA3/XFWVcmvdy/aDOYe2GCrm+dUaxEjTWcpPnmrZ7kO0GILNbbKZAN5Yn8K6bdCHiyvENklD4XKoJzJ5d4I85/DJ2firdonlWgpEnKt0Gd4Os6ZZ/KoGpbZ2Pfw2wuKvEF1vWc6znGuMtFCrdOmWQd/kMzxHFYp2Wzb5QYW2RlygEy2ZVeRDLxg5u4BQAJmvo/ulfy27O7jsNPvVia+a2wylXJy2VAEKIbOV5IgkmZ1nWJIO6SOhpKcxUxV7YeMsiWayRcGQtmQshV9CBMqMoAldMpivPIckM6gWk5Gh+dKlecCN5WdTA0ANe7+JUshAGsDi9XUwCIJMkmeSD5RBgCsnGNxis3Nt2wSqMGQkMyrnRdxLB5iYHFsa2sY2nj/AIRndYIM3MzBCS1zi7iszRKOFJKmS0gaxzDO/W7s/KFUZxbcMGtMDBzZc2rtCqoUkGCZbLoZJFq2udVTjArhuTmlcp+tJUHfydTEZDMaT4LFUHJGZeUZuqyksrZWVOhgpWCCdR6qmacxv9PNGeDKFhss3UuPdJZQCpORgc+YhuaeT/bmrEt4+4OLcHKbKkIygC4NWuBt8nUtJPQatX7lwiGkHNJkEmFneI0IgjXojoq/C6vlyiJ1CgTyOYJkypkAbs2h0mqzns2TEc3fi84TZ+diysBFlnc3kOU8kyVgEGTmy+aeirllMtmQgDOYLZxyghzAgHSCNJUnm+XXxaGa9mZVi4W1LMQgcE5nMSQoJY6bgTVzE4w3WJOdjAImFAMAuSd0cjRfKddNZinG8/Q3mX2AKrVBVa4jYeLtrNvLCPExX/FWcIkG4Nef0kk8xOk1k1Ysc6598fAlByDunEm/aJMk22Pi3sDWmAVuHdHacRbHiQgfgh/yTWo5a89q59dU8vrJ9oqYZrC2oeSPvfsazKwdrnkD737GrWvfh9f5U30NzuR2eu6bLxt1Ni7NFhr1timY3LaNcKhS0gqAUM5vrgjQmCRpwbPXbEw4ubD2Xbayt0OrQCCxDhLpWFDBiSM2oBiCfIetZjEy+eaeMTLquCRxaQXHDuEAZguQMY1bLJyz4qi+CPgLvp+O/WYipi0IUDxCofgj4C76fjv1mIrZbibpSlApSlBG8G/oeG9Ht/CK0butu6PgbqIX4q+7QASJU2mAJG6cpreeDf0PDej2/hFZGIweb60UHOLndhJBB2feEgiReAInpHI31iN3VDp/pcWCJ1+UJuMaEG3HQPzroL8HCTPGfke2vPe0f/k/I9tSjDn13uoFhBw2L8hN5CAREGAgmCAau3O6iQSvyXFnKx1F9PNpFvUefx1vne0f/k/I9tWLHB/lOnGc0gjQ8158v2g49VQYc64Td0b5TgzhThLycZcsA3HuAxlv231AUfZj11yh7pBQSJtNmRkGVAM0llzRIzFY0+r5K7/3Q9icXs665ectzD6QesWR464CcCQ4J0a1OdMvMQLJAkjORypAjnCJnTpaOrFMz3MN3GYy94XAlLdzlcpgkAKRo4ysQWiGXMFkwNWg7pyLr22ZCVtKAjK6Zne2LmUJmKmCp0OgZgW3aV52amVAxNtyyFTbLsqKWZgguDSeUFIhxHJkQDNLi21Ks4CC7aXkWxys0KbZac41Op1BIO4TFbmKYjfj9/eWLM5WL2zkRcxZ8rsBKlWyy29oPK0W7oD0LrrXrE4CWFvNlXKptSmUOlwqAxOYwSpViBmgyOiKSRcuQV5M2gwHJJktImIUFRrGgbdrVi6jIRbuSSjkCJyLlBBCwJkH1Sp31fGfD9FoyvZs3F3CLpdlALM2c511BCiOQbY1BB5vOE6WrRLMEUuczZXlVBzNvIBPOgEASObV47GPGOSwQSVVlko5YHMFn6oUsdSJA8Z0w1X5tnaDBKAgxcl+UCwIMjQ6iOdvqszFXVBEx2sy5h2NvLkgYZWDuv8AWw5Lt5DcC7jqI3a0GzbpsW74tOU8GCWWBczNc0Aj6p3GZk+QC3i7JVOU1p9CYBi4p0GYx07yBMRJidav/JgCLQW1xiJmYEtbKOXKlEOhdhNsxrzSRpMzvHV9/fijL64FVqi1WvPtsqxY51z74+BKv1g2Lea5elmEXFGhgeDtmg5R3SLMX7RkHNbnzStuK1HKa3HujoRftab7Kx5eRbH7GtR9Vec1c+uqeT10+0VIomo7bbQi/f8A2NSBqM294Ndfr/sazWY9OH2LlHfR19yJ40V3bDpm2BssZkUEjlPatXlXk3oOW4R/06+PSTXAdPtfnXd8DZLbG2QNGt8U5deWSTygpGRS0cpgdQIaCDOnYojDwdunEuu2+aPNUPwR8Bd9Px36zEVMW+aPNUPwR8Bd9Px36zEVlZk3SlKBSlKCN4N/Q8N6Pb+EVJVG8G/oeG9Ht/CKkqBSlKBWJiuTct3OgnI3meMp/uCj/nNZdWcXYzoy7pGh8R6D6jB9VBrfdO/ll7/iYf8ALEWa+a8Li2tk23dmDBc0EkxcVUKkkELAgGFO6N1fR/dCu59k3G5uZ8PPTlPyiyGnzGfwr5usq2acw+cAYlYZlW20mQIymUB6DrNdbQRmmrHX+zXvY4htJxbLAzNlIYhlZWOXMpWSCkN0ANMa6EH1hdqm3Ya3ltk5s+bi0ZgQVEHMDC79FjUAnxF/EG4zRs5W7nV9RdkurKF1OvJTXUiYmAKXMIRJItql5bjrGQKCFW5kzMJBylRkBnUDfv2pxVw/VThEVLOzcZbVpcPnBbK0lhLjKGZekgmYnXQHSriYcuoS2DmQlVZWg5iMzz4xGYCI1Pnq1ilZHuSgXjMzrKDKQSSuTPOkaCDPlMVlYPAKzm1x6Ry3BkLbLLbmSYlVLQJ8h89VjfMJmcRzmLfQNajMMyA5gS8gAIqrLGJBB0Xy+IAZzpkzvycloBRz7qhrnJCsZgMEDsN0ZeggVH2l0zEJkuXGhBmMGN/JOaFkRJIPK3wau7QyKOLQsVDhkkLOW4sMXZSRPJWAPtHcdKyRG2cK8YPkbXUi1BXOCSTygWG951KrOQvzQSDpm1yLu05YM4dme2q6xOonNmOvSIj7M7zWMqqxVXhFggEsxQRMANqcqhp03kdM1kWMI62kdnCLbYQZ5aM+VrYAH2pzSNYtt4hVac0x6XAqxmH10tVqi1WvPtwrEwfPv/8AFX/t26y6x7A5dzysPhUfsKDlvdMHz2Hjf8nE/l+0VpuWtx7ojTeteSyB/wBKH961ILXmdZPr6nj9fPtNXf5NfJqK4RH5tfv/ALGpItUXwg1tr9/9jW5Yj1kPsutnOlqj4NezV9P8CODVjG7D2emIUkJZJEHKwzcYjCfEVZh+B3gGvmLi/KK+su5T/JsD/wAD/c1dl4uaZjrbWFgQOgVC8EfAXfT8d+sxFTZqE4I+Au+n479ZiKlCbpSlApSlBG8G/oeG9Ht/CKkqjeDf0PDej2/hFSVApSlApSlBpfdDbJgMUuml3D3VkArDYi1mBB3jOpJH9dfOT3SXJFvlFlUqxLF2k5spG6ZywOiOkzX0l3UcIX2e5UEnPZUgAsSr37MwBqYKofUa+djsZ8jFbN5ijKLgNu6GgHIrDOOVJM5SD5RE10dHVimWG51w8YXBgMZ1DLllSYJKkNMSSQSrxzWVW6CKt4q5mgDlm4WYTbHJW4qQF6ZBtsunJEaHU1U7McBQ1jFAHlKpt3QqhiSQCfGAgkb5M7qvrsy8SARdS2SpOa24AyjKc+USzAHUCT5K387Zlj4sS9iuUGzELdQAhSAu4ZZI3nQZo1Bnx1mFxxQW6pYG1bFtraSPrhbbMN51djlMkqyncQPOHw95Ltu6tu6ZWLhCHPDeEVZGmhMHcZIk1l/w9g+bi7z3GfUsl0qocCGYFROTxzzvIATXfjw7+xEonC5mKhmtsFV0WTyUN1WUFcsliDDSJggTvqtyySUDBXy2uUys2YKoKRBjVSoHlydI35GO2deJCsl4qAwDKt0qHJJJiNNZJjTUxOlWzgXjK9i5yVEBbFwEkBQo3CJliSN5HmqsbVb9Wy26uPRVT5pm4rUrn6TylJygkEtkYSsr0TINY11bZYOBAa6xKqR82pIyLOnjIOgHrkDMbA33AzpdcZ1g5DAZhqhVwJgBpO6QNdZqo2YxugBb4UFApeywyxAPGASYE6ETu3dFWzmckbPrgVWqLVa4LZKxrVwB7kkDlDeR9kVk15a2DvAPqoOT90kIMSkEAZT0iNyDT8K1EMv2l/EV0LulbXOHvWVTC4a5mTU3LFu4Vlmky0aaCuf3eHNwLPyPZgOunyO2RoSN/qriajT0V3Zmavl+7BX+Gb2qnp6a8RVvjHY1Y3Naj9sjMgH9Xn6DWyYvutYpTAw+zd/VE7am9kd0a+8E2Nnifs4VB+9bMWot4ry9ByhyxTZtzbrp+bk/yU+I/ga+re5WsbGwI/8Ao/3NWqYThRcYAmxhSToAMOu87pOsDy9FdB4L4w3cHYusqoblpWKqIVSdSAOgCtmzd58y8zp+UberqmmiMYSpqE4I+Au+n479ZiKmzUJwR8Bd9Px36zEVst1N0pSgUpSgjeDZ/wBHhvR7fwipKoS3wURQFXEY1VUQAMVdCgDcAJ3CvXewvWcd71d7aCZpUN3sL1nHe9Xe2newvWcd71d7aCZpUN3sL1nHe9Xe2newvWcd71d7aCZqlQ/ewvWcd71d7ad7C9Zx3vV3toJilQ/ewvWcd71d7ad7C9Zx3vV3toJilQ/ewvWcd71d7ad7C9Zx3vV3toJilQ/ewvWcd71d7ad7C9Zx3vV3toJilQ/ewvWcd71d7ad7C9Zx3vV3toJmlQ3ewvWcd71d7ad7C9Zx3vV3toJmlQ3ewvWcd71d7ad7C9Zx3vV3toJcoDvANU4tfEPwFRPewvWcd71d7ad7C9Zx3vV3toJbi18Q/AVXix4h+FRHewvWcd71d7ad7C9Zx3vV3toJfix4h+FVAqH72F6zjvervbTvYXrOO96u9tDCYNQvBHwF30/HfrL9eu9hes473q721m7L2YmHt8VbzEZ3eXYu5a67XHJY6klmY+ugzKUpQKUpQKUpQKUpQKUpQKUpQKUpQKUpQKUpQKUpQKUpQKUpQKUpQKUpQKUpQKUpQKUpQKUpQKUpQKUpQKUpQKUpQKUpQKUpQKUpQKUpQKUpQKUpQKUpQKUpQKUpQKUpQKUpQKUpQKUpQKUpQKUpQKUpQKUpQKUpQKUpQKUpQKUpQKUpQKUpQKUpQKUpQKUpQKUpQKUpQf/Z"/>
          <p:cNvSpPr>
            <a:spLocks noChangeAspect="1" noChangeArrowheads="1"/>
          </p:cNvSpPr>
          <p:nvPr/>
        </p:nvSpPr>
        <p:spPr bwMode="auto">
          <a:xfrm>
            <a:off x="63500" y="-3841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4100" name="Picture 4" descr="http://www.utoledo.edu/med/depts/bioinfo/images/Affymetrix_GeneChip_imag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040" y="228600"/>
            <a:ext cx="46482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genome.ws.utk.edu/affy/images/partek_genomics_suite.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209800"/>
            <a:ext cx="4038600" cy="4191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17240" y="1285678"/>
            <a:ext cx="397436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GOAL</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Define sets of transcripts that increase, decrease or stay the same.</a:t>
            </a:r>
          </a:p>
        </p:txBody>
      </p:sp>
      <p:sp>
        <p:nvSpPr>
          <p:cNvPr id="4" name="TextBox 3"/>
          <p:cNvSpPr txBox="1"/>
          <p:nvPr/>
        </p:nvSpPr>
        <p:spPr>
          <a:xfrm>
            <a:off x="223448" y="4305300"/>
            <a:ext cx="4432300"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Cluster genes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that act in a similar manner &amp; seek evidence for correlative function based on bioinformatics (similarities in encoded products structure, function, associations) to define novel pathways</a:t>
            </a:r>
          </a:p>
        </p:txBody>
      </p:sp>
      <p:sp>
        <p:nvSpPr>
          <p:cNvPr id="5" name="TextBox 4"/>
          <p:cNvSpPr txBox="1"/>
          <p:nvPr/>
        </p:nvSpPr>
        <p:spPr>
          <a:xfrm>
            <a:off x="5017240" y="228600"/>
            <a:ext cx="3974360" cy="10156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Bioinformatics: Downstream computational analysis for both types of arrays</a:t>
            </a:r>
          </a:p>
        </p:txBody>
      </p:sp>
    </p:spTree>
    <p:extLst>
      <p:ext uri="{BB962C8B-B14F-4D97-AF65-F5344CB8AC3E}">
        <p14:creationId xmlns:p14="http://schemas.microsoft.com/office/powerpoint/2010/main" val="239418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533400"/>
            <a:ext cx="8077200" cy="517064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mn-cs"/>
              </a:rPr>
              <a:t>Variations on the standard microarray experiment are commonly used to:</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mn-cs"/>
              </a:rPr>
              <a:t>1) detect single nucleotide polymorphisms (</a:t>
            </a:r>
            <a:r>
              <a:rPr kumimoji="0" lang="en-US" sz="2400" b="1" i="0" u="none" strike="noStrike" kern="1200" cap="none" spc="0" normalizeH="0" baseline="0" noProof="0" dirty="0">
                <a:ln>
                  <a:noFill/>
                </a:ln>
                <a:solidFill>
                  <a:prstClr val="black"/>
                </a:solidFill>
                <a:effectLst/>
                <a:uLnTx/>
                <a:uFillTx/>
                <a:latin typeface="Arial" charset="0"/>
                <a:ea typeface="+mn-ea"/>
                <a:cs typeface="+mn-cs"/>
              </a:rPr>
              <a:t>SNPs</a:t>
            </a:r>
            <a:r>
              <a:rPr kumimoji="0" lang="en-US" sz="2400" b="0" i="0" u="none" strike="noStrike" kern="1200" cap="none" spc="0" normalizeH="0" baseline="0" noProof="0" dirty="0">
                <a:ln>
                  <a:noFill/>
                </a:ln>
                <a:solidFill>
                  <a:prstClr val="black"/>
                </a:solidFill>
                <a:effectLst/>
                <a:uLnTx/>
                <a:uFillTx/>
                <a:latin typeface="Arial" charset="0"/>
                <a:ea typeface="+mn-ea"/>
                <a:cs typeface="+mn-cs"/>
              </a:rPr>
              <a:t>) associated with genetic disorders in infants and adults (clinical application)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mn-cs"/>
              </a:rPr>
              <a:t>2) the frequency of alternative pre-mRNA splicing(or alternative 5’ or 3’ end) </a:t>
            </a:r>
            <a:r>
              <a:rPr kumimoji="0" lang="en-US" sz="2400" b="1" i="0" u="none" strike="noStrike" kern="1200" cap="none" spc="0" normalizeH="0" baseline="0" noProof="0" dirty="0">
                <a:ln>
                  <a:noFill/>
                </a:ln>
                <a:solidFill>
                  <a:prstClr val="black"/>
                </a:solidFill>
                <a:effectLst/>
                <a:uLnTx/>
                <a:uFillTx/>
                <a:latin typeface="Arial" charset="0"/>
                <a:ea typeface="+mn-ea"/>
                <a:cs typeface="+mn-cs"/>
              </a:rPr>
              <a:t>isoforms in a mRNA population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mn-cs"/>
              </a:rPr>
              <a:t>3) Detection of viral or bacterial </a:t>
            </a:r>
            <a:r>
              <a:rPr kumimoji="0" lang="en-US" sz="2400" b="1" i="0" u="none" strike="noStrike" kern="1200" cap="none" spc="0" normalizeH="0" baseline="0" noProof="0" dirty="0">
                <a:ln>
                  <a:noFill/>
                </a:ln>
                <a:solidFill>
                  <a:prstClr val="black"/>
                </a:solidFill>
                <a:effectLst/>
                <a:uLnTx/>
                <a:uFillTx/>
                <a:latin typeface="Arial" charset="0"/>
                <a:ea typeface="+mn-ea"/>
                <a:cs typeface="+mn-cs"/>
              </a:rPr>
              <a:t>pathogens</a:t>
            </a:r>
            <a:r>
              <a:rPr kumimoji="0" lang="en-US" sz="2400" b="0" i="0" u="none" strike="noStrike" kern="1200" cap="none" spc="0" normalizeH="0" baseline="0" noProof="0" dirty="0">
                <a:ln>
                  <a:noFill/>
                </a:ln>
                <a:solidFill>
                  <a:prstClr val="black"/>
                </a:solidFill>
                <a:effectLst/>
                <a:uLnTx/>
                <a:uFillTx/>
                <a:latin typeface="Arial" charset="0"/>
                <a:ea typeface="+mn-ea"/>
                <a:cs typeface="+mn-cs"/>
              </a:rPr>
              <a:t> (or any nucleic</a:t>
            </a:r>
            <a:r>
              <a:rPr kumimoji="0" lang="en-US" sz="2400" b="0" i="0" u="none" strike="noStrike" kern="1200" cap="none" spc="0" normalizeH="0" noProof="0" dirty="0">
                <a:ln>
                  <a:noFill/>
                </a:ln>
                <a:solidFill>
                  <a:prstClr val="black"/>
                </a:solidFill>
                <a:effectLst/>
                <a:uLnTx/>
                <a:uFillTx/>
                <a:latin typeface="Arial" charset="0"/>
                <a:ea typeface="+mn-ea"/>
                <a:cs typeface="+mn-cs"/>
              </a:rPr>
              <a:t> acid containing </a:t>
            </a:r>
            <a:r>
              <a:rPr kumimoji="0" lang="en-US" sz="2400" b="0" i="0" u="none" strike="noStrike" kern="1200" cap="none" spc="0" normalizeH="0" baseline="0" noProof="0" dirty="0">
                <a:ln>
                  <a:noFill/>
                </a:ln>
                <a:solidFill>
                  <a:prstClr val="black"/>
                </a:solidFill>
                <a:effectLst/>
                <a:uLnTx/>
                <a:uFillTx/>
                <a:latin typeface="Arial" charset="0"/>
                <a:ea typeface="+mn-ea"/>
                <a:cs typeface="+mn-cs"/>
              </a:rPr>
              <a:t>environmental</a:t>
            </a:r>
            <a:r>
              <a:rPr kumimoji="0" lang="en-US" sz="2400" b="0" i="0" u="none" strike="noStrike" kern="1200" cap="none" spc="0" normalizeH="0" noProof="0" dirty="0">
                <a:ln>
                  <a:noFill/>
                </a:ln>
                <a:solidFill>
                  <a:prstClr val="black"/>
                </a:solidFill>
                <a:effectLst/>
                <a:uLnTx/>
                <a:uFillTx/>
                <a:latin typeface="Arial" charset="0"/>
                <a:ea typeface="+mn-ea"/>
                <a:cs typeface="+mn-cs"/>
              </a:rPr>
              <a:t> feature) </a:t>
            </a:r>
            <a:r>
              <a:rPr kumimoji="0" lang="en-US" sz="2400" b="0" i="0" u="none" strike="noStrike" kern="1200" cap="none" spc="0" normalizeH="0" baseline="0" noProof="0" dirty="0">
                <a:ln>
                  <a:noFill/>
                </a:ln>
                <a:solidFill>
                  <a:prstClr val="black"/>
                </a:solidFill>
                <a:effectLst/>
                <a:uLnTx/>
                <a:uFillTx/>
                <a:latin typeface="Arial" charset="0"/>
                <a:ea typeface="+mn-ea"/>
                <a:cs typeface="+mn-cs"/>
              </a:rPr>
              <a:t>in biological samples (blood, water, etc.)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0312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3F610-1696-4C2E-B598-202C916E1A42}"/>
              </a:ext>
            </a:extLst>
          </p:cNvPr>
          <p:cNvSpPr>
            <a:spLocks noGrp="1"/>
          </p:cNvSpPr>
          <p:nvPr>
            <p:ph type="title"/>
          </p:nvPr>
        </p:nvSpPr>
        <p:spPr/>
        <p:txBody>
          <a:bodyPr/>
          <a:lstStyle/>
          <a:p>
            <a:r>
              <a:rPr lang="en-US" dirty="0"/>
              <a:t>Last Week</a:t>
            </a:r>
          </a:p>
        </p:txBody>
      </p:sp>
      <p:sp>
        <p:nvSpPr>
          <p:cNvPr id="3" name="Content Placeholder 2">
            <a:extLst>
              <a:ext uri="{FF2B5EF4-FFF2-40B4-BE49-F238E27FC236}">
                <a16:creationId xmlns:a16="http://schemas.microsoft.com/office/drawing/2014/main" id="{B85510A7-AA87-4157-B69B-9B7DA7D0F8CE}"/>
              </a:ext>
            </a:extLst>
          </p:cNvPr>
          <p:cNvSpPr>
            <a:spLocks noGrp="1"/>
          </p:cNvSpPr>
          <p:nvPr>
            <p:ph idx="1"/>
          </p:nvPr>
        </p:nvSpPr>
        <p:spPr/>
        <p:txBody>
          <a:bodyPr>
            <a:normAutofit/>
          </a:bodyPr>
          <a:lstStyle/>
          <a:p>
            <a:r>
              <a:rPr lang="en-US" dirty="0"/>
              <a:t>Broad spectrum phosphatases</a:t>
            </a:r>
          </a:p>
          <a:p>
            <a:pPr lvl="1"/>
            <a:r>
              <a:rPr lang="en-US" dirty="0"/>
              <a:t>Applications for 5’ end labeling DNA &amp; cloning</a:t>
            </a:r>
          </a:p>
          <a:p>
            <a:pPr marL="514350" indent="-457200"/>
            <a:r>
              <a:rPr lang="en-US" dirty="0"/>
              <a:t>Site-specific recombinases – </a:t>
            </a:r>
            <a:r>
              <a:rPr lang="en-US" dirty="0" err="1"/>
              <a:t>Flp</a:t>
            </a:r>
            <a:r>
              <a:rPr lang="en-US" dirty="0"/>
              <a:t> and </a:t>
            </a:r>
            <a:r>
              <a:rPr lang="en-US" dirty="0" err="1"/>
              <a:t>Cre</a:t>
            </a:r>
            <a:r>
              <a:rPr lang="en-US" dirty="0"/>
              <a:t>-lox</a:t>
            </a:r>
          </a:p>
          <a:p>
            <a:pPr marL="914400" lvl="1" indent="-457200"/>
            <a:r>
              <a:rPr lang="en-US" dirty="0"/>
              <a:t>Use for creating transgenic cell lines and animals</a:t>
            </a:r>
          </a:p>
          <a:p>
            <a:pPr marL="514350" indent="-457200"/>
            <a:r>
              <a:rPr lang="en-US" dirty="0"/>
              <a:t>CRISPR-Cas 9 mediated genome engineering</a:t>
            </a:r>
          </a:p>
          <a:p>
            <a:r>
              <a:rPr lang="en-US" dirty="0"/>
              <a:t>General and site-specific proteases</a:t>
            </a:r>
          </a:p>
          <a:p>
            <a:pPr lvl="1"/>
            <a:r>
              <a:rPr lang="en-US" dirty="0"/>
              <a:t>Removing protein contaminants; prepare peptides for proteomics, clipping off affinity tags</a:t>
            </a:r>
          </a:p>
          <a:p>
            <a:pPr marL="457200" lvl="1" indent="0">
              <a:buNone/>
            </a:pPr>
            <a:endParaRPr lang="en-US" dirty="0"/>
          </a:p>
          <a:p>
            <a:pPr marL="914400" lvl="1" indent="-457200"/>
            <a:endParaRPr lang="en-US" dirty="0"/>
          </a:p>
        </p:txBody>
      </p:sp>
    </p:spTree>
    <p:extLst>
      <p:ext uri="{BB962C8B-B14F-4D97-AF65-F5344CB8AC3E}">
        <p14:creationId xmlns:p14="http://schemas.microsoft.com/office/powerpoint/2010/main" val="62511602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762000" y="990600"/>
            <a:ext cx="7772400" cy="708025"/>
          </a:xfrm>
        </p:spPr>
        <p:txBody>
          <a:bodyPr>
            <a:normAutofit/>
          </a:bodyPr>
          <a:lstStyle/>
          <a:p>
            <a:r>
              <a:rPr lang="en-US" sz="1600" dirty="0">
                <a:solidFill>
                  <a:schemeClr val="tx1"/>
                </a:solidFill>
                <a:hlinkClick r:id="rId2"/>
              </a:rPr>
              <a:t> http://www.youtube.com/watch?v=85h3vYt3KYg&amp;feature=player_embedded</a:t>
            </a:r>
            <a:endParaRPr lang="en-US" dirty="0"/>
          </a:p>
        </p:txBody>
      </p:sp>
      <p:sp>
        <p:nvSpPr>
          <p:cNvPr id="4" name="TextBox 3"/>
          <p:cNvSpPr txBox="1"/>
          <p:nvPr/>
        </p:nvSpPr>
        <p:spPr>
          <a:xfrm>
            <a:off x="304800" y="533400"/>
            <a:ext cx="8382000" cy="646331"/>
          </a:xfrm>
          <a:prstGeom prst="rect">
            <a:avLst/>
          </a:prstGeom>
          <a:noFill/>
        </p:spPr>
        <p:txBody>
          <a:bodyPr wrap="square" rtlCol="0">
            <a:spAutoFit/>
          </a:bodyPr>
          <a:lstStyle/>
          <a:p>
            <a:r>
              <a:rPr lang="en-US" b="1" dirty="0" err="1"/>
              <a:t>Nanostring</a:t>
            </a:r>
            <a:r>
              <a:rPr lang="en-US" b="1" dirty="0"/>
              <a:t> Technology – a second technology to measure RNA abundance</a:t>
            </a:r>
          </a:p>
          <a:p>
            <a:endParaRPr lang="en-US" b="1" dirty="0"/>
          </a:p>
        </p:txBody>
      </p:sp>
      <p:sp>
        <p:nvSpPr>
          <p:cNvPr id="5" name="TextBox 4"/>
          <p:cNvSpPr txBox="1"/>
          <p:nvPr/>
        </p:nvSpPr>
        <p:spPr>
          <a:xfrm>
            <a:off x="457200" y="1828800"/>
            <a:ext cx="8610600" cy="369332"/>
          </a:xfrm>
          <a:prstGeom prst="rect">
            <a:avLst/>
          </a:prstGeom>
          <a:noFill/>
        </p:spPr>
        <p:txBody>
          <a:bodyPr wrap="square" rtlCol="0">
            <a:spAutoFit/>
          </a:bodyPr>
          <a:lstStyle/>
          <a:p>
            <a:r>
              <a:rPr lang="en-US" b="1" dirty="0"/>
              <a:t>NOTE: Review of </a:t>
            </a:r>
            <a:r>
              <a:rPr lang="en-US" b="1" dirty="0" err="1"/>
              <a:t>Nanostring</a:t>
            </a:r>
            <a:r>
              <a:rPr lang="en-US" b="1" dirty="0"/>
              <a:t> Technology on the class web site.</a:t>
            </a:r>
          </a:p>
        </p:txBody>
      </p:sp>
    </p:spTree>
    <p:extLst>
      <p:ext uri="{BB962C8B-B14F-4D97-AF65-F5344CB8AC3E}">
        <p14:creationId xmlns:p14="http://schemas.microsoft.com/office/powerpoint/2010/main" val="426193284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8686800"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705048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889844"/>
            <a:ext cx="7848600" cy="4801314"/>
          </a:xfrm>
          <a:prstGeom prst="rect">
            <a:avLst/>
          </a:prstGeom>
        </p:spPr>
        <p:txBody>
          <a:bodyPr wrap="square">
            <a:spAutoFit/>
          </a:bodyPr>
          <a:lstStyle/>
          <a:p>
            <a:r>
              <a:rPr lang="en-US" b="1" dirty="0" err="1"/>
              <a:t>Nanostring</a:t>
            </a:r>
            <a:r>
              <a:rPr lang="en-US" b="1" dirty="0"/>
              <a:t> Technology</a:t>
            </a:r>
          </a:p>
          <a:p>
            <a:r>
              <a:rPr lang="en-US" b="1" dirty="0"/>
              <a:t>Advantages:</a:t>
            </a:r>
          </a:p>
          <a:p>
            <a:r>
              <a:rPr lang="en-US" b="1" dirty="0"/>
              <a:t>-  Multiplex </a:t>
            </a:r>
            <a:r>
              <a:rPr lang="en-US" dirty="0"/>
              <a:t>up to 800 different mRNA targets</a:t>
            </a:r>
          </a:p>
          <a:p>
            <a:r>
              <a:rPr lang="en-US" b="1" dirty="0"/>
              <a:t>- High sensitivity </a:t>
            </a:r>
            <a:r>
              <a:rPr lang="en-US" dirty="0"/>
              <a:t>- a detection limit between 0.1 </a:t>
            </a:r>
            <a:r>
              <a:rPr lang="en-US" dirty="0" err="1"/>
              <a:t>fM</a:t>
            </a:r>
            <a:r>
              <a:rPr lang="en-US" dirty="0"/>
              <a:t> and 0.5 </a:t>
            </a:r>
            <a:r>
              <a:rPr lang="en-US" dirty="0" err="1"/>
              <a:t>fM</a:t>
            </a:r>
            <a:r>
              <a:rPr lang="en-US" dirty="0"/>
              <a:t>,</a:t>
            </a:r>
          </a:p>
          <a:p>
            <a:pPr marL="0" indent="0">
              <a:buNone/>
            </a:pPr>
            <a:r>
              <a:rPr lang="en-US" dirty="0"/>
              <a:t>and a linear dynamic range of over 500-fold </a:t>
            </a:r>
          </a:p>
          <a:p>
            <a:r>
              <a:rPr lang="en-US" b="1" dirty="0"/>
              <a:t>-  No nucleic acid amplification required</a:t>
            </a:r>
          </a:p>
          <a:p>
            <a:r>
              <a:rPr lang="en-US" b="1" dirty="0"/>
              <a:t>- Minimal sample requirement </a:t>
            </a:r>
            <a:r>
              <a:rPr lang="en-US" dirty="0"/>
              <a:t>(100 ng of RNA or entire experiment only ~ 10 cells worth can detect ~1 mRNA copy per cell)</a:t>
            </a:r>
          </a:p>
          <a:p>
            <a:r>
              <a:rPr lang="en-US" dirty="0"/>
              <a:t>- </a:t>
            </a:r>
            <a:r>
              <a:rPr lang="en-US" b="1" u="sng" dirty="0"/>
              <a:t>Direct use </a:t>
            </a:r>
            <a:r>
              <a:rPr lang="en-US" b="1" dirty="0"/>
              <a:t>of multiple sample types </a:t>
            </a:r>
            <a:r>
              <a:rPr lang="en-US" dirty="0"/>
              <a:t>including total RNA, cell lysate, and whole-blood lysate</a:t>
            </a:r>
          </a:p>
          <a:p>
            <a:endParaRPr lang="en-US" b="1" dirty="0"/>
          </a:p>
          <a:p>
            <a:r>
              <a:rPr lang="en-US" b="1" dirty="0"/>
              <a:t>Disadvantages – cost &amp; limits on the number of genes that can be assayed simultaneously</a:t>
            </a:r>
          </a:p>
          <a:p>
            <a:endParaRPr lang="en-US" b="1" dirty="0"/>
          </a:p>
          <a:p>
            <a:r>
              <a:rPr lang="en-US" b="1" dirty="0"/>
              <a:t>How would you choose which probes to make?  </a:t>
            </a:r>
            <a:r>
              <a:rPr lang="en-US" dirty="0"/>
              <a:t>What criteria would you consider important for the 1) genes to be identified and 2) the sequence characteristics of the probes purchased?</a:t>
            </a:r>
          </a:p>
        </p:txBody>
      </p:sp>
    </p:spTree>
    <p:extLst>
      <p:ext uri="{BB962C8B-B14F-4D97-AF65-F5344CB8AC3E}">
        <p14:creationId xmlns:p14="http://schemas.microsoft.com/office/powerpoint/2010/main" val="331485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304800"/>
            <a:ext cx="8991600" cy="5940088"/>
          </a:xfrm>
          <a:prstGeom prst="rect">
            <a:avLst/>
          </a:prstGeom>
          <a:noFill/>
        </p:spPr>
        <p:txBody>
          <a:bodyPr wrap="square" rtlCol="0">
            <a:spAutoFit/>
          </a:bodyPr>
          <a:lstStyle/>
          <a:p>
            <a:r>
              <a:rPr lang="en-US" sz="2000" b="1" dirty="0"/>
              <a:t>Last week - trip to the UK DNA Microarray Core Facility</a:t>
            </a:r>
            <a:endParaRPr lang="en-US" sz="2000" dirty="0"/>
          </a:p>
          <a:p>
            <a:endParaRPr lang="en-US" sz="2000" dirty="0"/>
          </a:p>
          <a:p>
            <a:r>
              <a:rPr lang="en-US" sz="2000" dirty="0"/>
              <a:t>Overview of </a:t>
            </a:r>
            <a:r>
              <a:rPr lang="en-US" sz="2000" dirty="0" err="1"/>
              <a:t>Affeymetrix</a:t>
            </a:r>
            <a:r>
              <a:rPr lang="en-US" sz="2000" dirty="0"/>
              <a:t> DNA array and </a:t>
            </a:r>
            <a:r>
              <a:rPr lang="en-US" sz="2000" dirty="0" err="1"/>
              <a:t>Nanostring</a:t>
            </a:r>
            <a:r>
              <a:rPr lang="en-US" sz="2000" dirty="0"/>
              <a:t> machinery and applications</a:t>
            </a:r>
          </a:p>
          <a:p>
            <a:endParaRPr lang="en-US" sz="2000" i="1" dirty="0"/>
          </a:p>
          <a:p>
            <a:endParaRPr lang="en-US" sz="2000" i="1" dirty="0"/>
          </a:p>
          <a:p>
            <a:r>
              <a:rPr lang="en-US" sz="2000" b="1" dirty="0"/>
              <a:t>Next week - trip to the UK Next Generation DNA Sequencing Core Facility</a:t>
            </a:r>
            <a:endParaRPr lang="en-US" sz="2000" dirty="0"/>
          </a:p>
          <a:p>
            <a:endParaRPr lang="en-US" sz="2000" i="1" dirty="0"/>
          </a:p>
          <a:p>
            <a:endParaRPr lang="en-US" sz="2000" i="1" dirty="0"/>
          </a:p>
          <a:p>
            <a:endParaRPr lang="en-US" sz="2000" i="1" dirty="0"/>
          </a:p>
          <a:p>
            <a:endParaRPr lang="en-US" sz="2000" i="1" dirty="0"/>
          </a:p>
          <a:p>
            <a:endParaRPr lang="en-US" sz="2000" i="1" dirty="0"/>
          </a:p>
          <a:p>
            <a:endParaRPr lang="en-US" sz="2000" i="1" dirty="0"/>
          </a:p>
          <a:p>
            <a:endParaRPr lang="en-US" sz="2000" i="1" dirty="0"/>
          </a:p>
          <a:p>
            <a:endParaRPr lang="en-US" sz="2000" i="1" dirty="0"/>
          </a:p>
          <a:p>
            <a:endParaRPr lang="en-US" sz="2000" i="1" dirty="0"/>
          </a:p>
          <a:p>
            <a:endParaRPr lang="en-US" sz="2000" i="1" dirty="0"/>
          </a:p>
          <a:p>
            <a:endParaRPr lang="en-US" sz="2000" i="1" dirty="0"/>
          </a:p>
        </p:txBody>
      </p:sp>
    </p:spTree>
    <p:extLst>
      <p:ext uri="{BB962C8B-B14F-4D97-AF65-F5344CB8AC3E}">
        <p14:creationId xmlns:p14="http://schemas.microsoft.com/office/powerpoint/2010/main" val="403621239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066" y="381000"/>
            <a:ext cx="8382000" cy="6186309"/>
          </a:xfrm>
          <a:prstGeom prst="rect">
            <a:avLst/>
          </a:prstGeom>
        </p:spPr>
        <p:txBody>
          <a:bodyPr wrap="square">
            <a:spAutoFit/>
          </a:bodyPr>
          <a:lstStyle/>
          <a:p>
            <a:r>
              <a:rPr lang="en-US" b="1" dirty="0"/>
              <a:t>Micro-RNAs</a:t>
            </a:r>
            <a:r>
              <a:rPr lang="en-US" b="1" dirty="0">
                <a:solidFill>
                  <a:srgbClr val="FF0000"/>
                </a:solidFill>
              </a:rPr>
              <a:t> (miRNAs), </a:t>
            </a:r>
            <a:r>
              <a:rPr lang="en-US" b="1" dirty="0"/>
              <a:t>piwi interacting RNAs </a:t>
            </a:r>
            <a:r>
              <a:rPr lang="en-US" b="1" dirty="0">
                <a:solidFill>
                  <a:srgbClr val="FF0000"/>
                </a:solidFill>
              </a:rPr>
              <a:t>(</a:t>
            </a:r>
            <a:r>
              <a:rPr lang="en-US" b="1" dirty="0" err="1">
                <a:solidFill>
                  <a:srgbClr val="FF0000"/>
                </a:solidFill>
              </a:rPr>
              <a:t>piRNAs</a:t>
            </a:r>
            <a:r>
              <a:rPr lang="en-US" b="1" dirty="0">
                <a:solidFill>
                  <a:srgbClr val="FF0000"/>
                </a:solidFill>
              </a:rPr>
              <a:t>) </a:t>
            </a:r>
            <a:r>
              <a:rPr lang="en-US" b="1" dirty="0"/>
              <a:t>and</a:t>
            </a:r>
            <a:r>
              <a:rPr lang="en-US" b="1" dirty="0">
                <a:solidFill>
                  <a:srgbClr val="FF0000"/>
                </a:solidFill>
              </a:rPr>
              <a:t> </a:t>
            </a:r>
            <a:r>
              <a:rPr lang="en-US" b="1" dirty="0"/>
              <a:t>small interfering RNAs </a:t>
            </a:r>
            <a:r>
              <a:rPr lang="en-US" b="1" dirty="0">
                <a:solidFill>
                  <a:srgbClr val="FF0000"/>
                </a:solidFill>
              </a:rPr>
              <a:t>(siRNAs).</a:t>
            </a:r>
          </a:p>
          <a:p>
            <a:endParaRPr lang="en-US" b="1" dirty="0">
              <a:solidFill>
                <a:srgbClr val="FF0000"/>
              </a:solidFill>
            </a:endParaRPr>
          </a:p>
          <a:p>
            <a:r>
              <a:rPr lang="en-US" b="1" dirty="0"/>
              <a:t>Natural products as well as experimentally constructed resources that most often </a:t>
            </a:r>
            <a:r>
              <a:rPr lang="en-US" b="1" u="sng" dirty="0"/>
              <a:t>reduce gene expression </a:t>
            </a:r>
            <a:r>
              <a:rPr lang="en-US" b="1" dirty="0"/>
              <a:t>at the level of :</a:t>
            </a:r>
          </a:p>
          <a:p>
            <a:endParaRPr lang="en-US" b="1" dirty="0"/>
          </a:p>
          <a:p>
            <a:pPr marL="342900" indent="-342900">
              <a:buAutoNum type="arabicParenR"/>
            </a:pPr>
            <a:r>
              <a:rPr lang="en-US" b="1" u="sng" dirty="0"/>
              <a:t>transcription</a:t>
            </a:r>
            <a:r>
              <a:rPr lang="en-US" b="1" dirty="0"/>
              <a:t>, 2) </a:t>
            </a:r>
            <a:r>
              <a:rPr lang="en-US" b="1" u="sng" dirty="0"/>
              <a:t>translation</a:t>
            </a:r>
            <a:r>
              <a:rPr lang="en-US" b="1" dirty="0"/>
              <a:t> and 3) </a:t>
            </a:r>
            <a:r>
              <a:rPr lang="en-US" b="1" u="sng" dirty="0"/>
              <a:t>RNA decay</a:t>
            </a:r>
            <a:r>
              <a:rPr lang="en-US" b="1" dirty="0"/>
              <a:t>.</a:t>
            </a:r>
          </a:p>
          <a:p>
            <a:pPr marL="342900" indent="-342900">
              <a:buAutoNum type="arabicParenR"/>
            </a:pPr>
            <a:endParaRPr lang="en-US" b="1" dirty="0"/>
          </a:p>
          <a:p>
            <a:endParaRPr lang="en-US" b="1" dirty="0"/>
          </a:p>
          <a:p>
            <a:r>
              <a:rPr lang="en-US" b="1" dirty="0"/>
              <a:t>Origins: </a:t>
            </a:r>
            <a:r>
              <a:rPr lang="en-US" dirty="0"/>
              <a:t>likely arose as a defense mechanism to protect against viruses.  Has been co-opted by evolution, however, as a developmental or tissue-specific means to modulate gene expression.</a:t>
            </a:r>
          </a:p>
          <a:p>
            <a:endParaRPr lang="en-US" dirty="0"/>
          </a:p>
          <a:p>
            <a:r>
              <a:rPr lang="en-US" b="1" dirty="0"/>
              <a:t>Many human genes </a:t>
            </a:r>
            <a:r>
              <a:rPr lang="en-US" dirty="0"/>
              <a:t>are targets of multiple miRNAs, mostly in the 3’ UTR; when bound, gene expression is reduced.  miRNAs are especially critical in maintaining the stem cell state as well as regulating organ specific gene expression (</a:t>
            </a:r>
            <a:r>
              <a:rPr lang="en-US" dirty="0" err="1"/>
              <a:t>piRNA</a:t>
            </a:r>
            <a:r>
              <a:rPr lang="en-US" dirty="0"/>
              <a:t> in gametes).  siRNAs are most often expressed in plants both from endogenous genes and by invading viruses.</a:t>
            </a:r>
          </a:p>
          <a:p>
            <a:endParaRPr lang="en-US" dirty="0"/>
          </a:p>
          <a:p>
            <a:r>
              <a:rPr lang="en-US" b="1" dirty="0"/>
              <a:t>miRNA and siRNAs can be produced by investigators </a:t>
            </a:r>
            <a:r>
              <a:rPr lang="en-US" dirty="0"/>
              <a:t>(often expressed from lentivirus vectors – though other means used as well) to specifically “silence” a gene in order to determine what that gene contributes to life.  </a:t>
            </a:r>
            <a:endParaRPr lang="en-US" b="1" dirty="0"/>
          </a:p>
        </p:txBody>
      </p:sp>
    </p:spTree>
    <p:extLst>
      <p:ext uri="{BB962C8B-B14F-4D97-AF65-F5344CB8AC3E}">
        <p14:creationId xmlns:p14="http://schemas.microsoft.com/office/powerpoint/2010/main" val="129611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33400"/>
            <a:ext cx="4267200" cy="6463308"/>
          </a:xfrm>
          <a:prstGeom prst="rect">
            <a:avLst/>
          </a:prstGeom>
        </p:spPr>
        <p:txBody>
          <a:bodyPr wrap="square">
            <a:spAutoFit/>
          </a:bodyPr>
          <a:lstStyle/>
          <a:p>
            <a:r>
              <a:rPr lang="en-US" b="1" dirty="0"/>
              <a:t>The reducing (-OH) end </a:t>
            </a:r>
            <a:r>
              <a:rPr lang="en-US" dirty="0"/>
              <a:t>of the ribose/deoxyribose, the </a:t>
            </a:r>
            <a:r>
              <a:rPr lang="en-US" dirty="0">
                <a:highlight>
                  <a:srgbClr val="FFFF00"/>
                </a:highlight>
              </a:rPr>
              <a:t>3’ end</a:t>
            </a:r>
            <a:r>
              <a:rPr lang="en-US" dirty="0"/>
              <a:t> of the sugar is the “business end”– New NTPs/dNTPs are added here during synthesis with the 3’OH acting as the nucleophile that attacks the </a:t>
            </a:r>
            <a:r>
              <a:rPr lang="en-US" dirty="0">
                <a:highlight>
                  <a:srgbClr val="FFFF00"/>
                </a:highlight>
              </a:rPr>
              <a:t>alpha (i.e., base proximal) phosphate</a:t>
            </a:r>
            <a:r>
              <a:rPr lang="en-US" dirty="0"/>
              <a:t> of the NTP resulting in phosphodiester bond formation and </a:t>
            </a:r>
            <a:r>
              <a:rPr lang="en-US" dirty="0" err="1">
                <a:highlight>
                  <a:srgbClr val="FFFF00"/>
                </a:highlight>
              </a:rPr>
              <a:t>ppi</a:t>
            </a:r>
            <a:r>
              <a:rPr lang="en-US" dirty="0">
                <a:highlight>
                  <a:srgbClr val="FFFF00"/>
                </a:highlight>
              </a:rPr>
              <a:t> (pyrophosphate)</a:t>
            </a:r>
            <a:r>
              <a:rPr lang="en-US" dirty="0"/>
              <a:t> release.</a:t>
            </a:r>
          </a:p>
          <a:p>
            <a:endParaRPr lang="en-US" dirty="0"/>
          </a:p>
          <a:p>
            <a:endParaRPr lang="en-US" dirty="0"/>
          </a:p>
          <a:p>
            <a:r>
              <a:rPr lang="en-US" b="1" dirty="0"/>
              <a:t>Is this DNA or RNA? </a:t>
            </a:r>
          </a:p>
          <a:p>
            <a:endParaRPr lang="en-US" b="1" dirty="0"/>
          </a:p>
          <a:p>
            <a:r>
              <a:rPr lang="en-US" dirty="0"/>
              <a:t>The nitrogenous bases of DNA </a:t>
            </a:r>
            <a:r>
              <a:rPr lang="en-US" b="1" dirty="0"/>
              <a:t>base pair </a:t>
            </a:r>
            <a:r>
              <a:rPr lang="en-US" dirty="0"/>
              <a:t>between DNA strands and “</a:t>
            </a:r>
            <a:r>
              <a:rPr lang="en-US" b="1" dirty="0"/>
              <a:t>stack</a:t>
            </a:r>
            <a:r>
              <a:rPr lang="en-US" dirty="0"/>
              <a:t>” within a DNA strand to provide structural stability to the DNA helix, </a:t>
            </a:r>
          </a:p>
          <a:p>
            <a:endParaRPr lang="en-US" dirty="0"/>
          </a:p>
          <a:p>
            <a:r>
              <a:rPr lang="en-US" dirty="0"/>
              <a:t>but how do proteins recognize nucleic acids?</a:t>
            </a:r>
          </a:p>
          <a:p>
            <a:endParaRPr lang="en-US" b="1" dirty="0"/>
          </a:p>
          <a:p>
            <a:endParaRPr lang="en-US"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52400"/>
            <a:ext cx="36766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16-05-doublehelix.jpg">
            <a:extLst>
              <a:ext uri="{FF2B5EF4-FFF2-40B4-BE49-F238E27FC236}">
                <a16:creationId xmlns:a16="http://schemas.microsoft.com/office/drawing/2014/main" id="{D2DCA3EB-B22D-460F-B77E-14BB01DCF05C}"/>
              </a:ext>
            </a:extLst>
          </p:cNvPr>
          <p:cNvPicPr>
            <a:picLocks noChangeAspect="1"/>
          </p:cNvPicPr>
          <p:nvPr/>
        </p:nvPicPr>
        <p:blipFill>
          <a:blip r:embed="rId3" cstate="print">
            <a:lum bright="10000" contrast="30000"/>
          </a:blip>
          <a:stretch>
            <a:fillRect/>
          </a:stretch>
        </p:blipFill>
        <p:spPr>
          <a:xfrm>
            <a:off x="4495800" y="4724400"/>
            <a:ext cx="3835400" cy="1995309"/>
          </a:xfrm>
          <a:prstGeom prst="rect">
            <a:avLst/>
          </a:prstGeom>
        </p:spPr>
      </p:pic>
    </p:spTree>
    <p:extLst>
      <p:ext uri="{BB962C8B-B14F-4D97-AF65-F5344CB8AC3E}">
        <p14:creationId xmlns:p14="http://schemas.microsoft.com/office/powerpoint/2010/main" val="37990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28852"/>
            <a:ext cx="8801100" cy="6676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256571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
            <a:ext cx="7620000" cy="651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1376" y="629483"/>
            <a:ext cx="1645024" cy="4539704"/>
          </a:xfrm>
          <a:prstGeom prst="rect">
            <a:avLst/>
          </a:prstGeom>
          <a:noFill/>
        </p:spPr>
        <p:txBody>
          <a:bodyPr wrap="square" rtlCol="0">
            <a:spAutoFit/>
          </a:bodyPr>
          <a:lstStyle/>
          <a:p>
            <a:r>
              <a:rPr lang="en-US" sz="1700" b="1" dirty="0"/>
              <a:t>Micro-RNAs</a:t>
            </a:r>
            <a:r>
              <a:rPr lang="en-US" sz="1700" b="1" dirty="0">
                <a:solidFill>
                  <a:srgbClr val="FF0000"/>
                </a:solidFill>
              </a:rPr>
              <a:t> (miRNAs) </a:t>
            </a:r>
            <a:r>
              <a:rPr lang="en-US" sz="1700" b="1" dirty="0"/>
              <a:t>and</a:t>
            </a:r>
            <a:r>
              <a:rPr lang="en-US" sz="1700" b="1" dirty="0">
                <a:solidFill>
                  <a:srgbClr val="FF0000"/>
                </a:solidFill>
              </a:rPr>
              <a:t> </a:t>
            </a:r>
            <a:r>
              <a:rPr lang="en-US" sz="1700" b="1" dirty="0"/>
              <a:t>small interfering RNAs </a:t>
            </a:r>
            <a:r>
              <a:rPr lang="en-US" sz="1700" b="1" dirty="0">
                <a:solidFill>
                  <a:srgbClr val="FF0000"/>
                </a:solidFill>
              </a:rPr>
              <a:t>(siRNAs).</a:t>
            </a:r>
          </a:p>
          <a:p>
            <a:endParaRPr lang="en-US" sz="1700" b="1" dirty="0"/>
          </a:p>
          <a:p>
            <a:endParaRPr lang="en-US" sz="1700" b="1" dirty="0"/>
          </a:p>
          <a:p>
            <a:r>
              <a:rPr lang="en-US" sz="1700" b="1" dirty="0"/>
              <a:t>Small </a:t>
            </a:r>
            <a:r>
              <a:rPr lang="en-US" sz="1700" b="1" dirty="0" err="1"/>
              <a:t>dsRNAs</a:t>
            </a:r>
            <a:r>
              <a:rPr lang="en-US" sz="1700" b="1" dirty="0"/>
              <a:t> – origins from viruses, endogenous genes (miRNAs), or chemical synthesis.</a:t>
            </a:r>
          </a:p>
        </p:txBody>
      </p:sp>
      <p:sp>
        <p:nvSpPr>
          <p:cNvPr id="3" name="TextBox 2"/>
          <p:cNvSpPr txBox="1"/>
          <p:nvPr/>
        </p:nvSpPr>
        <p:spPr>
          <a:xfrm>
            <a:off x="2286000" y="5334000"/>
            <a:ext cx="1143000" cy="369332"/>
          </a:xfrm>
          <a:prstGeom prst="rect">
            <a:avLst/>
          </a:prstGeom>
          <a:noFill/>
        </p:spPr>
        <p:txBody>
          <a:bodyPr wrap="square" rtlCol="0">
            <a:spAutoFit/>
          </a:bodyPr>
          <a:lstStyle/>
          <a:p>
            <a:r>
              <a:rPr lang="en-US" dirty="0"/>
              <a:t>H3K9me</a:t>
            </a:r>
          </a:p>
        </p:txBody>
      </p:sp>
    </p:spTree>
    <p:extLst>
      <p:ext uri="{BB962C8B-B14F-4D97-AF65-F5344CB8AC3E}">
        <p14:creationId xmlns:p14="http://schemas.microsoft.com/office/powerpoint/2010/main" val="143539324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rnai_revised_500x280.wmv">
            <a:hlinkClick r:id="" action="ppaction://media"/>
          </p:cNvPr>
          <p:cNvPicPr>
            <a:picLocks noRot="1" noChangeAspect="1" noChangeArrowheads="1"/>
          </p:cNvPicPr>
          <p:nvPr>
            <a:videoFile r:link="rId1"/>
          </p:nvPr>
        </p:nvPicPr>
        <p:blipFill>
          <a:blip r:embed="rId3" cstate="print"/>
          <a:srcRect/>
          <a:stretch>
            <a:fillRect/>
          </a:stretch>
        </p:blipFill>
        <p:spPr bwMode="auto">
          <a:xfrm>
            <a:off x="152400" y="304800"/>
            <a:ext cx="8763000" cy="6400800"/>
          </a:xfrm>
          <a:prstGeom prst="rect">
            <a:avLst/>
          </a:prstGeom>
          <a:noFill/>
          <a:ln w="9525">
            <a:noFill/>
            <a:miter lim="800000"/>
            <a:headEnd/>
            <a:tailEnd/>
          </a:ln>
        </p:spPr>
      </p:pic>
      <p:sp>
        <p:nvSpPr>
          <p:cNvPr id="57347" name="Text Box 3"/>
          <p:cNvSpPr txBox="1">
            <a:spLocks noChangeArrowheads="1"/>
          </p:cNvSpPr>
          <p:nvPr/>
        </p:nvSpPr>
        <p:spPr bwMode="auto">
          <a:xfrm>
            <a:off x="152400" y="228600"/>
            <a:ext cx="4953000" cy="1061829"/>
          </a:xfrm>
          <a:prstGeom prst="rect">
            <a:avLst/>
          </a:prstGeom>
          <a:noFill/>
          <a:ln w="9525">
            <a:noFill/>
            <a:miter lim="800000"/>
            <a:headEnd/>
            <a:tailEnd/>
          </a:ln>
        </p:spPr>
        <p:txBody>
          <a:bodyPr wrap="square">
            <a:spAutoFit/>
          </a:bodyPr>
          <a:lstStyle/>
          <a:p>
            <a:pPr>
              <a:spcBef>
                <a:spcPct val="50000"/>
              </a:spcBef>
            </a:pPr>
            <a:r>
              <a:rPr lang="en-US" dirty="0">
                <a:solidFill>
                  <a:schemeClr val="bg1"/>
                </a:solidFill>
                <a:highlight>
                  <a:srgbClr val="FFFF00"/>
                </a:highlight>
                <a:hlinkClick r:id="rId4"/>
              </a:rPr>
              <a:t>http://www.nature.com/focus/rnai/animations/animation/animation.htm</a:t>
            </a:r>
            <a:endParaRPr lang="en-US" dirty="0">
              <a:solidFill>
                <a:schemeClr val="bg1"/>
              </a:solidFill>
              <a:highlight>
                <a:srgbClr val="FFFF00"/>
              </a:highlight>
            </a:endParaRPr>
          </a:p>
          <a:p>
            <a:pPr>
              <a:spcBef>
                <a:spcPct val="50000"/>
              </a:spcBef>
            </a:pPr>
            <a:endParaRPr lang="en-US" dirty="0"/>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2288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2882"/>
                                        </p:tgtEl>
                                      </p:cBhvr>
                                    </p:cmd>
                                  </p:childTnLst>
                                </p:cTn>
                              </p:par>
                            </p:childTnLst>
                          </p:cTn>
                        </p:par>
                      </p:childTnLst>
                    </p:cTn>
                  </p:par>
                </p:childTnLst>
              </p:cTn>
              <p:nextCondLst>
                <p:cond evt="onClick" delay="0">
                  <p:tgtEl>
                    <p:spTgt spid="122882"/>
                  </p:tgtEl>
                </p:cond>
              </p:nextCondLst>
            </p:seq>
            <p:video>
              <p:cMediaNode>
                <p:cTn id="7" fill="hold" display="0">
                  <p:stCondLst>
                    <p:cond delay="indefinite"/>
                  </p:stCondLst>
                  <p:endCondLst>
                    <p:cond evt="onNext" delay="0">
                      <p:tgtEl>
                        <p:sldTgt/>
                      </p:tgtEl>
                    </p:cond>
                    <p:cond evt="onPrev" delay="0">
                      <p:tgtEl>
                        <p:sldTgt/>
                      </p:tgtEl>
                    </p:cond>
                  </p:endCondLst>
                </p:cTn>
                <p:tgtEl>
                  <p:spTgt spid="122882"/>
                </p:tgtEl>
              </p:cMediaNode>
            </p:video>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4"/>
          <p:cNvSpPr txBox="1">
            <a:spLocks noChangeArrowheads="1"/>
          </p:cNvSpPr>
          <p:nvPr/>
        </p:nvSpPr>
        <p:spPr bwMode="auto">
          <a:xfrm>
            <a:off x="685800" y="5334000"/>
            <a:ext cx="7848600" cy="182562"/>
          </a:xfrm>
          <a:prstGeom prst="rect">
            <a:avLst/>
          </a:prstGeom>
          <a:noFill/>
          <a:ln w="9525">
            <a:noFill/>
            <a:miter lim="800000"/>
            <a:headEnd/>
            <a:tailEnd/>
          </a:ln>
        </p:spPr>
        <p:txBody>
          <a:bodyPr lIns="0" tIns="0" rIns="0" bIns="0">
            <a:spAutoFit/>
          </a:bodyPr>
          <a:lstStyle/>
          <a:p>
            <a:pPr algn="ctr" defTabSz="828675">
              <a:tabLst>
                <a:tab pos="657225" algn="l"/>
                <a:tab pos="1312863" algn="l"/>
                <a:tab pos="1970088" algn="l"/>
                <a:tab pos="2627313" algn="l"/>
                <a:tab pos="3282950" algn="l"/>
                <a:tab pos="3940175" algn="l"/>
                <a:tab pos="4595813" algn="l"/>
                <a:tab pos="5253038" algn="l"/>
                <a:tab pos="5910263" algn="l"/>
              </a:tabLst>
            </a:pPr>
            <a:r>
              <a:rPr lang="en-GB" sz="1200" dirty="0" err="1"/>
              <a:t>Rana</a:t>
            </a:r>
            <a:r>
              <a:rPr lang="en-GB" sz="1200" dirty="0"/>
              <a:t> </a:t>
            </a:r>
            <a:r>
              <a:rPr lang="en-GB" sz="1200" i="1" dirty="0"/>
              <a:t>Nature Reviews Molecular Cell Biology</a:t>
            </a:r>
            <a:r>
              <a:rPr lang="en-GB" sz="1200" dirty="0"/>
              <a:t> </a:t>
            </a:r>
            <a:r>
              <a:rPr lang="en-GB" sz="1200" b="1" dirty="0"/>
              <a:t>8</a:t>
            </a:r>
            <a:r>
              <a:rPr lang="en-GB" sz="1200" dirty="0"/>
              <a:t>, 23</a:t>
            </a:r>
            <a:r>
              <a:rPr lang="en-GB" sz="1200" dirty="0">
                <a:cs typeface="Arial" charset="0"/>
              </a:rPr>
              <a:t>–</a:t>
            </a:r>
            <a:r>
              <a:rPr lang="en-GB" sz="1200" dirty="0"/>
              <a:t>36 (January 2007) | doi:10.1038/nrm2085</a:t>
            </a:r>
          </a:p>
        </p:txBody>
      </p:sp>
      <p:pic>
        <p:nvPicPr>
          <p:cNvPr id="55299" name="Picture 5" descr="NRM-logo-poster-L"/>
          <p:cNvPicPr>
            <a:picLocks noChangeAspect="1" noChangeArrowheads="1"/>
          </p:cNvPicPr>
          <p:nvPr/>
        </p:nvPicPr>
        <p:blipFill>
          <a:blip r:embed="rId2" cstate="print"/>
          <a:srcRect/>
          <a:stretch>
            <a:fillRect/>
          </a:stretch>
        </p:blipFill>
        <p:spPr bwMode="auto">
          <a:xfrm>
            <a:off x="533400" y="5962650"/>
            <a:ext cx="1905000" cy="361950"/>
          </a:xfrm>
          <a:prstGeom prst="rect">
            <a:avLst/>
          </a:prstGeom>
          <a:noFill/>
          <a:ln w="9525">
            <a:noFill/>
            <a:miter lim="800000"/>
            <a:headEnd/>
            <a:tailEnd/>
          </a:ln>
        </p:spPr>
      </p:pic>
      <p:pic>
        <p:nvPicPr>
          <p:cNvPr id="55300" name="Picture 6" descr="nrm2085-f1"/>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bwMode="auto">
          <a:xfrm>
            <a:off x="2743200" y="304800"/>
            <a:ext cx="4687888" cy="4791075"/>
          </a:xfrm>
          <a:prstGeom prst="rect">
            <a:avLst/>
          </a:prstGeom>
          <a:noFill/>
          <a:ln w="9525">
            <a:noFill/>
            <a:miter lim="800000"/>
            <a:headEnd/>
            <a:tailEnd/>
          </a:ln>
        </p:spPr>
      </p:pic>
      <p:sp>
        <p:nvSpPr>
          <p:cNvPr id="55301" name="Text Box 7"/>
          <p:cNvSpPr txBox="1">
            <a:spLocks noChangeArrowheads="1"/>
          </p:cNvSpPr>
          <p:nvPr/>
        </p:nvSpPr>
        <p:spPr bwMode="auto">
          <a:xfrm>
            <a:off x="533400" y="3048000"/>
            <a:ext cx="2743200" cy="366713"/>
          </a:xfrm>
          <a:prstGeom prst="rect">
            <a:avLst/>
          </a:prstGeom>
          <a:noFill/>
          <a:ln w="9525">
            <a:noFill/>
            <a:miter lim="800000"/>
            <a:headEnd/>
            <a:tailEnd/>
          </a:ln>
        </p:spPr>
        <p:txBody>
          <a:bodyPr>
            <a:spAutoFit/>
          </a:bodyPr>
          <a:lstStyle/>
          <a:p>
            <a:pPr>
              <a:spcBef>
                <a:spcPct val="50000"/>
              </a:spcBef>
            </a:pPr>
            <a:endParaRPr lang="en-US"/>
          </a:p>
        </p:txBody>
      </p:sp>
      <p:sp>
        <p:nvSpPr>
          <p:cNvPr id="55302" name="Text Box 8"/>
          <p:cNvSpPr txBox="1">
            <a:spLocks noChangeArrowheads="1"/>
          </p:cNvSpPr>
          <p:nvPr/>
        </p:nvSpPr>
        <p:spPr bwMode="auto">
          <a:xfrm>
            <a:off x="266700" y="304800"/>
            <a:ext cx="1828800" cy="4801314"/>
          </a:xfrm>
          <a:prstGeom prst="rect">
            <a:avLst/>
          </a:prstGeom>
          <a:noFill/>
          <a:ln w="9525">
            <a:noFill/>
            <a:miter lim="800000"/>
            <a:headEnd/>
            <a:tailEnd/>
          </a:ln>
        </p:spPr>
        <p:txBody>
          <a:bodyPr>
            <a:spAutoFit/>
          </a:bodyPr>
          <a:lstStyle/>
          <a:p>
            <a:r>
              <a:rPr lang="en-US" b="1" dirty="0"/>
              <a:t>RNAi &amp; </a:t>
            </a:r>
            <a:r>
              <a:rPr lang="en-US" b="1" i="1" dirty="0"/>
              <a:t>C. elegans</a:t>
            </a:r>
          </a:p>
          <a:p>
            <a:r>
              <a:rPr lang="en-US" dirty="0">
                <a:solidFill>
                  <a:srgbClr val="A50021"/>
                </a:solidFill>
              </a:rPr>
              <a:t>Read</a:t>
            </a:r>
            <a:r>
              <a:rPr lang="en-US" dirty="0"/>
              <a:t> BOX 15.3 on Gene Silencing in the </a:t>
            </a:r>
            <a:r>
              <a:rPr lang="en-US" b="1" dirty="0">
                <a:solidFill>
                  <a:srgbClr val="FF0000"/>
                </a:solidFill>
              </a:rPr>
              <a:t>textbook</a:t>
            </a:r>
            <a:r>
              <a:rPr lang="en-US" dirty="0"/>
              <a:t> (</a:t>
            </a:r>
            <a:r>
              <a:rPr lang="en-US" dirty="0">
                <a:solidFill>
                  <a:srgbClr val="A50021"/>
                </a:solidFill>
              </a:rPr>
              <a:t>p315-320</a:t>
            </a:r>
            <a:r>
              <a:rPr lang="en-US" dirty="0"/>
              <a:t>).</a:t>
            </a:r>
          </a:p>
          <a:p>
            <a:r>
              <a:rPr lang="en-US" i="1" dirty="0"/>
              <a:t>C. elegans</a:t>
            </a:r>
            <a:r>
              <a:rPr lang="en-US" dirty="0"/>
              <a:t> knockdown libraries and library screens (</a:t>
            </a:r>
            <a:r>
              <a:rPr lang="en-US" dirty="0">
                <a:solidFill>
                  <a:srgbClr val="A50021"/>
                </a:solidFill>
              </a:rPr>
              <a:t>p404-406</a:t>
            </a:r>
            <a:r>
              <a:rPr lang="en-US" dirty="0"/>
              <a:t>).</a:t>
            </a:r>
          </a:p>
          <a:p>
            <a:endParaRPr lang="en-US" dirty="0"/>
          </a:p>
          <a:p>
            <a:r>
              <a:rPr lang="en-US" b="1" u="sng" dirty="0">
                <a:solidFill>
                  <a:srgbClr val="FF0000"/>
                </a:solidFill>
              </a:rPr>
              <a:t>NOTE: Ago2</a:t>
            </a:r>
            <a:r>
              <a:rPr lang="en-US" dirty="0">
                <a:solidFill>
                  <a:srgbClr val="FF0000"/>
                </a:solidFill>
              </a:rPr>
              <a:t>-endonuclease mediated RNA cleavage </a:t>
            </a:r>
            <a:endParaRPr lang="en-US" dirty="0"/>
          </a:p>
        </p:txBody>
      </p:sp>
      <p:sp>
        <p:nvSpPr>
          <p:cNvPr id="2" name="TextBox 1"/>
          <p:cNvSpPr txBox="1"/>
          <p:nvPr/>
        </p:nvSpPr>
        <p:spPr>
          <a:xfrm>
            <a:off x="2895600" y="5791200"/>
            <a:ext cx="5486400" cy="646331"/>
          </a:xfrm>
          <a:prstGeom prst="rect">
            <a:avLst/>
          </a:prstGeom>
          <a:noFill/>
        </p:spPr>
        <p:txBody>
          <a:bodyPr wrap="square" rtlCol="0">
            <a:spAutoFit/>
          </a:bodyPr>
          <a:lstStyle/>
          <a:p>
            <a:r>
              <a:rPr lang="en-US" dirty="0"/>
              <a:t>Cleaved mRNA targets subsequently degraded by other endogenous exonucleases.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4"/>
          <p:cNvSpPr txBox="1">
            <a:spLocks noChangeArrowheads="1"/>
          </p:cNvSpPr>
          <p:nvPr/>
        </p:nvSpPr>
        <p:spPr bwMode="auto">
          <a:xfrm>
            <a:off x="685800" y="5875338"/>
            <a:ext cx="7848600" cy="182562"/>
          </a:xfrm>
          <a:prstGeom prst="rect">
            <a:avLst/>
          </a:prstGeom>
          <a:noFill/>
          <a:ln w="9525">
            <a:noFill/>
            <a:miter lim="800000"/>
            <a:headEnd/>
            <a:tailEnd/>
          </a:ln>
        </p:spPr>
        <p:txBody>
          <a:bodyPr lIns="0" tIns="0" rIns="0" bIns="0">
            <a:spAutoFit/>
          </a:bodyPr>
          <a:lstStyle/>
          <a:p>
            <a:pPr algn="ctr" defTabSz="828675">
              <a:tabLst>
                <a:tab pos="657225" algn="l"/>
                <a:tab pos="1312863" algn="l"/>
                <a:tab pos="1970088" algn="l"/>
                <a:tab pos="2627313" algn="l"/>
                <a:tab pos="3282950" algn="l"/>
                <a:tab pos="3940175" algn="l"/>
                <a:tab pos="4595813" algn="l"/>
                <a:tab pos="5253038" algn="l"/>
                <a:tab pos="5910263" algn="l"/>
              </a:tabLst>
            </a:pPr>
            <a:r>
              <a:rPr lang="en-GB" sz="1200"/>
              <a:t>Rana </a:t>
            </a:r>
            <a:r>
              <a:rPr lang="en-GB" sz="1200" i="1"/>
              <a:t>Nature Reviews Molecular Cell Biology</a:t>
            </a:r>
            <a:r>
              <a:rPr lang="en-GB" sz="1200"/>
              <a:t> </a:t>
            </a:r>
            <a:r>
              <a:rPr lang="en-GB" sz="1200" b="1"/>
              <a:t>8</a:t>
            </a:r>
            <a:r>
              <a:rPr lang="en-GB" sz="1200"/>
              <a:t>, 23</a:t>
            </a:r>
            <a:r>
              <a:rPr lang="en-GB" sz="1200">
                <a:cs typeface="Arial" charset="0"/>
              </a:rPr>
              <a:t>–</a:t>
            </a:r>
            <a:r>
              <a:rPr lang="en-GB" sz="1200"/>
              <a:t>36 (January 2007) | doi:10.1038/nrm2085</a:t>
            </a:r>
          </a:p>
        </p:txBody>
      </p:sp>
      <p:pic>
        <p:nvPicPr>
          <p:cNvPr id="56323" name="Picture 5" descr="NRM-logo-poster-L"/>
          <p:cNvPicPr>
            <a:picLocks noChangeAspect="1" noChangeArrowheads="1"/>
          </p:cNvPicPr>
          <p:nvPr/>
        </p:nvPicPr>
        <p:blipFill>
          <a:blip r:embed="rId2" cstate="print"/>
          <a:srcRect/>
          <a:stretch>
            <a:fillRect/>
          </a:stretch>
        </p:blipFill>
        <p:spPr bwMode="auto">
          <a:xfrm>
            <a:off x="6629400" y="6248400"/>
            <a:ext cx="1905000" cy="361950"/>
          </a:xfrm>
          <a:prstGeom prst="rect">
            <a:avLst/>
          </a:prstGeom>
          <a:noFill/>
          <a:ln w="9525">
            <a:noFill/>
            <a:miter lim="800000"/>
            <a:headEnd/>
            <a:tailEnd/>
          </a:ln>
        </p:spPr>
      </p:pic>
      <p:pic>
        <p:nvPicPr>
          <p:cNvPr id="56324" name="Picture 6" descr="nrm2085-f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bwMode="auto">
          <a:xfrm>
            <a:off x="2590800" y="609600"/>
            <a:ext cx="4038600" cy="5189538"/>
          </a:xfrm>
          <a:prstGeom prst="rect">
            <a:avLst/>
          </a:prstGeom>
          <a:noFill/>
          <a:ln w="9525">
            <a:noFill/>
            <a:miter lim="800000"/>
            <a:headEnd/>
            <a:tailEnd/>
          </a:ln>
        </p:spPr>
      </p:pic>
      <p:sp>
        <p:nvSpPr>
          <p:cNvPr id="2" name="TextBox 1"/>
          <p:cNvSpPr txBox="1"/>
          <p:nvPr/>
        </p:nvSpPr>
        <p:spPr>
          <a:xfrm>
            <a:off x="228600" y="228600"/>
            <a:ext cx="1676400" cy="5355312"/>
          </a:xfrm>
          <a:prstGeom prst="rect">
            <a:avLst/>
          </a:prstGeom>
          <a:noFill/>
        </p:spPr>
        <p:txBody>
          <a:bodyPr wrap="square" rtlCol="0">
            <a:spAutoFit/>
          </a:bodyPr>
          <a:lstStyle/>
          <a:p>
            <a:r>
              <a:rPr lang="en-US" b="1" dirty="0"/>
              <a:t>miRNA pathway</a:t>
            </a:r>
          </a:p>
          <a:p>
            <a:endParaRPr lang="en-US" dirty="0"/>
          </a:p>
          <a:p>
            <a:endParaRPr lang="en-US" dirty="0"/>
          </a:p>
          <a:p>
            <a:r>
              <a:rPr lang="en-US" dirty="0"/>
              <a:t>Similar to the siRNA response but involves a </a:t>
            </a:r>
            <a:r>
              <a:rPr lang="en-US" u="sng" dirty="0"/>
              <a:t>second</a:t>
            </a:r>
            <a:r>
              <a:rPr lang="en-US" dirty="0"/>
              <a:t> RNA processing activity (</a:t>
            </a:r>
            <a:r>
              <a:rPr lang="en-US" b="1" dirty="0">
                <a:solidFill>
                  <a:srgbClr val="FF0000"/>
                </a:solidFill>
              </a:rPr>
              <a:t>Drosha</a:t>
            </a:r>
            <a:r>
              <a:rPr lang="en-US" dirty="0"/>
              <a:t>) and another </a:t>
            </a:r>
            <a:r>
              <a:rPr lang="en-US" dirty="0" err="1"/>
              <a:t>Argonaute</a:t>
            </a:r>
            <a:r>
              <a:rPr lang="en-US" dirty="0"/>
              <a:t>, </a:t>
            </a:r>
            <a:r>
              <a:rPr lang="en-US" b="1" dirty="0">
                <a:solidFill>
                  <a:srgbClr val="FF0000"/>
                </a:solidFill>
              </a:rPr>
              <a:t>AGO1</a:t>
            </a:r>
            <a:r>
              <a:rPr lang="en-US" dirty="0"/>
              <a:t>, that lacks mRNA target endonuclease activity</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NA dep RNA pol.jpg"/>
          <p:cNvPicPr>
            <a:picLocks noChangeAspect="1"/>
          </p:cNvPicPr>
          <p:nvPr/>
        </p:nvPicPr>
        <p:blipFill>
          <a:blip r:embed="rId2" cstate="print"/>
          <a:stretch>
            <a:fillRect/>
          </a:stretch>
        </p:blipFill>
        <p:spPr>
          <a:xfrm>
            <a:off x="1828800" y="152400"/>
            <a:ext cx="5638800" cy="3743325"/>
          </a:xfrm>
          <a:prstGeom prst="rect">
            <a:avLst/>
          </a:prstGeom>
        </p:spPr>
      </p:pic>
      <p:sp>
        <p:nvSpPr>
          <p:cNvPr id="3" name="TextBox 2"/>
          <p:cNvSpPr txBox="1"/>
          <p:nvPr/>
        </p:nvSpPr>
        <p:spPr>
          <a:xfrm>
            <a:off x="228600" y="4114800"/>
            <a:ext cx="8686800" cy="2585323"/>
          </a:xfrm>
          <a:prstGeom prst="rect">
            <a:avLst/>
          </a:prstGeom>
          <a:noFill/>
        </p:spPr>
        <p:txBody>
          <a:bodyPr wrap="square" rtlCol="0">
            <a:spAutoFit/>
          </a:bodyPr>
          <a:lstStyle/>
          <a:p>
            <a:r>
              <a:rPr lang="en-US" dirty="0"/>
              <a:t>Found in cytoplasmic RNA viruses of plants, animals and fungi.  Not used much for in vitro applications but </a:t>
            </a:r>
            <a:r>
              <a:rPr lang="en-US" b="1" dirty="0">
                <a:solidFill>
                  <a:srgbClr val="FF0000"/>
                </a:solidFill>
              </a:rPr>
              <a:t>this naturally occurring activity is </a:t>
            </a:r>
            <a:r>
              <a:rPr lang="en-US" b="1" u="sng" dirty="0">
                <a:solidFill>
                  <a:srgbClr val="FF0000"/>
                </a:solidFill>
              </a:rPr>
              <a:t>very useful for amplifying the RNAi response</a:t>
            </a:r>
            <a:r>
              <a:rPr lang="en-US" b="1" dirty="0">
                <a:solidFill>
                  <a:srgbClr val="FF0000"/>
                </a:solidFill>
              </a:rPr>
              <a:t> in the nematode worm, </a:t>
            </a:r>
            <a:r>
              <a:rPr lang="en-US" b="1" i="1" dirty="0"/>
              <a:t>C. elegans </a:t>
            </a:r>
            <a:r>
              <a:rPr lang="en-US" dirty="0"/>
              <a:t>by producing additional RNAs that allow the ingested dsRNA to be continually made in the animals cells ….</a:t>
            </a:r>
          </a:p>
          <a:p>
            <a:endParaRPr lang="en-US" dirty="0"/>
          </a:p>
          <a:p>
            <a:r>
              <a:rPr lang="en-US" dirty="0"/>
              <a:t>– this includes passing on the RNAi response to the egg of female animals that ingest the dsRNA!  In this way, in C. elegans the </a:t>
            </a:r>
            <a:r>
              <a:rPr lang="en-US" u="sng" dirty="0"/>
              <a:t>RNAi effect passes through generations</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685800"/>
            <a:ext cx="8686800" cy="5170646"/>
          </a:xfrm>
          <a:prstGeom prst="rect">
            <a:avLst/>
          </a:prstGeom>
        </p:spPr>
        <p:txBody>
          <a:bodyPr wrap="square">
            <a:spAutoFit/>
          </a:bodyPr>
          <a:lstStyle/>
          <a:p>
            <a:r>
              <a:rPr lang="en-US" sz="2800" b="1" dirty="0"/>
              <a:t>Next Friday – </a:t>
            </a:r>
            <a:r>
              <a:rPr lang="en-US" sz="2800" dirty="0"/>
              <a:t>Visit to the UK DNA Sequencing Core Facility – Jenny Webb (sequencing) and Jolanta  Jaromczyk (informatics)</a:t>
            </a:r>
          </a:p>
          <a:p>
            <a:endParaRPr lang="en-US" dirty="0"/>
          </a:p>
          <a:p>
            <a:endParaRPr lang="en-US" b="1" dirty="0"/>
          </a:p>
          <a:p>
            <a:r>
              <a:rPr lang="en-US" sz="2400" b="1" dirty="0"/>
              <a:t>DNA sequencing platforms at UK</a:t>
            </a:r>
          </a:p>
          <a:p>
            <a:r>
              <a:rPr lang="en-US" sz="2400" b="1" dirty="0"/>
              <a:t>	</a:t>
            </a:r>
            <a:r>
              <a:rPr lang="en-US" sz="2400" dirty="0"/>
              <a:t>Sanger sequencing &amp; capillary electrophoresis</a:t>
            </a:r>
          </a:p>
          <a:p>
            <a:r>
              <a:rPr lang="en-US" sz="2400" dirty="0"/>
              <a:t>	454 –pyrosequencing</a:t>
            </a:r>
          </a:p>
          <a:p>
            <a:r>
              <a:rPr lang="en-US" sz="2400" dirty="0"/>
              <a:t>	Ion Torrent sequencing</a:t>
            </a:r>
          </a:p>
          <a:p>
            <a:r>
              <a:rPr lang="en-US" sz="2400" dirty="0"/>
              <a:t>	</a:t>
            </a:r>
            <a:r>
              <a:rPr lang="en-US" sz="2400" dirty="0" err="1"/>
              <a:t>MiSeq</a:t>
            </a:r>
            <a:r>
              <a:rPr lang="en-US" sz="2400" dirty="0"/>
              <a:t> &amp; </a:t>
            </a:r>
            <a:r>
              <a:rPr lang="en-US" sz="2400" dirty="0" err="1"/>
              <a:t>HiSeq</a:t>
            </a:r>
            <a:r>
              <a:rPr lang="en-US" sz="2400" dirty="0"/>
              <a:t> (Illumina-based technology) sequencing</a:t>
            </a:r>
          </a:p>
          <a:p>
            <a:endParaRPr lang="en-US" dirty="0"/>
          </a:p>
          <a:p>
            <a:endParaRPr lang="en-US" b="1" dirty="0"/>
          </a:p>
          <a:p>
            <a:endParaRPr lang="en-US" b="1" dirty="0"/>
          </a:p>
          <a:p>
            <a:endParaRPr lang="en-US" b="1" dirty="0"/>
          </a:p>
          <a:p>
            <a:endParaRPr lang="en-US" b="1" dirty="0"/>
          </a:p>
        </p:txBody>
      </p:sp>
    </p:spTree>
    <p:extLst>
      <p:ext uri="{BB962C8B-B14F-4D97-AF65-F5344CB8AC3E}">
        <p14:creationId xmlns:p14="http://schemas.microsoft.com/office/powerpoint/2010/main" val="383195522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8072" y="447392"/>
            <a:ext cx="7783669" cy="830997"/>
          </a:xfrm>
          <a:prstGeom prst="rect">
            <a:avLst/>
          </a:prstGeom>
          <a:noFill/>
        </p:spPr>
        <p:txBody>
          <a:bodyPr wrap="none" rtlCol="0">
            <a:spAutoFit/>
          </a:bodyPr>
          <a:lstStyle/>
          <a:p>
            <a:r>
              <a:rPr lang="en-US" sz="1600" dirty="0" err="1"/>
              <a:t>Dideoxy</a:t>
            </a:r>
            <a:r>
              <a:rPr lang="en-US" sz="1600" dirty="0"/>
              <a:t>(nucleotide triphosphate) DNA Sequencing – “Sanger” Sequencing, </a:t>
            </a:r>
          </a:p>
          <a:p>
            <a:r>
              <a:rPr lang="en-US" sz="1600" dirty="0">
                <a:hlinkClick r:id="rId2" action="ppaction://hlinkfile"/>
              </a:rPr>
              <a:t>1980 Nobel Prize in Chemistry</a:t>
            </a:r>
            <a:r>
              <a:rPr lang="en-US" sz="1600" dirty="0"/>
              <a:t> Paul Berg, Walter Gilbert, Frederick Sanger; </a:t>
            </a:r>
          </a:p>
          <a:p>
            <a:r>
              <a:rPr lang="en-US" sz="1600" dirty="0">
                <a:hlinkClick r:id="rId3" action="ppaction://hlinkfile"/>
              </a:rPr>
              <a:t>1958 Nobel Prize in Chemistry</a:t>
            </a:r>
            <a:r>
              <a:rPr lang="en-US" sz="1600" dirty="0"/>
              <a:t>, Frederick Sanger (protein sequencing methodology)</a:t>
            </a:r>
          </a:p>
        </p:txBody>
      </p:sp>
      <p:pic>
        <p:nvPicPr>
          <p:cNvPr id="1026" name="Picture 2" descr="http://t0.gstatic.com/images?q=tbn:ANd9GcS-X8TktJn2uDbSSj7SSyMc7yDYgHJEBBwZLQQXYKCZt84kB5APKXTapY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868" y="1564089"/>
            <a:ext cx="2438400" cy="18764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91000" y="1219200"/>
            <a:ext cx="4838700" cy="5509200"/>
          </a:xfrm>
          <a:prstGeom prst="rect">
            <a:avLst/>
          </a:prstGeom>
          <a:noFill/>
        </p:spPr>
        <p:txBody>
          <a:bodyPr wrap="square" rtlCol="0">
            <a:spAutoFit/>
          </a:bodyPr>
          <a:lstStyle/>
          <a:p>
            <a:endParaRPr lang="en-US" sz="1600" b="1" dirty="0"/>
          </a:p>
          <a:p>
            <a:r>
              <a:rPr lang="en-US" sz="1600" b="1" dirty="0"/>
              <a:t>Basic principle </a:t>
            </a:r>
            <a:r>
              <a:rPr lang="en-US" sz="1600" dirty="0"/>
              <a:t>– simple enzyme-based template driven DNA polymerization with the normal four dNTPs plus one (2’, 3’ ribose) </a:t>
            </a:r>
            <a:r>
              <a:rPr lang="en-US" sz="1600" u="sng" dirty="0" err="1"/>
              <a:t>dideox</a:t>
            </a:r>
            <a:r>
              <a:rPr lang="en-US" sz="1600" dirty="0" err="1"/>
              <a:t>ynucleotide</a:t>
            </a:r>
            <a:r>
              <a:rPr lang="en-US" sz="1600" dirty="0"/>
              <a:t> triphosphate.  </a:t>
            </a:r>
          </a:p>
          <a:p>
            <a:endParaRPr lang="en-US" sz="1600" dirty="0"/>
          </a:p>
          <a:p>
            <a:r>
              <a:rPr lang="en-US" sz="1600" dirty="0"/>
              <a:t>When </a:t>
            </a:r>
            <a:r>
              <a:rPr lang="en-US" sz="1600" dirty="0" err="1"/>
              <a:t>ddNTP</a:t>
            </a:r>
            <a:r>
              <a:rPr lang="en-US" sz="1600" dirty="0"/>
              <a:t> is incorporated, DNA synthesis stops.  </a:t>
            </a:r>
          </a:p>
          <a:p>
            <a:endParaRPr lang="en-US" sz="1600" dirty="0"/>
          </a:p>
          <a:p>
            <a:r>
              <a:rPr lang="en-US" sz="1600" dirty="0"/>
              <a:t>This is done in 4 separate reactions with a radioactive dNTP</a:t>
            </a:r>
          </a:p>
          <a:p>
            <a:r>
              <a:rPr lang="en-US" sz="1600" dirty="0"/>
              <a:t>(</a:t>
            </a:r>
            <a:r>
              <a:rPr lang="en-US" sz="1600" dirty="0" err="1"/>
              <a:t>e.g.,tube</a:t>
            </a:r>
            <a:r>
              <a:rPr lang="en-US" sz="1600" dirty="0"/>
              <a:t> 1 = dATP, </a:t>
            </a:r>
            <a:r>
              <a:rPr lang="en-US" sz="1600" dirty="0" err="1"/>
              <a:t>ddATP</a:t>
            </a:r>
            <a:r>
              <a:rPr lang="en-US" sz="1600" dirty="0"/>
              <a:t>. dCTP, dGTP, dTTP*</a:t>
            </a:r>
          </a:p>
          <a:p>
            <a:r>
              <a:rPr lang="en-US" sz="1600" dirty="0"/>
              <a:t>Tube 2 = dATP, dCTP, </a:t>
            </a:r>
            <a:r>
              <a:rPr lang="en-US" sz="1600" dirty="0" err="1"/>
              <a:t>ddCTP</a:t>
            </a:r>
            <a:r>
              <a:rPr lang="en-US" sz="1600" dirty="0"/>
              <a:t>, dGTP, dTTP*)</a:t>
            </a:r>
          </a:p>
          <a:p>
            <a:endParaRPr lang="en-US" sz="1600" dirty="0"/>
          </a:p>
          <a:p>
            <a:r>
              <a:rPr lang="en-US" sz="1600" dirty="0"/>
              <a:t>or (much more commonly) with the </a:t>
            </a:r>
            <a:r>
              <a:rPr lang="en-US" sz="1600" dirty="0" err="1"/>
              <a:t>ddNTP</a:t>
            </a:r>
            <a:r>
              <a:rPr lang="en-US" sz="1600" dirty="0"/>
              <a:t> contains a different florescent dye attached.  </a:t>
            </a:r>
          </a:p>
          <a:p>
            <a:endParaRPr lang="en-US" sz="1600" dirty="0"/>
          </a:p>
          <a:p>
            <a:r>
              <a:rPr lang="en-US" sz="1600" dirty="0"/>
              <a:t>(</a:t>
            </a:r>
            <a:r>
              <a:rPr lang="en-US" sz="1600" dirty="0" err="1"/>
              <a:t>e.g.,tube</a:t>
            </a:r>
            <a:r>
              <a:rPr lang="en-US" sz="1600" dirty="0"/>
              <a:t> 1 = dATP, </a:t>
            </a:r>
            <a:r>
              <a:rPr lang="en-US" sz="1600" dirty="0" err="1">
                <a:solidFill>
                  <a:srgbClr val="FF0000"/>
                </a:solidFill>
              </a:rPr>
              <a:t>ddATP</a:t>
            </a:r>
            <a:r>
              <a:rPr lang="en-US" sz="1600" dirty="0">
                <a:solidFill>
                  <a:srgbClr val="FF0000"/>
                </a:solidFill>
              </a:rPr>
              <a:t>. </a:t>
            </a:r>
            <a:r>
              <a:rPr lang="en-US" sz="1600" dirty="0"/>
              <a:t>dCTP, dGTP, dTTP</a:t>
            </a:r>
          </a:p>
          <a:p>
            <a:r>
              <a:rPr lang="en-US" sz="1600" dirty="0"/>
              <a:t>Tube 2 = dATP, dCTP, </a:t>
            </a:r>
            <a:r>
              <a:rPr lang="en-US" sz="1600" dirty="0" err="1">
                <a:solidFill>
                  <a:srgbClr val="00B050"/>
                </a:solidFill>
              </a:rPr>
              <a:t>ddCTP</a:t>
            </a:r>
            <a:r>
              <a:rPr lang="en-US" sz="1600" dirty="0"/>
              <a:t>, dGTP, dTTP)</a:t>
            </a:r>
          </a:p>
          <a:p>
            <a:endParaRPr lang="en-US" sz="1600" dirty="0"/>
          </a:p>
          <a:p>
            <a:endParaRPr lang="en-US" sz="1600" dirty="0"/>
          </a:p>
          <a:p>
            <a:endParaRPr lang="en-US" sz="1600" dirty="0"/>
          </a:p>
          <a:p>
            <a:endParaRPr lang="en-US" sz="1600" dirty="0"/>
          </a:p>
        </p:txBody>
      </p:sp>
      <p:pic>
        <p:nvPicPr>
          <p:cNvPr id="5" name="Picture 4" descr="http://hshgp.genome.washington.edu/teacher_resources/Image40.gif"/>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6200" y="4267199"/>
            <a:ext cx="3581400" cy="2057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48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t2.gstatic.com/images?q=tbn:ANd9GcQxMuxzxHV10BKw_GPNZH7eyGbW-8GL7GJbfalZzT8w6u-qjI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880740"/>
            <a:ext cx="1485900" cy="29198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0" y="425360"/>
            <a:ext cx="8724900" cy="1200329"/>
          </a:xfrm>
          <a:prstGeom prst="rect">
            <a:avLst/>
          </a:prstGeom>
          <a:noFill/>
        </p:spPr>
        <p:txBody>
          <a:bodyPr wrap="square" rtlCol="0">
            <a:spAutoFit/>
          </a:bodyPr>
          <a:lstStyle/>
          <a:p>
            <a:r>
              <a:rPr lang="en-US" sz="2400" dirty="0"/>
              <a:t>The DNA lengths are then separated by slab gel electrophoresis and autoradiography (with a radiolabeled dNTP) or, </a:t>
            </a:r>
            <a:endParaRPr lang="en-US" sz="2400" b="1" dirty="0"/>
          </a:p>
        </p:txBody>
      </p:sp>
      <p:pic>
        <p:nvPicPr>
          <p:cNvPr id="1032" name="Picture 8" descr="http://contig.files.wordpress.com/2011/01/dna_sequencing_interferogram2.jpg?w=500&amp;h=3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605814"/>
            <a:ext cx="5143500" cy="30320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52600" y="2036154"/>
            <a:ext cx="6934200" cy="1569660"/>
          </a:xfrm>
          <a:prstGeom prst="rect">
            <a:avLst/>
          </a:prstGeom>
          <a:noFill/>
        </p:spPr>
        <p:txBody>
          <a:bodyPr wrap="square" rtlCol="0">
            <a:spAutoFit/>
          </a:bodyPr>
          <a:lstStyle/>
          <a:p>
            <a:r>
              <a:rPr lang="en-US" sz="2400" dirty="0"/>
              <a:t>more commonly, </a:t>
            </a:r>
            <a:r>
              <a:rPr lang="en-US" sz="2400" dirty="0">
                <a:solidFill>
                  <a:srgbClr val="FF0000"/>
                </a:solidFill>
              </a:rPr>
              <a:t>capillary electrophoresis </a:t>
            </a:r>
            <a:r>
              <a:rPr lang="en-US" sz="2400" dirty="0"/>
              <a:t>and detection of florescence from four differently colored </a:t>
            </a:r>
            <a:r>
              <a:rPr lang="en-US" sz="2400" dirty="0" err="1"/>
              <a:t>ddNTPs</a:t>
            </a:r>
            <a:r>
              <a:rPr lang="en-US" sz="2400" dirty="0"/>
              <a:t>.  The order of colors eluted from the capillary tube reflects the DNA sequence</a:t>
            </a:r>
            <a:r>
              <a:rPr lang="en-US" dirty="0"/>
              <a:t>.</a:t>
            </a:r>
          </a:p>
        </p:txBody>
      </p:sp>
      <p:sp>
        <p:nvSpPr>
          <p:cNvPr id="6" name="TextBox 5"/>
          <p:cNvSpPr txBox="1"/>
          <p:nvPr/>
        </p:nvSpPr>
        <p:spPr>
          <a:xfrm>
            <a:off x="0" y="5175474"/>
            <a:ext cx="3886200" cy="1200329"/>
          </a:xfrm>
          <a:prstGeom prst="rect">
            <a:avLst/>
          </a:prstGeom>
          <a:noFill/>
        </p:spPr>
        <p:txBody>
          <a:bodyPr wrap="square" rtlCol="0">
            <a:spAutoFit/>
          </a:bodyPr>
          <a:lstStyle/>
          <a:p>
            <a:r>
              <a:rPr lang="en-US" dirty="0"/>
              <a:t>Sanger sequencing gives very </a:t>
            </a:r>
            <a:r>
              <a:rPr lang="en-US" u="sng" dirty="0"/>
              <a:t>high fidelity and long DNA sequence reads </a:t>
            </a:r>
            <a:r>
              <a:rPr lang="en-US" dirty="0"/>
              <a:t>but hard to scale up for genomic sequencing projects.</a:t>
            </a:r>
          </a:p>
        </p:txBody>
      </p:sp>
    </p:spTree>
    <p:extLst>
      <p:ext uri="{BB962C8B-B14F-4D97-AF65-F5344CB8AC3E}">
        <p14:creationId xmlns:p14="http://schemas.microsoft.com/office/powerpoint/2010/main" val="316002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54 sequencer.jpg"/>
          <p:cNvPicPr>
            <a:picLocks noChangeAspect="1"/>
          </p:cNvPicPr>
          <p:nvPr/>
        </p:nvPicPr>
        <p:blipFill>
          <a:blip r:embed="rId2" cstate="print">
            <a:lum contrast="10000"/>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33400" y="1667808"/>
            <a:ext cx="3981069" cy="3391281"/>
          </a:xfrm>
          <a:prstGeom prst="rect">
            <a:avLst/>
          </a:prstGeom>
        </p:spPr>
      </p:pic>
      <p:pic>
        <p:nvPicPr>
          <p:cNvPr id="3" name="Picture 2" descr="454 loading.jpg"/>
          <p:cNvPicPr>
            <a:picLocks noChangeAspect="1"/>
          </p:cNvPicPr>
          <p:nvPr/>
        </p:nvPicPr>
        <p:blipFill>
          <a:blip r:embed="rId4" cstate="print"/>
          <a:stretch>
            <a:fillRect/>
          </a:stretch>
        </p:blipFill>
        <p:spPr>
          <a:xfrm>
            <a:off x="5562600" y="762000"/>
            <a:ext cx="2571750" cy="1781175"/>
          </a:xfrm>
          <a:prstGeom prst="rect">
            <a:avLst/>
          </a:prstGeom>
        </p:spPr>
      </p:pic>
      <p:pic>
        <p:nvPicPr>
          <p:cNvPr id="4" name="Picture 3" descr="454 wells.jpg"/>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334000" y="3505200"/>
            <a:ext cx="3581400" cy="2862262"/>
          </a:xfrm>
          <a:prstGeom prst="rect">
            <a:avLst/>
          </a:prstGeom>
        </p:spPr>
      </p:pic>
      <p:sp>
        <p:nvSpPr>
          <p:cNvPr id="5" name="TextBox 4"/>
          <p:cNvSpPr txBox="1"/>
          <p:nvPr/>
        </p:nvSpPr>
        <p:spPr>
          <a:xfrm>
            <a:off x="385895" y="5410200"/>
            <a:ext cx="3886200" cy="1077218"/>
          </a:xfrm>
          <a:prstGeom prst="rect">
            <a:avLst/>
          </a:prstGeom>
          <a:noFill/>
        </p:spPr>
        <p:txBody>
          <a:bodyPr wrap="square" rtlCol="0">
            <a:spAutoFit/>
          </a:bodyPr>
          <a:lstStyle/>
          <a:p>
            <a:r>
              <a:rPr lang="en-US" sz="3200" dirty="0"/>
              <a:t>Roche 454 </a:t>
            </a:r>
            <a:r>
              <a:rPr lang="en-US" sz="3200" dirty="0" err="1"/>
              <a:t>pyrosequencing</a:t>
            </a:r>
            <a:endParaRPr lang="en-US" sz="3200" dirty="0"/>
          </a:p>
        </p:txBody>
      </p:sp>
      <p:sp>
        <p:nvSpPr>
          <p:cNvPr id="6" name="TextBox 5"/>
          <p:cNvSpPr txBox="1"/>
          <p:nvPr/>
        </p:nvSpPr>
        <p:spPr>
          <a:xfrm>
            <a:off x="533400" y="404384"/>
            <a:ext cx="4953000" cy="923330"/>
          </a:xfrm>
          <a:prstGeom prst="rect">
            <a:avLst/>
          </a:prstGeom>
          <a:noFill/>
        </p:spPr>
        <p:txBody>
          <a:bodyPr wrap="square" rtlCol="0">
            <a:spAutoFit/>
          </a:bodyPr>
          <a:lstStyle/>
          <a:p>
            <a:r>
              <a:rPr lang="en-US" dirty="0"/>
              <a:t>Several “next generation” sequencing platforms have been developed that provide much higher throughout</a:t>
            </a:r>
          </a:p>
        </p:txBody>
      </p:sp>
    </p:spTree>
    <p:extLst>
      <p:ext uri="{BB962C8B-B14F-4D97-AF65-F5344CB8AC3E}">
        <p14:creationId xmlns:p14="http://schemas.microsoft.com/office/powerpoint/2010/main" val="204270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3733800"/>
            <a:ext cx="8229600" cy="2585323"/>
          </a:xfrm>
          <a:prstGeom prst="rect">
            <a:avLst/>
          </a:prstGeom>
          <a:noFill/>
        </p:spPr>
        <p:txBody>
          <a:bodyPr wrap="square" rtlCol="0">
            <a:spAutoFit/>
          </a:bodyPr>
          <a:lstStyle/>
          <a:p>
            <a:r>
              <a:rPr lang="en-US" b="1" dirty="0"/>
              <a:t>Amino acid side chains also hydrogen bond </a:t>
            </a:r>
            <a:r>
              <a:rPr lang="en-US" dirty="0"/>
              <a:t>with nitrogenous bases through major and minor grove interactions (provides specificity &amp; stability); </a:t>
            </a:r>
          </a:p>
          <a:p>
            <a:endParaRPr lang="en-US" dirty="0"/>
          </a:p>
          <a:p>
            <a:r>
              <a:rPr lang="en-US" dirty="0"/>
              <a:t>make </a:t>
            </a:r>
            <a:r>
              <a:rPr lang="en-US" b="1" dirty="0"/>
              <a:t>hydrostatic interactions</a:t>
            </a:r>
            <a:r>
              <a:rPr lang="en-US" dirty="0"/>
              <a:t> between backbone phosphates and positively charged amino acid side chains (provides stability); </a:t>
            </a:r>
          </a:p>
          <a:p>
            <a:endParaRPr lang="en-US" dirty="0"/>
          </a:p>
          <a:p>
            <a:r>
              <a:rPr lang="en-US" dirty="0"/>
              <a:t>other associations such as </a:t>
            </a:r>
            <a:r>
              <a:rPr lang="en-US" b="1" dirty="0"/>
              <a:t>hydrophobic stacking </a:t>
            </a:r>
            <a:r>
              <a:rPr lang="en-US" dirty="0"/>
              <a:t>between a nucleic acid base and planar ring amino acids such as tyrosine, phenylalanine or interactions with the peptide backbone can also provide stability &amp; specificity. </a:t>
            </a:r>
          </a:p>
        </p:txBody>
      </p:sp>
      <p:pic>
        <p:nvPicPr>
          <p:cNvPr id="8" name="Picture 7" descr="16-05-doublehelix.jpg">
            <a:extLst>
              <a:ext uri="{FF2B5EF4-FFF2-40B4-BE49-F238E27FC236}">
                <a16:creationId xmlns:a16="http://schemas.microsoft.com/office/drawing/2014/main" id="{132C7282-6A35-4E04-A3A2-96F18B9374CA}"/>
              </a:ext>
            </a:extLst>
          </p:cNvPr>
          <p:cNvPicPr>
            <a:picLocks noChangeAspect="1"/>
          </p:cNvPicPr>
          <p:nvPr/>
        </p:nvPicPr>
        <p:blipFill>
          <a:blip r:embed="rId2" cstate="print">
            <a:lum bright="10000" contrast="30000"/>
          </a:blip>
          <a:stretch>
            <a:fillRect/>
          </a:stretch>
        </p:blipFill>
        <p:spPr>
          <a:xfrm>
            <a:off x="1600200" y="228600"/>
            <a:ext cx="6248400" cy="3250636"/>
          </a:xfrm>
          <a:prstGeom prst="rect">
            <a:avLst/>
          </a:prstGeom>
        </p:spPr>
      </p:pic>
    </p:spTree>
    <p:extLst>
      <p:ext uri="{BB962C8B-B14F-4D97-AF65-F5344CB8AC3E}">
        <p14:creationId xmlns:p14="http://schemas.microsoft.com/office/powerpoint/2010/main" val="223106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54 sequencing description.gif"/>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81000" y="609600"/>
            <a:ext cx="4419600" cy="4572000"/>
          </a:xfrm>
          <a:prstGeom prst="rect">
            <a:avLst/>
          </a:prstGeom>
        </p:spPr>
      </p:pic>
      <p:sp>
        <p:nvSpPr>
          <p:cNvPr id="3" name="TextBox 2"/>
          <p:cNvSpPr txBox="1"/>
          <p:nvPr/>
        </p:nvSpPr>
        <p:spPr>
          <a:xfrm>
            <a:off x="4876800" y="228600"/>
            <a:ext cx="4038600" cy="6340197"/>
          </a:xfrm>
          <a:prstGeom prst="rect">
            <a:avLst/>
          </a:prstGeom>
          <a:noFill/>
        </p:spPr>
        <p:txBody>
          <a:bodyPr wrap="square" rtlCol="0">
            <a:spAutoFit/>
          </a:bodyPr>
          <a:lstStyle/>
          <a:p>
            <a:r>
              <a:rPr lang="en-US" sz="1400" dirty="0"/>
              <a:t>(</a:t>
            </a:r>
            <a:r>
              <a:rPr lang="en-US" sz="1400" b="1" dirty="0"/>
              <a:t>a</a:t>
            </a:r>
            <a:r>
              <a:rPr lang="en-US" sz="1400" dirty="0"/>
              <a:t>) </a:t>
            </a:r>
            <a:r>
              <a:rPr lang="en-US" sz="1400" b="1" dirty="0"/>
              <a:t>Genomic DNA </a:t>
            </a:r>
            <a:r>
              <a:rPr lang="en-US" sz="1400" dirty="0"/>
              <a:t>is isolated, fragmented, </a:t>
            </a:r>
            <a:r>
              <a:rPr lang="en-US" sz="1400" b="1" dirty="0"/>
              <a:t>ligated to synthetic DNA adapters </a:t>
            </a:r>
            <a:r>
              <a:rPr lang="en-US" sz="1400" dirty="0"/>
              <a:t>and separated into single strands. (</a:t>
            </a:r>
            <a:r>
              <a:rPr lang="en-US" sz="1400" b="1" dirty="0"/>
              <a:t>b</a:t>
            </a:r>
            <a:r>
              <a:rPr lang="en-US" sz="1400" dirty="0"/>
              <a:t>) Fragments are </a:t>
            </a:r>
            <a:r>
              <a:rPr lang="en-US" sz="1400" b="1" dirty="0"/>
              <a:t>bound to beads </a:t>
            </a:r>
            <a:r>
              <a:rPr lang="en-US" sz="1400" dirty="0"/>
              <a:t>under conditions that favor </a:t>
            </a:r>
            <a:r>
              <a:rPr lang="en-US" sz="1400" u="sng" dirty="0"/>
              <a:t>one ssDNA fragment per bead</a:t>
            </a:r>
            <a:r>
              <a:rPr lang="en-US" sz="1400" dirty="0"/>
              <a:t>, the beads are isolated and compartmentalized in the droplets of a PCR-reaction-mixture-in-oil emulsion and </a:t>
            </a:r>
            <a:r>
              <a:rPr lang="en-US" sz="1400" b="1" dirty="0"/>
              <a:t>PCR amplification </a:t>
            </a:r>
            <a:r>
              <a:rPr lang="en-US" sz="1400" dirty="0"/>
              <a:t>occurs within each droplet, resulting in beads each carrying ten million copies of a unique DNA template. (</a:t>
            </a:r>
            <a:r>
              <a:rPr lang="en-US" sz="1400" b="1" dirty="0"/>
              <a:t>c</a:t>
            </a:r>
            <a:r>
              <a:rPr lang="en-US" sz="1400" dirty="0"/>
              <a:t>) The emulsion is broken, the DNA strands are denatured, and beads carrying single-stranded DNA templates are enriched (not shown) and </a:t>
            </a:r>
            <a:r>
              <a:rPr lang="en-US" sz="1400" b="1" dirty="0"/>
              <a:t>deposited into wells of a fiber-optic slide</a:t>
            </a:r>
            <a:r>
              <a:rPr lang="en-US" sz="1400" dirty="0"/>
              <a:t>. (</a:t>
            </a:r>
            <a:r>
              <a:rPr lang="en-US" sz="1400" b="1" dirty="0"/>
              <a:t>d</a:t>
            </a:r>
            <a:r>
              <a:rPr lang="en-US" sz="1400" dirty="0"/>
              <a:t>) Smaller beads carrying immobilized enzymes required for a solid phase </a:t>
            </a:r>
            <a:r>
              <a:rPr lang="en-US" sz="1400" b="1" dirty="0"/>
              <a:t>pyrophosphate sequencing reaction </a:t>
            </a:r>
            <a:r>
              <a:rPr lang="en-US" sz="1400" dirty="0"/>
              <a:t>are deposited into each well. (</a:t>
            </a:r>
            <a:r>
              <a:rPr lang="en-US" sz="1400" b="1" dirty="0"/>
              <a:t>e</a:t>
            </a:r>
            <a:r>
              <a:rPr lang="en-US" sz="1400" dirty="0"/>
              <a:t>) Scanning electron micrograph of a portion of a fiber-optic slide, showing fiber-optic cladding and wells before bead deposition. (</a:t>
            </a:r>
            <a:r>
              <a:rPr lang="en-US" sz="1400" b="1" dirty="0"/>
              <a:t>f</a:t>
            </a:r>
            <a:r>
              <a:rPr lang="en-US" sz="1400" dirty="0"/>
              <a:t>) The 454 sequencing instrument consists of the following major subsystems: a fluidic assembly (object </a:t>
            </a:r>
            <a:r>
              <a:rPr lang="en-US" sz="1400" dirty="0" err="1"/>
              <a:t>i</a:t>
            </a:r>
            <a:r>
              <a:rPr lang="en-US" sz="1400" dirty="0"/>
              <a:t>), a flow cell that includes the well-containing fiber-optic slide (object ii), a CCD camera-based imaging assembly with its own fiber-optic bundle used to image the fiber-optic slide (part of object iii), and a computer that provides the necessary user interface and instrument control (part of object iii).</a:t>
            </a:r>
          </a:p>
        </p:txBody>
      </p:sp>
      <p:sp>
        <p:nvSpPr>
          <p:cNvPr id="7" name="TextBox 6"/>
          <p:cNvSpPr txBox="1"/>
          <p:nvPr/>
        </p:nvSpPr>
        <p:spPr>
          <a:xfrm>
            <a:off x="228600" y="5105400"/>
            <a:ext cx="3886200" cy="646331"/>
          </a:xfrm>
          <a:prstGeom prst="rect">
            <a:avLst/>
          </a:prstGeom>
          <a:noFill/>
        </p:spPr>
        <p:txBody>
          <a:bodyPr wrap="square" rtlCol="0">
            <a:spAutoFit/>
          </a:bodyPr>
          <a:lstStyle/>
          <a:p>
            <a:r>
              <a:rPr lang="en-US" sz="1200" i="1" dirty="0"/>
              <a:t>Nature Biotechnology</a:t>
            </a:r>
            <a:r>
              <a:rPr lang="en-US" sz="1200" dirty="0"/>
              <a:t> </a:t>
            </a:r>
            <a:r>
              <a:rPr lang="en-US" sz="1200" b="1" dirty="0"/>
              <a:t>26</a:t>
            </a:r>
            <a:r>
              <a:rPr lang="en-US" sz="1200" dirty="0"/>
              <a:t>, 1117 - 1124 (2008) </a:t>
            </a:r>
          </a:p>
          <a:p>
            <a:r>
              <a:rPr lang="en-US" sz="1200" b="1" dirty="0"/>
              <a:t>The development and impact of 454 sequencing</a:t>
            </a:r>
          </a:p>
          <a:p>
            <a:r>
              <a:rPr lang="en-US" sz="1200" dirty="0"/>
              <a:t>Jonathan M Rothberg</a:t>
            </a:r>
            <a:r>
              <a:rPr lang="en-US" sz="1200" baseline="30000" dirty="0"/>
              <a:t>1</a:t>
            </a:r>
            <a:r>
              <a:rPr lang="en-US" sz="1200" dirty="0"/>
              <a:t> &amp; John H </a:t>
            </a:r>
            <a:r>
              <a:rPr lang="en-US" sz="1200" dirty="0" err="1"/>
              <a:t>Leamon</a:t>
            </a:r>
            <a:endParaRPr lang="en-US" dirty="0"/>
          </a:p>
        </p:txBody>
      </p:sp>
    </p:spTree>
    <p:extLst>
      <p:ext uri="{BB962C8B-B14F-4D97-AF65-F5344CB8AC3E}">
        <p14:creationId xmlns:p14="http://schemas.microsoft.com/office/powerpoint/2010/main" val="418853271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yroseq.gif"/>
          <p:cNvPicPr>
            <a:picLocks noChangeAspect="1"/>
          </p:cNvPicPr>
          <p:nvPr/>
        </p:nvPicPr>
        <p:blipFill>
          <a:blip r:embed="rId2" cstate="print"/>
          <a:stretch>
            <a:fillRect/>
          </a:stretch>
        </p:blipFill>
        <p:spPr>
          <a:xfrm>
            <a:off x="533400" y="609600"/>
            <a:ext cx="3848100" cy="3905250"/>
          </a:xfrm>
          <a:prstGeom prst="rect">
            <a:avLst/>
          </a:prstGeom>
        </p:spPr>
      </p:pic>
      <p:sp>
        <p:nvSpPr>
          <p:cNvPr id="5" name="TextBox 4"/>
          <p:cNvSpPr txBox="1"/>
          <p:nvPr/>
        </p:nvSpPr>
        <p:spPr>
          <a:xfrm>
            <a:off x="609600" y="5638800"/>
            <a:ext cx="2667000"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J </a:t>
            </a:r>
            <a:r>
              <a:rPr kumimoji="0" lang="en-US" sz="1000" b="0" i="0" u="none" strike="noStrike" kern="1200" cap="none" spc="0" normalizeH="0" baseline="0" noProof="0" dirty="0" err="1">
                <a:ln>
                  <a:noFill/>
                </a:ln>
                <a:solidFill>
                  <a:prstClr val="black"/>
                </a:solidFill>
                <a:effectLst/>
                <a:uLnTx/>
                <a:uFillTx/>
                <a:latin typeface="Arial" charset="0"/>
                <a:ea typeface="+mn-ea"/>
                <a:cs typeface="+mn-cs"/>
              </a:rPr>
              <a:t>Comput</a:t>
            </a:r>
            <a:r>
              <a:rPr kumimoji="0" lang="en-US" sz="10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000" b="0" i="0" u="none" strike="noStrike" kern="1200" cap="none" spc="0" normalizeH="0" baseline="0" noProof="0" dirty="0" err="1">
                <a:ln>
                  <a:noFill/>
                </a:ln>
                <a:solidFill>
                  <a:prstClr val="black"/>
                </a:solidFill>
                <a:effectLst/>
                <a:uLnTx/>
                <a:uFillTx/>
                <a:latin typeface="Arial" charset="0"/>
                <a:ea typeface="+mn-ea"/>
                <a:cs typeface="+mn-cs"/>
              </a:rPr>
              <a:t>Sci</a:t>
            </a:r>
            <a:r>
              <a:rPr kumimoji="0" lang="en-US" sz="10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000" b="0" i="0" u="none" strike="noStrike" kern="1200" cap="none" spc="0" normalizeH="0" baseline="0" noProof="0" dirty="0" err="1">
                <a:ln>
                  <a:noFill/>
                </a:ln>
                <a:solidFill>
                  <a:prstClr val="black"/>
                </a:solidFill>
                <a:effectLst/>
                <a:uLnTx/>
                <a:uFillTx/>
                <a:latin typeface="Arial" charset="0"/>
                <a:ea typeface="+mn-ea"/>
                <a:cs typeface="+mn-cs"/>
              </a:rPr>
              <a:t>Syst</a:t>
            </a:r>
            <a:r>
              <a:rPr kumimoji="0" lang="en-US" sz="1000" b="0" i="0" u="none" strike="noStrike" kern="1200" cap="none" spc="0" normalizeH="0" baseline="0" noProof="0" dirty="0">
                <a:ln>
                  <a:noFill/>
                </a:ln>
                <a:solidFill>
                  <a:prstClr val="black"/>
                </a:solidFill>
                <a:effectLst/>
                <a:uLnTx/>
                <a:uFillTx/>
                <a:latin typeface="Arial" charset="0"/>
                <a:ea typeface="+mn-ea"/>
                <a:cs typeface="+mn-cs"/>
              </a:rPr>
              <a:t> Biol Volume 2(1): 2009 Exploring Microbial Diversity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Using 16S rRNA High-Throughput Methods </a:t>
            </a:r>
            <a:r>
              <a:rPr kumimoji="0" lang="en-US" sz="1000" b="1" i="0" u="none" strike="noStrike" kern="1200" cap="none" spc="0" normalizeH="0" baseline="0" noProof="0" dirty="0" err="1">
                <a:ln>
                  <a:noFill/>
                </a:ln>
                <a:solidFill>
                  <a:prstClr val="black"/>
                </a:solidFill>
                <a:effectLst/>
                <a:uLnTx/>
                <a:uFillTx/>
                <a:latin typeface="Arial" charset="0"/>
                <a:ea typeface="+mn-ea"/>
                <a:cs typeface="+mn-cs"/>
              </a:rPr>
              <a:t>Fabrice</a:t>
            </a:r>
            <a:r>
              <a:rPr kumimoji="0" lang="en-US" sz="1000" b="1" i="0" u="none" strike="noStrike" kern="1200" cap="none" spc="0" normalizeH="0" baseline="0" noProof="0" dirty="0">
                <a:ln>
                  <a:noFill/>
                </a:ln>
                <a:solidFill>
                  <a:prstClr val="black"/>
                </a:solidFill>
                <a:effectLst/>
                <a:uLnTx/>
                <a:uFillTx/>
                <a:latin typeface="Arial" charset="0"/>
                <a:ea typeface="+mn-ea"/>
                <a:cs typeface="+mn-cs"/>
              </a:rPr>
              <a:t> </a:t>
            </a:r>
            <a:r>
              <a:rPr kumimoji="0" lang="en-US" sz="1000" b="1" i="0" u="none" strike="noStrike" kern="1200" cap="none" spc="0" normalizeH="0" baseline="0" noProof="0" dirty="0" err="1">
                <a:ln>
                  <a:noFill/>
                </a:ln>
                <a:solidFill>
                  <a:prstClr val="black"/>
                </a:solidFill>
                <a:effectLst/>
                <a:uLnTx/>
                <a:uFillTx/>
                <a:latin typeface="Arial" charset="0"/>
                <a:ea typeface="+mn-ea"/>
                <a:cs typeface="+mn-cs"/>
              </a:rPr>
              <a:t>Armougom</a:t>
            </a:r>
            <a:r>
              <a:rPr kumimoji="0" lang="en-US" sz="1000" b="1" i="0" u="none" strike="noStrike" kern="1200" cap="none" spc="0" normalizeH="0" baseline="0" noProof="0" dirty="0">
                <a:ln>
                  <a:noFill/>
                </a:ln>
                <a:solidFill>
                  <a:prstClr val="black"/>
                </a:solidFill>
                <a:effectLst/>
                <a:uLnTx/>
                <a:uFillTx/>
                <a:latin typeface="Arial" charset="0"/>
                <a:ea typeface="+mn-ea"/>
                <a:cs typeface="+mn-cs"/>
              </a:rPr>
              <a:t> and Didier </a:t>
            </a:r>
            <a:r>
              <a:rPr kumimoji="0" lang="en-US" sz="1000" b="1" i="0" u="none" strike="noStrike" kern="1200" cap="none" spc="0" normalizeH="0" baseline="0" noProof="0" dirty="0" err="1">
                <a:ln>
                  <a:noFill/>
                </a:ln>
                <a:solidFill>
                  <a:prstClr val="black"/>
                </a:solidFill>
                <a:effectLst/>
                <a:uLnTx/>
                <a:uFillTx/>
                <a:latin typeface="Arial" charset="0"/>
                <a:ea typeface="+mn-ea"/>
                <a:cs typeface="+mn-cs"/>
              </a:rPr>
              <a:t>Raoult</a:t>
            </a:r>
            <a:r>
              <a:rPr kumimoji="0" lang="en-US" sz="1000" b="1" i="0" u="none" strike="noStrike" kern="1200" cap="none" spc="0" normalizeH="0" baseline="0" noProof="0" dirty="0">
                <a:ln>
                  <a:noFill/>
                </a:ln>
                <a:solidFill>
                  <a:prstClr val="black"/>
                </a:solidFill>
                <a:effectLst/>
                <a:uLnTx/>
                <a:uFillTx/>
                <a:latin typeface="Arial" charset="0"/>
                <a:ea typeface="+mn-ea"/>
                <a:cs typeface="+mn-cs"/>
              </a:rPr>
              <a:t>*</a:t>
            </a:r>
            <a:endParaRPr kumimoji="0" lang="en-US" sz="10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 name="TextBox 2"/>
          <p:cNvSpPr txBox="1"/>
          <p:nvPr/>
        </p:nvSpPr>
        <p:spPr>
          <a:xfrm>
            <a:off x="533400" y="4724400"/>
            <a:ext cx="30480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rPr>
              <a:t>Runs of identical nucleotides produces a proportionate light signal</a:t>
            </a:r>
          </a:p>
        </p:txBody>
      </p:sp>
      <p:sp>
        <p:nvSpPr>
          <p:cNvPr id="7" name="TextBox 6"/>
          <p:cNvSpPr txBox="1"/>
          <p:nvPr/>
        </p:nvSpPr>
        <p:spPr>
          <a:xfrm>
            <a:off x="4267200" y="152400"/>
            <a:ext cx="4800600" cy="624786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Principle of pyrosequencing technology</a:t>
            </a:r>
            <a:r>
              <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r>
            <a:br>
              <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br>
            <a:r>
              <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The primer for the sequencing step is hybridized to a single-stranded DNA template, and incubated with the enzymes, DNA polymerase, ATP </a:t>
            </a:r>
            <a:r>
              <a:rPr kumimoji="0" lang="en-US" sz="16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sulfurylase</a:t>
            </a:r>
            <a:r>
              <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luciferase and apyrase, and the substrates.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Deoxyribonucleotide</a:t>
            </a:r>
            <a:r>
              <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triphosphate (dNTP) is added, one at a time, to the pyrosequencing reaction.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The incorporation of a nucleotide is accompanied by release of pyrophosphate (</a:t>
            </a:r>
            <a:r>
              <a:rPr kumimoji="0" lang="en-US" sz="16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PPi</a:t>
            </a:r>
            <a:r>
              <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The ATP </a:t>
            </a:r>
            <a:r>
              <a:rPr kumimoji="0" lang="en-US" sz="16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sulfurylase</a:t>
            </a:r>
            <a:r>
              <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quantitatively converts </a:t>
            </a:r>
            <a:r>
              <a:rPr kumimoji="0" lang="en-US" sz="16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PPi</a:t>
            </a:r>
            <a:r>
              <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to ATP. The signal light produced by the luciferase-catalyzed reaction in presence of ATP is detected by a charge coupled device (CCD) camera and integrated as a peak in a </a:t>
            </a:r>
            <a:r>
              <a:rPr kumimoji="0" lang="en-US" sz="16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Pyrogram</a:t>
            </a:r>
            <a:r>
              <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The nucleotide degrading Apyrase enzyme degrades ATP and unincorporated </a:t>
            </a:r>
            <a:r>
              <a:rPr kumimoji="0" lang="en-US" sz="16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dNTPs</a:t>
            </a:r>
            <a:r>
              <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The process continues with addition of the next (</a:t>
            </a:r>
            <a:r>
              <a:rPr lang="en-US" sz="1600" dirty="0">
                <a:solidFill>
                  <a:srgbClr val="333333"/>
                </a:solidFill>
                <a:latin typeface="Times New Roman" panose="02020603050405020304" pitchFamily="18" charset="0"/>
                <a:cs typeface="Times New Roman" panose="02020603050405020304" pitchFamily="18" charset="0"/>
              </a:rPr>
              <a:t>different) </a:t>
            </a:r>
            <a:r>
              <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dNTP and the nucleotide sequence of the complementary DNA strand is inferred from the signal peaks of the </a:t>
            </a:r>
            <a:r>
              <a:rPr kumimoji="0" lang="en-US" sz="16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pyrogram</a:t>
            </a:r>
            <a:r>
              <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endParaRPr kumimoji="0" lang="en-US" sz="16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1567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on torrent.jpg"/>
          <p:cNvPicPr>
            <a:picLocks noChangeAspect="1"/>
          </p:cNvPicPr>
          <p:nvPr/>
        </p:nvPicPr>
        <p:blipFill>
          <a:blip r:embed="rId2" cstate="print"/>
          <a:stretch>
            <a:fillRect/>
          </a:stretch>
        </p:blipFill>
        <p:spPr>
          <a:xfrm>
            <a:off x="609600" y="381000"/>
            <a:ext cx="2857500" cy="2238375"/>
          </a:xfrm>
          <a:prstGeom prst="rect">
            <a:avLst/>
          </a:prstGeom>
        </p:spPr>
      </p:pic>
      <p:sp>
        <p:nvSpPr>
          <p:cNvPr id="3" name="TextBox 2"/>
          <p:cNvSpPr txBox="1"/>
          <p:nvPr/>
        </p:nvSpPr>
        <p:spPr>
          <a:xfrm>
            <a:off x="3962400" y="685800"/>
            <a:ext cx="5181600" cy="563231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 silicon chip printed with millions of tiny semiconductor wells. Each well contains a PCR clonal population (~ a million copies) of a single molecule that are used as templates for DNA synthesis. </a:t>
            </a:r>
          </a:p>
          <a:p>
            <a:endParaRPr lang="en-US" b="1" i="1"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When DNA polymerase adds a base to the template strand, a </a:t>
            </a:r>
            <a:r>
              <a:rPr lang="en-US" b="1" dirty="0">
                <a:latin typeface="Times New Roman" panose="02020603050405020304" pitchFamily="18" charset="0"/>
                <a:cs typeface="Times New Roman" panose="02020603050405020304" pitchFamily="18" charset="0"/>
              </a:rPr>
              <a:t>hydrogen ion is released</a:t>
            </a:r>
            <a:r>
              <a:rPr lang="en-US" dirty="0">
                <a:latin typeface="Times New Roman" panose="02020603050405020304" pitchFamily="18" charset="0"/>
                <a:cs typeface="Times New Roman" panose="02020603050405020304" pitchFamily="18" charset="0"/>
              </a:rPr>
              <a:t>. This registers on a </a:t>
            </a:r>
            <a:r>
              <a:rPr lang="en-US" b="1" dirty="0">
                <a:latin typeface="Times New Roman" panose="02020603050405020304" pitchFamily="18" charset="0"/>
                <a:cs typeface="Times New Roman" panose="02020603050405020304" pitchFamily="18" charset="0"/>
              </a:rPr>
              <a:t>pH detector </a:t>
            </a:r>
            <a:r>
              <a:rPr lang="en-US" dirty="0">
                <a:latin typeface="Times New Roman" panose="02020603050405020304" pitchFamily="18" charset="0"/>
                <a:cs typeface="Times New Roman" panose="02020603050405020304" pitchFamily="18" charset="0"/>
              </a:rPr>
              <a:t>in the bottom of the well, and the pH change is recorded digitally. </a:t>
            </a:r>
          </a:p>
          <a:p>
            <a:endParaRPr lang="en-US" b="1" i="1"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Multiple incorporations cause linear increases in the pH change, so </a:t>
            </a:r>
            <a:r>
              <a:rPr lang="en-US" u="sng" dirty="0">
                <a:latin typeface="Times New Roman" panose="02020603050405020304" pitchFamily="18" charset="0"/>
                <a:cs typeface="Times New Roman" panose="02020603050405020304" pitchFamily="18" charset="0"/>
              </a:rPr>
              <a:t>homopolymers</a:t>
            </a:r>
            <a:r>
              <a:rPr lang="en-US" dirty="0">
                <a:latin typeface="Times New Roman" panose="02020603050405020304" pitchFamily="18" charset="0"/>
                <a:cs typeface="Times New Roman" panose="02020603050405020304" pitchFamily="18" charset="0"/>
              </a:rPr>
              <a:t> should be less of a problem than 454 pyrosequencing.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It operates on </a:t>
            </a:r>
            <a:r>
              <a:rPr lang="en-US" u="sng" dirty="0">
                <a:latin typeface="Times New Roman" panose="02020603050405020304" pitchFamily="18" charset="0"/>
                <a:cs typeface="Times New Roman" panose="02020603050405020304" pitchFamily="18" charset="0"/>
              </a:rPr>
              <a:t>native DNA</a:t>
            </a:r>
            <a:r>
              <a:rPr lang="en-US" dirty="0">
                <a:latin typeface="Times New Roman" panose="02020603050405020304" pitchFamily="18" charset="0"/>
                <a:cs typeface="Times New Roman" panose="02020603050405020304" pitchFamily="18" charset="0"/>
              </a:rPr>
              <a:t>, without any of the reagents, dyes, and other complicating aspects of other sequencing technologies.</a:t>
            </a:r>
          </a:p>
          <a:p>
            <a:endParaRPr lang="en-US" dirty="0">
              <a:latin typeface="Times New Roman" panose="02020603050405020304" pitchFamily="18" charset="0"/>
              <a:cs typeface="Times New Roman" panose="02020603050405020304" pitchFamily="18" charset="0"/>
              <a:hlinkClick r:id="rId3"/>
            </a:endParaRPr>
          </a:p>
          <a:p>
            <a:r>
              <a:rPr lang="en-US" dirty="0">
                <a:latin typeface="Times New Roman" panose="02020603050405020304" pitchFamily="18" charset="0"/>
                <a:cs typeface="Times New Roman" panose="02020603050405020304" pitchFamily="18" charset="0"/>
                <a:hlinkClick r:id="rId3"/>
              </a:rPr>
              <a:t>http://www.youtube.com/watch?v=MxkYa9XCvBQ</a:t>
            </a:r>
            <a:endParaRPr lang="en-US" dirty="0">
              <a:latin typeface="Times New Roman" panose="02020603050405020304" pitchFamily="18" charset="0"/>
              <a:cs typeface="Times New Roman" panose="02020603050405020304" pitchFamily="18" charset="0"/>
            </a:endParaRPr>
          </a:p>
          <a:p>
            <a:endParaRPr lang="en-US" dirty="0"/>
          </a:p>
        </p:txBody>
      </p:sp>
      <p:sp>
        <p:nvSpPr>
          <p:cNvPr id="4" name="TextBox 3"/>
          <p:cNvSpPr txBox="1"/>
          <p:nvPr/>
        </p:nvSpPr>
        <p:spPr>
          <a:xfrm>
            <a:off x="381000" y="2743200"/>
            <a:ext cx="3733800" cy="3016210"/>
          </a:xfrm>
          <a:prstGeom prst="rect">
            <a:avLst/>
          </a:prstGeom>
          <a:noFill/>
        </p:spPr>
        <p:txBody>
          <a:bodyPr wrap="square" rtlCol="0">
            <a:spAutoFit/>
          </a:bodyPr>
          <a:lstStyle/>
          <a:p>
            <a:pPr algn="ctr"/>
            <a:r>
              <a:rPr lang="en-US" b="1" dirty="0"/>
              <a:t>Ion Torrent</a:t>
            </a:r>
            <a:endParaRPr lang="en-US" dirty="0"/>
          </a:p>
          <a:p>
            <a:r>
              <a:rPr lang="en-US" sz="1400" b="1" dirty="0"/>
              <a:t>Low cost. </a:t>
            </a:r>
            <a:r>
              <a:rPr lang="en-US" sz="1400" dirty="0"/>
              <a:t>The instrument is tentatively priced at $45K, and disposables (chips) are $500-$1,000 per run.</a:t>
            </a:r>
          </a:p>
          <a:p>
            <a:endParaRPr lang="en-US" sz="1400" b="1" dirty="0"/>
          </a:p>
          <a:p>
            <a:r>
              <a:rPr lang="en-US" sz="1400" b="1" dirty="0"/>
              <a:t>Throughput. </a:t>
            </a:r>
            <a:r>
              <a:rPr lang="en-US" sz="1400" dirty="0"/>
              <a:t>The standard chip, called the 314, contains 1.5 million wells. They expect ~50% of wells to be filled. That’s 750,000 reads; at the current read length (100 bp), that’s 75 </a:t>
            </a:r>
            <a:r>
              <a:rPr lang="en-US" sz="1400" dirty="0" err="1"/>
              <a:t>Mbp</a:t>
            </a:r>
            <a:r>
              <a:rPr lang="en-US" sz="1400" dirty="0"/>
              <a:t> per run.</a:t>
            </a:r>
          </a:p>
          <a:p>
            <a:r>
              <a:rPr lang="en-US" sz="1400" b="1" dirty="0"/>
              <a:t>Run time.</a:t>
            </a:r>
            <a:r>
              <a:rPr lang="en-US" sz="1400" dirty="0"/>
              <a:t> </a:t>
            </a:r>
            <a:r>
              <a:rPr lang="en-US" sz="1400" b="1" dirty="0">
                <a:solidFill>
                  <a:srgbClr val="FF0000"/>
                </a:solidFill>
              </a:rPr>
              <a:t>One to two hours</a:t>
            </a:r>
          </a:p>
          <a:p>
            <a:endParaRPr lang="en-US" sz="1400" dirty="0">
              <a:hlinkClick r:id="rId4"/>
            </a:endParaRPr>
          </a:p>
          <a:p>
            <a:endParaRPr lang="en-US" dirty="0"/>
          </a:p>
        </p:txBody>
      </p:sp>
    </p:spTree>
    <p:extLst>
      <p:ext uri="{BB962C8B-B14F-4D97-AF65-F5344CB8AC3E}">
        <p14:creationId xmlns:p14="http://schemas.microsoft.com/office/powerpoint/2010/main" val="240658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1143000"/>
            <a:ext cx="2188212"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657600"/>
            <a:ext cx="2971801"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990600"/>
            <a:ext cx="3384040" cy="3474720"/>
          </a:xfrm>
          <a:prstGeom prst="rect">
            <a:avLst/>
          </a:prstGeom>
        </p:spPr>
      </p:pic>
      <p:sp>
        <p:nvSpPr>
          <p:cNvPr id="3" name="Rectangle 2"/>
          <p:cNvSpPr/>
          <p:nvPr/>
        </p:nvSpPr>
        <p:spPr>
          <a:xfrm>
            <a:off x="228600" y="5297269"/>
            <a:ext cx="4724400" cy="369332"/>
          </a:xfrm>
          <a:prstGeom prst="rect">
            <a:avLst/>
          </a:prstGeom>
        </p:spPr>
        <p:txBody>
          <a:bodyPr wrap="square">
            <a:spAutoFit/>
          </a:bodyPr>
          <a:lstStyle/>
          <a:p>
            <a:r>
              <a:rPr lang="pt-BR" dirty="0"/>
              <a:t>N AT U R E | V O L 4 7 5 | 2 1 J U LY 2 0 1 1</a:t>
            </a:r>
            <a:endParaRPr lang="en-US" dirty="0"/>
          </a:p>
        </p:txBody>
      </p:sp>
    </p:spTree>
    <p:extLst>
      <p:ext uri="{BB962C8B-B14F-4D97-AF65-F5344CB8AC3E}">
        <p14:creationId xmlns:p14="http://schemas.microsoft.com/office/powerpoint/2010/main" val="109690525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ext Box 5"/>
          <p:cNvSpPr txBox="1">
            <a:spLocks noChangeArrowheads="1"/>
          </p:cNvSpPr>
          <p:nvPr/>
        </p:nvSpPr>
        <p:spPr bwMode="auto">
          <a:xfrm>
            <a:off x="685800" y="990600"/>
            <a:ext cx="7543800" cy="5586145"/>
          </a:xfrm>
          <a:prstGeom prst="rect">
            <a:avLst/>
          </a:prstGeom>
          <a:noFill/>
          <a:ln w="9525">
            <a:noFill/>
            <a:miter lim="800000"/>
            <a:headEnd/>
            <a:tailEnd/>
          </a:ln>
        </p:spPr>
        <p:txBody>
          <a:bodyPr>
            <a:spAutoFit/>
          </a:bodyPr>
          <a:lstStyle/>
          <a:p>
            <a:pPr>
              <a:spcBef>
                <a:spcPct val="50000"/>
              </a:spcBef>
            </a:pPr>
            <a:endParaRPr lang="en-US" dirty="0"/>
          </a:p>
          <a:p>
            <a:pPr algn="ctr">
              <a:spcBef>
                <a:spcPct val="50000"/>
              </a:spcBef>
            </a:pPr>
            <a:r>
              <a:rPr lang="en-US" sz="2800" b="1" dirty="0"/>
              <a:t>Illumina Sequencing</a:t>
            </a:r>
          </a:p>
          <a:p>
            <a:pPr>
              <a:spcBef>
                <a:spcPct val="50000"/>
              </a:spcBef>
            </a:pPr>
            <a:r>
              <a:rPr lang="en-US" dirty="0"/>
              <a:t>Massively parallel fully automated DNA and RNA sequencing – rapid generation of 5-25 </a:t>
            </a:r>
            <a:r>
              <a:rPr lang="en-US" dirty="0" err="1"/>
              <a:t>gbp</a:t>
            </a:r>
            <a:r>
              <a:rPr lang="en-US" dirty="0"/>
              <a:t> in 3 to 10 days. </a:t>
            </a:r>
          </a:p>
          <a:p>
            <a:pPr>
              <a:spcBef>
                <a:spcPct val="50000"/>
              </a:spcBef>
            </a:pPr>
            <a:endParaRPr lang="en-US" dirty="0"/>
          </a:p>
          <a:p>
            <a:pPr>
              <a:spcBef>
                <a:spcPct val="50000"/>
              </a:spcBef>
            </a:pPr>
            <a:r>
              <a:rPr lang="en-US" dirty="0"/>
              <a:t>Analysis requires extensive computational reconstruction (mapping short reads of 75 to 300 </a:t>
            </a:r>
            <a:r>
              <a:rPr lang="en-US" dirty="0" err="1"/>
              <a:t>bp</a:t>
            </a:r>
            <a:r>
              <a:rPr lang="en-US" dirty="0"/>
              <a:t> back to the genome)</a:t>
            </a:r>
          </a:p>
          <a:p>
            <a:pPr>
              <a:spcBef>
                <a:spcPct val="50000"/>
              </a:spcBef>
            </a:pPr>
            <a:r>
              <a:rPr lang="en-US" dirty="0"/>
              <a:t>Sequencing new genomes and learning what the mRNA compositions are in different tissues, developmental stages, disease states etc.</a:t>
            </a:r>
          </a:p>
          <a:p>
            <a:pPr>
              <a:spcBef>
                <a:spcPct val="50000"/>
              </a:spcBef>
            </a:pPr>
            <a:endParaRPr lang="en-US" dirty="0"/>
          </a:p>
          <a:p>
            <a:pPr>
              <a:spcBef>
                <a:spcPct val="50000"/>
              </a:spcBef>
            </a:pPr>
            <a:r>
              <a:rPr lang="en-US" dirty="0" err="1"/>
              <a:t>HiSeq</a:t>
            </a:r>
            <a:r>
              <a:rPr lang="en-US" dirty="0"/>
              <a:t>; </a:t>
            </a:r>
            <a:r>
              <a:rPr lang="en-US" dirty="0" err="1"/>
              <a:t>MiSeq</a:t>
            </a:r>
            <a:endParaRPr lang="en-US" dirty="0"/>
          </a:p>
          <a:p>
            <a:pPr>
              <a:spcBef>
                <a:spcPct val="50000"/>
              </a:spcBef>
            </a:pPr>
            <a:endParaRPr lang="en-US" dirty="0"/>
          </a:p>
          <a:p>
            <a:pPr>
              <a:spcBef>
                <a:spcPct val="50000"/>
              </a:spcBef>
            </a:pPr>
            <a:r>
              <a:rPr lang="en-US" dirty="0">
                <a:hlinkClick r:id="rId2"/>
              </a:rPr>
              <a:t>https://www.youtube.com/watch?v=fCd6B5HRaZ8</a:t>
            </a:r>
            <a:endParaRPr lang="en-US" dirty="0"/>
          </a:p>
          <a:p>
            <a:pPr>
              <a:spcBef>
                <a:spcPct val="50000"/>
              </a:spcBef>
            </a:pPr>
            <a:endParaRPr lang="en-US" dirty="0"/>
          </a:p>
        </p:txBody>
      </p:sp>
    </p:spTree>
    <p:extLst>
      <p:ext uri="{BB962C8B-B14F-4D97-AF65-F5344CB8AC3E}">
        <p14:creationId xmlns:p14="http://schemas.microsoft.com/office/powerpoint/2010/main" val="294994023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981200"/>
            <a:ext cx="8229600" cy="3693319"/>
          </a:xfrm>
          <a:prstGeom prst="rect">
            <a:avLst/>
          </a:prstGeom>
          <a:noFill/>
        </p:spPr>
        <p:txBody>
          <a:bodyPr wrap="square" rtlCol="0">
            <a:spAutoFit/>
          </a:bodyPr>
          <a:lstStyle/>
          <a:p>
            <a:r>
              <a:rPr lang="en-US" b="1" dirty="0" err="1"/>
              <a:t>Illumina</a:t>
            </a:r>
            <a:r>
              <a:rPr lang="en-US" b="1" dirty="0"/>
              <a:t> </a:t>
            </a:r>
            <a:r>
              <a:rPr lang="en-US" b="1" u="sng" dirty="0"/>
              <a:t>Isothermal</a:t>
            </a:r>
            <a:r>
              <a:rPr lang="en-US" b="1" dirty="0"/>
              <a:t> bridge amplification</a:t>
            </a:r>
            <a:r>
              <a:rPr lang="en-US" dirty="0"/>
              <a:t>. Template DNA fragments (green and pink) are ligated to oligonucleotide adaptor sequences (orange and red), denatured to form single stranded DNA, and allowed to hybridize to complementary capture oligonucleotides covalently linked to the surface of the flow cell. </a:t>
            </a:r>
          </a:p>
          <a:p>
            <a:endParaRPr lang="en-US" dirty="0"/>
          </a:p>
          <a:p>
            <a:r>
              <a:rPr lang="en-US" dirty="0"/>
              <a:t>Using the capture oligonucleotides as a primer, the templates are copied, and then denatured once again. The newly synthesized DNA molecules can then bend to hybridize with an adjacent capture oligonucleotide primer, which serves as the next primer for DNA synthesis. </a:t>
            </a:r>
          </a:p>
          <a:p>
            <a:endParaRPr lang="en-US" dirty="0"/>
          </a:p>
          <a:p>
            <a:r>
              <a:rPr lang="en-US" dirty="0"/>
              <a:t>This process is repeated until </a:t>
            </a:r>
            <a:r>
              <a:rPr lang="en-US" u="sng" dirty="0"/>
              <a:t>clusters of clonal copies of an identical template </a:t>
            </a:r>
            <a:r>
              <a:rPr lang="en-US" dirty="0"/>
              <a:t>are generated on the surface of the flow cell. </a:t>
            </a:r>
          </a:p>
        </p:txBody>
      </p:sp>
      <p:pic>
        <p:nvPicPr>
          <p:cNvPr id="3" name="Picture 2" descr="Illumina bridge chemistry.pn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689469" y="385093"/>
            <a:ext cx="5917461" cy="1231746"/>
          </a:xfrm>
          <a:prstGeom prst="rect">
            <a:avLst/>
          </a:prstGeom>
        </p:spPr>
      </p:pic>
      <p:sp>
        <p:nvSpPr>
          <p:cNvPr id="4" name="TextBox 3"/>
          <p:cNvSpPr txBox="1"/>
          <p:nvPr/>
        </p:nvSpPr>
        <p:spPr>
          <a:xfrm flipH="1">
            <a:off x="304800" y="5910322"/>
            <a:ext cx="8153400" cy="523220"/>
          </a:xfrm>
          <a:prstGeom prst="rect">
            <a:avLst/>
          </a:prstGeom>
          <a:noFill/>
        </p:spPr>
        <p:txBody>
          <a:bodyPr wrap="square" rtlCol="0">
            <a:spAutoFit/>
          </a:bodyPr>
          <a:lstStyle/>
          <a:p>
            <a:r>
              <a:rPr lang="en-US" sz="1400" dirty="0"/>
              <a:t>Matthew W. Anderson</a:t>
            </a:r>
            <a:r>
              <a:rPr lang="en-US" sz="1400" baseline="30000" dirty="0"/>
              <a:t> </a:t>
            </a:r>
            <a:r>
              <a:rPr lang="en-US" sz="1400" dirty="0"/>
              <a:t>and Iris </a:t>
            </a:r>
            <a:r>
              <a:rPr lang="en-US" sz="1400" dirty="0" err="1"/>
              <a:t>Schrijver</a:t>
            </a:r>
            <a:r>
              <a:rPr lang="en-US" sz="1400" baseline="30000" dirty="0"/>
              <a:t> </a:t>
            </a:r>
            <a:r>
              <a:rPr lang="en-US" sz="1400" dirty="0"/>
              <a:t>,Next Generation DNA Sequencing and the Future of Genomic Medicine </a:t>
            </a:r>
            <a:r>
              <a:rPr lang="en-US" sz="1400" i="1" dirty="0"/>
              <a:t>Genes 2010, 1, 38-69;</a:t>
            </a:r>
            <a:r>
              <a:rPr lang="en-US" sz="1400" dirty="0"/>
              <a:t> </a:t>
            </a:r>
          </a:p>
        </p:txBody>
      </p:sp>
    </p:spTree>
    <p:extLst>
      <p:ext uri="{BB962C8B-B14F-4D97-AF65-F5344CB8AC3E}">
        <p14:creationId xmlns:p14="http://schemas.microsoft.com/office/powerpoint/2010/main" val="278766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llumina sequencing chemistry.pn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09600" y="690265"/>
            <a:ext cx="8305800" cy="2953512"/>
          </a:xfrm>
          <a:prstGeom prst="rect">
            <a:avLst/>
          </a:prstGeom>
        </p:spPr>
      </p:pic>
      <p:sp>
        <p:nvSpPr>
          <p:cNvPr id="4" name="TextBox 3"/>
          <p:cNvSpPr txBox="1"/>
          <p:nvPr/>
        </p:nvSpPr>
        <p:spPr>
          <a:xfrm>
            <a:off x="228600" y="3810000"/>
            <a:ext cx="8763000" cy="2800767"/>
          </a:xfrm>
          <a:prstGeom prst="rect">
            <a:avLst/>
          </a:prstGeom>
          <a:noFill/>
        </p:spPr>
        <p:txBody>
          <a:bodyPr wrap="square" rtlCol="0">
            <a:spAutoFit/>
          </a:bodyPr>
          <a:lstStyle/>
          <a:p>
            <a:r>
              <a:rPr lang="en-US" sz="1600" b="1" dirty="0" err="1">
                <a:latin typeface="Times New Roman" panose="02020603050405020304" pitchFamily="18" charset="0"/>
                <a:cs typeface="Times New Roman" panose="02020603050405020304" pitchFamily="18" charset="0"/>
              </a:rPr>
              <a:t>Illumina</a:t>
            </a:r>
            <a:r>
              <a:rPr lang="en-US" sz="1600" b="1" dirty="0">
                <a:latin typeface="Times New Roman" panose="02020603050405020304" pitchFamily="18" charset="0"/>
                <a:cs typeface="Times New Roman" panose="02020603050405020304" pitchFamily="18" charset="0"/>
              </a:rPr>
              <a:t> sequencing chemistry</a:t>
            </a:r>
            <a:r>
              <a:rPr lang="en-US" sz="1600" dirty="0">
                <a:latin typeface="Times New Roman" panose="02020603050405020304" pitchFamily="18" charset="0"/>
                <a:cs typeface="Times New Roman" panose="02020603050405020304" pitchFamily="18" charset="0"/>
              </a:rPr>
              <a:t>. A sequencing primer (red) is annealed to the template molecules linked to the flow cell surface. </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Next, DNA polymerase and a </a:t>
            </a:r>
            <a:r>
              <a:rPr lang="en-US" sz="1600" b="1" dirty="0">
                <a:latin typeface="Times New Roman" panose="02020603050405020304" pitchFamily="18" charset="0"/>
                <a:cs typeface="Times New Roman" panose="02020603050405020304" pitchFamily="18" charset="0"/>
              </a:rPr>
              <a:t>mixture of fluorescently labeled nucleotides</a:t>
            </a:r>
            <a:r>
              <a:rPr lang="en-US" sz="1600" dirty="0">
                <a:latin typeface="Times New Roman" panose="02020603050405020304" pitchFamily="18" charset="0"/>
                <a:cs typeface="Times New Roman" panose="02020603050405020304" pitchFamily="18" charset="0"/>
              </a:rPr>
              <a:t> are added to the flow cell. The nucleotides are modified with a </a:t>
            </a:r>
            <a:r>
              <a:rPr lang="en-US" sz="1600" b="1" dirty="0">
                <a:latin typeface="Times New Roman" panose="02020603050405020304" pitchFamily="18" charset="0"/>
                <a:cs typeface="Times New Roman" panose="02020603050405020304" pitchFamily="18" charset="0"/>
              </a:rPr>
              <a:t>cleavable terminator </a:t>
            </a:r>
            <a:r>
              <a:rPr lang="en-US" sz="1600" dirty="0">
                <a:latin typeface="Times New Roman" panose="02020603050405020304" pitchFamily="18" charset="0"/>
                <a:cs typeface="Times New Roman" panose="02020603050405020304" pitchFamily="18" charset="0"/>
              </a:rPr>
              <a:t>moiety such that only one nucleotide can be incorporated during each sequencing cycle. </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After nucleotide incorporation, the fluorescent signals are recorded for each cluster. </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Finally, the terminator moiety and fluorescent label are chemically cleaved off and removed, and fresh nucleotides and polymerase are added to begin the next sequencing cycle.</a:t>
            </a:r>
          </a:p>
        </p:txBody>
      </p:sp>
      <p:sp>
        <p:nvSpPr>
          <p:cNvPr id="5" name="TextBox 4"/>
          <p:cNvSpPr txBox="1"/>
          <p:nvPr/>
        </p:nvSpPr>
        <p:spPr>
          <a:xfrm>
            <a:off x="457200" y="228600"/>
            <a:ext cx="8229600" cy="461665"/>
          </a:xfrm>
          <a:prstGeom prst="rect">
            <a:avLst/>
          </a:prstGeom>
          <a:noFill/>
        </p:spPr>
        <p:txBody>
          <a:bodyPr wrap="square" rtlCol="0">
            <a:spAutoFit/>
          </a:bodyPr>
          <a:lstStyle/>
          <a:p>
            <a:r>
              <a:rPr lang="en-US" sz="1200" dirty="0"/>
              <a:t>Matthew W. Anderson</a:t>
            </a:r>
            <a:r>
              <a:rPr lang="en-US" sz="1200" baseline="30000" dirty="0"/>
              <a:t> </a:t>
            </a:r>
            <a:r>
              <a:rPr lang="en-US" sz="1200" dirty="0"/>
              <a:t>and Iris </a:t>
            </a:r>
            <a:r>
              <a:rPr lang="en-US" sz="1200" dirty="0" err="1"/>
              <a:t>Schrijver</a:t>
            </a:r>
            <a:r>
              <a:rPr lang="en-US" sz="1200" baseline="30000" dirty="0"/>
              <a:t> </a:t>
            </a:r>
            <a:r>
              <a:rPr lang="en-US" sz="1200" dirty="0"/>
              <a:t>,Next Generation DNA Sequencing and the Future of Genomic Medicine </a:t>
            </a:r>
            <a:r>
              <a:rPr lang="en-US" sz="1200" i="1" dirty="0"/>
              <a:t>Genes 2010, 1, 38-69</a:t>
            </a:r>
            <a:endParaRPr lang="en-US" sz="1200" dirty="0"/>
          </a:p>
        </p:txBody>
      </p:sp>
    </p:spTree>
    <p:extLst>
      <p:ext uri="{BB962C8B-B14F-4D97-AF65-F5344CB8AC3E}">
        <p14:creationId xmlns:p14="http://schemas.microsoft.com/office/powerpoint/2010/main" val="368635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219200"/>
            <a:ext cx="8915400" cy="1908215"/>
          </a:xfrm>
          <a:prstGeom prst="rect">
            <a:avLst/>
          </a:prstGeom>
          <a:noFill/>
        </p:spPr>
        <p:txBody>
          <a:bodyPr wrap="square" rtlCol="0">
            <a:spAutoFit/>
          </a:bodyPr>
          <a:lstStyle/>
          <a:p>
            <a:r>
              <a:rPr lang="en-US" sz="2800" b="1" dirty="0"/>
              <a:t>Last week…</a:t>
            </a:r>
          </a:p>
          <a:p>
            <a:endParaRPr lang="en-US" dirty="0"/>
          </a:p>
          <a:p>
            <a:r>
              <a:rPr lang="en-US" dirty="0"/>
              <a:t>Visit to the DNA Sequencing Core facility</a:t>
            </a:r>
          </a:p>
          <a:p>
            <a:endParaRPr lang="en-US" dirty="0"/>
          </a:p>
          <a:p>
            <a:r>
              <a:rPr lang="en-US" dirty="0"/>
              <a:t>	Sanger sequencing: capillary electrophoresis equipment &amp; uses</a:t>
            </a:r>
          </a:p>
          <a:p>
            <a:r>
              <a:rPr lang="en-US" dirty="0"/>
              <a:t>	Illumina and Ion Torrent technology: sample preparation, equipment &amp; uses</a:t>
            </a:r>
          </a:p>
        </p:txBody>
      </p:sp>
    </p:spTree>
    <p:extLst>
      <p:ext uri="{BB962C8B-B14F-4D97-AF65-F5344CB8AC3E}">
        <p14:creationId xmlns:p14="http://schemas.microsoft.com/office/powerpoint/2010/main" val="407852747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ext Box 5"/>
          <p:cNvSpPr txBox="1">
            <a:spLocks noChangeArrowheads="1"/>
          </p:cNvSpPr>
          <p:nvPr/>
        </p:nvSpPr>
        <p:spPr bwMode="auto">
          <a:xfrm>
            <a:off x="304800" y="381000"/>
            <a:ext cx="8763000" cy="558614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Illumina Sequencing</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Massively parallel fully automated DNA and RNA sequencing – rapid generation of 5-25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gbp</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in 3 to 10 days.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Analysis requires extensive computational reconstruction (mapping short reads of 75 to 300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bp</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back to the genome)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Sequencing new genomes and learning what the mRNA compositions are in different tissues, developmental stages, disease states etc.</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HiSeq</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MiSeq</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hlinkClick r:id="rId2"/>
              </a:rPr>
              <a:t>https://www.youtube.com/watch?v=fCd6B5HRaZ8</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4223253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aired end.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28600" y="1438175"/>
            <a:ext cx="7546206" cy="4581625"/>
          </a:xfrm>
          <a:prstGeom prst="rect">
            <a:avLst/>
          </a:prstGeom>
        </p:spPr>
      </p:pic>
      <p:sp>
        <p:nvSpPr>
          <p:cNvPr id="8" name="TextBox 7"/>
          <p:cNvSpPr txBox="1"/>
          <p:nvPr/>
        </p:nvSpPr>
        <p:spPr>
          <a:xfrm>
            <a:off x="7706557" y="1851643"/>
            <a:ext cx="1447800" cy="2031325"/>
          </a:xfrm>
          <a:prstGeom prst="rect">
            <a:avLst/>
          </a:prstGeom>
          <a:noFill/>
        </p:spPr>
        <p:txBody>
          <a:bodyPr wrap="square" rtlCol="0">
            <a:spAutoFit/>
          </a:bodyPr>
          <a:lstStyle/>
          <a:p>
            <a:r>
              <a:rPr lang="en-US" sz="1400" dirty="0"/>
              <a:t>Ligate then cut with </a:t>
            </a:r>
            <a:r>
              <a:rPr lang="en-US" sz="1400" b="1" dirty="0" err="1"/>
              <a:t>MmeI</a:t>
            </a:r>
            <a:r>
              <a:rPr lang="en-US" sz="1400" b="1" dirty="0"/>
              <a:t> </a:t>
            </a:r>
            <a:r>
              <a:rPr lang="en-US" sz="1400" dirty="0"/>
              <a:t>18/20 base pairs downstream and </a:t>
            </a:r>
            <a:r>
              <a:rPr lang="en-US" sz="1400" b="1" dirty="0"/>
              <a:t>EcoP15I</a:t>
            </a:r>
            <a:r>
              <a:rPr lang="en-US" sz="1400" dirty="0"/>
              <a:t> 25/27 base pairs downstream</a:t>
            </a:r>
          </a:p>
        </p:txBody>
      </p:sp>
      <p:sp>
        <p:nvSpPr>
          <p:cNvPr id="9" name="TextBox 8"/>
          <p:cNvSpPr txBox="1"/>
          <p:nvPr/>
        </p:nvSpPr>
        <p:spPr>
          <a:xfrm>
            <a:off x="838200" y="6019800"/>
            <a:ext cx="6858000" cy="646331"/>
          </a:xfrm>
          <a:prstGeom prst="rect">
            <a:avLst/>
          </a:prstGeom>
          <a:noFill/>
        </p:spPr>
        <p:txBody>
          <a:bodyPr wrap="square" rtlCol="0">
            <a:spAutoFit/>
          </a:bodyPr>
          <a:lstStyle/>
          <a:p>
            <a:r>
              <a:rPr lang="en-US" sz="1200" dirty="0">
                <a:hlinkClick r:id="rId4"/>
              </a:rPr>
              <a:t>http://en.wikipedia.org/wiki/Paired-end_Tags</a:t>
            </a:r>
            <a:endParaRPr lang="en-US" sz="1200" dirty="0"/>
          </a:p>
          <a:p>
            <a:endParaRPr lang="en-US" sz="1200" dirty="0"/>
          </a:p>
          <a:p>
            <a:r>
              <a:rPr lang="en-US" sz="1200" dirty="0">
                <a:hlinkClick r:id="rId5"/>
              </a:rPr>
              <a:t>https://era7bioinformatics.com/en/page.cfm?id=1626</a:t>
            </a:r>
            <a:r>
              <a:rPr lang="en-US" sz="1200" dirty="0"/>
              <a:t> </a:t>
            </a:r>
            <a:endParaRPr lang="en-US" dirty="0"/>
          </a:p>
        </p:txBody>
      </p:sp>
      <p:sp>
        <p:nvSpPr>
          <p:cNvPr id="10" name="TextBox 9"/>
          <p:cNvSpPr txBox="1"/>
          <p:nvPr/>
        </p:nvSpPr>
        <p:spPr>
          <a:xfrm>
            <a:off x="609600" y="0"/>
            <a:ext cx="8077200" cy="1169551"/>
          </a:xfrm>
          <a:prstGeom prst="rect">
            <a:avLst/>
          </a:prstGeom>
          <a:noFill/>
        </p:spPr>
        <p:txBody>
          <a:bodyPr wrap="square" rtlCol="0">
            <a:spAutoFit/>
          </a:bodyPr>
          <a:lstStyle/>
          <a:p>
            <a:r>
              <a:rPr lang="en-US" sz="1400" b="1" dirty="0"/>
              <a:t>Paired End Sequencing Strategy (can be used with all sequencing approaches)</a:t>
            </a:r>
            <a:r>
              <a:rPr lang="en-US" sz="1400" dirty="0"/>
              <a:t>: jump ahead to read distant regions of the same DNA strand.  A simple modification to the standard single-read DNA library preparation allows reading both the forward and reverse template strands of each cluster. In addition to sequence information, both reads contain long range positional information, allowing for highly precise alignment of reads.</a:t>
            </a:r>
          </a:p>
        </p:txBody>
      </p:sp>
    </p:spTree>
    <p:extLst>
      <p:ext uri="{BB962C8B-B14F-4D97-AF65-F5344CB8AC3E}">
        <p14:creationId xmlns:p14="http://schemas.microsoft.com/office/powerpoint/2010/main" val="3859050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a:r>
              <a:rPr lang="en-GB" altLang="en-US" sz="1451" b="1">
                <a:latin typeface="Arial" charset="0"/>
              </a:rPr>
              <a:t>Conservation of the protein–DNA interactions in the Zα/Z-Z DNA complex.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14800"/>
            <a:ext cx="9106560" cy="943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321" y="979561"/>
            <a:ext cx="755568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7" name="Text Box 5"/>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9pPr>
          </a:lstStyle>
          <a:p>
            <a:r>
              <a:rPr lang="en-GB" altLang="en-US" sz="907">
                <a:latin typeface="Arial" charset="0"/>
              </a:rPr>
              <a:t>©2010 by National Academy of Sciences</a:t>
            </a:r>
          </a:p>
        </p:txBody>
      </p:sp>
      <p:sp>
        <p:nvSpPr>
          <p:cNvPr id="7" name="Rectangle 6">
            <a:extLst>
              <a:ext uri="{FF2B5EF4-FFF2-40B4-BE49-F238E27FC236}">
                <a16:creationId xmlns:a16="http://schemas.microsoft.com/office/drawing/2014/main" id="{6B584B68-2EAE-427C-A367-556FC35BCE88}"/>
              </a:ext>
            </a:extLst>
          </p:cNvPr>
          <p:cNvSpPr/>
          <p:nvPr/>
        </p:nvSpPr>
        <p:spPr>
          <a:xfrm>
            <a:off x="685800" y="6062246"/>
            <a:ext cx="7772400" cy="338554"/>
          </a:xfrm>
          <a:prstGeom prst="rect">
            <a:avLst/>
          </a:prstGeom>
        </p:spPr>
        <p:txBody>
          <a:bodyPr wrap="square">
            <a:spAutoFit/>
          </a:bodyPr>
          <a:lstStyle/>
          <a:p>
            <a:r>
              <a:rPr lang="en-GB" altLang="en-US" sz="1600" b="1" i="1" dirty="0">
                <a:latin typeface="Times New Roman" panose="02020603050405020304" pitchFamily="18" charset="0"/>
                <a:cs typeface="Times New Roman" panose="02020603050405020304" pitchFamily="18" charset="0"/>
              </a:rPr>
              <a:t>Matteo de Rosa et al. PNAS 2010;107:9088-9092 (Z-DNA and a Z-DNA binding protein)</a:t>
            </a:r>
          </a:p>
        </p:txBody>
      </p:sp>
    </p:spTree>
    <p:extLst>
      <p:ext uri="{BB962C8B-B14F-4D97-AF65-F5344CB8AC3E}">
        <p14:creationId xmlns:p14="http://schemas.microsoft.com/office/powerpoint/2010/main" val="3479918794"/>
      </p:ext>
    </p:extLst>
  </p:cSld>
  <p:clrMapOvr>
    <a:masterClrMapping/>
  </p:clrMapOvr>
  <p:transition spd="med"/>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ign to genome.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85800" y="1539551"/>
            <a:ext cx="8001000" cy="3778898"/>
          </a:xfrm>
          <a:prstGeom prst="rect">
            <a:avLst/>
          </a:prstGeom>
        </p:spPr>
      </p:pic>
      <p:sp>
        <p:nvSpPr>
          <p:cNvPr id="3" name="TextBox 2"/>
          <p:cNvSpPr txBox="1"/>
          <p:nvPr/>
        </p:nvSpPr>
        <p:spPr>
          <a:xfrm>
            <a:off x="685800" y="5638800"/>
            <a:ext cx="8458200" cy="1077218"/>
          </a:xfrm>
          <a:prstGeom prst="rect">
            <a:avLst/>
          </a:prstGeom>
          <a:noFill/>
        </p:spPr>
        <p:txBody>
          <a:bodyPr wrap="square" rtlCol="0">
            <a:spAutoFit/>
          </a:bodyPr>
          <a:lstStyle/>
          <a:p>
            <a:r>
              <a:rPr lang="en-US" sz="1200" dirty="0">
                <a:hlinkClick r:id="rId4"/>
              </a:rPr>
              <a:t>http://en.wikipedia.org/wiki/Paired-end_Tags</a:t>
            </a:r>
            <a:endParaRPr lang="en-US" sz="1200" dirty="0"/>
          </a:p>
          <a:p>
            <a:endParaRPr lang="en-US" sz="1200" dirty="0"/>
          </a:p>
          <a:p>
            <a:endParaRPr lang="en-US" sz="1200" dirty="0"/>
          </a:p>
          <a:p>
            <a:r>
              <a:rPr lang="en-US" sz="1600" b="1" dirty="0"/>
              <a:t>Nanopore DNA sequencing</a:t>
            </a:r>
            <a:r>
              <a:rPr lang="en-US" sz="1200" dirty="0"/>
              <a:t>: </a:t>
            </a:r>
            <a:r>
              <a:rPr lang="en-US" sz="1200" dirty="0">
                <a:hlinkClick r:id="rId5"/>
              </a:rPr>
              <a:t>https://www.youtube.com/watch?v=GUb1TZvMWsw</a:t>
            </a:r>
            <a:endParaRPr lang="en-US" sz="1200" dirty="0"/>
          </a:p>
          <a:p>
            <a:endParaRPr lang="en-US" sz="1200" dirty="0"/>
          </a:p>
        </p:txBody>
      </p:sp>
      <p:sp>
        <p:nvSpPr>
          <p:cNvPr id="4" name="TextBox 3"/>
          <p:cNvSpPr txBox="1"/>
          <p:nvPr/>
        </p:nvSpPr>
        <p:spPr>
          <a:xfrm>
            <a:off x="685800" y="228600"/>
            <a:ext cx="8001000" cy="1200329"/>
          </a:xfrm>
          <a:prstGeom prst="rect">
            <a:avLst/>
          </a:prstGeom>
          <a:noFill/>
        </p:spPr>
        <p:txBody>
          <a:bodyPr wrap="square" rtlCol="0">
            <a:spAutoFit/>
          </a:bodyPr>
          <a:lstStyle/>
          <a:p>
            <a:r>
              <a:rPr lang="en-US" b="1" dirty="0"/>
              <a:t>Sorts of new data that comes from an RNA sequencing experiment: relative transcript </a:t>
            </a:r>
            <a:r>
              <a:rPr lang="en-US" b="1" u="sng" dirty="0"/>
              <a:t>abundance &amp; structural features </a:t>
            </a:r>
            <a:r>
              <a:rPr lang="en-US" b="1" dirty="0"/>
              <a:t>of expressed/processed RNAs (transcriptional start site; splice sites; poly A site)</a:t>
            </a:r>
          </a:p>
        </p:txBody>
      </p:sp>
    </p:spTree>
    <p:extLst>
      <p:ext uri="{BB962C8B-B14F-4D97-AF65-F5344CB8AC3E}">
        <p14:creationId xmlns:p14="http://schemas.microsoft.com/office/powerpoint/2010/main" val="48201923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s from comparison of next gen sequencing-2.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52400" y="152400"/>
            <a:ext cx="8763000" cy="6172200"/>
          </a:xfrm>
          <a:prstGeom prst="rect">
            <a:avLst/>
          </a:prstGeom>
        </p:spPr>
      </p:pic>
      <p:sp>
        <p:nvSpPr>
          <p:cNvPr id="3" name="Rectangle 2"/>
          <p:cNvSpPr/>
          <p:nvPr/>
        </p:nvSpPr>
        <p:spPr>
          <a:xfrm>
            <a:off x="1524000" y="6477000"/>
            <a:ext cx="4572000" cy="276999"/>
          </a:xfrm>
          <a:prstGeom prst="rect">
            <a:avLst/>
          </a:prstGeom>
        </p:spPr>
        <p:txBody>
          <a:bodyPr>
            <a:spAutoFit/>
          </a:bodyPr>
          <a:lstStyle/>
          <a:p>
            <a:r>
              <a:rPr lang="en-US" sz="1200" dirty="0"/>
              <a:t>Glen, TC Molecular Ecology Resources (2011) 11, 759–769</a:t>
            </a:r>
          </a:p>
        </p:txBody>
      </p:sp>
    </p:spTree>
    <p:extLst>
      <p:ext uri="{BB962C8B-B14F-4D97-AF65-F5344CB8AC3E}">
        <p14:creationId xmlns:p14="http://schemas.microsoft.com/office/powerpoint/2010/main" val="406251204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ges from comparison of next gen sequencing.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28600" y="33528"/>
            <a:ext cx="8534400" cy="6581001"/>
          </a:xfrm>
          <a:prstGeom prst="rect">
            <a:avLst/>
          </a:prstGeom>
        </p:spPr>
      </p:pic>
      <p:sp>
        <p:nvSpPr>
          <p:cNvPr id="4" name="TextBox 3"/>
          <p:cNvSpPr txBox="1"/>
          <p:nvPr/>
        </p:nvSpPr>
        <p:spPr>
          <a:xfrm>
            <a:off x="1828800" y="6581001"/>
            <a:ext cx="6019800" cy="276999"/>
          </a:xfrm>
          <a:prstGeom prst="rect">
            <a:avLst/>
          </a:prstGeom>
          <a:noFill/>
        </p:spPr>
        <p:txBody>
          <a:bodyPr wrap="square" rtlCol="0">
            <a:spAutoFit/>
          </a:bodyPr>
          <a:lstStyle/>
          <a:p>
            <a:r>
              <a:rPr lang="en-US" sz="1200" dirty="0"/>
              <a:t>Glen, TC Molecular Ecology Resources (2011) 11, 759–769</a:t>
            </a:r>
          </a:p>
        </p:txBody>
      </p:sp>
    </p:spTree>
    <p:extLst>
      <p:ext uri="{BB962C8B-B14F-4D97-AF65-F5344CB8AC3E}">
        <p14:creationId xmlns:p14="http://schemas.microsoft.com/office/powerpoint/2010/main" val="151753515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533400"/>
            <a:ext cx="7543800" cy="4247317"/>
          </a:xfrm>
          <a:prstGeom prst="rect">
            <a:avLst/>
          </a:prstGeom>
          <a:noFill/>
        </p:spPr>
        <p:txBody>
          <a:bodyPr wrap="square" rtlCol="0">
            <a:spAutoFit/>
          </a:bodyPr>
          <a:lstStyle/>
          <a:p>
            <a:r>
              <a:rPr lang="en-US" b="1" dirty="0">
                <a:solidFill>
                  <a:srgbClr val="FF0000"/>
                </a:solidFill>
              </a:rPr>
              <a:t>Third Generation DNA Sequencing </a:t>
            </a:r>
            <a:r>
              <a:rPr lang="en-US" dirty="0"/>
              <a:t>– a number of technologies based on direct reads of DNA strands.  In the </a:t>
            </a:r>
            <a:r>
              <a:rPr lang="en-US" dirty="0" err="1"/>
              <a:t>nanopore</a:t>
            </a:r>
            <a:r>
              <a:rPr lang="en-US" dirty="0"/>
              <a:t> approach can read DNA sequences directly and without amplification.</a:t>
            </a:r>
          </a:p>
          <a:p>
            <a:endParaRPr lang="en-US" b="1" dirty="0"/>
          </a:p>
          <a:p>
            <a:endParaRPr lang="en-US" b="1" dirty="0"/>
          </a:p>
          <a:p>
            <a:r>
              <a:rPr lang="en-US" b="1" dirty="0" err="1"/>
              <a:t>Nanopore</a:t>
            </a:r>
            <a:r>
              <a:rPr lang="en-US" b="1" dirty="0"/>
              <a:t> DNA sequencing</a:t>
            </a:r>
            <a:r>
              <a:rPr lang="en-US" dirty="0"/>
              <a:t>:</a:t>
            </a:r>
          </a:p>
          <a:p>
            <a:endParaRPr lang="en-US" dirty="0"/>
          </a:p>
          <a:p>
            <a:r>
              <a:rPr lang="en-US" dirty="0">
                <a:hlinkClick r:id="rId2"/>
              </a:rPr>
              <a:t>https://nanoporetech.com/applications/dna-nanopore-sequencing</a:t>
            </a:r>
            <a:endParaRPr lang="en-US" dirty="0"/>
          </a:p>
          <a:p>
            <a:endParaRPr lang="en-US" dirty="0"/>
          </a:p>
          <a:p>
            <a:endParaRPr lang="en-US" dirty="0"/>
          </a:p>
          <a:p>
            <a:r>
              <a:rPr lang="en-US" dirty="0" err="1"/>
              <a:t>PacBIO</a:t>
            </a:r>
            <a:endParaRPr lang="en-US" dirty="0"/>
          </a:p>
          <a:p>
            <a:r>
              <a:rPr lang="en-US" dirty="0">
                <a:hlinkClick r:id="rId3"/>
              </a:rPr>
              <a:t>https://www.youtube.com/watch?v=v8p4ph2MAvI</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50658301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381000" y="174625"/>
            <a:ext cx="8305800" cy="6001643"/>
          </a:xfrm>
          <a:prstGeom prst="rect">
            <a:avLst/>
          </a:prstGeom>
          <a:noFill/>
          <a:ln w="9525">
            <a:noFill/>
            <a:miter lim="800000"/>
            <a:headEnd/>
            <a:tailEnd/>
          </a:ln>
        </p:spPr>
        <p:txBody>
          <a:bodyPr wrap="square">
            <a:spAutoFit/>
          </a:bodyPr>
          <a:lstStyle/>
          <a:p>
            <a:r>
              <a:rPr lang="en-US" sz="1600" b="1" u="sng" dirty="0"/>
              <a:t>Promoter Fusions:  </a:t>
            </a:r>
            <a:r>
              <a:rPr lang="en-US" sz="1600" dirty="0"/>
              <a:t>For instance, LacZ in our pTZ vectors, tac, λ viral promoter;.  Many other common promoter fusions such as </a:t>
            </a:r>
            <a:r>
              <a:rPr lang="en-US" sz="1600" i="1" dirty="0"/>
              <a:t>GAL1 </a:t>
            </a:r>
            <a:r>
              <a:rPr lang="en-US" sz="1600" dirty="0"/>
              <a:t>(Gal4 responsive, developed in yeast but now common elsewhere); CMV (mammalian), Tetracycline sensitive “Tet” (on or off constructs for mammalian &amp; other cell types), heat shock inducible (many cell types), actin or tubulin (strong constitutive) </a:t>
            </a:r>
            <a:endParaRPr lang="en-US" sz="1600" b="1" dirty="0"/>
          </a:p>
          <a:p>
            <a:endParaRPr lang="en-US" sz="1600" b="1" dirty="0"/>
          </a:p>
          <a:p>
            <a:r>
              <a:rPr lang="en-US" sz="1600" b="1" dirty="0"/>
              <a:t>Advantages:  </a:t>
            </a:r>
            <a:r>
              <a:rPr lang="en-US" sz="1600" dirty="0"/>
              <a:t>Selective expression, </a:t>
            </a:r>
            <a:r>
              <a:rPr lang="en-US" sz="1600" dirty="0">
                <a:solidFill>
                  <a:schemeClr val="accent2"/>
                </a:solidFill>
              </a:rPr>
              <a:t>experimenter can dictate when the gene is “on” or “off”.</a:t>
            </a:r>
            <a:r>
              <a:rPr lang="en-US" sz="1600" dirty="0"/>
              <a:t>  Helpful for cloning or if product is toxic to the cell or desirable if one wants to “add” or “remove” a protein during a specific time in the experiment.</a:t>
            </a:r>
            <a:endParaRPr lang="en-US" sz="1600" b="1" dirty="0"/>
          </a:p>
          <a:p>
            <a:r>
              <a:rPr lang="en-US" sz="1600" b="1" dirty="0"/>
              <a:t>Disadvantages: </a:t>
            </a:r>
            <a:r>
              <a:rPr lang="en-US" sz="1600" dirty="0"/>
              <a:t>May be expressed at a greater or lesser than normally found in the cell.  </a:t>
            </a:r>
          </a:p>
          <a:p>
            <a:r>
              <a:rPr lang="en-US" sz="1600" b="1" i="1" dirty="0"/>
              <a:t>This disadvantage may be an advantage under certain circumstances </a:t>
            </a:r>
            <a:r>
              <a:rPr lang="en-US" sz="1600" dirty="0"/>
              <a:t>(e.g., seeing if over expression of protein XX may compensate for the lack of protein YY, that is a “suppression” study).</a:t>
            </a:r>
          </a:p>
          <a:p>
            <a:endParaRPr lang="en-US" sz="1600" b="1" dirty="0"/>
          </a:p>
          <a:p>
            <a:r>
              <a:rPr lang="en-US" sz="1600" b="1" u="sng" dirty="0"/>
              <a:t>Protein Fusions: </a:t>
            </a:r>
            <a:r>
              <a:rPr lang="en-US" sz="1600" dirty="0"/>
              <a:t>joining the protein coding sequence of a gene of interest to a protein coding sequence to that of another present on the vector.</a:t>
            </a:r>
            <a:endParaRPr lang="en-US" sz="1600" b="1" dirty="0"/>
          </a:p>
          <a:p>
            <a:r>
              <a:rPr lang="en-US" sz="1600" b="1" dirty="0"/>
              <a:t>Advantages:</a:t>
            </a:r>
            <a:endParaRPr lang="en-US" sz="1600" dirty="0"/>
          </a:p>
          <a:p>
            <a:r>
              <a:rPr lang="en-US" sz="1600" dirty="0"/>
              <a:t>	</a:t>
            </a:r>
            <a:r>
              <a:rPr lang="en-US" sz="1600" dirty="0">
                <a:solidFill>
                  <a:schemeClr val="accent2"/>
                </a:solidFill>
              </a:rPr>
              <a:t>Facilitates protein purification</a:t>
            </a:r>
          </a:p>
          <a:p>
            <a:r>
              <a:rPr lang="en-US" sz="1600" dirty="0"/>
              <a:t>	</a:t>
            </a:r>
            <a:r>
              <a:rPr lang="en-US" sz="1600" dirty="0">
                <a:solidFill>
                  <a:schemeClr val="accent2"/>
                </a:solidFill>
              </a:rPr>
              <a:t>May enhance stability or solubility of the recombinant protein</a:t>
            </a:r>
          </a:p>
          <a:p>
            <a:r>
              <a:rPr lang="en-US" sz="1600" dirty="0"/>
              <a:t>	</a:t>
            </a:r>
            <a:r>
              <a:rPr lang="en-US" sz="1600" dirty="0">
                <a:solidFill>
                  <a:schemeClr val="accent2"/>
                </a:solidFill>
              </a:rPr>
              <a:t>When antibodies are available against the (vector) segment, subcellular localization or quantification is possible</a:t>
            </a:r>
            <a:endParaRPr lang="en-US" sz="1600" b="1" dirty="0">
              <a:solidFill>
                <a:schemeClr val="accent2"/>
              </a:solidFill>
            </a:endParaRPr>
          </a:p>
          <a:p>
            <a:r>
              <a:rPr lang="en-US" sz="1600" b="1" dirty="0"/>
              <a:t>Disadvantages: </a:t>
            </a:r>
            <a:r>
              <a:rPr lang="en-US" sz="1600" dirty="0"/>
              <a:t>May alter the sequence of the protein (usually at the amino or carboxyl terminal region) and this may have </a:t>
            </a:r>
            <a:r>
              <a:rPr lang="en-US" sz="1600" dirty="0">
                <a:solidFill>
                  <a:schemeClr val="accent2"/>
                </a:solidFill>
              </a:rPr>
              <a:t>unexpected consequences on the protein’s activity, stability, or ability to interact with natural binding partners</a:t>
            </a:r>
            <a:r>
              <a:rPr lang="en-US" sz="1600" dirty="0"/>
              <a:t>.</a:t>
            </a:r>
          </a:p>
        </p:txBody>
      </p:sp>
    </p:spTree>
    <p:extLst>
      <p:ext uri="{BB962C8B-B14F-4D97-AF65-F5344CB8AC3E}">
        <p14:creationId xmlns:p14="http://schemas.microsoft.com/office/powerpoint/2010/main" val="60585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610">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610">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8610">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8610">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8610">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8610">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861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966788" y="1177925"/>
            <a:ext cx="7208837" cy="4505325"/>
          </a:xfrm>
          <a:prstGeom prst="rect">
            <a:avLst/>
          </a:prstGeom>
          <a:noFill/>
          <a:ln w="9525">
            <a:noFill/>
            <a:miter lim="800000"/>
            <a:headEnd/>
            <a:tailEnd/>
          </a:ln>
        </p:spPr>
      </p:pic>
      <p:sp>
        <p:nvSpPr>
          <p:cNvPr id="52227" name="Text Box 3"/>
          <p:cNvSpPr txBox="1">
            <a:spLocks noChangeArrowheads="1"/>
          </p:cNvSpPr>
          <p:nvPr/>
        </p:nvSpPr>
        <p:spPr bwMode="auto">
          <a:xfrm>
            <a:off x="304800" y="533400"/>
            <a:ext cx="8686800" cy="641350"/>
          </a:xfrm>
          <a:prstGeom prst="rect">
            <a:avLst/>
          </a:prstGeom>
          <a:noFill/>
          <a:ln w="9525">
            <a:noFill/>
            <a:miter lim="800000"/>
            <a:headEnd/>
            <a:tailEnd/>
          </a:ln>
        </p:spPr>
        <p:txBody>
          <a:bodyPr wrap="square">
            <a:spAutoFit/>
          </a:bodyPr>
          <a:lstStyle/>
          <a:p>
            <a:pPr>
              <a:spcBef>
                <a:spcPct val="50000"/>
              </a:spcBef>
            </a:pPr>
            <a:r>
              <a:rPr lang="en-US" b="1" dirty="0">
                <a:solidFill>
                  <a:schemeClr val="accent2"/>
                </a:solidFill>
              </a:rPr>
              <a:t>Here the affinity tool is the </a:t>
            </a:r>
            <a:r>
              <a:rPr lang="en-US" b="1" u="sng" dirty="0">
                <a:solidFill>
                  <a:schemeClr val="accent2"/>
                </a:solidFill>
              </a:rPr>
              <a:t>chitin binding domain </a:t>
            </a:r>
            <a:r>
              <a:rPr lang="en-US" b="1" dirty="0">
                <a:solidFill>
                  <a:schemeClr val="accent2"/>
                </a:solidFill>
              </a:rPr>
              <a:t>(</a:t>
            </a:r>
            <a:r>
              <a:rPr lang="en-US" b="1" dirty="0">
                <a:solidFill>
                  <a:srgbClr val="A50021"/>
                </a:solidFill>
              </a:rPr>
              <a:t>CBD</a:t>
            </a:r>
            <a:r>
              <a:rPr lang="en-US" b="1" dirty="0">
                <a:solidFill>
                  <a:schemeClr val="accent2"/>
                </a:solidFill>
              </a:rPr>
              <a:t>) (6 kDa) peptide and the release mechanism is by DTT-induced proteolysis of a 28 kDa “</a:t>
            </a:r>
            <a:r>
              <a:rPr lang="en-US" b="1" dirty="0">
                <a:solidFill>
                  <a:srgbClr val="A50021"/>
                </a:solidFill>
              </a:rPr>
              <a:t>intein</a:t>
            </a:r>
            <a:r>
              <a:rPr lang="en-US" b="1" dirty="0">
                <a:solidFill>
                  <a:schemeClr val="accent2"/>
                </a:solidFill>
              </a:rPr>
              <a:t>”.</a:t>
            </a:r>
          </a:p>
        </p:txBody>
      </p:sp>
      <p:sp>
        <p:nvSpPr>
          <p:cNvPr id="52228" name="Text Box 4"/>
          <p:cNvSpPr txBox="1">
            <a:spLocks noChangeArrowheads="1"/>
          </p:cNvSpPr>
          <p:nvPr/>
        </p:nvSpPr>
        <p:spPr bwMode="auto">
          <a:xfrm>
            <a:off x="4648201" y="4495800"/>
            <a:ext cx="3962400" cy="641350"/>
          </a:xfrm>
          <a:prstGeom prst="rect">
            <a:avLst/>
          </a:prstGeom>
          <a:noFill/>
          <a:ln w="9525">
            <a:noFill/>
            <a:miter lim="800000"/>
            <a:headEnd/>
            <a:tailEnd/>
          </a:ln>
        </p:spPr>
        <p:txBody>
          <a:bodyPr>
            <a:spAutoFit/>
          </a:bodyPr>
          <a:lstStyle/>
          <a:p>
            <a:pPr>
              <a:spcBef>
                <a:spcPct val="50000"/>
              </a:spcBef>
            </a:pPr>
            <a:r>
              <a:rPr lang="en-US" b="1" dirty="0">
                <a:solidFill>
                  <a:schemeClr val="accent2"/>
                </a:solidFill>
              </a:rPr>
              <a:t>The </a:t>
            </a:r>
            <a:r>
              <a:rPr lang="en-US" b="1" dirty="0" err="1">
                <a:solidFill>
                  <a:schemeClr val="accent2"/>
                </a:solidFill>
              </a:rPr>
              <a:t>intein</a:t>
            </a:r>
            <a:r>
              <a:rPr lang="en-US" dirty="0"/>
              <a:t> directs an autocatalytic protein cleavage event.</a:t>
            </a:r>
          </a:p>
        </p:txBody>
      </p:sp>
      <p:pic>
        <p:nvPicPr>
          <p:cNvPr id="5" name="Picture 2" descr="CHAPS"/>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bwMode="auto">
          <a:xfrm>
            <a:off x="381000" y="5562600"/>
            <a:ext cx="1676400" cy="1295400"/>
          </a:xfrm>
          <a:prstGeom prst="rect">
            <a:avLst/>
          </a:prstGeom>
          <a:noFill/>
          <a:ln w="9525">
            <a:noFill/>
            <a:miter lim="800000"/>
            <a:headEnd/>
            <a:tailEnd/>
          </a:ln>
        </p:spPr>
      </p:pic>
      <p:sp>
        <p:nvSpPr>
          <p:cNvPr id="6" name="Rectangle 5"/>
          <p:cNvSpPr/>
          <p:nvPr/>
        </p:nvSpPr>
        <p:spPr>
          <a:xfrm>
            <a:off x="2133600" y="5715000"/>
            <a:ext cx="7010400" cy="954107"/>
          </a:xfrm>
          <a:prstGeom prst="rect">
            <a:avLst/>
          </a:prstGeom>
        </p:spPr>
        <p:txBody>
          <a:bodyPr wrap="square">
            <a:spAutoFit/>
          </a:bodyPr>
          <a:lstStyle/>
          <a:p>
            <a:r>
              <a:rPr lang="en-US" sz="1400" b="1" dirty="0"/>
              <a:t>CHAPS</a:t>
            </a:r>
            <a:r>
              <a:rPr lang="en-US" sz="1400" dirty="0"/>
              <a:t> (3-[(3-Cholamidopropyl) </a:t>
            </a:r>
            <a:r>
              <a:rPr lang="en-US" sz="1400" dirty="0" err="1"/>
              <a:t>dimethylammonio</a:t>
            </a:r>
            <a:r>
              <a:rPr lang="en-US" sz="1400" dirty="0"/>
              <a:t>]-1-propanesulfonate) – gentle organic </a:t>
            </a:r>
            <a:r>
              <a:rPr lang="en-US" sz="1400" dirty="0" err="1"/>
              <a:t>zwitterion</a:t>
            </a:r>
            <a:r>
              <a:rPr lang="en-US" sz="1400" dirty="0"/>
              <a:t> detergent with both a positive and negatively charged group at neutral </a:t>
            </a:r>
            <a:r>
              <a:rPr lang="en-US" sz="1400" dirty="0" err="1"/>
              <a:t>pH.</a:t>
            </a:r>
            <a:r>
              <a:rPr lang="en-US" sz="1400" dirty="0"/>
              <a:t>  Disrupts membranes and helps </a:t>
            </a:r>
            <a:r>
              <a:rPr lang="en-US" sz="1400" dirty="0" err="1"/>
              <a:t>solubilize</a:t>
            </a:r>
            <a:r>
              <a:rPr lang="en-US" sz="1400" dirty="0"/>
              <a:t> proteins without denaturing proteins.</a:t>
            </a:r>
          </a:p>
        </p:txBody>
      </p:sp>
      <p:pic>
        <p:nvPicPr>
          <p:cNvPr id="7" name="Picture 5" descr="chitin"/>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Lst>
          </a:blip>
          <a:srcRect/>
          <a:stretch>
            <a:fillRect/>
          </a:stretch>
        </p:blipFill>
        <p:spPr bwMode="auto">
          <a:xfrm>
            <a:off x="2819400" y="3581400"/>
            <a:ext cx="1828801" cy="977900"/>
          </a:xfrm>
          <a:prstGeom prst="rect">
            <a:avLst/>
          </a:prstGeom>
          <a:noFill/>
          <a:ln w="9525">
            <a:noFill/>
            <a:miter lim="800000"/>
            <a:headEnd/>
            <a:tailEnd/>
          </a:ln>
        </p:spPr>
      </p:pic>
      <p:sp>
        <p:nvSpPr>
          <p:cNvPr id="2" name="TextBox 1"/>
          <p:cNvSpPr txBox="1"/>
          <p:nvPr/>
        </p:nvSpPr>
        <p:spPr>
          <a:xfrm>
            <a:off x="1676400" y="87868"/>
            <a:ext cx="6553200" cy="400110"/>
          </a:xfrm>
          <a:prstGeom prst="rect">
            <a:avLst/>
          </a:prstGeom>
          <a:noFill/>
        </p:spPr>
        <p:txBody>
          <a:bodyPr wrap="square" rtlCol="0">
            <a:spAutoFit/>
          </a:bodyPr>
          <a:lstStyle/>
          <a:p>
            <a:r>
              <a:rPr lang="en-US" sz="2000" b="1" dirty="0"/>
              <a:t>Recombinant Protein Purification Approaches</a:t>
            </a:r>
          </a:p>
        </p:txBody>
      </p:sp>
    </p:spTree>
    <p:extLst>
      <p:ext uri="{BB962C8B-B14F-4D97-AF65-F5344CB8AC3E}">
        <p14:creationId xmlns:p14="http://schemas.microsoft.com/office/powerpoint/2010/main" val="410339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2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P spid="52228" grpId="0"/>
      <p:bldP spid="6"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966788" y="152400"/>
            <a:ext cx="6500812" cy="6019800"/>
          </a:xfrm>
          <a:prstGeom prst="rect">
            <a:avLst/>
          </a:prstGeom>
          <a:noFill/>
          <a:ln w="9525">
            <a:noFill/>
            <a:miter lim="800000"/>
            <a:headEnd/>
            <a:tailEnd/>
          </a:ln>
        </p:spPr>
      </p:pic>
      <p:sp>
        <p:nvSpPr>
          <p:cNvPr id="53251" name="Text Box 3"/>
          <p:cNvSpPr txBox="1">
            <a:spLocks noChangeArrowheads="1"/>
          </p:cNvSpPr>
          <p:nvPr/>
        </p:nvSpPr>
        <p:spPr bwMode="auto">
          <a:xfrm>
            <a:off x="5943600" y="228599"/>
            <a:ext cx="3048000" cy="3139321"/>
          </a:xfrm>
          <a:prstGeom prst="rect">
            <a:avLst/>
          </a:prstGeom>
          <a:noFill/>
          <a:ln w="9525">
            <a:noFill/>
            <a:miter lim="800000"/>
            <a:headEnd/>
            <a:tailEnd/>
          </a:ln>
        </p:spPr>
        <p:txBody>
          <a:bodyPr wrap="square">
            <a:spAutoFit/>
          </a:bodyPr>
          <a:lstStyle/>
          <a:p>
            <a:pPr>
              <a:spcBef>
                <a:spcPct val="50000"/>
              </a:spcBef>
            </a:pPr>
            <a:r>
              <a:rPr lang="en-US" dirty="0"/>
              <a:t>Here the affinity tool is a </a:t>
            </a:r>
            <a:r>
              <a:rPr lang="en-US" b="1" dirty="0"/>
              <a:t>nickel-NTA </a:t>
            </a:r>
            <a:r>
              <a:rPr lang="en-US" dirty="0"/>
              <a:t>(</a:t>
            </a:r>
            <a:r>
              <a:rPr lang="en-US" dirty="0" err="1"/>
              <a:t>nitrilotriacetic</a:t>
            </a:r>
            <a:r>
              <a:rPr lang="en-US" dirty="0"/>
              <a:t> acid –chelates the nickel metal) –agarose column which binds </a:t>
            </a:r>
            <a:r>
              <a:rPr lang="en-US" b="1" dirty="0">
                <a:solidFill>
                  <a:srgbClr val="FF0000"/>
                </a:solidFill>
              </a:rPr>
              <a:t>6XHis </a:t>
            </a:r>
            <a:r>
              <a:rPr lang="en-US" b="1" u="sng" dirty="0">
                <a:solidFill>
                  <a:srgbClr val="FF0000"/>
                </a:solidFill>
              </a:rPr>
              <a:t>N-terminal </a:t>
            </a:r>
            <a:r>
              <a:rPr lang="en-US" b="1" dirty="0">
                <a:solidFill>
                  <a:srgbClr val="FF0000"/>
                </a:solidFill>
              </a:rPr>
              <a:t>tag</a:t>
            </a:r>
            <a:r>
              <a:rPr lang="en-US" dirty="0"/>
              <a:t>; </a:t>
            </a:r>
            <a:r>
              <a:rPr lang="en-US" b="1" dirty="0" err="1"/>
              <a:t>enterokinase</a:t>
            </a:r>
            <a:r>
              <a:rPr lang="en-US" b="1" dirty="0"/>
              <a:t> protease </a:t>
            </a:r>
            <a:r>
              <a:rPr lang="en-US" dirty="0"/>
              <a:t>cleaves the protease site.  All three reading frames are represented in a set of three plasmids.</a:t>
            </a:r>
          </a:p>
        </p:txBody>
      </p:sp>
      <p:sp>
        <p:nvSpPr>
          <p:cNvPr id="4" name="TextBox 3"/>
          <p:cNvSpPr txBox="1"/>
          <p:nvPr/>
        </p:nvSpPr>
        <p:spPr>
          <a:xfrm>
            <a:off x="86418" y="301256"/>
            <a:ext cx="1894781" cy="3139321"/>
          </a:xfrm>
          <a:prstGeom prst="rect">
            <a:avLst/>
          </a:prstGeom>
          <a:noFill/>
        </p:spPr>
        <p:txBody>
          <a:bodyPr wrap="square" rtlCol="0">
            <a:spAutoFit/>
          </a:bodyPr>
          <a:lstStyle/>
          <a:p>
            <a:r>
              <a:rPr lang="en-US" dirty="0">
                <a:solidFill>
                  <a:srgbClr val="FF0000"/>
                </a:solidFill>
              </a:rPr>
              <a:t>Protein-fusions: selection and detection tools </a:t>
            </a:r>
            <a:r>
              <a:rPr lang="en-US" dirty="0">
                <a:solidFill>
                  <a:schemeClr val="bg1"/>
                </a:solidFill>
              </a:rPr>
              <a:t>– </a:t>
            </a:r>
          </a:p>
          <a:p>
            <a:r>
              <a:rPr lang="en-US" b="1" dirty="0"/>
              <a:t>His6 selection on nickel resin</a:t>
            </a:r>
            <a:r>
              <a:rPr lang="en-US" dirty="0"/>
              <a:t>.</a:t>
            </a:r>
          </a:p>
          <a:p>
            <a:endParaRPr lang="en-US" dirty="0"/>
          </a:p>
          <a:p>
            <a:r>
              <a:rPr lang="en-US" i="1" dirty="0">
                <a:solidFill>
                  <a:schemeClr val="accent4"/>
                </a:solidFill>
              </a:rPr>
              <a:t>Note: the </a:t>
            </a:r>
            <a:r>
              <a:rPr lang="en-US" i="1" dirty="0" err="1">
                <a:solidFill>
                  <a:schemeClr val="accent4"/>
                </a:solidFill>
              </a:rPr>
              <a:t>pBAD</a:t>
            </a:r>
            <a:r>
              <a:rPr lang="en-US" i="1" dirty="0">
                <a:solidFill>
                  <a:schemeClr val="accent4"/>
                </a:solidFill>
              </a:rPr>
              <a:t> promoter is induced with the pentose sugar,  arabinose</a:t>
            </a:r>
          </a:p>
        </p:txBody>
      </p:sp>
    </p:spTree>
    <p:extLst>
      <p:ext uri="{BB962C8B-B14F-4D97-AF65-F5344CB8AC3E}">
        <p14:creationId xmlns:p14="http://schemas.microsoft.com/office/powerpoint/2010/main" val="108452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533400" y="0"/>
            <a:ext cx="3609975" cy="6172200"/>
          </a:xfrm>
          <a:prstGeom prst="rect">
            <a:avLst/>
          </a:prstGeom>
          <a:noFill/>
          <a:ln w="9525">
            <a:noFill/>
            <a:miter lim="800000"/>
            <a:headEnd/>
            <a:tailEnd/>
          </a:ln>
        </p:spPr>
      </p:pic>
      <p:sp>
        <p:nvSpPr>
          <p:cNvPr id="54275" name="Text Box 3"/>
          <p:cNvSpPr txBox="1">
            <a:spLocks noChangeArrowheads="1"/>
          </p:cNvSpPr>
          <p:nvPr/>
        </p:nvSpPr>
        <p:spPr bwMode="auto">
          <a:xfrm>
            <a:off x="4267200" y="781883"/>
            <a:ext cx="4572000" cy="4801314"/>
          </a:xfrm>
          <a:prstGeom prst="rect">
            <a:avLst/>
          </a:prstGeom>
          <a:noFill/>
          <a:ln w="9525">
            <a:noFill/>
            <a:miter lim="800000"/>
            <a:headEnd/>
            <a:tailEnd/>
          </a:ln>
        </p:spPr>
        <p:txBody>
          <a:bodyPr wrap="square">
            <a:spAutoFit/>
          </a:bodyPr>
          <a:lstStyle/>
          <a:p>
            <a:r>
              <a:rPr lang="en-US" dirty="0"/>
              <a:t>Here the IPTG-inducible  </a:t>
            </a:r>
            <a:r>
              <a:rPr lang="en-US" i="1" dirty="0" err="1"/>
              <a:t>tac</a:t>
            </a:r>
            <a:r>
              <a:rPr lang="en-US" dirty="0"/>
              <a:t> promoter. The strong </a:t>
            </a:r>
            <a:r>
              <a:rPr lang="en-US" dirty="0">
                <a:solidFill>
                  <a:srgbClr val="A50021"/>
                </a:solidFill>
              </a:rPr>
              <a:t>hybrid </a:t>
            </a:r>
            <a:r>
              <a:rPr lang="en-US" i="1" dirty="0">
                <a:solidFill>
                  <a:srgbClr val="A50021"/>
                </a:solidFill>
              </a:rPr>
              <a:t>tac </a:t>
            </a:r>
            <a:r>
              <a:rPr lang="en-US" dirty="0">
                <a:solidFill>
                  <a:srgbClr val="A50021"/>
                </a:solidFill>
              </a:rPr>
              <a:t> promoter </a:t>
            </a:r>
            <a:r>
              <a:rPr lang="en-US" dirty="0"/>
              <a:t>includes the - </a:t>
            </a:r>
            <a:r>
              <a:rPr lang="en-US" b="1" dirty="0"/>
              <a:t>10 </a:t>
            </a:r>
            <a:r>
              <a:rPr lang="en-US" dirty="0"/>
              <a:t>region of the lacUV5 and the </a:t>
            </a:r>
            <a:r>
              <a:rPr lang="en-US" b="1" dirty="0"/>
              <a:t>-35 </a:t>
            </a:r>
            <a:r>
              <a:rPr lang="en-US" dirty="0"/>
              <a:t>region of the trp C promoter. IPTG induces </a:t>
            </a:r>
            <a:r>
              <a:rPr lang="en-US" b="1" i="1" dirty="0" err="1"/>
              <a:t>tacP</a:t>
            </a:r>
            <a:r>
              <a:rPr lang="en-US" i="1" dirty="0"/>
              <a:t> </a:t>
            </a:r>
            <a:r>
              <a:rPr lang="en-US" dirty="0"/>
              <a:t>expression of a fusion gene containing a peptide coding sequence from the </a:t>
            </a:r>
            <a:r>
              <a:rPr lang="en-US" b="1" i="1" u="sng" dirty="0"/>
              <a:t>biotin carboxylase carrier protein</a:t>
            </a:r>
            <a:r>
              <a:rPr lang="en-US" dirty="0"/>
              <a:t> which is biotinylated </a:t>
            </a:r>
            <a:r>
              <a:rPr lang="en-US" i="1" dirty="0"/>
              <a:t>in vivo </a:t>
            </a:r>
            <a:r>
              <a:rPr lang="en-US" dirty="0"/>
              <a:t>at a lysine residue by the </a:t>
            </a:r>
            <a:r>
              <a:rPr lang="en-US" i="1" dirty="0"/>
              <a:t>E. coli </a:t>
            </a:r>
            <a:r>
              <a:rPr lang="en-US" b="1" dirty="0"/>
              <a:t>biotin ligase </a:t>
            </a:r>
            <a:r>
              <a:rPr lang="en-US" dirty="0"/>
              <a:t>(</a:t>
            </a:r>
            <a:r>
              <a:rPr lang="en-US" i="1" dirty="0" err="1"/>
              <a:t>Bir</a:t>
            </a:r>
            <a:r>
              <a:rPr lang="en-US" dirty="0" err="1"/>
              <a:t>A</a:t>
            </a:r>
            <a:r>
              <a:rPr lang="en-US" dirty="0"/>
              <a:t> gene product).   </a:t>
            </a:r>
          </a:p>
          <a:p>
            <a:endParaRPr lang="en-US" dirty="0">
              <a:solidFill>
                <a:srgbClr val="A50021"/>
              </a:solidFill>
            </a:endParaRPr>
          </a:p>
          <a:p>
            <a:r>
              <a:rPr lang="en-US" dirty="0">
                <a:solidFill>
                  <a:srgbClr val="A50021"/>
                </a:solidFill>
              </a:rPr>
              <a:t>Streptavidin-agarose</a:t>
            </a:r>
            <a:r>
              <a:rPr lang="en-US" dirty="0"/>
              <a:t> is then used to purify the protein of interest.  Streptavidin is a 60 kDa protein from </a:t>
            </a:r>
            <a:r>
              <a:rPr lang="en-US" i="1" dirty="0"/>
              <a:t>Streptomyces </a:t>
            </a:r>
            <a:r>
              <a:rPr lang="en-US" dirty="0"/>
              <a:t>bacteria. </a:t>
            </a:r>
          </a:p>
          <a:p>
            <a:endParaRPr lang="en-US" dirty="0">
              <a:solidFill>
                <a:schemeClr val="accent2"/>
              </a:solidFill>
            </a:endParaRPr>
          </a:p>
          <a:p>
            <a:r>
              <a:rPr lang="en-US" dirty="0">
                <a:solidFill>
                  <a:schemeClr val="accent2"/>
                </a:solidFill>
              </a:rPr>
              <a:t>Factor </a:t>
            </a:r>
            <a:r>
              <a:rPr lang="en-US" dirty="0" err="1">
                <a:solidFill>
                  <a:schemeClr val="accent2"/>
                </a:solidFill>
              </a:rPr>
              <a:t>Xa</a:t>
            </a:r>
            <a:r>
              <a:rPr lang="en-US" dirty="0">
                <a:solidFill>
                  <a:schemeClr val="accent2"/>
                </a:solidFill>
              </a:rPr>
              <a:t> protease </a:t>
            </a:r>
            <a:r>
              <a:rPr lang="en-US" dirty="0"/>
              <a:t>is used for release of the peptide.</a:t>
            </a:r>
          </a:p>
        </p:txBody>
      </p:sp>
      <p:pic>
        <p:nvPicPr>
          <p:cNvPr id="54276" name="Picture 4" descr="biotin"/>
          <p:cNvPicPr>
            <a:picLocks noChangeAspect="1" noChangeArrowheads="1"/>
          </p:cNvPicPr>
          <p:nvPr/>
        </p:nvPicPr>
        <p:blipFill>
          <a:blip r:embed="rId4" cstate="print"/>
          <a:srcRect/>
          <a:stretch>
            <a:fillRect/>
          </a:stretch>
        </p:blipFill>
        <p:spPr bwMode="auto">
          <a:xfrm>
            <a:off x="5257800" y="5170487"/>
            <a:ext cx="2476500" cy="1382713"/>
          </a:xfrm>
          <a:prstGeom prst="rect">
            <a:avLst/>
          </a:prstGeom>
          <a:noFill/>
          <a:ln w="9525">
            <a:noFill/>
            <a:miter lim="800000"/>
            <a:headEnd/>
            <a:tailEnd/>
          </a:ln>
        </p:spPr>
      </p:pic>
      <p:sp>
        <p:nvSpPr>
          <p:cNvPr id="54277" name="Text Box 6"/>
          <p:cNvSpPr txBox="1">
            <a:spLocks noChangeArrowheads="1"/>
          </p:cNvSpPr>
          <p:nvPr/>
        </p:nvSpPr>
        <p:spPr bwMode="auto">
          <a:xfrm>
            <a:off x="6705600" y="5334000"/>
            <a:ext cx="1828800" cy="646331"/>
          </a:xfrm>
          <a:prstGeom prst="rect">
            <a:avLst/>
          </a:prstGeom>
          <a:noFill/>
          <a:ln w="9525">
            <a:noFill/>
            <a:miter lim="800000"/>
            <a:headEnd/>
            <a:tailEnd/>
          </a:ln>
        </p:spPr>
        <p:txBody>
          <a:bodyPr>
            <a:spAutoFit/>
          </a:bodyPr>
          <a:lstStyle/>
          <a:p>
            <a:pPr>
              <a:spcBef>
                <a:spcPct val="50000"/>
              </a:spcBef>
            </a:pPr>
            <a:r>
              <a:rPr lang="en-US" dirty="0"/>
              <a:t>Biotin –vitamin B7</a:t>
            </a:r>
          </a:p>
        </p:txBody>
      </p:sp>
      <p:sp>
        <p:nvSpPr>
          <p:cNvPr id="6" name="TextBox 5"/>
          <p:cNvSpPr txBox="1"/>
          <p:nvPr/>
        </p:nvSpPr>
        <p:spPr>
          <a:xfrm>
            <a:off x="4267200" y="228600"/>
            <a:ext cx="4876800" cy="646331"/>
          </a:xfrm>
          <a:prstGeom prst="rect">
            <a:avLst/>
          </a:prstGeom>
          <a:noFill/>
        </p:spPr>
        <p:txBody>
          <a:bodyPr wrap="square" rtlCol="0">
            <a:spAutoFit/>
          </a:bodyPr>
          <a:lstStyle/>
          <a:p>
            <a:r>
              <a:rPr lang="en-US" b="1" i="1" u="sng" dirty="0">
                <a:solidFill>
                  <a:srgbClr val="FF0000"/>
                </a:solidFill>
              </a:rPr>
              <a:t>In vivo biotin modification </a:t>
            </a:r>
            <a:r>
              <a:rPr lang="en-US" b="1" i="1" u="sng" dirty="0"/>
              <a:t>of recombinant protein</a:t>
            </a:r>
          </a:p>
        </p:txBody>
      </p:sp>
    </p:spTree>
    <p:extLst>
      <p:ext uri="{BB962C8B-B14F-4D97-AF65-F5344CB8AC3E}">
        <p14:creationId xmlns:p14="http://schemas.microsoft.com/office/powerpoint/2010/main" val="89542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2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a:stretch>
            <a:fillRect/>
          </a:stretch>
        </p:blipFill>
        <p:spPr bwMode="auto">
          <a:xfrm>
            <a:off x="762000" y="2057400"/>
            <a:ext cx="7208838" cy="4572000"/>
          </a:xfrm>
          <a:prstGeom prst="rect">
            <a:avLst/>
          </a:prstGeom>
          <a:noFill/>
          <a:ln w="9525">
            <a:noFill/>
            <a:miter lim="800000"/>
            <a:headEnd/>
            <a:tailEnd/>
          </a:ln>
        </p:spPr>
      </p:pic>
      <p:sp>
        <p:nvSpPr>
          <p:cNvPr id="70659" name="Text Box 3"/>
          <p:cNvSpPr txBox="1">
            <a:spLocks noChangeArrowheads="1"/>
          </p:cNvSpPr>
          <p:nvPr/>
        </p:nvSpPr>
        <p:spPr bwMode="auto">
          <a:xfrm>
            <a:off x="381000" y="152400"/>
            <a:ext cx="8763000" cy="1615827"/>
          </a:xfrm>
          <a:prstGeom prst="rect">
            <a:avLst/>
          </a:prstGeom>
          <a:noFill/>
          <a:ln w="9525">
            <a:noFill/>
            <a:miter lim="800000"/>
            <a:headEnd/>
            <a:tailEnd/>
          </a:ln>
        </p:spPr>
        <p:txBody>
          <a:bodyPr wrap="square">
            <a:spAutoFit/>
          </a:bodyPr>
          <a:lstStyle/>
          <a:p>
            <a:pPr>
              <a:spcBef>
                <a:spcPct val="50000"/>
              </a:spcBef>
            </a:pPr>
            <a:r>
              <a:rPr lang="en-US" b="1" dirty="0">
                <a:solidFill>
                  <a:schemeClr val="accent2"/>
                </a:solidFill>
              </a:rPr>
              <a:t>Inclusion bodies</a:t>
            </a:r>
            <a:r>
              <a:rPr lang="en-US" dirty="0">
                <a:solidFill>
                  <a:schemeClr val="accent2"/>
                </a:solidFill>
              </a:rPr>
              <a:t> –</a:t>
            </a:r>
            <a:r>
              <a:rPr lang="en-US" dirty="0"/>
              <a:t>insoluble denatured protein, a common problem.  </a:t>
            </a:r>
          </a:p>
          <a:p>
            <a:pPr>
              <a:spcBef>
                <a:spcPct val="50000"/>
              </a:spcBef>
            </a:pPr>
            <a:r>
              <a:rPr lang="en-US" b="1" dirty="0">
                <a:solidFill>
                  <a:schemeClr val="accent2"/>
                </a:solidFill>
              </a:rPr>
              <a:t>Solutions</a:t>
            </a:r>
            <a:r>
              <a:rPr lang="en-US" dirty="0">
                <a:solidFill>
                  <a:schemeClr val="accent2"/>
                </a:solidFill>
              </a:rPr>
              <a:t> –</a:t>
            </a:r>
            <a:r>
              <a:rPr lang="en-US" dirty="0"/>
              <a:t> expression under conditions that may limit inclusion body formation (low temperature, short induction times, reduced IPTG concentration for lac P-driven promoters); dissolve the inclusion bodies (e.g., with urea) and re-fold the protein; use an alternative expression system (yeast, </a:t>
            </a:r>
            <a:r>
              <a:rPr lang="en-US" i="1" dirty="0" err="1"/>
              <a:t>bacculovirus</a:t>
            </a:r>
            <a:r>
              <a:rPr lang="en-US" dirty="0"/>
              <a:t>, </a:t>
            </a:r>
            <a:r>
              <a:rPr lang="en-US" i="1" dirty="0"/>
              <a:t>in vitro</a:t>
            </a:r>
            <a:r>
              <a:rPr lang="en-US" dirty="0"/>
              <a:t>)</a:t>
            </a:r>
            <a:endParaRPr lang="en-US" b="1" dirty="0"/>
          </a:p>
        </p:txBody>
      </p:sp>
    </p:spTree>
    <p:extLst>
      <p:ext uri="{BB962C8B-B14F-4D97-AF65-F5344CB8AC3E}">
        <p14:creationId xmlns:p14="http://schemas.microsoft.com/office/powerpoint/2010/main" val="419391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685800" y="990600"/>
            <a:ext cx="8001000" cy="5001369"/>
          </a:xfrm>
          <a:prstGeom prst="rect">
            <a:avLst/>
          </a:prstGeom>
          <a:noFill/>
          <a:ln w="9525">
            <a:noFill/>
            <a:miter lim="800000"/>
            <a:headEnd/>
            <a:tailEnd/>
          </a:ln>
        </p:spPr>
        <p:txBody>
          <a:bodyPr>
            <a:spAutoFit/>
          </a:bodyPr>
          <a:lstStyle/>
          <a:p>
            <a:pPr marL="342900" indent="-342900">
              <a:spcBef>
                <a:spcPct val="50000"/>
              </a:spcBef>
            </a:pPr>
            <a:r>
              <a:rPr lang="en-US" sz="2000" b="1" dirty="0">
                <a:solidFill>
                  <a:srgbClr val="800000"/>
                </a:solidFill>
              </a:rPr>
              <a:t>Global epitope tagging studies on </a:t>
            </a:r>
            <a:r>
              <a:rPr lang="en-US" sz="2000" b="1" u="sng" dirty="0">
                <a:solidFill>
                  <a:srgbClr val="800000"/>
                </a:solidFill>
              </a:rPr>
              <a:t>virtually all yeast protein-coding genes</a:t>
            </a:r>
            <a:r>
              <a:rPr lang="en-US" sz="2000" b="1" dirty="0">
                <a:solidFill>
                  <a:srgbClr val="800000"/>
                </a:solidFill>
              </a:rPr>
              <a:t> (~6,500) have been completed.</a:t>
            </a:r>
            <a:r>
              <a:rPr lang="en-US" dirty="0"/>
              <a:t>  </a:t>
            </a:r>
          </a:p>
          <a:p>
            <a:pPr marL="342900" indent="-342900">
              <a:spcBef>
                <a:spcPct val="50000"/>
              </a:spcBef>
            </a:pPr>
            <a:endParaRPr lang="en-US" dirty="0"/>
          </a:p>
          <a:p>
            <a:pPr marL="342900" indent="-342900">
              <a:spcBef>
                <a:spcPct val="50000"/>
              </a:spcBef>
            </a:pPr>
            <a:r>
              <a:rPr lang="en-US" b="1" dirty="0"/>
              <a:t>These have been used to determine:</a:t>
            </a:r>
          </a:p>
          <a:p>
            <a:pPr marL="342900" indent="-342900">
              <a:spcBef>
                <a:spcPct val="50000"/>
              </a:spcBef>
              <a:buFontTx/>
              <a:buAutoNum type="arabicParenR"/>
            </a:pPr>
            <a:r>
              <a:rPr lang="en-US" b="1" dirty="0"/>
              <a:t>The relative abundance of each protein</a:t>
            </a:r>
            <a:r>
              <a:rPr lang="en-US" dirty="0"/>
              <a:t> within a cell (using </a:t>
            </a:r>
            <a:r>
              <a:rPr lang="en-US" b="1" dirty="0">
                <a:solidFill>
                  <a:srgbClr val="FF0000"/>
                </a:solidFill>
              </a:rPr>
              <a:t>GFP or TAP </a:t>
            </a:r>
            <a:r>
              <a:rPr lang="en-US" dirty="0"/>
              <a:t>tags).  Changes in relative abundance during altered growth.  Turnover rate of proteins within the cell.</a:t>
            </a:r>
          </a:p>
          <a:p>
            <a:pPr marL="342900" indent="-342900">
              <a:spcBef>
                <a:spcPct val="50000"/>
              </a:spcBef>
              <a:buFontTx/>
              <a:buAutoNum type="arabicParenR"/>
            </a:pPr>
            <a:r>
              <a:rPr lang="en-US" b="1" dirty="0"/>
              <a:t>Sub-cellular locations</a:t>
            </a:r>
            <a:r>
              <a:rPr lang="en-US" dirty="0"/>
              <a:t> of each protein under a variety of conditions (e.g., growing or quiescent, activation of specific signal transduction pathways, cell cycle dependence).</a:t>
            </a:r>
          </a:p>
          <a:p>
            <a:pPr marL="342900" indent="-342900">
              <a:spcBef>
                <a:spcPct val="50000"/>
              </a:spcBef>
              <a:buFontTx/>
              <a:buAutoNum type="arabicParenR"/>
            </a:pPr>
            <a:r>
              <a:rPr lang="en-US" dirty="0"/>
              <a:t>The </a:t>
            </a:r>
            <a:r>
              <a:rPr lang="en-US" b="1" dirty="0"/>
              <a:t>composition of protein complexes</a:t>
            </a:r>
            <a:r>
              <a:rPr lang="en-US" dirty="0"/>
              <a:t> (TAP tag; select protein and use mass spectrometry to find associated partners).  </a:t>
            </a:r>
          </a:p>
          <a:p>
            <a:pPr marL="342900" indent="-342900">
              <a:spcBef>
                <a:spcPct val="50000"/>
              </a:spcBef>
            </a:pPr>
            <a:endParaRPr lang="en-US" dirty="0"/>
          </a:p>
          <a:p>
            <a:pPr marL="342900" indent="-342900">
              <a:spcBef>
                <a:spcPct val="50000"/>
              </a:spcBef>
            </a:pPr>
            <a:endParaRPr lang="en-US" dirty="0"/>
          </a:p>
        </p:txBody>
      </p:sp>
    </p:spTree>
    <p:extLst>
      <p:ext uri="{BB962C8B-B14F-4D97-AF65-F5344CB8AC3E}">
        <p14:creationId xmlns:p14="http://schemas.microsoft.com/office/powerpoint/2010/main" val="331981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1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41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41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4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8686800" cy="830997"/>
          </a:xfrm>
          <a:prstGeom prst="rect">
            <a:avLst/>
          </a:prstGeom>
          <a:noFill/>
        </p:spPr>
        <p:txBody>
          <a:bodyPr wrap="square" rtlCol="0">
            <a:spAutoFit/>
          </a:bodyPr>
          <a:lstStyle/>
          <a:p>
            <a:r>
              <a:rPr lang="en-US" sz="2400" b="1" dirty="0"/>
              <a:t>Remember – Friday lectures are on the Canvas website &amp; updated weekly</a:t>
            </a:r>
            <a:r>
              <a:rPr lang="en-US" sz="2400" dirty="0"/>
              <a:t>.</a:t>
            </a:r>
          </a:p>
        </p:txBody>
      </p:sp>
      <p:pic>
        <p:nvPicPr>
          <p:cNvPr id="4" name="Picture 3"/>
          <p:cNvPicPr>
            <a:picLocks noChangeAspect="1"/>
          </p:cNvPicPr>
          <p:nvPr/>
        </p:nvPicPr>
        <p:blipFill>
          <a:blip r:embed="rId2"/>
          <a:stretch>
            <a:fillRect/>
          </a:stretch>
        </p:blipFill>
        <p:spPr>
          <a:xfrm>
            <a:off x="990600" y="1143000"/>
            <a:ext cx="6858000" cy="5486400"/>
          </a:xfrm>
          <a:prstGeom prst="rect">
            <a:avLst/>
          </a:prstGeom>
        </p:spPr>
      </p:pic>
      <p:sp>
        <p:nvSpPr>
          <p:cNvPr id="6" name="Right Arrow 5"/>
          <p:cNvSpPr/>
          <p:nvPr/>
        </p:nvSpPr>
        <p:spPr>
          <a:xfrm>
            <a:off x="2133600" y="5029200"/>
            <a:ext cx="381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153001"/>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descr="25240_GFPPlus0"/>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200025" y="1298575"/>
            <a:ext cx="4295775" cy="4111625"/>
          </a:xfrm>
          <a:prstGeom prst="rect">
            <a:avLst/>
          </a:prstGeom>
          <a:noFill/>
          <a:ln w="9525">
            <a:noFill/>
            <a:miter lim="800000"/>
            <a:headEnd/>
            <a:tailEnd/>
          </a:ln>
        </p:spPr>
      </p:pic>
      <p:sp>
        <p:nvSpPr>
          <p:cNvPr id="69635" name="Rectangle 4"/>
          <p:cNvSpPr>
            <a:spLocks noChangeArrowheads="1"/>
          </p:cNvSpPr>
          <p:nvPr/>
        </p:nvSpPr>
        <p:spPr bwMode="auto">
          <a:xfrm>
            <a:off x="1457325" y="1760538"/>
            <a:ext cx="184150" cy="641350"/>
          </a:xfrm>
          <a:prstGeom prst="rect">
            <a:avLst/>
          </a:prstGeom>
          <a:noFill/>
          <a:ln w="9525">
            <a:noFill/>
            <a:miter lim="800000"/>
            <a:headEnd/>
            <a:tailEnd/>
          </a:ln>
        </p:spPr>
        <p:txBody>
          <a:bodyPr wrap="none" anchor="ctr">
            <a:spAutoFit/>
          </a:bodyPr>
          <a:lstStyle/>
          <a:p>
            <a:r>
              <a:rPr lang="en-US"/>
              <a:t/>
            </a:r>
            <a:br>
              <a:rPr lang="en-US"/>
            </a:br>
            <a:endParaRPr lang="en-US"/>
          </a:p>
        </p:txBody>
      </p:sp>
      <p:graphicFrame>
        <p:nvGraphicFramePr>
          <p:cNvPr id="95237" name="Group 5"/>
          <p:cNvGraphicFramePr>
            <a:graphicFrameLocks noGrp="1"/>
          </p:cNvGraphicFramePr>
          <p:nvPr/>
        </p:nvGraphicFramePr>
        <p:xfrm>
          <a:off x="1457325" y="2401888"/>
          <a:ext cx="1094105" cy="518160"/>
        </p:xfrm>
        <a:graphic>
          <a:graphicData uri="http://schemas.openxmlformats.org/drawingml/2006/table">
            <a:tbl>
              <a:tblPr/>
              <a:tblGrid>
                <a:gridCol w="885825">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1984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rgbClr val="000000"/>
                          </a:solidFill>
                          <a:effectLst/>
                          <a:latin typeface="Verdana" pitchFamily="34" charset="0"/>
                        </a:rPr>
                        <a:t>select image :: </a:t>
                      </a:r>
                      <a:endParaRPr kumimoji="0" lang="en-US" sz="1800" b="0" i="0" u="none" strike="noStrike" cap="none" normalizeH="0" baseline="0">
                        <a:ln>
                          <a:noFill/>
                        </a:ln>
                        <a:solidFill>
                          <a:schemeClr val="tx1"/>
                        </a:solidFill>
                        <a:effectLst/>
                        <a:latin typeface="Arial" charset="0"/>
                      </a:endParaRPr>
                    </a:p>
                  </a:txBody>
                  <a:tcP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69639" name="Picture 12" descr="NO01A-46_w2DIC_ver00-A-2000ms"/>
          <p:cNvPicPr>
            <a:picLocks noChangeAspect="1" noChangeArrowheads="1"/>
          </p:cNvPicPr>
          <p:nvPr/>
        </p:nvPicPr>
        <p:blipFill>
          <a:blip r:embed="rId4" cstate="print"/>
          <a:srcRect/>
          <a:stretch>
            <a:fillRect/>
          </a:stretch>
        </p:blipFill>
        <p:spPr bwMode="auto">
          <a:xfrm>
            <a:off x="4495800" y="1298575"/>
            <a:ext cx="4295775" cy="4111625"/>
          </a:xfrm>
          <a:prstGeom prst="rect">
            <a:avLst/>
          </a:prstGeom>
          <a:noFill/>
          <a:ln w="9525">
            <a:noFill/>
            <a:miter lim="800000"/>
            <a:headEnd/>
            <a:tailEnd/>
          </a:ln>
        </p:spPr>
      </p:pic>
      <p:sp>
        <p:nvSpPr>
          <p:cNvPr id="69640" name="Rectangle 13"/>
          <p:cNvSpPr>
            <a:spLocks noChangeArrowheads="1"/>
          </p:cNvSpPr>
          <p:nvPr/>
        </p:nvSpPr>
        <p:spPr bwMode="auto">
          <a:xfrm>
            <a:off x="5351463" y="1760538"/>
            <a:ext cx="184150" cy="641350"/>
          </a:xfrm>
          <a:prstGeom prst="rect">
            <a:avLst/>
          </a:prstGeom>
          <a:noFill/>
          <a:ln w="9525">
            <a:noFill/>
            <a:miter lim="800000"/>
            <a:headEnd/>
            <a:tailEnd/>
          </a:ln>
        </p:spPr>
        <p:txBody>
          <a:bodyPr wrap="none" anchor="ctr">
            <a:spAutoFit/>
          </a:bodyPr>
          <a:lstStyle/>
          <a:p>
            <a:r>
              <a:rPr lang="en-US"/>
              <a:t/>
            </a:r>
            <a:br>
              <a:rPr lang="en-US"/>
            </a:br>
            <a:endParaRPr lang="en-US"/>
          </a:p>
        </p:txBody>
      </p:sp>
      <p:graphicFrame>
        <p:nvGraphicFramePr>
          <p:cNvPr id="95246" name="Group 14"/>
          <p:cNvGraphicFramePr>
            <a:graphicFrameLocks noGrp="1"/>
          </p:cNvGraphicFramePr>
          <p:nvPr/>
        </p:nvGraphicFramePr>
        <p:xfrm>
          <a:off x="5351463" y="2401888"/>
          <a:ext cx="1094105" cy="518160"/>
        </p:xfrm>
        <a:graphic>
          <a:graphicData uri="http://schemas.openxmlformats.org/drawingml/2006/table">
            <a:tbl>
              <a:tblPr/>
              <a:tblGrid>
                <a:gridCol w="885825">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1984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rgbClr val="000000"/>
                          </a:solidFill>
                          <a:effectLst/>
                          <a:latin typeface="Verdana" pitchFamily="34" charset="0"/>
                        </a:rPr>
                        <a:t>select image :: </a:t>
                      </a:r>
                      <a:endParaRPr kumimoji="0" lang="en-US" sz="1800" b="0" i="0" u="none" strike="noStrike" cap="none" normalizeH="0" baseline="0">
                        <a:ln>
                          <a:noFill/>
                        </a:ln>
                        <a:solidFill>
                          <a:schemeClr val="tx1"/>
                        </a:solidFill>
                        <a:effectLst/>
                        <a:latin typeface="Arial" charset="0"/>
                      </a:endParaRPr>
                    </a:p>
                  </a:txBody>
                  <a:tcP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69644" name="Text Box 21"/>
          <p:cNvSpPr txBox="1">
            <a:spLocks noChangeArrowheads="1"/>
          </p:cNvSpPr>
          <p:nvPr/>
        </p:nvSpPr>
        <p:spPr bwMode="auto">
          <a:xfrm>
            <a:off x="228600" y="304800"/>
            <a:ext cx="8686800" cy="923330"/>
          </a:xfrm>
          <a:prstGeom prst="rect">
            <a:avLst/>
          </a:prstGeom>
          <a:noFill/>
          <a:ln w="9525">
            <a:noFill/>
            <a:miter lim="800000"/>
            <a:headEnd/>
            <a:tailEnd/>
          </a:ln>
        </p:spPr>
        <p:txBody>
          <a:bodyPr wrap="square">
            <a:spAutoFit/>
          </a:bodyPr>
          <a:lstStyle/>
          <a:p>
            <a:pPr>
              <a:spcBef>
                <a:spcPct val="50000"/>
              </a:spcBef>
            </a:pPr>
            <a:r>
              <a:rPr lang="en-US" b="1" dirty="0"/>
              <a:t>Prp43p helicase in the nucleus, 17,000 molecules per cell </a:t>
            </a:r>
            <a:r>
              <a:rPr lang="en-US" dirty="0"/>
              <a:t>– in more complex organisms such fusions can map gene expression across tissue types and developmental stages.  Shown here as a </a:t>
            </a:r>
            <a:r>
              <a:rPr lang="en-US" b="1" dirty="0">
                <a:solidFill>
                  <a:srgbClr val="FF0000"/>
                </a:solidFill>
              </a:rPr>
              <a:t>Prp43-GFP </a:t>
            </a:r>
            <a:r>
              <a:rPr lang="en-US" dirty="0"/>
              <a:t>tagged protein.</a:t>
            </a:r>
          </a:p>
        </p:txBody>
      </p:sp>
      <p:sp>
        <p:nvSpPr>
          <p:cNvPr id="2" name="TextBox 1"/>
          <p:cNvSpPr txBox="1"/>
          <p:nvPr/>
        </p:nvSpPr>
        <p:spPr>
          <a:xfrm>
            <a:off x="200025" y="5564372"/>
            <a:ext cx="8382000" cy="923330"/>
          </a:xfrm>
          <a:prstGeom prst="rect">
            <a:avLst/>
          </a:prstGeom>
          <a:noFill/>
        </p:spPr>
        <p:txBody>
          <a:bodyPr wrap="square" rtlCol="0">
            <a:spAutoFit/>
          </a:bodyPr>
          <a:lstStyle/>
          <a:p>
            <a:r>
              <a:rPr lang="en-US" dirty="0"/>
              <a:t>Subcellular localization has been done on almost all yeast protein coding genes – many have been scored for changes in abundance or localization associated with the cell cycle or under a variety of stress conditions.</a:t>
            </a:r>
          </a:p>
        </p:txBody>
      </p:sp>
    </p:spTree>
    <p:extLst>
      <p:ext uri="{BB962C8B-B14F-4D97-AF65-F5344CB8AC3E}">
        <p14:creationId xmlns:p14="http://schemas.microsoft.com/office/powerpoint/2010/main" val="108325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76200"/>
            <a:ext cx="8534400" cy="1143000"/>
          </a:xfrm>
        </p:spPr>
        <p:txBody>
          <a:bodyPr>
            <a:noAutofit/>
          </a:bodyPr>
          <a:lstStyle/>
          <a:p>
            <a:pPr eaLnBrk="1" hangingPunct="1"/>
            <a:r>
              <a:rPr lang="en-US" sz="2400" b="1" dirty="0"/>
              <a:t>In addition to GFP fusions most yeast protein coding genes have been modified with a TAP (tandem affinity purification) tag.  These can be used to purify </a:t>
            </a:r>
            <a:r>
              <a:rPr lang="en-US" sz="2400" b="1" u="sng" dirty="0"/>
              <a:t>protein complexes</a:t>
            </a:r>
            <a:r>
              <a:rPr lang="en-US" sz="2400" b="1" dirty="0"/>
              <a:t>.</a:t>
            </a:r>
          </a:p>
        </p:txBody>
      </p:sp>
      <p:sp>
        <p:nvSpPr>
          <p:cNvPr id="67587" name="Rectangle 3"/>
          <p:cNvSpPr>
            <a:spLocks noGrp="1" noChangeArrowheads="1"/>
          </p:cNvSpPr>
          <p:nvPr>
            <p:ph idx="1"/>
          </p:nvPr>
        </p:nvSpPr>
        <p:spPr>
          <a:xfrm>
            <a:off x="5943600" y="1524000"/>
            <a:ext cx="2971800" cy="4619624"/>
          </a:xfrm>
        </p:spPr>
        <p:txBody>
          <a:bodyPr>
            <a:noAutofit/>
          </a:bodyPr>
          <a:lstStyle/>
          <a:p>
            <a:pPr eaLnBrk="1" hangingPunct="1">
              <a:lnSpc>
                <a:spcPct val="90000"/>
              </a:lnSpc>
            </a:pPr>
            <a:r>
              <a:rPr lang="en-US" sz="1600" b="1" dirty="0"/>
              <a:t>Protein organization (4-parts):</a:t>
            </a:r>
            <a:r>
              <a:rPr lang="en-US" sz="1600" dirty="0">
                <a:solidFill>
                  <a:srgbClr val="CC0000"/>
                </a:solidFill>
              </a:rPr>
              <a:t> </a:t>
            </a:r>
            <a:r>
              <a:rPr lang="en-US" sz="1600" b="1" dirty="0">
                <a:solidFill>
                  <a:srgbClr val="CC0000"/>
                </a:solidFill>
              </a:rPr>
              <a:t>Protein of</a:t>
            </a:r>
            <a:r>
              <a:rPr lang="en-US" sz="1600" b="1" dirty="0"/>
              <a:t> </a:t>
            </a:r>
            <a:r>
              <a:rPr lang="en-US" sz="1600" b="1" dirty="0">
                <a:solidFill>
                  <a:srgbClr val="CC0000"/>
                </a:solidFill>
              </a:rPr>
              <a:t>interest</a:t>
            </a:r>
            <a:r>
              <a:rPr lang="en-US" sz="1600" b="1" dirty="0"/>
              <a:t>-</a:t>
            </a:r>
            <a:r>
              <a:rPr lang="en-US" sz="1600" b="1" dirty="0" err="1">
                <a:solidFill>
                  <a:schemeClr val="accent2"/>
                </a:solidFill>
              </a:rPr>
              <a:t>calmodulin</a:t>
            </a:r>
            <a:r>
              <a:rPr lang="en-US" sz="1600" b="1" dirty="0">
                <a:solidFill>
                  <a:schemeClr val="accent2"/>
                </a:solidFill>
              </a:rPr>
              <a:t> binding domain peptide</a:t>
            </a:r>
            <a:r>
              <a:rPr lang="en-US" sz="1600" b="1" dirty="0"/>
              <a:t>-</a:t>
            </a:r>
            <a:r>
              <a:rPr lang="en-US" sz="1600" b="1" dirty="0">
                <a:solidFill>
                  <a:srgbClr val="336600"/>
                </a:solidFill>
              </a:rPr>
              <a:t>TEV cleavage</a:t>
            </a:r>
            <a:r>
              <a:rPr lang="en-US" sz="1600" b="1" dirty="0"/>
              <a:t> </a:t>
            </a:r>
            <a:r>
              <a:rPr lang="en-US" sz="1600" b="1" dirty="0">
                <a:solidFill>
                  <a:srgbClr val="336600"/>
                </a:solidFill>
              </a:rPr>
              <a:t>site</a:t>
            </a:r>
            <a:r>
              <a:rPr lang="en-US" sz="1600" b="1" dirty="0"/>
              <a:t>-</a:t>
            </a:r>
            <a:r>
              <a:rPr lang="en-US" sz="1600" b="1" dirty="0">
                <a:solidFill>
                  <a:srgbClr val="800000"/>
                </a:solidFill>
              </a:rPr>
              <a:t>protein</a:t>
            </a:r>
            <a:r>
              <a:rPr lang="en-US" sz="1600" b="1" dirty="0"/>
              <a:t> </a:t>
            </a:r>
            <a:r>
              <a:rPr lang="en-US" sz="1600" b="1" dirty="0">
                <a:solidFill>
                  <a:srgbClr val="800000"/>
                </a:solidFill>
              </a:rPr>
              <a:t>A peptide</a:t>
            </a:r>
          </a:p>
          <a:p>
            <a:pPr eaLnBrk="1" hangingPunct="1">
              <a:lnSpc>
                <a:spcPct val="90000"/>
              </a:lnSpc>
            </a:pPr>
            <a:endParaRPr lang="en-US" sz="1600" dirty="0">
              <a:solidFill>
                <a:srgbClr val="800000"/>
              </a:solidFill>
            </a:endParaRPr>
          </a:p>
          <a:p>
            <a:pPr eaLnBrk="1" hangingPunct="1">
              <a:lnSpc>
                <a:spcPct val="90000"/>
              </a:lnSpc>
            </a:pPr>
            <a:r>
              <a:rPr lang="en-US" sz="1600" b="1" dirty="0"/>
              <a:t>Selection strategy:</a:t>
            </a:r>
            <a:r>
              <a:rPr lang="en-US" sz="1600" dirty="0"/>
              <a:t> 1) Bind protein A to </a:t>
            </a:r>
            <a:r>
              <a:rPr lang="en-US" sz="1600" dirty="0" err="1"/>
              <a:t>IgG</a:t>
            </a:r>
            <a:r>
              <a:rPr lang="en-US" sz="1600" dirty="0"/>
              <a:t> agarose, wash then elute protein with TEV protease, 2) bind the eluted material to </a:t>
            </a:r>
            <a:r>
              <a:rPr lang="en-US" sz="1600" dirty="0" err="1"/>
              <a:t>calmodulin</a:t>
            </a:r>
            <a:r>
              <a:rPr lang="en-US" sz="1600" dirty="0"/>
              <a:t> agarose and calcium, wash, then elute with EGTA.</a:t>
            </a:r>
          </a:p>
          <a:p>
            <a:pPr eaLnBrk="1" hangingPunct="1">
              <a:lnSpc>
                <a:spcPct val="90000"/>
              </a:lnSpc>
            </a:pPr>
            <a:endParaRPr lang="en-US" sz="1600" dirty="0"/>
          </a:p>
          <a:p>
            <a:pPr>
              <a:lnSpc>
                <a:spcPct val="90000"/>
              </a:lnSpc>
            </a:pPr>
            <a:r>
              <a:rPr lang="en-US" sz="1600" b="1" dirty="0"/>
              <a:t>Benefits:</a:t>
            </a:r>
            <a:r>
              <a:rPr lang="en-US" sz="1600" dirty="0"/>
              <a:t>  1) affinity binding is very specific and tight, washes can be quite stringent 2) </a:t>
            </a:r>
            <a:r>
              <a:rPr lang="en-US" sz="1600" dirty="0" err="1"/>
              <a:t>elutions</a:t>
            </a:r>
            <a:r>
              <a:rPr lang="en-US" sz="1600" dirty="0"/>
              <a:t> are very gentle and most importantly, peptide-specific</a:t>
            </a:r>
          </a:p>
          <a:p>
            <a:pPr marL="0" indent="0">
              <a:lnSpc>
                <a:spcPct val="90000"/>
              </a:lnSpc>
              <a:buNone/>
            </a:pPr>
            <a:r>
              <a:rPr lang="en-US" sz="1200" dirty="0"/>
              <a:t>Nat </a:t>
            </a:r>
            <a:r>
              <a:rPr lang="en-US" sz="1200" dirty="0" err="1"/>
              <a:t>Biotechnol</a:t>
            </a:r>
            <a:r>
              <a:rPr lang="en-US" sz="1200" dirty="0"/>
              <a:t>. 1999  Oct;17(10):1030-1032. </a:t>
            </a:r>
          </a:p>
        </p:txBody>
      </p:sp>
      <p:pic>
        <p:nvPicPr>
          <p:cNvPr id="5122" name="Picture 2" descr="http://www.nature.com/nrm/journal/v4/n1/images/nrm1007-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5715000" cy="4695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4271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1143000" y="823913"/>
            <a:ext cx="6813550" cy="5653087"/>
          </a:xfrm>
          <a:prstGeom prst="rect">
            <a:avLst/>
          </a:prstGeom>
          <a:noFill/>
          <a:ln w="9525">
            <a:noFill/>
            <a:miter lim="800000"/>
            <a:headEnd/>
            <a:tailEnd/>
          </a:ln>
        </p:spPr>
      </p:pic>
      <p:sp>
        <p:nvSpPr>
          <p:cNvPr id="59395" name="AutoShape 3"/>
          <p:cNvSpPr>
            <a:spLocks noChangeArrowheads="1"/>
          </p:cNvSpPr>
          <p:nvPr/>
        </p:nvSpPr>
        <p:spPr bwMode="auto">
          <a:xfrm>
            <a:off x="7391400" y="3505200"/>
            <a:ext cx="484188" cy="100013"/>
          </a:xfrm>
          <a:prstGeom prst="leftArrow">
            <a:avLst>
              <a:gd name="adj1" fmla="val 50000"/>
              <a:gd name="adj2" fmla="val 121031"/>
            </a:avLst>
          </a:prstGeom>
          <a:solidFill>
            <a:schemeClr val="accent1"/>
          </a:solidFill>
          <a:ln w="9525">
            <a:solidFill>
              <a:schemeClr val="tx1"/>
            </a:solidFill>
            <a:miter lim="800000"/>
            <a:headEnd/>
            <a:tailEnd/>
          </a:ln>
        </p:spPr>
        <p:txBody>
          <a:bodyPr wrap="none" anchor="ctr"/>
          <a:lstStyle/>
          <a:p>
            <a:endParaRPr lang="en-US"/>
          </a:p>
        </p:txBody>
      </p:sp>
      <p:sp>
        <p:nvSpPr>
          <p:cNvPr id="59396" name="Text Box 4"/>
          <p:cNvSpPr txBox="1">
            <a:spLocks noChangeArrowheads="1"/>
          </p:cNvSpPr>
          <p:nvPr/>
        </p:nvSpPr>
        <p:spPr bwMode="auto">
          <a:xfrm>
            <a:off x="5562600" y="6491287"/>
            <a:ext cx="1828800" cy="366713"/>
          </a:xfrm>
          <a:prstGeom prst="rect">
            <a:avLst/>
          </a:prstGeom>
          <a:noFill/>
          <a:ln w="9525">
            <a:noFill/>
            <a:miter lim="800000"/>
            <a:headEnd/>
            <a:tailEnd/>
          </a:ln>
        </p:spPr>
        <p:txBody>
          <a:bodyPr>
            <a:spAutoFit/>
          </a:bodyPr>
          <a:lstStyle/>
          <a:p>
            <a:pPr>
              <a:spcBef>
                <a:spcPct val="50000"/>
              </a:spcBef>
            </a:pPr>
            <a:r>
              <a:rPr lang="en-US" dirty="0">
                <a:solidFill>
                  <a:schemeClr val="hlink"/>
                </a:solidFill>
              </a:rPr>
              <a:t>Spliceosome</a:t>
            </a:r>
          </a:p>
        </p:txBody>
      </p:sp>
      <p:sp>
        <p:nvSpPr>
          <p:cNvPr id="59397" name="Text Box 5"/>
          <p:cNvSpPr txBox="1">
            <a:spLocks noChangeArrowheads="1"/>
          </p:cNvSpPr>
          <p:nvPr/>
        </p:nvSpPr>
        <p:spPr bwMode="auto">
          <a:xfrm>
            <a:off x="4343400" y="6262688"/>
            <a:ext cx="1371600" cy="641350"/>
          </a:xfrm>
          <a:prstGeom prst="rect">
            <a:avLst/>
          </a:prstGeom>
          <a:noFill/>
          <a:ln w="9525">
            <a:noFill/>
            <a:miter lim="800000"/>
            <a:headEnd/>
            <a:tailEnd/>
          </a:ln>
        </p:spPr>
        <p:txBody>
          <a:bodyPr>
            <a:spAutoFit/>
          </a:bodyPr>
          <a:lstStyle/>
          <a:p>
            <a:pPr>
              <a:spcBef>
                <a:spcPct val="50000"/>
              </a:spcBef>
            </a:pPr>
            <a:r>
              <a:rPr lang="en-US" dirty="0">
                <a:solidFill>
                  <a:schemeClr val="hlink"/>
                </a:solidFill>
              </a:rPr>
              <a:t>NTC proteins</a:t>
            </a:r>
          </a:p>
        </p:txBody>
      </p:sp>
      <p:sp>
        <p:nvSpPr>
          <p:cNvPr id="6" name="TextBox 5"/>
          <p:cNvSpPr txBox="1"/>
          <p:nvPr/>
        </p:nvSpPr>
        <p:spPr>
          <a:xfrm>
            <a:off x="457200" y="234766"/>
            <a:ext cx="7315200" cy="584775"/>
          </a:xfrm>
          <a:prstGeom prst="rect">
            <a:avLst/>
          </a:prstGeom>
          <a:noFill/>
        </p:spPr>
        <p:txBody>
          <a:bodyPr wrap="square" rtlCol="0">
            <a:spAutoFit/>
          </a:bodyPr>
          <a:lstStyle/>
          <a:p>
            <a:r>
              <a:rPr lang="en-US" b="1" dirty="0"/>
              <a:t>We used TAP selection to isolate the native spliceosome. </a:t>
            </a:r>
            <a:r>
              <a:rPr lang="pt-BR" sz="1400" dirty="0"/>
              <a:t>J Biol Chem. 2003 Mar 7;278(10):7875-83</a:t>
            </a:r>
            <a:endParaRPr lang="en-US" sz="1400" b="1" dirty="0"/>
          </a:p>
        </p:txBody>
      </p:sp>
    </p:spTree>
    <p:extLst>
      <p:ext uri="{BB962C8B-B14F-4D97-AF65-F5344CB8AC3E}">
        <p14:creationId xmlns:p14="http://schemas.microsoft.com/office/powerpoint/2010/main" val="410855362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027" y="76200"/>
            <a:ext cx="8991600"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000" y="1987927"/>
            <a:ext cx="1905000" cy="4031873"/>
          </a:xfrm>
          <a:prstGeom prst="rect">
            <a:avLst/>
          </a:prstGeom>
          <a:noFill/>
        </p:spPr>
        <p:txBody>
          <a:bodyPr wrap="square" rtlCol="0">
            <a:spAutoFit/>
          </a:bodyPr>
          <a:lstStyle/>
          <a:p>
            <a:r>
              <a:rPr lang="en-US" sz="1600" dirty="0"/>
              <a:t>Two-hybrid, PCA, affinity selection approaches are </a:t>
            </a:r>
            <a:r>
              <a:rPr lang="en-US" sz="1600" b="1" dirty="0"/>
              <a:t>physical interaction assays</a:t>
            </a:r>
          </a:p>
          <a:p>
            <a:endParaRPr lang="en-US" sz="1600" dirty="0"/>
          </a:p>
          <a:p>
            <a:r>
              <a:rPr lang="en-US" sz="1600" b="1" dirty="0"/>
              <a:t>Genetic interactions assays (e.g., synthetic lethality, dosage suppression) </a:t>
            </a:r>
            <a:r>
              <a:rPr lang="en-US" sz="1600" dirty="0"/>
              <a:t>provide complementary information</a:t>
            </a:r>
          </a:p>
        </p:txBody>
      </p:sp>
    </p:spTree>
    <p:extLst>
      <p:ext uri="{BB962C8B-B14F-4D97-AF65-F5344CB8AC3E}">
        <p14:creationId xmlns:p14="http://schemas.microsoft.com/office/powerpoint/2010/main" val="132640316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152400" y="152400"/>
            <a:ext cx="8610600" cy="6477000"/>
          </a:xfrm>
          <a:prstGeom prst="rect">
            <a:avLst/>
          </a:prstGeom>
          <a:noFill/>
          <a:ln w="9525">
            <a:noFill/>
            <a:miter lim="800000"/>
            <a:headEnd/>
            <a:tailEnd/>
          </a:ln>
        </p:spPr>
      </p:pic>
      <p:sp>
        <p:nvSpPr>
          <p:cNvPr id="2" name="TextBox 1"/>
          <p:cNvSpPr txBox="1"/>
          <p:nvPr/>
        </p:nvSpPr>
        <p:spPr>
          <a:xfrm>
            <a:off x="5867400" y="1143000"/>
            <a:ext cx="2590800" cy="369332"/>
          </a:xfrm>
          <a:prstGeom prst="rect">
            <a:avLst/>
          </a:prstGeom>
          <a:noFill/>
        </p:spPr>
        <p:txBody>
          <a:bodyPr wrap="square" rtlCol="0">
            <a:spAutoFit/>
          </a:bodyPr>
          <a:lstStyle/>
          <a:p>
            <a:r>
              <a:rPr lang="en-US" dirty="0"/>
              <a:t>Protein capture</a:t>
            </a:r>
          </a:p>
        </p:txBody>
      </p:sp>
      <p:sp>
        <p:nvSpPr>
          <p:cNvPr id="3" name="TextBox 2"/>
          <p:cNvSpPr txBox="1"/>
          <p:nvPr/>
        </p:nvSpPr>
        <p:spPr>
          <a:xfrm>
            <a:off x="3505200" y="460744"/>
            <a:ext cx="5105400" cy="646331"/>
          </a:xfrm>
          <a:prstGeom prst="rect">
            <a:avLst/>
          </a:prstGeom>
          <a:noFill/>
        </p:spPr>
        <p:txBody>
          <a:bodyPr wrap="square" rtlCol="0">
            <a:spAutoFit/>
          </a:bodyPr>
          <a:lstStyle/>
          <a:p>
            <a:r>
              <a:rPr lang="en-US" dirty="0"/>
              <a:t>PCA = protein fragment complementation (GFP, ubiquitin, etc.)  </a:t>
            </a:r>
          </a:p>
        </p:txBody>
      </p:sp>
    </p:spTree>
    <p:extLst>
      <p:ext uri="{BB962C8B-B14F-4D97-AF65-F5344CB8AC3E}">
        <p14:creationId xmlns:p14="http://schemas.microsoft.com/office/powerpoint/2010/main" val="67382978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838200"/>
            <a:ext cx="7848600" cy="2677656"/>
          </a:xfrm>
          <a:prstGeom prst="rect">
            <a:avLst/>
          </a:prstGeom>
        </p:spPr>
        <p:txBody>
          <a:bodyPr wrap="square">
            <a:spAutoFit/>
          </a:bodyPr>
          <a:lstStyle/>
          <a:p>
            <a:pPr>
              <a:spcBef>
                <a:spcPct val="50000"/>
              </a:spcBef>
            </a:pPr>
            <a:r>
              <a:rPr lang="en-US" sz="2400" b="1" dirty="0">
                <a:latin typeface="Times New Roman" pitchFamily="18" charset="0"/>
                <a:cs typeface="Times New Roman" pitchFamily="18" charset="0"/>
              </a:rPr>
              <a:t>Protein affinity capture (proteomic) information </a:t>
            </a:r>
            <a:r>
              <a:rPr lang="en-US" sz="2400" dirty="0">
                <a:latin typeface="Times New Roman" pitchFamily="18" charset="0"/>
                <a:cs typeface="Times New Roman" pitchFamily="18" charset="0"/>
              </a:rPr>
              <a:t>combined with genome wide </a:t>
            </a:r>
            <a:r>
              <a:rPr lang="en-US" sz="2400" b="1" dirty="0">
                <a:latin typeface="Times New Roman" pitchFamily="18" charset="0"/>
                <a:cs typeface="Times New Roman" pitchFamily="18" charset="0"/>
              </a:rPr>
              <a:t>genetic interaction maps</a:t>
            </a: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global</a:t>
            </a:r>
            <a:r>
              <a:rPr lang="en-US" sz="2400" dirty="0">
                <a:latin typeface="Times New Roman" pitchFamily="18" charset="0"/>
                <a:cs typeface="Times New Roman" pitchFamily="18" charset="0"/>
              </a:rPr>
              <a:t> gene </a:t>
            </a:r>
            <a:r>
              <a:rPr lang="en-US" sz="2400" b="1" dirty="0">
                <a:latin typeface="Times New Roman" pitchFamily="18" charset="0"/>
                <a:cs typeface="Times New Roman" pitchFamily="18" charset="0"/>
              </a:rPr>
              <a:t>expression studies </a:t>
            </a:r>
            <a:r>
              <a:rPr lang="en-US" sz="2400" dirty="0">
                <a:latin typeface="Times New Roman" pitchFamily="18" charset="0"/>
                <a:cs typeface="Times New Roman" pitchFamily="18" charset="0"/>
              </a:rPr>
              <a:t>and </a:t>
            </a:r>
            <a:r>
              <a:rPr lang="en-US" sz="2400" b="1" dirty="0">
                <a:latin typeface="Times New Roman" pitchFamily="18" charset="0"/>
                <a:cs typeface="Times New Roman" pitchFamily="18" charset="0"/>
              </a:rPr>
              <a:t>two-hybrid studies </a:t>
            </a:r>
            <a:r>
              <a:rPr lang="en-US" sz="2400" dirty="0">
                <a:latin typeface="Times New Roman" pitchFamily="18" charset="0"/>
                <a:cs typeface="Times New Roman" pitchFamily="18" charset="0"/>
              </a:rPr>
              <a:t>have been used to assemble the equivalent </a:t>
            </a:r>
            <a:r>
              <a:rPr lang="en-US" sz="3600" b="1" dirty="0">
                <a:solidFill>
                  <a:srgbClr val="FF0000"/>
                </a:solidFill>
                <a:latin typeface="Times New Roman" pitchFamily="18" charset="0"/>
                <a:cs typeface="Times New Roman" pitchFamily="18" charset="0"/>
              </a:rPr>
              <a:t>“social interaction networks” </a:t>
            </a:r>
            <a:r>
              <a:rPr lang="en-US" sz="2400" dirty="0">
                <a:latin typeface="Times New Roman" pitchFamily="18" charset="0"/>
                <a:cs typeface="Times New Roman" pitchFamily="18" charset="0"/>
              </a:rPr>
              <a:t>of related gene activities/proteins that describe cellular function.</a:t>
            </a:r>
          </a:p>
        </p:txBody>
      </p:sp>
    </p:spTree>
    <p:extLst>
      <p:ext uri="{BB962C8B-B14F-4D97-AF65-F5344CB8AC3E}">
        <p14:creationId xmlns:p14="http://schemas.microsoft.com/office/powerpoint/2010/main" val="47499094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ster_costanzo2009.jpg"/>
          <p:cNvPicPr>
            <a:picLocks noChangeAspect="1"/>
          </p:cNvPicPr>
          <p:nvPr/>
        </p:nvPicPr>
        <p:blipFill>
          <a:blip r:embed="rId2" cstate="print">
            <a:lum contrast="10000"/>
          </a:blip>
          <a:stretch>
            <a:fillRect/>
          </a:stretch>
        </p:blipFill>
        <p:spPr>
          <a:xfrm>
            <a:off x="0" y="0"/>
            <a:ext cx="914400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394061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7868" y="1676400"/>
            <a:ext cx="8458200" cy="3693319"/>
          </a:xfrm>
          <a:prstGeom prst="rect">
            <a:avLst/>
          </a:prstGeom>
          <a:noFill/>
        </p:spPr>
        <p:txBody>
          <a:bodyPr wrap="square" rtlCol="0">
            <a:spAutoFit/>
          </a:bodyPr>
          <a:lstStyle/>
          <a:p>
            <a:r>
              <a:rPr lang="en-US" b="1" dirty="0"/>
              <a:t>What can you learn using mass spectrometry with protein samples?  </a:t>
            </a:r>
            <a:r>
              <a:rPr lang="en-US" dirty="0"/>
              <a:t>The information gathered depends in part on the specific technology used and the questions asked.  Here are some of the questions that may be answered:</a:t>
            </a:r>
          </a:p>
          <a:p>
            <a:endParaRPr lang="en-US" dirty="0"/>
          </a:p>
          <a:p>
            <a:pPr marL="285750" indent="-285750">
              <a:buFontTx/>
              <a:buChar char="-"/>
            </a:pPr>
            <a:r>
              <a:rPr lang="en-US" dirty="0"/>
              <a:t>The identities of proteins residing within an organelle (e.g. mitochondria) or other complex protein mixtures (serum; large enzyme complexes; co-Immune precipitation studies) </a:t>
            </a:r>
          </a:p>
          <a:p>
            <a:pPr marL="285750" indent="-285750">
              <a:buFontTx/>
              <a:buChar char="-"/>
            </a:pPr>
            <a:r>
              <a:rPr lang="en-US" dirty="0"/>
              <a:t>Clinical typing of disease states based on protein composition and relative protein abundance in patient sera or other clinical samples </a:t>
            </a:r>
          </a:p>
          <a:p>
            <a:pPr marL="285750" indent="-285750">
              <a:buFontTx/>
              <a:buChar char="-"/>
            </a:pPr>
            <a:r>
              <a:rPr lang="en-US" dirty="0"/>
              <a:t>Identification of drug targets</a:t>
            </a:r>
          </a:p>
          <a:p>
            <a:pPr marL="285750" indent="-285750">
              <a:buFontTx/>
              <a:buChar char="-"/>
            </a:pPr>
            <a:r>
              <a:rPr lang="en-US" dirty="0"/>
              <a:t>The location and types of post-translational modifications on specific proteins</a:t>
            </a:r>
          </a:p>
          <a:p>
            <a:pPr marL="285750" indent="-285750">
              <a:buFontTx/>
              <a:buChar char="-"/>
            </a:pPr>
            <a:r>
              <a:rPr lang="en-US" dirty="0"/>
              <a:t>The sequence of an unknown protein</a:t>
            </a:r>
          </a:p>
          <a:p>
            <a:endParaRPr lang="en-US" dirty="0"/>
          </a:p>
        </p:txBody>
      </p:sp>
      <p:sp>
        <p:nvSpPr>
          <p:cNvPr id="3" name="TextBox 2"/>
          <p:cNvSpPr txBox="1"/>
          <p:nvPr/>
        </p:nvSpPr>
        <p:spPr>
          <a:xfrm>
            <a:off x="304800" y="228600"/>
            <a:ext cx="8458200" cy="923330"/>
          </a:xfrm>
          <a:prstGeom prst="rect">
            <a:avLst/>
          </a:prstGeom>
          <a:noFill/>
        </p:spPr>
        <p:txBody>
          <a:bodyPr wrap="square" rtlCol="0">
            <a:spAutoFit/>
          </a:bodyPr>
          <a:lstStyle/>
          <a:p>
            <a:r>
              <a:rPr lang="en-US" b="1" dirty="0"/>
              <a:t>Proteomics: </a:t>
            </a:r>
            <a:r>
              <a:rPr lang="en-US" dirty="0"/>
              <a:t>identification of proteins present in complex mixtures (tissues, organelles) to investigate the composition and characteristics of native and disease complexes. </a:t>
            </a:r>
          </a:p>
        </p:txBody>
      </p:sp>
    </p:spTree>
    <p:extLst>
      <p:ext uri="{BB962C8B-B14F-4D97-AF65-F5344CB8AC3E}">
        <p14:creationId xmlns:p14="http://schemas.microsoft.com/office/powerpoint/2010/main" val="98696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verview of MS.gif"/>
          <p:cNvPicPr>
            <a:picLocks noChangeAspect="1"/>
          </p:cNvPicPr>
          <p:nvPr/>
        </p:nvPicPr>
        <p:blipFill>
          <a:blip r:embed="rId2" cstate="print"/>
          <a:stretch>
            <a:fillRect/>
          </a:stretch>
        </p:blipFill>
        <p:spPr>
          <a:xfrm>
            <a:off x="1752600" y="1295400"/>
            <a:ext cx="5715000" cy="2352675"/>
          </a:xfrm>
          <a:prstGeom prst="rect">
            <a:avLst/>
          </a:prstGeom>
        </p:spPr>
      </p:pic>
      <p:sp>
        <p:nvSpPr>
          <p:cNvPr id="3" name="Rectangle 2"/>
          <p:cNvSpPr/>
          <p:nvPr/>
        </p:nvSpPr>
        <p:spPr>
          <a:xfrm>
            <a:off x="0" y="3619381"/>
            <a:ext cx="8382000" cy="800219"/>
          </a:xfrm>
          <a:prstGeom prst="rect">
            <a:avLst/>
          </a:prstGeom>
        </p:spPr>
        <p:txBody>
          <a:bodyPr wrap="square">
            <a:spAutoFit/>
          </a:bodyPr>
          <a:lstStyle/>
          <a:p>
            <a:pPr algn="ctr"/>
            <a:r>
              <a:rPr lang="en-US" sz="1400" dirty="0">
                <a:hlinkClick r:id="rId3" action="ppaction://hlinkfile"/>
              </a:rPr>
              <a:t>The basics of mass spectrometry in the twenty-first century</a:t>
            </a:r>
            <a:endParaRPr lang="en-US" sz="1400" dirty="0"/>
          </a:p>
          <a:p>
            <a:pPr algn="ctr"/>
            <a:r>
              <a:rPr lang="en-US" sz="1400" dirty="0"/>
              <a:t>Gary L. </a:t>
            </a:r>
            <a:r>
              <a:rPr lang="en-US" sz="1400" dirty="0" err="1"/>
              <a:t>Glish</a:t>
            </a:r>
            <a:r>
              <a:rPr lang="en-US" sz="1400" dirty="0"/>
              <a:t> &amp; Richard W. </a:t>
            </a:r>
            <a:r>
              <a:rPr lang="en-US" sz="1400" dirty="0" err="1"/>
              <a:t>Vachet</a:t>
            </a:r>
            <a:endParaRPr lang="en-US" sz="1400" dirty="0"/>
          </a:p>
          <a:p>
            <a:pPr algn="ctr"/>
            <a:r>
              <a:rPr lang="en-US" sz="1400" i="1" dirty="0"/>
              <a:t>Nature Reviews Drug Discovery </a:t>
            </a:r>
            <a:r>
              <a:rPr lang="en-US" sz="1400" b="1" dirty="0"/>
              <a:t>2</a:t>
            </a:r>
            <a:r>
              <a:rPr lang="en-US" sz="1400" dirty="0"/>
              <a:t>, 140-150 (February 2003</a:t>
            </a:r>
            <a:r>
              <a:rPr lang="en-US" dirty="0"/>
              <a:t>)</a:t>
            </a:r>
          </a:p>
        </p:txBody>
      </p:sp>
      <p:sp>
        <p:nvSpPr>
          <p:cNvPr id="4" name="TextBox 3"/>
          <p:cNvSpPr txBox="1"/>
          <p:nvPr/>
        </p:nvSpPr>
        <p:spPr>
          <a:xfrm>
            <a:off x="1676400" y="4791670"/>
            <a:ext cx="6019800" cy="923330"/>
          </a:xfrm>
          <a:prstGeom prst="rect">
            <a:avLst/>
          </a:prstGeom>
          <a:noFill/>
        </p:spPr>
        <p:txBody>
          <a:bodyPr wrap="square" rtlCol="0">
            <a:spAutoFit/>
          </a:bodyPr>
          <a:lstStyle/>
          <a:p>
            <a:r>
              <a:rPr lang="en-US" b="1" dirty="0"/>
              <a:t>Matrix Assisted Laser Desorption/Ionization (MADLI)</a:t>
            </a:r>
            <a:endParaRPr lang="en-US" dirty="0"/>
          </a:p>
          <a:p>
            <a:endParaRPr lang="en-US" b="1" dirty="0"/>
          </a:p>
          <a:p>
            <a:r>
              <a:rPr lang="en-US" b="1" dirty="0"/>
              <a:t>Electrospray Ionization (ESI)</a:t>
            </a:r>
          </a:p>
        </p:txBody>
      </p:sp>
      <p:sp>
        <p:nvSpPr>
          <p:cNvPr id="5" name="TextBox 4"/>
          <p:cNvSpPr txBox="1"/>
          <p:nvPr/>
        </p:nvSpPr>
        <p:spPr>
          <a:xfrm>
            <a:off x="685800" y="228600"/>
            <a:ext cx="8077200" cy="646331"/>
          </a:xfrm>
          <a:prstGeom prst="rect">
            <a:avLst/>
          </a:prstGeom>
          <a:noFill/>
        </p:spPr>
        <p:txBody>
          <a:bodyPr wrap="square" rtlCol="0">
            <a:spAutoFit/>
          </a:bodyPr>
          <a:lstStyle/>
          <a:p>
            <a:r>
              <a:rPr lang="en-US" b="1" dirty="0"/>
              <a:t>Two mass spectrometry approaches we will discuss: MALDI-TOF, ESI-Quadrupole ion trap – differ in ionization method and analyzer used</a:t>
            </a:r>
          </a:p>
        </p:txBody>
      </p:sp>
    </p:spTree>
    <p:extLst>
      <p:ext uri="{BB962C8B-B14F-4D97-AF65-F5344CB8AC3E}">
        <p14:creationId xmlns:p14="http://schemas.microsoft.com/office/powerpoint/2010/main" val="68476624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D gel electro.jpg"/>
          <p:cNvPicPr>
            <a:picLocks noChangeAspect="1"/>
          </p:cNvPicPr>
          <p:nvPr/>
        </p:nvPicPr>
        <p:blipFill>
          <a:blip r:embed="rId2" cstate="print"/>
          <a:stretch>
            <a:fillRect/>
          </a:stretch>
        </p:blipFill>
        <p:spPr>
          <a:xfrm>
            <a:off x="3886200" y="3048000"/>
            <a:ext cx="4876800" cy="2514600"/>
          </a:xfrm>
          <a:prstGeom prst="rect">
            <a:avLst/>
          </a:prstGeom>
        </p:spPr>
      </p:pic>
      <p:sp>
        <p:nvSpPr>
          <p:cNvPr id="3" name="Rectangle 2"/>
          <p:cNvSpPr/>
          <p:nvPr/>
        </p:nvSpPr>
        <p:spPr>
          <a:xfrm>
            <a:off x="533400" y="5486400"/>
            <a:ext cx="8610600" cy="1200329"/>
          </a:xfrm>
          <a:prstGeom prst="rect">
            <a:avLst/>
          </a:prstGeom>
        </p:spPr>
        <p:txBody>
          <a:bodyPr wrap="square">
            <a:spAutoFit/>
          </a:bodyPr>
          <a:lstStyle/>
          <a:p>
            <a:r>
              <a:rPr lang="en-US" dirty="0">
                <a:hlinkClick r:id="rId3"/>
              </a:rPr>
              <a:t>http://biol.lf1.cuni.cz/ucebnice/en/proteomics.htm</a:t>
            </a:r>
            <a:endParaRPr lang="en-US" dirty="0"/>
          </a:p>
          <a:p>
            <a:endParaRPr lang="en-US" dirty="0"/>
          </a:p>
          <a:p>
            <a:r>
              <a:rPr lang="en-US" dirty="0">
                <a:hlinkClick r:id="rId4"/>
              </a:rPr>
              <a:t>https://www.youtube.com/watch?v=NuIH9-6Fm6U</a:t>
            </a:r>
            <a:r>
              <a:rPr lang="en-US" dirty="0"/>
              <a:t>  (mass spectrometry video) </a:t>
            </a:r>
          </a:p>
          <a:p>
            <a:endParaRPr lang="en-US" dirty="0"/>
          </a:p>
        </p:txBody>
      </p:sp>
      <p:sp>
        <p:nvSpPr>
          <p:cNvPr id="5" name="TextBox 4"/>
          <p:cNvSpPr txBox="1"/>
          <p:nvPr/>
        </p:nvSpPr>
        <p:spPr>
          <a:xfrm>
            <a:off x="152400" y="152400"/>
            <a:ext cx="8839200" cy="3139321"/>
          </a:xfrm>
          <a:prstGeom prst="rect">
            <a:avLst/>
          </a:prstGeom>
          <a:noFill/>
        </p:spPr>
        <p:txBody>
          <a:bodyPr wrap="square" rtlCol="0">
            <a:spAutoFit/>
          </a:bodyPr>
          <a:lstStyle/>
          <a:p>
            <a:r>
              <a:rPr lang="en-US" b="1" dirty="0"/>
              <a:t>Proteomics &amp; Mass Spectrometry: </a:t>
            </a:r>
            <a:r>
              <a:rPr lang="en-US" dirty="0"/>
              <a:t>Complex mixtures of proteins from organelle preparations, secreted proteins, serum, immune precipitations, affinity purification, etc. can be compared by 2-dimensional electrophoresis* to define differences in pattern (due to changes in protein abundance or modification state).  Individual proteins can be excised, </a:t>
            </a:r>
            <a:r>
              <a:rPr lang="en-US" b="1" dirty="0"/>
              <a:t>digested with trypsin </a:t>
            </a:r>
            <a:r>
              <a:rPr lang="en-US" dirty="0"/>
              <a:t>and then identified by mass spectrometry. </a:t>
            </a:r>
          </a:p>
          <a:p>
            <a:endParaRPr lang="en-US" dirty="0"/>
          </a:p>
          <a:p>
            <a:r>
              <a:rPr lang="en-US" b="1" dirty="0"/>
              <a:t>2-dimensional gels</a:t>
            </a:r>
            <a:r>
              <a:rPr lang="en-US" dirty="0"/>
              <a:t> used for fractionation – first dimension </a:t>
            </a:r>
            <a:r>
              <a:rPr lang="en-US" dirty="0" err="1"/>
              <a:t>electrofocusing</a:t>
            </a:r>
            <a:r>
              <a:rPr lang="en-US" dirty="0"/>
              <a:t> that separates based on </a:t>
            </a:r>
            <a:r>
              <a:rPr lang="en-US" b="1" dirty="0"/>
              <a:t>isoelectric point</a:t>
            </a:r>
            <a:r>
              <a:rPr lang="en-US" dirty="0"/>
              <a:t>, second dimension standard SDS-PAGE that separates based largely on mass.</a:t>
            </a:r>
          </a:p>
          <a:p>
            <a:endParaRPr lang="en-US" dirty="0"/>
          </a:p>
        </p:txBody>
      </p:sp>
      <p:pic>
        <p:nvPicPr>
          <p:cNvPr id="6" name="Picture 5" descr="2d-description.gif"/>
          <p:cNvPicPr>
            <a:picLocks noChangeAspect="1"/>
          </p:cNvPicPr>
          <p:nvPr/>
        </p:nvPicPr>
        <p:blipFill>
          <a:blip r:embed="rId5" cstate="print"/>
          <a:stretch>
            <a:fillRect/>
          </a:stretch>
        </p:blipFill>
        <p:spPr>
          <a:xfrm>
            <a:off x="304800" y="3048000"/>
            <a:ext cx="3581400" cy="2514600"/>
          </a:xfrm>
          <a:prstGeom prst="rect">
            <a:avLst/>
          </a:prstGeom>
        </p:spPr>
      </p:pic>
    </p:spTree>
    <p:extLst>
      <p:ext uri="{BB962C8B-B14F-4D97-AF65-F5344CB8AC3E}">
        <p14:creationId xmlns:p14="http://schemas.microsoft.com/office/powerpoint/2010/main" val="2602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024" y="152400"/>
            <a:ext cx="8870576" cy="6247864"/>
          </a:xfrm>
          <a:prstGeom prst="rect">
            <a:avLst/>
          </a:prstGeom>
          <a:noFill/>
        </p:spPr>
        <p:txBody>
          <a:bodyPr wrap="square" rtlCol="0">
            <a:spAutoFit/>
          </a:bodyPr>
          <a:lstStyle/>
          <a:p>
            <a:pPr algn="ctr"/>
            <a:r>
              <a:rPr lang="en-US" sz="2400" b="1" dirty="0"/>
              <a:t>Last Lecture – take home points</a:t>
            </a:r>
          </a:p>
          <a:p>
            <a:endParaRPr lang="en-US" sz="2400" b="1" dirty="0"/>
          </a:p>
          <a:p>
            <a:pPr marL="342900" indent="-342900">
              <a:buAutoNum type="arabicParenR"/>
            </a:pPr>
            <a:r>
              <a:rPr lang="en-US" sz="2400" b="1" dirty="0"/>
              <a:t>Early history of recombinant DNA technology </a:t>
            </a:r>
            <a:r>
              <a:rPr lang="en-US" sz="2400" dirty="0"/>
              <a:t>~ 25 years from initial identification of restriction endonucleases to the point of rapid &amp; efficient DNA sequencing.  </a:t>
            </a:r>
          </a:p>
          <a:p>
            <a:pPr marL="342900" indent="-342900">
              <a:buAutoNum type="arabicParenR"/>
            </a:pPr>
            <a:endParaRPr lang="en-US" sz="2400" dirty="0"/>
          </a:p>
          <a:p>
            <a:pPr marL="342900" indent="-342900">
              <a:buFontTx/>
              <a:buAutoNum type="arabicParenR"/>
            </a:pPr>
            <a:r>
              <a:rPr lang="en-US" sz="2400" b="1" dirty="0"/>
              <a:t>Genetic exchange between organisms- </a:t>
            </a:r>
            <a:r>
              <a:rPr lang="en-US" sz="2400" dirty="0"/>
              <a:t>natural (horizontal gene transfer) and directed (transgenic organisms)</a:t>
            </a:r>
          </a:p>
          <a:p>
            <a:pPr marL="342900" indent="-342900">
              <a:buAutoNum type="arabicParenR"/>
            </a:pPr>
            <a:endParaRPr lang="en-US" sz="2400" dirty="0"/>
          </a:p>
          <a:p>
            <a:pPr marL="342900" indent="-342900">
              <a:buAutoNum type="arabicParenR"/>
            </a:pPr>
            <a:r>
              <a:rPr lang="en-US" sz="2400" b="1" dirty="0"/>
              <a:t>Impact &amp; ethics of recombinant DNA research</a:t>
            </a:r>
          </a:p>
          <a:p>
            <a:pPr marL="342900" indent="-342900">
              <a:buAutoNum type="arabicParenR"/>
            </a:pPr>
            <a:endParaRPr lang="en-US" sz="2400" b="1" dirty="0"/>
          </a:p>
          <a:p>
            <a:pPr marL="342900" indent="-342900">
              <a:buAutoNum type="arabicParenR"/>
            </a:pPr>
            <a:r>
              <a:rPr lang="en-US" sz="2400" b="1" dirty="0"/>
              <a:t>Knowledge of DNA sequence </a:t>
            </a:r>
            <a:r>
              <a:rPr lang="en-US" sz="2400" dirty="0"/>
              <a:t>greatly expands experimental opportunities from design to execution.</a:t>
            </a:r>
          </a:p>
          <a:p>
            <a:endParaRPr lang="en-US" sz="2400" dirty="0"/>
          </a:p>
          <a:p>
            <a:pPr marL="342900" indent="-342900">
              <a:buAutoNum type="arabicParenR"/>
            </a:pPr>
            <a:r>
              <a:rPr lang="en-US" sz="2400" b="1" dirty="0"/>
              <a:t>Nucleic acid structure – </a:t>
            </a:r>
            <a:r>
              <a:rPr lang="en-US" sz="2400" dirty="0"/>
              <a:t>A, B, Z double stranded helices; RNA &amp; DNA; 5’ and 3’ (ribose) ends of DNA</a:t>
            </a:r>
          </a:p>
          <a:p>
            <a:pPr marL="342900" indent="-342900">
              <a:buAutoNum type="arabicParenR"/>
            </a:pPr>
            <a:endParaRPr lang="en-US" sz="1600" dirty="0"/>
          </a:p>
        </p:txBody>
      </p:sp>
    </p:spTree>
    <p:extLst>
      <p:ext uri="{BB962C8B-B14F-4D97-AF65-F5344CB8AC3E}">
        <p14:creationId xmlns:p14="http://schemas.microsoft.com/office/powerpoint/2010/main" val="1589441765"/>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udying-a-proteome-by-2-D-gel-electrophoresis-followed-by-MALDI-TOF-6111158.png"/>
          <p:cNvPicPr>
            <a:picLocks noChangeAspect="1"/>
          </p:cNvPicPr>
          <p:nvPr/>
        </p:nvPicPr>
        <p:blipFill>
          <a:blip r:embed="rId2" cstate="print"/>
          <a:stretch>
            <a:fillRect/>
          </a:stretch>
        </p:blipFill>
        <p:spPr>
          <a:xfrm>
            <a:off x="553771" y="533400"/>
            <a:ext cx="7467599" cy="4648200"/>
          </a:xfrm>
          <a:prstGeom prst="rect">
            <a:avLst/>
          </a:prstGeom>
        </p:spPr>
      </p:pic>
      <p:sp>
        <p:nvSpPr>
          <p:cNvPr id="3" name="Rectangle 2"/>
          <p:cNvSpPr/>
          <p:nvPr/>
        </p:nvSpPr>
        <p:spPr>
          <a:xfrm>
            <a:off x="228600" y="76200"/>
            <a:ext cx="3259034" cy="307777"/>
          </a:xfrm>
          <a:prstGeom prst="rect">
            <a:avLst/>
          </a:prstGeom>
        </p:spPr>
        <p:txBody>
          <a:bodyPr wrap="none">
            <a:spAutoFit/>
          </a:bodyPr>
          <a:lstStyle/>
          <a:p>
            <a:r>
              <a:rPr lang="en-US" sz="1400" dirty="0">
                <a:hlinkClick r:id="rId3"/>
              </a:rPr>
              <a:t>http://www.motifolio.com/6111158.html</a:t>
            </a:r>
            <a:r>
              <a:rPr lang="en-US" sz="1400" dirty="0"/>
              <a:t> </a:t>
            </a:r>
          </a:p>
        </p:txBody>
      </p:sp>
      <p:sp>
        <p:nvSpPr>
          <p:cNvPr id="4" name="TextBox 3"/>
          <p:cNvSpPr txBox="1"/>
          <p:nvPr/>
        </p:nvSpPr>
        <p:spPr>
          <a:xfrm>
            <a:off x="152400" y="5105400"/>
            <a:ext cx="8915400" cy="1754326"/>
          </a:xfrm>
          <a:prstGeom prst="rect">
            <a:avLst/>
          </a:prstGeom>
          <a:noFill/>
        </p:spPr>
        <p:txBody>
          <a:bodyPr wrap="square" rtlCol="0">
            <a:spAutoFit/>
          </a:bodyPr>
          <a:lstStyle/>
          <a:p>
            <a:r>
              <a:rPr lang="en-US" b="1" dirty="0"/>
              <a:t>Matrix-assisted laser desorption ionization (MALDI) –Time of Flight (TOF) </a:t>
            </a:r>
            <a:r>
              <a:rPr lang="en-US" dirty="0"/>
              <a:t>analysis (</a:t>
            </a:r>
            <a:r>
              <a:rPr lang="en-US" b="1" dirty="0">
                <a:solidFill>
                  <a:srgbClr val="FF0000"/>
                </a:solidFill>
              </a:rPr>
              <a:t>MALDI-TOF</a:t>
            </a:r>
            <a:r>
              <a:rPr lang="en-US" dirty="0"/>
              <a:t>).  Embed tryptic peptide mix in </a:t>
            </a:r>
            <a:r>
              <a:rPr lang="en-US" b="1" dirty="0"/>
              <a:t>matrix</a:t>
            </a:r>
            <a:r>
              <a:rPr lang="en-US" dirty="0"/>
              <a:t> compound on a solid support, target the matrix with a </a:t>
            </a:r>
            <a:r>
              <a:rPr lang="en-US" b="1" dirty="0"/>
              <a:t>laser</a:t>
            </a:r>
            <a:r>
              <a:rPr lang="en-US" dirty="0"/>
              <a:t> to bring peptides into gas phase &amp; </a:t>
            </a:r>
            <a:r>
              <a:rPr lang="en-US" b="1" dirty="0"/>
              <a:t>ionize</a:t>
            </a:r>
            <a:r>
              <a:rPr lang="en-US" dirty="0"/>
              <a:t> peptide in an electric field.  Focus the ions toward a detector to score </a:t>
            </a:r>
            <a:r>
              <a:rPr lang="en-US" b="1" dirty="0"/>
              <a:t>mass/charge ratio</a:t>
            </a:r>
            <a:r>
              <a:rPr lang="en-US" dirty="0"/>
              <a:t>.  Compare these values to the conceptual proteome to identify specific protein(s)  in the mix.</a:t>
            </a:r>
          </a:p>
        </p:txBody>
      </p:sp>
      <p:sp>
        <p:nvSpPr>
          <p:cNvPr id="5" name="TextBox 4"/>
          <p:cNvSpPr txBox="1"/>
          <p:nvPr/>
        </p:nvSpPr>
        <p:spPr>
          <a:xfrm>
            <a:off x="3581400" y="59322"/>
            <a:ext cx="5128404" cy="615553"/>
          </a:xfrm>
          <a:prstGeom prst="rect">
            <a:avLst/>
          </a:prstGeom>
          <a:noFill/>
        </p:spPr>
        <p:txBody>
          <a:bodyPr wrap="square" rtlCol="0">
            <a:spAutoFit/>
          </a:bodyPr>
          <a:lstStyle/>
          <a:p>
            <a:r>
              <a:rPr lang="en-US" sz="1600" dirty="0">
                <a:hlinkClick r:id="rId4"/>
              </a:rPr>
              <a:t>https://www.youtube.com/watch?v=8R1Oyqx5KfE</a:t>
            </a:r>
            <a:endParaRPr lang="en-US" sz="1600" dirty="0"/>
          </a:p>
          <a:p>
            <a:endParaRPr lang="en-US" dirty="0"/>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1370" y="2514601"/>
            <a:ext cx="1046430" cy="837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968462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2366" y="355923"/>
            <a:ext cx="8853706" cy="369332"/>
          </a:xfrm>
          <a:prstGeom prst="rect">
            <a:avLst/>
          </a:prstGeom>
        </p:spPr>
        <p:txBody>
          <a:bodyPr wrap="none">
            <a:spAutoFit/>
          </a:bodyPr>
          <a:lstStyle/>
          <a:p>
            <a:r>
              <a:rPr lang="en-US" b="1" dirty="0"/>
              <a:t>Electrospray Ionization (ESI</a:t>
            </a:r>
            <a:r>
              <a:rPr lang="en-US" dirty="0"/>
              <a:t>) </a:t>
            </a:r>
            <a:r>
              <a:rPr lang="en-US" b="1" dirty="0"/>
              <a:t>MS/MS – </a:t>
            </a:r>
            <a:r>
              <a:rPr lang="en-US" b="1" u="sng" dirty="0"/>
              <a:t>multiple ionization events per sample</a:t>
            </a:r>
            <a:r>
              <a:rPr lang="en-US" u="sng" dirty="0"/>
              <a:t> </a:t>
            </a:r>
          </a:p>
        </p:txBody>
      </p:sp>
      <p:sp>
        <p:nvSpPr>
          <p:cNvPr id="4" name="Rectangle 3"/>
          <p:cNvSpPr/>
          <p:nvPr/>
        </p:nvSpPr>
        <p:spPr>
          <a:xfrm>
            <a:off x="685800" y="762000"/>
            <a:ext cx="7391400" cy="276999"/>
          </a:xfrm>
          <a:prstGeom prst="rect">
            <a:avLst/>
          </a:prstGeom>
        </p:spPr>
        <p:txBody>
          <a:bodyPr wrap="square">
            <a:spAutoFit/>
          </a:bodyPr>
          <a:lstStyle/>
          <a:p>
            <a:r>
              <a:rPr lang="en-US" sz="1200" dirty="0">
                <a:hlinkClick r:id="rId2"/>
              </a:rPr>
              <a:t>https://www.youtube.com/watch?v=mBT73Pesiog&amp;list=PLTLnMhSbhobJuje8OIqjFa1YOOEgN1xCx</a:t>
            </a:r>
            <a:endParaRPr lang="en-US" sz="1200" dirty="0"/>
          </a:p>
        </p:txBody>
      </p:sp>
      <p:sp>
        <p:nvSpPr>
          <p:cNvPr id="5" name="Rectangle 4"/>
          <p:cNvSpPr/>
          <p:nvPr/>
        </p:nvSpPr>
        <p:spPr>
          <a:xfrm>
            <a:off x="152400" y="2274838"/>
            <a:ext cx="8839200" cy="3816429"/>
          </a:xfrm>
          <a:prstGeom prst="rect">
            <a:avLst/>
          </a:prstGeom>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Electrospray Ionization (ESI</a:t>
            </a:r>
            <a:r>
              <a:rPr lang="en-US" sz="2400" dirty="0">
                <a:solidFill>
                  <a:prstClr val="black"/>
                </a:solidFill>
                <a:latin typeface="Times New Roman" panose="02020603050405020304" pitchFamily="18" charset="0"/>
                <a:cs typeface="Times New Roman" panose="02020603050405020304" pitchFamily="18" charset="0"/>
              </a:rPr>
              <a:t>) in which the peptide mixture is heated &amp; </a:t>
            </a:r>
            <a:r>
              <a:rPr lang="en-US" sz="2400" b="1" dirty="0">
                <a:solidFill>
                  <a:prstClr val="black"/>
                </a:solidFill>
                <a:latin typeface="Times New Roman" panose="02020603050405020304" pitchFamily="18" charset="0"/>
                <a:cs typeface="Times New Roman" panose="02020603050405020304" pitchFamily="18" charset="0"/>
              </a:rPr>
              <a:t>forced through a capillary tube in an strong electric field </a:t>
            </a:r>
            <a:r>
              <a:rPr lang="en-US" sz="2400" dirty="0">
                <a:solidFill>
                  <a:prstClr val="black"/>
                </a:solidFill>
                <a:latin typeface="Times New Roman" panose="02020603050405020304" pitchFamily="18" charset="0"/>
                <a:cs typeface="Times New Roman" panose="02020603050405020304" pitchFamily="18" charset="0"/>
              </a:rPr>
              <a:t>to emerge from a tiny orifice as a fine spay of charged droplets.</a:t>
            </a: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r>
              <a:rPr lang="en-US" sz="2400" dirty="0">
                <a:solidFill>
                  <a:prstClr val="black"/>
                </a:solidFill>
                <a:latin typeface="Times New Roman" panose="02020603050405020304" pitchFamily="18" charset="0"/>
                <a:cs typeface="Times New Roman" panose="02020603050405020304" pitchFamily="18" charset="0"/>
              </a:rPr>
              <a:t>The ions then enter the 4-pole (quadrupole) or related mass analyzer which focus/selects specific ions by alternating radio frequency (AC) and direct current (DC) fields for detection/identification.</a:t>
            </a:r>
          </a:p>
          <a:p>
            <a:endParaRPr lang="en-US" sz="1600" dirty="0">
              <a:solidFill>
                <a:prstClr val="black"/>
              </a:solidFill>
            </a:endParaRPr>
          </a:p>
          <a:p>
            <a:endParaRPr lang="en-US" sz="1600" dirty="0">
              <a:solidFill>
                <a:prstClr val="black"/>
              </a:solidFill>
            </a:endParaRPr>
          </a:p>
          <a:p>
            <a:endParaRPr lang="en-US" dirty="0"/>
          </a:p>
        </p:txBody>
      </p:sp>
    </p:spTree>
    <p:extLst>
      <p:ext uri="{BB962C8B-B14F-4D97-AF65-F5344CB8AC3E}">
        <p14:creationId xmlns:p14="http://schemas.microsoft.com/office/powerpoint/2010/main" val="5740489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nature.com/nbt/journal/v28/n7/images/nbt.1661-F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422" y="1175603"/>
            <a:ext cx="9010650" cy="5295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2366" y="355923"/>
            <a:ext cx="8853706" cy="369332"/>
          </a:xfrm>
          <a:prstGeom prst="rect">
            <a:avLst/>
          </a:prstGeom>
        </p:spPr>
        <p:txBody>
          <a:bodyPr wrap="none">
            <a:spAutoFit/>
          </a:bodyPr>
          <a:lstStyle/>
          <a:p>
            <a:r>
              <a:rPr lang="en-US" b="1" dirty="0"/>
              <a:t>Electrospray Ionization (ESI</a:t>
            </a:r>
            <a:r>
              <a:rPr lang="en-US" dirty="0"/>
              <a:t>) </a:t>
            </a:r>
            <a:r>
              <a:rPr lang="en-US" b="1" dirty="0"/>
              <a:t>MS/MS – multiple ionization events per sample</a:t>
            </a:r>
            <a:r>
              <a:rPr lang="en-US" dirty="0"/>
              <a:t> </a:t>
            </a:r>
          </a:p>
        </p:txBody>
      </p:sp>
      <p:sp>
        <p:nvSpPr>
          <p:cNvPr id="4" name="Rectangle 3"/>
          <p:cNvSpPr/>
          <p:nvPr/>
        </p:nvSpPr>
        <p:spPr>
          <a:xfrm>
            <a:off x="685800" y="762000"/>
            <a:ext cx="7391400" cy="276999"/>
          </a:xfrm>
          <a:prstGeom prst="rect">
            <a:avLst/>
          </a:prstGeom>
        </p:spPr>
        <p:txBody>
          <a:bodyPr wrap="square">
            <a:spAutoFit/>
          </a:bodyPr>
          <a:lstStyle/>
          <a:p>
            <a:r>
              <a:rPr lang="en-US" sz="1200" dirty="0">
                <a:hlinkClick r:id="rId3"/>
              </a:rPr>
              <a:t>https://www.youtube.com/watch?v=mBT73Pesiog&amp;list=PLTLnMhSbhobJuje8OIqjFa1YOOEgN1xCx</a:t>
            </a:r>
            <a:endParaRPr lang="en-US" sz="1200" dirty="0"/>
          </a:p>
        </p:txBody>
      </p:sp>
    </p:spTree>
    <p:extLst>
      <p:ext uri="{BB962C8B-B14F-4D97-AF65-F5344CB8AC3E}">
        <p14:creationId xmlns:p14="http://schemas.microsoft.com/office/powerpoint/2010/main" val="50477359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SMS.gif"/>
          <p:cNvPicPr>
            <a:picLocks noChangeAspect="1"/>
          </p:cNvPicPr>
          <p:nvPr/>
        </p:nvPicPr>
        <p:blipFill>
          <a:blip r:embed="rId2" cstate="print"/>
          <a:stretch>
            <a:fillRect/>
          </a:stretch>
        </p:blipFill>
        <p:spPr>
          <a:xfrm>
            <a:off x="533400" y="1590675"/>
            <a:ext cx="7924800" cy="2447925"/>
          </a:xfrm>
          <a:prstGeom prst="rect">
            <a:avLst/>
          </a:prstGeom>
        </p:spPr>
      </p:pic>
      <p:sp>
        <p:nvSpPr>
          <p:cNvPr id="4" name="Rectangle 3"/>
          <p:cNvSpPr/>
          <p:nvPr/>
        </p:nvSpPr>
        <p:spPr>
          <a:xfrm>
            <a:off x="152400" y="228600"/>
            <a:ext cx="8991600" cy="1477328"/>
          </a:xfrm>
          <a:prstGeom prst="rect">
            <a:avLst/>
          </a:prstGeom>
        </p:spPr>
        <p:txBody>
          <a:bodyPr wrap="square">
            <a:spAutoFit/>
          </a:bodyPr>
          <a:lstStyle/>
          <a:p>
            <a:r>
              <a:rPr lang="en-US" b="1" dirty="0"/>
              <a:t>In tandem mass spectrometry (or MS/MS) </a:t>
            </a:r>
            <a:r>
              <a:rPr lang="en-US" dirty="0"/>
              <a:t>ions with the mass-to-charge (</a:t>
            </a:r>
            <a:r>
              <a:rPr lang="en-US" i="1" dirty="0"/>
              <a:t>m/z</a:t>
            </a:r>
            <a:r>
              <a:rPr lang="en-US" dirty="0"/>
              <a:t>) ratio of interest (that is, parent or precursor ion) are selectively reacted to generate a mass spectrum of product ions by </a:t>
            </a:r>
            <a:r>
              <a:rPr lang="en-US" b="1" dirty="0"/>
              <a:t>CID, collision-induced dissociation.</a:t>
            </a:r>
            <a:r>
              <a:rPr lang="en-US" i="1" dirty="0"/>
              <a:t> Nature Reviews Drug Discovery </a:t>
            </a:r>
            <a:r>
              <a:rPr lang="en-US" b="1" dirty="0"/>
              <a:t>2</a:t>
            </a:r>
            <a:r>
              <a:rPr lang="en-US" dirty="0"/>
              <a:t>, 140-150 (February 2003)</a:t>
            </a:r>
          </a:p>
          <a:p>
            <a:endParaRPr lang="en-US" dirty="0"/>
          </a:p>
        </p:txBody>
      </p:sp>
      <p:sp>
        <p:nvSpPr>
          <p:cNvPr id="5" name="Rectangle 4"/>
          <p:cNvSpPr/>
          <p:nvPr/>
        </p:nvSpPr>
        <p:spPr>
          <a:xfrm>
            <a:off x="152400" y="4114800"/>
            <a:ext cx="8915400" cy="1754326"/>
          </a:xfrm>
          <a:prstGeom prst="rect">
            <a:avLst/>
          </a:prstGeom>
        </p:spPr>
        <p:txBody>
          <a:bodyPr wrap="square">
            <a:spAutoFit/>
          </a:bodyPr>
          <a:lstStyle/>
          <a:p>
            <a:pPr lvl="0"/>
            <a:r>
              <a:rPr lang="en-US" dirty="0">
                <a:solidFill>
                  <a:prstClr val="black"/>
                </a:solidFill>
              </a:rPr>
              <a:t>With CID, the parent ion </a:t>
            </a:r>
            <a:r>
              <a:rPr lang="en-US" b="1" dirty="0">
                <a:solidFill>
                  <a:prstClr val="black"/>
                </a:solidFill>
              </a:rPr>
              <a:t>collides with a neutral target (collision)</a:t>
            </a:r>
            <a:r>
              <a:rPr lang="en-US" dirty="0">
                <a:solidFill>
                  <a:prstClr val="black"/>
                </a:solidFill>
              </a:rPr>
              <a:t>.  This results in </a:t>
            </a:r>
            <a:r>
              <a:rPr lang="en-US" b="1" dirty="0">
                <a:solidFill>
                  <a:prstClr val="black"/>
                </a:solidFill>
              </a:rPr>
              <a:t>fragmentation of the parent ion peptide </a:t>
            </a:r>
            <a:r>
              <a:rPr lang="en-US" dirty="0">
                <a:solidFill>
                  <a:prstClr val="black"/>
                </a:solidFill>
              </a:rPr>
              <a:t>providing more detailed mass spectra to facilitate identification.  </a:t>
            </a:r>
          </a:p>
          <a:p>
            <a:pPr lvl="0"/>
            <a:endParaRPr lang="en-US" dirty="0">
              <a:solidFill>
                <a:prstClr val="black"/>
              </a:solidFill>
            </a:endParaRPr>
          </a:p>
          <a:p>
            <a:pPr lvl="0"/>
            <a:r>
              <a:rPr lang="en-US" b="1" dirty="0">
                <a:solidFill>
                  <a:prstClr val="black"/>
                </a:solidFill>
              </a:rPr>
              <a:t>MS/MS can be used for detailed peptide identification or de novo protein sequencing.</a:t>
            </a:r>
          </a:p>
        </p:txBody>
      </p:sp>
    </p:spTree>
    <p:extLst>
      <p:ext uri="{BB962C8B-B14F-4D97-AF65-F5344CB8AC3E}">
        <p14:creationId xmlns:p14="http://schemas.microsoft.com/office/powerpoint/2010/main" val="239963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SI vs maldi.gif"/>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14400" y="304800"/>
            <a:ext cx="7010400" cy="3048000"/>
          </a:xfrm>
          <a:prstGeom prst="rect">
            <a:avLst/>
          </a:prstGeom>
        </p:spPr>
      </p:pic>
      <p:sp>
        <p:nvSpPr>
          <p:cNvPr id="4" name="Rectangle 3"/>
          <p:cNvSpPr/>
          <p:nvPr/>
        </p:nvSpPr>
        <p:spPr>
          <a:xfrm>
            <a:off x="152400" y="3429000"/>
            <a:ext cx="8839200" cy="3046988"/>
          </a:xfrm>
          <a:prstGeom prst="rect">
            <a:avLst/>
          </a:prstGeom>
        </p:spPr>
        <p:txBody>
          <a:bodyPr wrap="square">
            <a:spAutoFit/>
          </a:bodyPr>
          <a:lstStyle/>
          <a:p>
            <a:r>
              <a:rPr lang="en-US" sz="1600" b="1" dirty="0"/>
              <a:t>a</a:t>
            </a:r>
            <a:r>
              <a:rPr lang="en-US" sz="1600" dirty="0"/>
              <a:t> | </a:t>
            </a:r>
            <a:r>
              <a:rPr lang="en-US" sz="1600" b="1" dirty="0"/>
              <a:t>Electrospray ionization (ESI) </a:t>
            </a:r>
            <a:r>
              <a:rPr lang="en-US" sz="1600" dirty="0"/>
              <a:t>mass spectrum of the 12 kDa cytochrome </a:t>
            </a:r>
            <a:r>
              <a:rPr lang="en-US" sz="1600" i="1" dirty="0"/>
              <a:t>c</a:t>
            </a:r>
            <a:r>
              <a:rPr lang="en-US" sz="1600" dirty="0"/>
              <a:t>: multiple peaks are observed due to the different charge states that arise from varying </a:t>
            </a:r>
            <a:r>
              <a:rPr lang="en-US" sz="1600" b="1" dirty="0"/>
              <a:t>degrees of protonation </a:t>
            </a:r>
            <a:r>
              <a:rPr lang="en-US" sz="1600" dirty="0"/>
              <a:t>within a peptide (basic residues most readily charged). </a:t>
            </a:r>
            <a:r>
              <a:rPr lang="en-US" sz="1600" b="1" dirty="0"/>
              <a:t>b</a:t>
            </a:r>
            <a:r>
              <a:rPr lang="en-US" sz="1600" dirty="0"/>
              <a:t> </a:t>
            </a:r>
            <a:r>
              <a:rPr lang="en-US" sz="1600" b="1" dirty="0"/>
              <a:t>| Matrix-assisted laser desorption/ionization (MALDI) </a:t>
            </a:r>
            <a:r>
              <a:rPr lang="en-US" sz="1600" dirty="0"/>
              <a:t>mass spectrum of cytochrome </a:t>
            </a:r>
            <a:r>
              <a:rPr lang="en-US" sz="1600" i="1" dirty="0"/>
              <a:t>c</a:t>
            </a:r>
            <a:r>
              <a:rPr lang="en-US" sz="1600" dirty="0"/>
              <a:t>: only a single peak is observed for the analyte because ionization in MALDI generally occurs by the </a:t>
            </a:r>
            <a:r>
              <a:rPr lang="en-US" sz="1600" b="1" dirty="0"/>
              <a:t>addition of a single proton</a:t>
            </a:r>
            <a:r>
              <a:rPr lang="en-US" sz="1600" dirty="0"/>
              <a:t>. </a:t>
            </a:r>
            <a:r>
              <a:rPr lang="en-US" sz="1600" u="sng" dirty="0"/>
              <a:t>Note the different mass-to-charge (</a:t>
            </a:r>
            <a:r>
              <a:rPr lang="en-US" sz="1600" i="1" u="sng" dirty="0"/>
              <a:t>m/z</a:t>
            </a:r>
            <a:r>
              <a:rPr lang="en-US" sz="1600" u="sng" dirty="0"/>
              <a:t>) scales</a:t>
            </a:r>
            <a:r>
              <a:rPr lang="en-US" sz="1600" dirty="0"/>
              <a:t>.</a:t>
            </a:r>
            <a:r>
              <a:rPr lang="en-US" sz="1600" i="1" dirty="0"/>
              <a:t> Nature Reviews Drug Discovery </a:t>
            </a:r>
            <a:r>
              <a:rPr lang="en-US" sz="1600" b="1" dirty="0"/>
              <a:t>2</a:t>
            </a:r>
            <a:r>
              <a:rPr lang="en-US" sz="1600" dirty="0"/>
              <a:t>, 140-150 (February 2003)</a:t>
            </a:r>
            <a:r>
              <a:rPr lang="en-US" dirty="0"/>
              <a:t> </a:t>
            </a:r>
          </a:p>
          <a:p>
            <a:endParaRPr lang="en-US" sz="1200" dirty="0"/>
          </a:p>
          <a:p>
            <a:r>
              <a:rPr lang="en-US" sz="1200" dirty="0"/>
              <a:t>Atmospheric pressure chemical ionization is a soft ionization technique but not as soft as ESI. Because charged ions are not generated in APCI and it operates at high temperatures (350-550 °C) this technique is used to analyze smaller, thermally stable polar and non-polar compounds https://sites.google.com/site/masonaco/Home/mass-spectrometry/sample-introduction-and-ionization/esi-apci. </a:t>
            </a:r>
          </a:p>
          <a:p>
            <a:endParaRPr lang="en-US" dirty="0"/>
          </a:p>
        </p:txBody>
      </p:sp>
    </p:spTree>
    <p:extLst>
      <p:ext uri="{BB962C8B-B14F-4D97-AF65-F5344CB8AC3E}">
        <p14:creationId xmlns:p14="http://schemas.microsoft.com/office/powerpoint/2010/main" val="46169343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AT.bmp"/>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52400" y="2400838"/>
            <a:ext cx="7619048" cy="4304762"/>
          </a:xfrm>
          <a:prstGeom prst="rect">
            <a:avLst/>
          </a:prstGeom>
        </p:spPr>
      </p:pic>
      <p:sp>
        <p:nvSpPr>
          <p:cNvPr id="3" name="TextBox 2"/>
          <p:cNvSpPr txBox="1"/>
          <p:nvPr/>
        </p:nvSpPr>
        <p:spPr>
          <a:xfrm>
            <a:off x="152400" y="264216"/>
            <a:ext cx="8991600" cy="1938992"/>
          </a:xfrm>
          <a:prstGeom prst="rect">
            <a:avLst/>
          </a:prstGeom>
          <a:noFill/>
        </p:spPr>
        <p:txBody>
          <a:bodyPr wrap="square" rtlCol="0">
            <a:spAutoFit/>
          </a:bodyPr>
          <a:lstStyle/>
          <a:p>
            <a:pPr algn="ctr"/>
            <a:r>
              <a:rPr lang="en-US" sz="2000" b="1" i="1" dirty="0">
                <a:solidFill>
                  <a:srgbClr val="FF0000"/>
                </a:solidFill>
              </a:rPr>
              <a:t>Making Proteomics Quantitative - Post-labeling</a:t>
            </a:r>
            <a:r>
              <a:rPr lang="en-US" sz="2000" b="1" dirty="0"/>
              <a:t> </a:t>
            </a:r>
            <a:r>
              <a:rPr lang="en-US" sz="2000" b="1" dirty="0">
                <a:solidFill>
                  <a:srgbClr val="FF0000"/>
                </a:solidFill>
              </a:rPr>
              <a:t>peptides to determine</a:t>
            </a:r>
            <a:r>
              <a:rPr lang="en-US" sz="2000" b="1" u="sng" dirty="0">
                <a:solidFill>
                  <a:srgbClr val="FF0000"/>
                </a:solidFill>
              </a:rPr>
              <a:t> </a:t>
            </a:r>
            <a:r>
              <a:rPr lang="en-US" sz="2000" b="1" dirty="0">
                <a:solidFill>
                  <a:srgbClr val="FF0000"/>
                </a:solidFill>
              </a:rPr>
              <a:t>relative protein abundance</a:t>
            </a:r>
          </a:p>
          <a:p>
            <a:r>
              <a:rPr lang="en-US" sz="1600" b="1" dirty="0"/>
              <a:t>Isotope-coded affinity tags (ICAT) </a:t>
            </a:r>
            <a:r>
              <a:rPr lang="en-US" sz="1600" dirty="0"/>
              <a:t>can be added to protein mixtures from different sources (e.g., cancer &amp; healthy) </a:t>
            </a:r>
            <a:r>
              <a:rPr lang="en-US" sz="1600" b="1" dirty="0"/>
              <a:t>to quantify changes in specific protein abundance</a:t>
            </a:r>
            <a:r>
              <a:rPr lang="en-US" sz="1600" dirty="0"/>
              <a:t>.  The principle is based on the fact that </a:t>
            </a:r>
            <a:r>
              <a:rPr lang="en-US" sz="1600" b="1" dirty="0"/>
              <a:t>hydrogen</a:t>
            </a:r>
            <a:r>
              <a:rPr lang="en-US" sz="1600" dirty="0"/>
              <a:t> (one proton) and </a:t>
            </a:r>
            <a:r>
              <a:rPr lang="en-US" sz="1600" b="1" dirty="0"/>
              <a:t>deuterium</a:t>
            </a:r>
            <a:r>
              <a:rPr lang="en-US" sz="1600" dirty="0"/>
              <a:t> (one proton plus one neutron) can be distinguished by mass spectrometry - hence a protein with modified with deuterium can be distinguished from the same protein containing only hydrogen.</a:t>
            </a:r>
          </a:p>
        </p:txBody>
      </p:sp>
      <p:sp>
        <p:nvSpPr>
          <p:cNvPr id="4" name="TextBox 3"/>
          <p:cNvSpPr txBox="1"/>
          <p:nvPr/>
        </p:nvSpPr>
        <p:spPr>
          <a:xfrm>
            <a:off x="7848600" y="1981200"/>
            <a:ext cx="1295400" cy="4770537"/>
          </a:xfrm>
          <a:prstGeom prst="rect">
            <a:avLst/>
          </a:prstGeom>
          <a:noFill/>
        </p:spPr>
        <p:txBody>
          <a:bodyPr wrap="square" rtlCol="0">
            <a:spAutoFit/>
          </a:bodyPr>
          <a:lstStyle/>
          <a:p>
            <a:r>
              <a:rPr lang="en-US" sz="1600" b="1" dirty="0"/>
              <a:t>Two different ICATs used </a:t>
            </a:r>
            <a:r>
              <a:rPr lang="en-US" sz="1600" dirty="0"/>
              <a:t>– one with </a:t>
            </a:r>
            <a:r>
              <a:rPr lang="en-US" sz="1600" b="1" dirty="0"/>
              <a:t>hydrogen </a:t>
            </a:r>
            <a:r>
              <a:rPr lang="en-US" sz="1600" dirty="0"/>
              <a:t>only the other with </a:t>
            </a:r>
            <a:r>
              <a:rPr lang="en-US" sz="1600" b="1" dirty="0"/>
              <a:t>deuterium</a:t>
            </a:r>
            <a:r>
              <a:rPr lang="en-US" sz="1600" dirty="0"/>
              <a:t>.  Each sample gets modified with one of these alternative reagents then the samples mixed and analyzed. </a:t>
            </a:r>
          </a:p>
        </p:txBody>
      </p:sp>
    </p:spTree>
    <p:extLst>
      <p:ext uri="{BB962C8B-B14F-4D97-AF65-F5344CB8AC3E}">
        <p14:creationId xmlns:p14="http://schemas.microsoft.com/office/powerpoint/2010/main" val="353031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lac.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733675" y="704850"/>
            <a:ext cx="3524250" cy="2495550"/>
          </a:xfrm>
          <a:prstGeom prst="rect">
            <a:avLst/>
          </a:prstGeom>
        </p:spPr>
      </p:pic>
      <p:sp>
        <p:nvSpPr>
          <p:cNvPr id="3" name="TextBox 2"/>
          <p:cNvSpPr txBox="1"/>
          <p:nvPr/>
        </p:nvSpPr>
        <p:spPr>
          <a:xfrm>
            <a:off x="533400" y="3429000"/>
            <a:ext cx="8458200" cy="3139321"/>
          </a:xfrm>
          <a:prstGeom prst="rect">
            <a:avLst/>
          </a:prstGeom>
          <a:noFill/>
        </p:spPr>
        <p:txBody>
          <a:bodyPr wrap="square" rtlCol="0">
            <a:spAutoFit/>
          </a:bodyPr>
          <a:lstStyle/>
          <a:p>
            <a:r>
              <a:rPr lang="en-US" b="1" u="sng" dirty="0">
                <a:solidFill>
                  <a:srgbClr val="FF0000"/>
                </a:solidFill>
              </a:rPr>
              <a:t>S</a:t>
            </a:r>
            <a:r>
              <a:rPr lang="en-US" b="1" dirty="0"/>
              <a:t>table-</a:t>
            </a:r>
            <a:r>
              <a:rPr lang="en-US" b="1" u="sng" dirty="0">
                <a:solidFill>
                  <a:srgbClr val="FF0000"/>
                </a:solidFill>
              </a:rPr>
              <a:t>i</a:t>
            </a:r>
            <a:r>
              <a:rPr lang="en-US" b="1" dirty="0"/>
              <a:t>sotope </a:t>
            </a:r>
            <a:r>
              <a:rPr lang="en-US" b="1" u="sng" dirty="0">
                <a:solidFill>
                  <a:srgbClr val="FF0000"/>
                </a:solidFill>
              </a:rPr>
              <a:t>l</a:t>
            </a:r>
            <a:r>
              <a:rPr lang="en-US" b="1" dirty="0"/>
              <a:t>abeling with </a:t>
            </a:r>
            <a:r>
              <a:rPr lang="en-US" b="1" u="sng" dirty="0">
                <a:solidFill>
                  <a:srgbClr val="FF0000"/>
                </a:solidFill>
              </a:rPr>
              <a:t>a</a:t>
            </a:r>
            <a:r>
              <a:rPr lang="en-US" b="1" dirty="0"/>
              <a:t>mino acids </a:t>
            </a:r>
            <a:r>
              <a:rPr lang="en-US" b="1" i="1" dirty="0"/>
              <a:t>in cell </a:t>
            </a:r>
            <a:r>
              <a:rPr lang="en-US" b="1" i="1" u="sng" dirty="0">
                <a:solidFill>
                  <a:srgbClr val="FF0000"/>
                </a:solidFill>
              </a:rPr>
              <a:t>c</a:t>
            </a:r>
            <a:r>
              <a:rPr lang="en-US" b="1" i="1" dirty="0"/>
              <a:t>ulture </a:t>
            </a:r>
            <a:r>
              <a:rPr lang="en-US" b="1" dirty="0"/>
              <a:t>(</a:t>
            </a:r>
            <a:r>
              <a:rPr lang="en-US" b="1" dirty="0">
                <a:solidFill>
                  <a:srgbClr val="FF0000"/>
                </a:solidFill>
              </a:rPr>
              <a:t>SILAC</a:t>
            </a:r>
            <a:r>
              <a:rPr lang="en-US" b="1" dirty="0"/>
              <a:t>) </a:t>
            </a:r>
            <a:r>
              <a:rPr lang="en-US" dirty="0"/>
              <a:t>uses light and heavy isotopes of </a:t>
            </a:r>
            <a:r>
              <a:rPr lang="en-US" b="1" dirty="0"/>
              <a:t>nitrogen</a:t>
            </a:r>
            <a:r>
              <a:rPr lang="en-US" dirty="0"/>
              <a:t> (N14, N15), </a:t>
            </a:r>
            <a:r>
              <a:rPr lang="en-US" b="1" dirty="0"/>
              <a:t>carbon</a:t>
            </a:r>
            <a:r>
              <a:rPr lang="en-US" dirty="0"/>
              <a:t> (C12, C13) or </a:t>
            </a:r>
            <a:r>
              <a:rPr lang="en-US" b="1" dirty="0"/>
              <a:t>hydrogen</a:t>
            </a:r>
            <a:r>
              <a:rPr lang="en-US" dirty="0"/>
              <a:t> (H1, H2).  </a:t>
            </a:r>
          </a:p>
          <a:p>
            <a:endParaRPr lang="en-US" dirty="0"/>
          </a:p>
          <a:p>
            <a:r>
              <a:rPr lang="en-US" dirty="0"/>
              <a:t>Here the labeling is done by the cells and does not require cysteine modification. The ratios of the same proteins present in the heavy and light samples are compared after normalization.  The same ideal as ICAT except that the heavy/light isotopes are added normally during growth – works best for microbes or tissue culture.</a:t>
            </a:r>
          </a:p>
          <a:p>
            <a:endParaRPr lang="en-US" dirty="0"/>
          </a:p>
          <a:p>
            <a:endParaRPr lang="en-US" dirty="0"/>
          </a:p>
        </p:txBody>
      </p:sp>
      <p:sp>
        <p:nvSpPr>
          <p:cNvPr id="4" name="Rectangle 3"/>
          <p:cNvSpPr/>
          <p:nvPr/>
        </p:nvSpPr>
        <p:spPr>
          <a:xfrm>
            <a:off x="1143000" y="5906869"/>
            <a:ext cx="6705600" cy="646331"/>
          </a:xfrm>
          <a:prstGeom prst="rect">
            <a:avLst/>
          </a:prstGeom>
        </p:spPr>
        <p:txBody>
          <a:bodyPr wrap="square">
            <a:spAutoFit/>
          </a:bodyPr>
          <a:lstStyle/>
          <a:p>
            <a:r>
              <a:rPr lang="en-US" dirty="0">
                <a:hlinkClick r:id="rId4"/>
              </a:rPr>
              <a:t>http://drugdiscoveryopinion.com/2009/03/page/2/</a:t>
            </a:r>
            <a:endParaRPr lang="en-US" dirty="0"/>
          </a:p>
          <a:p>
            <a:endParaRPr lang="en-US" dirty="0"/>
          </a:p>
        </p:txBody>
      </p:sp>
      <p:sp>
        <p:nvSpPr>
          <p:cNvPr id="5" name="TextBox 4"/>
          <p:cNvSpPr txBox="1"/>
          <p:nvPr/>
        </p:nvSpPr>
        <p:spPr>
          <a:xfrm>
            <a:off x="533400" y="76200"/>
            <a:ext cx="7620000" cy="381000"/>
          </a:xfrm>
          <a:prstGeom prst="rect">
            <a:avLst/>
          </a:prstGeom>
          <a:noFill/>
        </p:spPr>
        <p:txBody>
          <a:bodyPr wrap="square" rtlCol="0">
            <a:spAutoFit/>
          </a:bodyPr>
          <a:lstStyle/>
          <a:p>
            <a:r>
              <a:rPr lang="en-US" i="1" dirty="0"/>
              <a:t>	          </a:t>
            </a:r>
            <a:r>
              <a:rPr lang="en-US" b="1" i="1" dirty="0"/>
              <a:t>In vivo </a:t>
            </a:r>
            <a:r>
              <a:rPr lang="en-US" b="1" dirty="0"/>
              <a:t>labeling before protein isolation</a:t>
            </a:r>
          </a:p>
        </p:txBody>
      </p:sp>
    </p:spTree>
    <p:extLst>
      <p:ext uri="{BB962C8B-B14F-4D97-AF65-F5344CB8AC3E}">
        <p14:creationId xmlns:p14="http://schemas.microsoft.com/office/powerpoint/2010/main" val="31553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http://news.princeton.edu/uploads/296/image/Research%20Spotlight/rs12_large.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914400" y="1447800"/>
            <a:ext cx="7543800" cy="5267326"/>
          </a:xfrm>
          <a:prstGeom prst="rect">
            <a:avLst/>
          </a:prstGeom>
          <a:noFill/>
        </p:spPr>
      </p:pic>
      <p:sp>
        <p:nvSpPr>
          <p:cNvPr id="3" name="TextBox 2"/>
          <p:cNvSpPr txBox="1"/>
          <p:nvPr/>
        </p:nvSpPr>
        <p:spPr>
          <a:xfrm>
            <a:off x="457200" y="152400"/>
            <a:ext cx="8305800" cy="1646605"/>
          </a:xfrm>
          <a:prstGeom prst="rect">
            <a:avLst/>
          </a:prstGeom>
          <a:noFill/>
        </p:spPr>
        <p:txBody>
          <a:bodyPr wrap="square" rtlCol="0">
            <a:spAutoFit/>
          </a:bodyPr>
          <a:lstStyle/>
          <a:p>
            <a:r>
              <a:rPr lang="en-US" sz="1600" b="1" dirty="0"/>
              <a:t>Electrospray Ionization (ESI</a:t>
            </a:r>
            <a:r>
              <a:rPr lang="en-US" sz="1600" dirty="0"/>
              <a:t>) in which peptides heated &amp; </a:t>
            </a:r>
            <a:r>
              <a:rPr lang="en-US" sz="1600" b="1" dirty="0"/>
              <a:t>forced through a capillary tube in an strong electric field </a:t>
            </a:r>
            <a:r>
              <a:rPr lang="en-US" sz="1600" dirty="0"/>
              <a:t>to emerge from a tiny orifice as a fine spay of charged droplets that enter the 4-pole (quadrupole) mass analyzer(s) which focus/selects specific ions by alternating radio frequency (AC) and direct current (DC) fields. Peaks which are identified with Pilot or Pilot Sequel computer algorithms. </a:t>
            </a:r>
            <a:r>
              <a:rPr lang="en-US" sz="1050" dirty="0">
                <a:hlinkClick r:id="rId4"/>
              </a:rPr>
              <a:t>ttp://www.princeton.edu/cbe/news/archive/?id=2361</a:t>
            </a:r>
            <a:endParaRPr lang="en-US" sz="1050" dirty="0"/>
          </a:p>
          <a:p>
            <a:endParaRPr lang="en-US" sz="1050" dirty="0"/>
          </a:p>
        </p:txBody>
      </p:sp>
    </p:spTree>
    <p:extLst>
      <p:ext uri="{BB962C8B-B14F-4D97-AF65-F5344CB8AC3E}">
        <p14:creationId xmlns:p14="http://schemas.microsoft.com/office/powerpoint/2010/main" val="646966616"/>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8610600" cy="627864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mn-cs"/>
              </a:rPr>
              <a:t>Last Lecture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Cytosine and adenosine methylation in DNA – why does it matter?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Can inhibit the DNA cleavage activity of restriction endonucleases used in the lab</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Check the NEB catalog for specific enzyme sensitivity to methylation</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Can result in low efficiency cloning of foreign DNA due to enzymatic degradation of the modified/unmodified DNA </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Check your bacterial host genotype status of the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Hsd</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EcoK</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genes and the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Mrr</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McrA and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McrB</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endonuclease genes in the NEB catalog or the web site </a:t>
            </a:r>
            <a:r>
              <a:rPr kumimoji="0" lang="en-US" sz="1800" b="0" i="0" u="none" strike="noStrike" kern="1200" cap="none" spc="0" normalizeH="0" baseline="0" noProof="0" dirty="0">
                <a:ln>
                  <a:noFill/>
                </a:ln>
                <a:solidFill>
                  <a:prstClr val="black"/>
                </a:solidFill>
                <a:effectLst/>
                <a:uLnTx/>
                <a:uFillTx/>
                <a:latin typeface="Arial" charset="0"/>
                <a:ea typeface="+mn-ea"/>
                <a:cs typeface="+mn-cs"/>
                <a:hlinkClick r:id="rId2"/>
              </a:rPr>
              <a:t>http://www.openwetware.org/wiki/E._coli_genotypes</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Can result in low efficiency cloning of foreign DNA due to DNA replication arrest</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Check your bacterial host genotype status of the Dam and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Dcm</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methylase genes in the NEB catalog or the web sit: </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0" i="0" u="none" strike="noStrike" kern="1200" cap="none" spc="0" normalizeH="0" baseline="0" noProof="0" dirty="0">
                <a:ln>
                  <a:noFill/>
                </a:ln>
                <a:solidFill>
                  <a:prstClr val="black"/>
                </a:solidFill>
                <a:effectLst/>
                <a:uLnTx/>
                <a:uFillTx/>
                <a:latin typeface="Arial" charset="0"/>
                <a:ea typeface="+mn-ea"/>
                <a:cs typeface="+mn-cs"/>
                <a:hlinkClick r:id="rId2"/>
              </a:rPr>
              <a:t>http://www.openwetware.org/wiki/E._coli_genotypes</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Use of DNA Methylases in the Recombinant DNA Lab</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Use to prevent unwanted DNA cleavage during your cloning experiment</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For instance, to block cleavage at internal sequences of your insert DNA when you use synthetic dsDNA linkers containing the same site for cloning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4332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normAutofit fontScale="90000"/>
          </a:bodyPr>
          <a:lstStyle/>
          <a:p>
            <a:pPr eaLnBrk="1" hangingPunct="1"/>
            <a:r>
              <a:rPr lang="en-US" sz="4000" b="1" dirty="0">
                <a:solidFill>
                  <a:schemeClr val="bg1"/>
                </a:solidFill>
              </a:rPr>
              <a:t>History of Genetic Manipulation</a:t>
            </a:r>
            <a:endParaRPr lang="en-US" sz="4000" dirty="0">
              <a:solidFill>
                <a:schemeClr val="bg1"/>
              </a:solidFill>
            </a:endParaRPr>
          </a:p>
        </p:txBody>
      </p:sp>
      <p:sp>
        <p:nvSpPr>
          <p:cNvPr id="2051" name="Rectangle 3"/>
          <p:cNvSpPr>
            <a:spLocks noGrp="1" noChangeArrowheads="1"/>
          </p:cNvSpPr>
          <p:nvPr>
            <p:ph idx="1"/>
          </p:nvPr>
        </p:nvSpPr>
        <p:spPr>
          <a:xfrm>
            <a:off x="457200" y="1295400"/>
            <a:ext cx="8229600" cy="4876800"/>
          </a:xfrm>
        </p:spPr>
        <p:txBody>
          <a:bodyPr>
            <a:normAutofit/>
          </a:bodyPr>
          <a:lstStyle/>
          <a:p>
            <a:r>
              <a:rPr lang="en-US" sz="2000" b="1" dirty="0">
                <a:solidFill>
                  <a:schemeClr val="bg1"/>
                </a:solidFill>
              </a:rPr>
              <a:t>First divergence from wolf occurred ~40,000 years ago, rapid phenotypic changes seen ~15,000 ago with human settlements in stable agricultural communities (Vila et al., </a:t>
            </a:r>
            <a:r>
              <a:rPr lang="en-US" sz="2000" b="1" i="1" dirty="0">
                <a:solidFill>
                  <a:schemeClr val="bg1"/>
                </a:solidFill>
              </a:rPr>
              <a:t>Science 1997: </a:t>
            </a:r>
            <a:br>
              <a:rPr lang="en-US" sz="2000" b="1" i="1" dirty="0">
                <a:solidFill>
                  <a:schemeClr val="bg1"/>
                </a:solidFill>
              </a:rPr>
            </a:br>
            <a:r>
              <a:rPr lang="en-US" sz="2000" b="1" i="1" dirty="0">
                <a:solidFill>
                  <a:schemeClr val="bg1"/>
                </a:solidFill>
              </a:rPr>
              <a:t>Vol. 276 ,1687-1689 )</a:t>
            </a:r>
            <a:endParaRPr lang="en-US" sz="2000" b="1" dirty="0">
              <a:solidFill>
                <a:schemeClr val="bg1"/>
              </a:solidFill>
            </a:endParaRPr>
          </a:p>
        </p:txBody>
      </p:sp>
      <p:pic>
        <p:nvPicPr>
          <p:cNvPr id="2052" name="Picture 4" descr="chihuahua_artwork"/>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4210050" y="4017517"/>
            <a:ext cx="952500" cy="857250"/>
          </a:xfrm>
          <a:prstGeom prst="rect">
            <a:avLst/>
          </a:prstGeom>
          <a:noFill/>
          <a:ln w="9525">
            <a:noFill/>
            <a:miter lim="800000"/>
            <a:headEnd/>
            <a:tailEnd/>
          </a:ln>
        </p:spPr>
      </p:pic>
      <p:pic>
        <p:nvPicPr>
          <p:cNvPr id="2053" name="Picture 6" descr="Grey wolf"/>
          <p:cNvPicPr>
            <a:picLocks noChangeAspect="1" noChangeArrowheads="1"/>
          </p:cNvPicPr>
          <p:nvPr/>
        </p:nvPicPr>
        <p:blipFill>
          <a:blip r:embed="rId4" cstate="print"/>
          <a:srcRect/>
          <a:stretch>
            <a:fillRect/>
          </a:stretch>
        </p:blipFill>
        <p:spPr bwMode="auto">
          <a:xfrm>
            <a:off x="914400" y="3581400"/>
            <a:ext cx="1401311" cy="1600199"/>
          </a:xfrm>
          <a:prstGeom prst="rect">
            <a:avLst/>
          </a:prstGeom>
          <a:noFill/>
          <a:ln w="9525">
            <a:noFill/>
            <a:miter lim="800000"/>
            <a:headEnd/>
            <a:tailEnd/>
          </a:ln>
        </p:spPr>
      </p:pic>
      <p:sp>
        <p:nvSpPr>
          <p:cNvPr id="2054" name="AutoShape 7"/>
          <p:cNvSpPr>
            <a:spLocks noChangeArrowheads="1"/>
          </p:cNvSpPr>
          <p:nvPr/>
        </p:nvSpPr>
        <p:spPr bwMode="auto">
          <a:xfrm>
            <a:off x="3124200" y="4267200"/>
            <a:ext cx="976313"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en-US" dirty="0"/>
          </a:p>
        </p:txBody>
      </p:sp>
      <p:sp>
        <p:nvSpPr>
          <p:cNvPr id="2055" name="Text Box 8"/>
          <p:cNvSpPr txBox="1">
            <a:spLocks noChangeArrowheads="1"/>
          </p:cNvSpPr>
          <p:nvPr/>
        </p:nvSpPr>
        <p:spPr bwMode="auto">
          <a:xfrm>
            <a:off x="1066800" y="5867400"/>
            <a:ext cx="7239000" cy="523220"/>
          </a:xfrm>
          <a:prstGeom prst="rect">
            <a:avLst/>
          </a:prstGeom>
          <a:noFill/>
          <a:ln w="9525">
            <a:noFill/>
            <a:miter lim="800000"/>
            <a:headEnd/>
            <a:tailEnd/>
          </a:ln>
        </p:spPr>
        <p:txBody>
          <a:bodyPr>
            <a:spAutoFit/>
          </a:bodyPr>
          <a:lstStyle/>
          <a:p>
            <a:pPr>
              <a:spcBef>
                <a:spcPct val="50000"/>
              </a:spcBef>
            </a:pPr>
            <a:r>
              <a:rPr lang="en-US" sz="2800" b="1" dirty="0">
                <a:solidFill>
                  <a:schemeClr val="bg1"/>
                </a:solidFill>
              </a:rPr>
              <a:t>Other examples????</a:t>
            </a:r>
          </a:p>
        </p:txBody>
      </p:sp>
      <p:sp>
        <p:nvSpPr>
          <p:cNvPr id="11" name="AutoShape 7"/>
          <p:cNvSpPr>
            <a:spLocks noChangeArrowheads="1"/>
          </p:cNvSpPr>
          <p:nvPr/>
        </p:nvSpPr>
        <p:spPr bwMode="auto">
          <a:xfrm>
            <a:off x="3124200" y="5105400"/>
            <a:ext cx="3505200"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7130" y="2857500"/>
            <a:ext cx="2281952" cy="2819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E917BC-87BA-43D3-8754-0F19FF4AC708}"/>
              </a:ext>
            </a:extLst>
          </p:cNvPr>
          <p:cNvSpPr txBox="1"/>
          <p:nvPr/>
        </p:nvSpPr>
        <p:spPr>
          <a:xfrm>
            <a:off x="228600" y="304800"/>
            <a:ext cx="8470712" cy="6740307"/>
          </a:xfrm>
          <a:prstGeom prst="rect">
            <a:avLst/>
          </a:prstGeom>
          <a:noFill/>
        </p:spPr>
        <p:txBody>
          <a:bodyPr wrap="square" rtlCol="0">
            <a:spAutoFit/>
          </a:bodyPr>
          <a:lstStyle/>
          <a:p>
            <a:r>
              <a:rPr lang="en-US" b="1" dirty="0"/>
              <a:t>This Weeks Lab Work</a:t>
            </a:r>
          </a:p>
          <a:p>
            <a:pPr marL="285750" indent="-285750">
              <a:buFont typeface="Arial" panose="020B0604020202020204" pitchFamily="34" charset="0"/>
              <a:buChar char="•"/>
            </a:pPr>
            <a:r>
              <a:rPr lang="en-US" dirty="0"/>
              <a:t>pTZ18u (pTZ19u) </a:t>
            </a:r>
            <a:r>
              <a:rPr lang="en-US" dirty="0">
                <a:highlight>
                  <a:srgbClr val="FFFF00"/>
                </a:highlight>
              </a:rPr>
              <a:t>vector DNA </a:t>
            </a:r>
            <a:r>
              <a:rPr lang="en-US" dirty="0"/>
              <a:t>cleavage worked well for all groups; variable “insert” DNA yields</a:t>
            </a:r>
          </a:p>
          <a:p>
            <a:pPr marL="285750" indent="-285750">
              <a:buFont typeface="Arial" panose="020B0604020202020204" pitchFamily="34" charset="0"/>
              <a:buChar char="•"/>
            </a:pPr>
            <a:endParaRPr lang="en-US" dirty="0"/>
          </a:p>
          <a:p>
            <a:r>
              <a:rPr lang="en-US" b="1" dirty="0"/>
              <a:t>Next Week – Wednesday</a:t>
            </a:r>
          </a:p>
          <a:p>
            <a:endParaRPr lang="en-US" b="1" dirty="0"/>
          </a:p>
          <a:p>
            <a:r>
              <a:rPr lang="en-US" b="1" dirty="0"/>
              <a:t>Sept 5:  LAB 3.</a:t>
            </a:r>
            <a:r>
              <a:rPr lang="en-US" dirty="0"/>
              <a:t> </a:t>
            </a:r>
          </a:p>
          <a:p>
            <a:r>
              <a:rPr lang="en-US" dirty="0"/>
              <a:t>Joining DNA ends with T4 DNA ligase; isolation of total RNA from yeast; impact of increased salt concentration on DNA migration; EtBr vs SYBR Safe staining of DNA</a:t>
            </a:r>
          </a:p>
          <a:p>
            <a:endParaRPr lang="en-US" b="1" dirty="0"/>
          </a:p>
          <a:p>
            <a:r>
              <a:rPr lang="en-US" b="1" dirty="0"/>
              <a:t>Reading assignments:</a:t>
            </a:r>
            <a:r>
              <a:rPr lang="en-US" dirty="0"/>
              <a:t> </a:t>
            </a:r>
            <a:r>
              <a:rPr lang="en-US" b="1" dirty="0"/>
              <a:t>NEB</a:t>
            </a:r>
            <a:r>
              <a:rPr lang="en-US" dirty="0"/>
              <a:t> 103 (Gibson Assembly), 113 (T4 PNK); 132 (EcoRI methyltransferase); 109 (T4 DNA ligase), 288- 289 (charts), 313-14, 341-346, 356-358 (charts related to enzyme use); </a:t>
            </a:r>
          </a:p>
          <a:p>
            <a:r>
              <a:rPr lang="en-US" b="1" dirty="0"/>
              <a:t>PGMG</a:t>
            </a:r>
            <a:r>
              <a:rPr lang="en-US" dirty="0"/>
              <a:t> chapters 4 (except the bacteriophage lambda stuff), Chapter 5 pages 75-81; 82-85 (specialized vectors for RNA probes) 94-95 (Gateway) </a:t>
            </a:r>
          </a:p>
          <a:p>
            <a:r>
              <a:rPr lang="en-US" b="1" dirty="0"/>
              <a:t>homework due; online safety training documentation due</a:t>
            </a:r>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28635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762000"/>
            <a:ext cx="8458200" cy="5909310"/>
          </a:xfrm>
          <a:prstGeom prst="rect">
            <a:avLst/>
          </a:prstGeom>
          <a:noFill/>
        </p:spPr>
        <p:txBody>
          <a:bodyPr wrap="square" rtlCol="0">
            <a:spAutoFit/>
          </a:bodyPr>
          <a:lstStyle/>
          <a:p>
            <a:r>
              <a:rPr lang="en-US" b="1" dirty="0"/>
              <a:t>Vector Preps look good – variable success with yeast “insert” DNA recovery from agarose.</a:t>
            </a:r>
          </a:p>
          <a:p>
            <a:endParaRPr lang="en-US" b="1" dirty="0"/>
          </a:p>
          <a:p>
            <a:r>
              <a:rPr lang="en-US" b="1" dirty="0"/>
              <a:t>Lab work flow &amp; experimental success will improve</a:t>
            </a:r>
            <a:r>
              <a:rPr lang="en-US" dirty="0"/>
              <a:t>………………..by familiarity with protocols, coordination between lab members, TA/instructor trouble shooting – in essence, experience.  Put in the effort and by the end of the course, every student in the class will be able to design, execute and evaluate molecular genetic experiments.</a:t>
            </a:r>
          </a:p>
          <a:p>
            <a:endParaRPr lang="en-US" dirty="0"/>
          </a:p>
          <a:p>
            <a:r>
              <a:rPr lang="en-US" b="1" dirty="0"/>
              <a:t>We do not grade based on quality of results.  </a:t>
            </a:r>
            <a:r>
              <a:rPr lang="en-US" dirty="0"/>
              <a:t>But the labs build on one another, what happens if something goes wrong?</a:t>
            </a:r>
          </a:p>
          <a:p>
            <a:endParaRPr lang="en-US" dirty="0"/>
          </a:p>
          <a:p>
            <a:pPr marL="285750" indent="-285750">
              <a:buFont typeface="Arial" charset="0"/>
              <a:buChar char="•"/>
            </a:pPr>
            <a:r>
              <a:rPr lang="en-US" dirty="0"/>
              <a:t>Borrow from your lab partner or another group</a:t>
            </a:r>
          </a:p>
          <a:p>
            <a:pPr marL="285750" indent="-285750">
              <a:buFont typeface="Arial" charset="0"/>
              <a:buChar char="•"/>
            </a:pPr>
            <a:endParaRPr lang="en-US" dirty="0"/>
          </a:p>
          <a:p>
            <a:pPr marL="285750" indent="-285750">
              <a:buFont typeface="Arial" charset="0"/>
              <a:buChar char="•"/>
            </a:pPr>
            <a:r>
              <a:rPr lang="en-US" dirty="0"/>
              <a:t>Backup reagents and the products of completed experiments are available from the TAs if you cannot find what you need</a:t>
            </a:r>
          </a:p>
          <a:p>
            <a:pPr marL="285750" indent="-285750">
              <a:buFont typeface="Arial" charset="0"/>
              <a:buChar char="•"/>
            </a:pPr>
            <a:endParaRPr lang="en-US" dirty="0"/>
          </a:p>
          <a:p>
            <a:pPr marL="285750" indent="-285750">
              <a:buFont typeface="Arial" charset="0"/>
              <a:buChar char="•"/>
            </a:pPr>
            <a:r>
              <a:rPr lang="en-US" dirty="0"/>
              <a:t>Learn to evaluate a failed experiment – this has value; </a:t>
            </a:r>
            <a:r>
              <a:rPr lang="en-US" b="1" dirty="0"/>
              <a:t>trouble shooting skills </a:t>
            </a:r>
            <a:r>
              <a:rPr lang="en-US" dirty="0"/>
              <a:t>are critical in science (&amp; life).  While no one recommends sabotaging an experiment as a learning experience, valuable discoveries can be made from an experiment “gone wrong”. </a:t>
            </a:r>
          </a:p>
        </p:txBody>
      </p:sp>
    </p:spTree>
    <p:extLst>
      <p:ext uri="{BB962C8B-B14F-4D97-AF65-F5344CB8AC3E}">
        <p14:creationId xmlns:p14="http://schemas.microsoft.com/office/powerpoint/2010/main" val="179633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1" y="1175084"/>
            <a:ext cx="4078705" cy="2634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127337"/>
            <a:ext cx="8534400" cy="1015663"/>
          </a:xfrm>
          <a:prstGeom prst="rect">
            <a:avLst/>
          </a:prstGeom>
          <a:noFill/>
        </p:spPr>
        <p:txBody>
          <a:bodyPr wrap="square" rtlCol="0">
            <a:spAutoFit/>
          </a:bodyPr>
          <a:lstStyle/>
          <a:p>
            <a:r>
              <a:rPr lang="en-US" sz="2000" b="1" dirty="0"/>
              <a:t>Gel extraction protocol: </a:t>
            </a:r>
            <a:r>
              <a:rPr lang="en-US" sz="2000" dirty="0">
                <a:highlight>
                  <a:srgbClr val="FFFF00"/>
                </a:highlight>
              </a:rPr>
              <a:t>Qiagen kit</a:t>
            </a:r>
            <a:r>
              <a:rPr lang="en-US" sz="2000" dirty="0"/>
              <a:t> was used to concentrate and also remove salts, agarose, ethidium bromide, and other impurities from the gel fractionated DNA sample</a:t>
            </a:r>
          </a:p>
        </p:txBody>
      </p:sp>
      <p:graphicFrame>
        <p:nvGraphicFramePr>
          <p:cNvPr id="5" name="Table 4"/>
          <p:cNvGraphicFramePr>
            <a:graphicFrameLocks noGrp="1"/>
          </p:cNvGraphicFramePr>
          <p:nvPr>
            <p:extLst>
              <p:ext uri="{D42A27DB-BD31-4B8C-83A1-F6EECF244321}">
                <p14:modId xmlns:p14="http://schemas.microsoft.com/office/powerpoint/2010/main" val="2519850402"/>
              </p:ext>
            </p:extLst>
          </p:nvPr>
        </p:nvGraphicFramePr>
        <p:xfrm>
          <a:off x="304800" y="1447800"/>
          <a:ext cx="4038600" cy="5029200"/>
        </p:xfrm>
        <a:graphic>
          <a:graphicData uri="http://schemas.openxmlformats.org/drawingml/2006/table">
            <a:tbl>
              <a:tblPr/>
              <a:tblGrid>
                <a:gridCol w="2209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tblGrid>
              <a:tr h="354676">
                <a:tc>
                  <a:txBody>
                    <a:bodyPr/>
                    <a:lstStyle/>
                    <a:p>
                      <a:endParaRPr lang="en-US" dirty="0"/>
                    </a:p>
                  </a:txBody>
                  <a:tcPr marL="0" marR="0" marT="0" marB="0" anchor="ctr">
                    <a:lnL>
                      <a:noFill/>
                    </a:lnL>
                    <a:lnR>
                      <a:noFill/>
                    </a:lnR>
                    <a:lnT>
                      <a:noFill/>
                    </a:lnT>
                    <a:lnB>
                      <a:noFill/>
                    </a:lnB>
                  </a:tcPr>
                </a:tc>
                <a:tc>
                  <a:txBody>
                    <a:bodyPr/>
                    <a:lstStyle/>
                    <a:p>
                      <a:endParaRPr lang="en-US" dirty="0"/>
                    </a:p>
                  </a:txBody>
                  <a:tcPr>
                    <a:lnL>
                      <a:noFill/>
                    </a:lnL>
                  </a:tcPr>
                </a:tc>
                <a:extLst>
                  <a:ext uri="{0D108BD9-81ED-4DB2-BD59-A6C34878D82A}">
                    <a16:rowId xmlns:a16="http://schemas.microsoft.com/office/drawing/2014/main" val="10000"/>
                  </a:ext>
                </a:extLst>
              </a:tr>
              <a:tr h="354676">
                <a:tc>
                  <a:txBody>
                    <a:bodyPr/>
                    <a:lstStyle/>
                    <a:p>
                      <a:r>
                        <a:rPr lang="en-US" b="1" dirty="0"/>
                        <a:t>Binding capacity </a:t>
                      </a:r>
                    </a:p>
                  </a:txBody>
                  <a:tcPr anchor="ctr">
                    <a:lnL>
                      <a:noFill/>
                    </a:lnL>
                    <a:lnR>
                      <a:noFill/>
                    </a:lnR>
                    <a:lnT>
                      <a:noFill/>
                    </a:lnT>
                    <a:lnB>
                      <a:noFill/>
                    </a:lnB>
                  </a:tcPr>
                </a:tc>
                <a:tc>
                  <a:txBody>
                    <a:bodyPr/>
                    <a:lstStyle/>
                    <a:p>
                      <a:r>
                        <a:rPr lang="en-US" dirty="0"/>
                        <a:t>10 µg </a:t>
                      </a:r>
                    </a:p>
                  </a:txBody>
                  <a:tcPr anchor="ctr">
                    <a:lnL>
                      <a:noFill/>
                    </a:lnL>
                    <a:lnR>
                      <a:noFill/>
                    </a:lnR>
                    <a:lnB>
                      <a:noFill/>
                    </a:lnB>
                  </a:tcPr>
                </a:tc>
                <a:extLst>
                  <a:ext uri="{0D108BD9-81ED-4DB2-BD59-A6C34878D82A}">
                    <a16:rowId xmlns:a16="http://schemas.microsoft.com/office/drawing/2014/main" val="10001"/>
                  </a:ext>
                </a:extLst>
              </a:tr>
              <a:tr h="354676">
                <a:tc>
                  <a:txBody>
                    <a:bodyPr/>
                    <a:lstStyle/>
                    <a:p>
                      <a:r>
                        <a:rPr lang="en-US"/>
                        <a:t>Elution volume </a:t>
                      </a:r>
                    </a:p>
                  </a:txBody>
                  <a:tcPr anchor="ctr">
                    <a:lnL>
                      <a:noFill/>
                    </a:lnL>
                    <a:lnR>
                      <a:noFill/>
                    </a:lnR>
                    <a:lnT>
                      <a:noFill/>
                    </a:lnT>
                    <a:lnB>
                      <a:noFill/>
                    </a:lnB>
                  </a:tcPr>
                </a:tc>
                <a:tc>
                  <a:txBody>
                    <a:bodyPr/>
                    <a:lstStyle/>
                    <a:p>
                      <a:r>
                        <a:rPr lang="en-US" dirty="0"/>
                        <a:t>30–50 µl </a:t>
                      </a:r>
                    </a:p>
                  </a:txBody>
                  <a:tcPr anchor="ctr">
                    <a:lnL>
                      <a:noFill/>
                    </a:lnL>
                    <a:lnR>
                      <a:noFill/>
                    </a:lnR>
                    <a:lnT>
                      <a:noFill/>
                    </a:lnT>
                    <a:lnB>
                      <a:noFill/>
                    </a:lnB>
                  </a:tcPr>
                </a:tc>
                <a:extLst>
                  <a:ext uri="{0D108BD9-81ED-4DB2-BD59-A6C34878D82A}">
                    <a16:rowId xmlns:a16="http://schemas.microsoft.com/office/drawing/2014/main" val="10002"/>
                  </a:ext>
                </a:extLst>
              </a:tr>
              <a:tr h="354676">
                <a:tc>
                  <a:txBody>
                    <a:bodyPr/>
                    <a:lstStyle/>
                    <a:p>
                      <a:r>
                        <a:rPr lang="en-US"/>
                        <a:t>Format </a:t>
                      </a:r>
                    </a:p>
                  </a:txBody>
                  <a:tcPr anchor="ctr">
                    <a:lnL>
                      <a:noFill/>
                    </a:lnL>
                    <a:lnR>
                      <a:noFill/>
                    </a:lnR>
                    <a:lnT>
                      <a:noFill/>
                    </a:lnT>
                    <a:lnB>
                      <a:noFill/>
                    </a:lnB>
                  </a:tcPr>
                </a:tc>
                <a:tc>
                  <a:txBody>
                    <a:bodyPr/>
                    <a:lstStyle/>
                    <a:p>
                      <a:r>
                        <a:rPr lang="en-US" dirty="0"/>
                        <a:t>Tube </a:t>
                      </a:r>
                    </a:p>
                  </a:txBody>
                  <a:tcPr anchor="ctr">
                    <a:lnL>
                      <a:noFill/>
                    </a:lnL>
                    <a:lnR>
                      <a:noFill/>
                    </a:lnR>
                    <a:lnT>
                      <a:noFill/>
                    </a:lnT>
                    <a:lnB>
                      <a:noFill/>
                    </a:lnB>
                  </a:tcPr>
                </a:tc>
                <a:extLst>
                  <a:ext uri="{0D108BD9-81ED-4DB2-BD59-A6C34878D82A}">
                    <a16:rowId xmlns:a16="http://schemas.microsoft.com/office/drawing/2014/main" val="10003"/>
                  </a:ext>
                </a:extLst>
              </a:tr>
              <a:tr h="354676">
                <a:tc>
                  <a:txBody>
                    <a:bodyPr/>
                    <a:lstStyle/>
                    <a:p>
                      <a:r>
                        <a:rPr lang="en-US" b="1" dirty="0"/>
                        <a:t>Fragment size </a:t>
                      </a:r>
                    </a:p>
                  </a:txBody>
                  <a:tcPr anchor="ctr">
                    <a:lnL>
                      <a:noFill/>
                    </a:lnL>
                    <a:lnR>
                      <a:noFill/>
                    </a:lnR>
                    <a:lnT>
                      <a:noFill/>
                    </a:lnT>
                    <a:lnB>
                      <a:noFill/>
                    </a:lnB>
                  </a:tcPr>
                </a:tc>
                <a:tc>
                  <a:txBody>
                    <a:bodyPr/>
                    <a:lstStyle/>
                    <a:p>
                      <a:r>
                        <a:rPr lang="en-US"/>
                        <a:t>70 bp – 10 kb </a:t>
                      </a:r>
                    </a:p>
                  </a:txBody>
                  <a:tcPr anchor="ctr">
                    <a:lnL>
                      <a:noFill/>
                    </a:lnL>
                    <a:lnR>
                      <a:noFill/>
                    </a:lnR>
                    <a:lnT>
                      <a:noFill/>
                    </a:lnT>
                    <a:lnB>
                      <a:noFill/>
                    </a:lnB>
                  </a:tcPr>
                </a:tc>
                <a:extLst>
                  <a:ext uri="{0D108BD9-81ED-4DB2-BD59-A6C34878D82A}">
                    <a16:rowId xmlns:a16="http://schemas.microsoft.com/office/drawing/2014/main" val="10004"/>
                  </a:ext>
                </a:extLst>
              </a:tr>
              <a:tr h="354676">
                <a:tc>
                  <a:txBody>
                    <a:bodyPr/>
                    <a:lstStyle/>
                    <a:p>
                      <a:r>
                        <a:rPr lang="en-US" dirty="0"/>
                        <a:t>Processing </a:t>
                      </a:r>
                    </a:p>
                  </a:txBody>
                  <a:tcPr anchor="ctr">
                    <a:lnL>
                      <a:noFill/>
                    </a:lnL>
                    <a:lnR>
                      <a:noFill/>
                    </a:lnR>
                    <a:lnT>
                      <a:noFill/>
                    </a:lnT>
                    <a:lnB>
                      <a:noFill/>
                    </a:lnB>
                  </a:tcPr>
                </a:tc>
                <a:tc>
                  <a:txBody>
                    <a:bodyPr/>
                    <a:lstStyle/>
                    <a:p>
                      <a:r>
                        <a:rPr lang="en-US"/>
                        <a:t>Manual </a:t>
                      </a:r>
                    </a:p>
                  </a:txBody>
                  <a:tcPr anchor="ctr">
                    <a:lnL>
                      <a:noFill/>
                    </a:lnL>
                    <a:lnR>
                      <a:noFill/>
                    </a:lnR>
                    <a:lnT>
                      <a:noFill/>
                    </a:lnT>
                    <a:lnB>
                      <a:noFill/>
                    </a:lnB>
                  </a:tcPr>
                </a:tc>
                <a:extLst>
                  <a:ext uri="{0D108BD9-81ED-4DB2-BD59-A6C34878D82A}">
                    <a16:rowId xmlns:a16="http://schemas.microsoft.com/office/drawing/2014/main" val="10005"/>
                  </a:ext>
                </a:extLst>
              </a:tr>
              <a:tr h="886691">
                <a:tc>
                  <a:txBody>
                    <a:bodyPr/>
                    <a:lstStyle/>
                    <a:p>
                      <a:r>
                        <a:rPr lang="en-US" dirty="0"/>
                        <a:t>Recovery:  </a:t>
                      </a:r>
                    </a:p>
                    <a:p>
                      <a:r>
                        <a:rPr lang="en-US" dirty="0"/>
                        <a:t>oligonucleotides dsDNA </a:t>
                      </a:r>
                    </a:p>
                  </a:txBody>
                  <a:tcPr anchor="ctr">
                    <a:lnL>
                      <a:noFill/>
                    </a:lnL>
                    <a:lnR>
                      <a:noFill/>
                    </a:lnR>
                    <a:lnT>
                      <a:noFill/>
                    </a:lnT>
                    <a:lnB>
                      <a:noFill/>
                    </a:lnB>
                  </a:tcPr>
                </a:tc>
                <a:tc>
                  <a:txBody>
                    <a:bodyPr/>
                    <a:lstStyle/>
                    <a:p>
                      <a:r>
                        <a:rPr lang="en-US"/>
                        <a:t>Recovery: dsDNA fragments </a:t>
                      </a:r>
                    </a:p>
                  </a:txBody>
                  <a:tcPr anchor="ctr">
                    <a:lnL>
                      <a:noFill/>
                    </a:lnL>
                    <a:lnR>
                      <a:noFill/>
                    </a:lnR>
                    <a:lnT>
                      <a:noFill/>
                    </a:lnT>
                    <a:lnB>
                      <a:noFill/>
                    </a:lnB>
                  </a:tcPr>
                </a:tc>
                <a:extLst>
                  <a:ext uri="{0D108BD9-81ED-4DB2-BD59-A6C34878D82A}">
                    <a16:rowId xmlns:a16="http://schemas.microsoft.com/office/drawing/2014/main" val="10006"/>
                  </a:ext>
                </a:extLst>
              </a:tr>
              <a:tr h="886691">
                <a:tc>
                  <a:txBody>
                    <a:bodyPr/>
                    <a:lstStyle/>
                    <a:p>
                      <a:r>
                        <a:rPr lang="en-US" dirty="0"/>
                        <a:t>Removal &lt;10mers 17–40mers dye terminator proteins </a:t>
                      </a:r>
                    </a:p>
                  </a:txBody>
                  <a:tcPr anchor="ctr">
                    <a:lnL>
                      <a:noFill/>
                    </a:lnL>
                    <a:lnR>
                      <a:noFill/>
                    </a:lnR>
                    <a:lnT>
                      <a:noFill/>
                    </a:lnT>
                    <a:lnB>
                      <a:noFill/>
                    </a:lnB>
                  </a:tcPr>
                </a:tc>
                <a:tc>
                  <a:txBody>
                    <a:bodyPr/>
                    <a:lstStyle/>
                    <a:p>
                      <a:r>
                        <a:rPr lang="en-US"/>
                        <a:t>Removal &lt;10mers </a:t>
                      </a:r>
                    </a:p>
                  </a:txBody>
                  <a:tcPr anchor="ctr">
                    <a:lnL>
                      <a:noFill/>
                    </a:lnL>
                    <a:lnR>
                      <a:noFill/>
                    </a:lnR>
                    <a:lnT>
                      <a:noFill/>
                    </a:lnT>
                    <a:lnB>
                      <a:noFill/>
                    </a:lnB>
                  </a:tcPr>
                </a:tc>
                <a:extLst>
                  <a:ext uri="{0D108BD9-81ED-4DB2-BD59-A6C34878D82A}">
                    <a16:rowId xmlns:a16="http://schemas.microsoft.com/office/drawing/2014/main" val="10007"/>
                  </a:ext>
                </a:extLst>
              </a:tr>
              <a:tr h="620684">
                <a:tc>
                  <a:txBody>
                    <a:bodyPr/>
                    <a:lstStyle/>
                    <a:p>
                      <a:r>
                        <a:rPr lang="en-US" dirty="0"/>
                        <a:t>Sample type: applications </a:t>
                      </a:r>
                    </a:p>
                  </a:txBody>
                  <a:tcPr anchor="ctr">
                    <a:lnL>
                      <a:noFill/>
                    </a:lnL>
                    <a:lnR>
                      <a:noFill/>
                    </a:lnR>
                    <a:lnT>
                      <a:noFill/>
                    </a:lnT>
                    <a:lnB>
                      <a:noFill/>
                    </a:lnB>
                  </a:tcPr>
                </a:tc>
                <a:tc>
                  <a:txBody>
                    <a:bodyPr/>
                    <a:lstStyle/>
                    <a:p>
                      <a:r>
                        <a:rPr lang="en-US"/>
                        <a:t>DNA: PCR reactions </a:t>
                      </a:r>
                    </a:p>
                  </a:txBody>
                  <a:tcPr anchor="ctr">
                    <a:lnL>
                      <a:noFill/>
                    </a:lnL>
                    <a:lnR>
                      <a:noFill/>
                    </a:lnR>
                    <a:lnT>
                      <a:noFill/>
                    </a:lnT>
                    <a:lnB>
                      <a:noFill/>
                    </a:lnB>
                  </a:tcPr>
                </a:tc>
                <a:extLst>
                  <a:ext uri="{0D108BD9-81ED-4DB2-BD59-A6C34878D82A}">
                    <a16:rowId xmlns:a16="http://schemas.microsoft.com/office/drawing/2014/main" val="10008"/>
                  </a:ext>
                </a:extLst>
              </a:tr>
              <a:tr h="354676">
                <a:tc>
                  <a:txBody>
                    <a:bodyPr/>
                    <a:lstStyle/>
                    <a:p>
                      <a:r>
                        <a:rPr lang="en-US"/>
                        <a:t>Technology </a:t>
                      </a:r>
                    </a:p>
                  </a:txBody>
                  <a:tcPr anchor="ctr">
                    <a:lnL>
                      <a:noFill/>
                    </a:lnL>
                    <a:lnR>
                      <a:noFill/>
                    </a:lnR>
                    <a:lnT>
                      <a:noFill/>
                    </a:lnT>
                    <a:lnB>
                      <a:noFill/>
                    </a:lnB>
                  </a:tcPr>
                </a:tc>
                <a:tc>
                  <a:txBody>
                    <a:bodyPr/>
                    <a:lstStyle/>
                    <a:p>
                      <a:r>
                        <a:rPr lang="en-US" b="1" dirty="0"/>
                        <a:t>Silica technology</a:t>
                      </a:r>
                    </a:p>
                  </a:txBody>
                  <a:tcPr anchor="ctr">
                    <a:lnL>
                      <a:noFill/>
                    </a:lnL>
                    <a:lnR>
                      <a:noFill/>
                    </a:lnR>
                    <a:lnT>
                      <a:noFill/>
                    </a:lnT>
                    <a:lnB>
                      <a:noFill/>
                    </a:lnB>
                  </a:tcPr>
                </a:tc>
                <a:extLst>
                  <a:ext uri="{0D108BD9-81ED-4DB2-BD59-A6C34878D82A}">
                    <a16:rowId xmlns:a16="http://schemas.microsoft.com/office/drawing/2014/main" val="10009"/>
                  </a:ext>
                </a:extLst>
              </a:tr>
            </a:tbl>
          </a:graphicData>
        </a:graphic>
      </p:graphicFrame>
      <p:sp>
        <p:nvSpPr>
          <p:cNvPr id="2" name="TextBox 1"/>
          <p:cNvSpPr txBox="1"/>
          <p:nvPr/>
        </p:nvSpPr>
        <p:spPr>
          <a:xfrm>
            <a:off x="4191000" y="3886200"/>
            <a:ext cx="4800600" cy="2862322"/>
          </a:xfrm>
          <a:prstGeom prst="rect">
            <a:avLst/>
          </a:prstGeom>
          <a:noFill/>
        </p:spPr>
        <p:txBody>
          <a:bodyPr wrap="square" rtlCol="0">
            <a:spAutoFit/>
          </a:bodyPr>
          <a:lstStyle/>
          <a:p>
            <a:r>
              <a:rPr lang="en-US" b="1" dirty="0"/>
              <a:t>Variations on this kit </a:t>
            </a:r>
            <a:r>
              <a:rPr lang="en-US" dirty="0"/>
              <a:t>available, for instance, for plasmid isolation or PCR cleanup – essentially all use the same technology but may vary in resin quantity, packaging &amp; minor details in the solutions provided (which are generally not disclosed in the manual). </a:t>
            </a:r>
          </a:p>
          <a:p>
            <a:endParaRPr lang="en-US" b="1" dirty="0"/>
          </a:p>
          <a:p>
            <a:r>
              <a:rPr lang="en-US" b="1" dirty="0"/>
              <a:t>The kits are expensive – can the columns be reused?  The reagents prepared in bulk? </a:t>
            </a:r>
          </a:p>
        </p:txBody>
      </p:sp>
    </p:spTree>
    <p:extLst>
      <p:ext uri="{BB962C8B-B14F-4D97-AF65-F5344CB8AC3E}">
        <p14:creationId xmlns:p14="http://schemas.microsoft.com/office/powerpoint/2010/main" val="259085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685800"/>
            <a:ext cx="7924800" cy="5078313"/>
          </a:xfrm>
          <a:prstGeom prst="rect">
            <a:avLst/>
          </a:prstGeom>
        </p:spPr>
        <p:txBody>
          <a:bodyPr wrap="square">
            <a:spAutoFit/>
          </a:bodyPr>
          <a:lstStyle/>
          <a:p>
            <a:pPr algn="ct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400" b="1" i="1" dirty="0"/>
              <a:t>Molecular Biology is</a:t>
            </a:r>
            <a:r>
              <a:rPr lang="en-US" sz="2400" b="1" i="1" dirty="0">
                <a:solidFill>
                  <a:schemeClr val="accent2"/>
                </a:solidFill>
              </a:rPr>
              <a:t> </a:t>
            </a:r>
            <a:r>
              <a:rPr lang="en-US" sz="2400" b="1" i="1" u="sng" dirty="0">
                <a:solidFill>
                  <a:schemeClr val="accent2"/>
                </a:solidFill>
              </a:rPr>
              <a:t>driven by enzymes</a:t>
            </a:r>
            <a:r>
              <a:rPr lang="en-US" sz="2400" b="1" i="1" dirty="0">
                <a:solidFill>
                  <a:schemeClr val="accent2"/>
                </a:solidFill>
              </a:rPr>
              <a:t> </a:t>
            </a:r>
            <a:r>
              <a:rPr lang="en-US" sz="2400" b="1" i="1" dirty="0"/>
              <a:t>that copy, cleave, join, or modify nucleic acids</a:t>
            </a:r>
            <a:r>
              <a:rPr lang="en-US" sz="2400" b="1" dirty="0"/>
              <a:t>.</a:t>
            </a:r>
            <a:r>
              <a:rPr lang="en-US" sz="2400" b="1" dirty="0">
                <a:solidFill>
                  <a:schemeClr val="accent2"/>
                </a:solidFill>
              </a:rPr>
              <a:t>  </a:t>
            </a:r>
            <a:r>
              <a:rPr lang="en-US" sz="2400" b="1" i="1" dirty="0">
                <a:solidFill>
                  <a:schemeClr val="accent2"/>
                </a:solidFill>
              </a:rPr>
              <a:t>You need to know what is in the toolbox</a:t>
            </a:r>
            <a:r>
              <a:rPr lang="en-US" sz="2400" b="1" dirty="0">
                <a:solidFill>
                  <a:schemeClr val="accent2"/>
                </a:solidFill>
              </a:rPr>
              <a:t>. </a:t>
            </a:r>
          </a:p>
          <a:p>
            <a:pPr algn="ct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b="1" dirty="0">
              <a:solidFill>
                <a:srgbClr val="FF0000"/>
              </a:solidFill>
            </a:endParaRP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b="1" dirty="0">
              <a:solidFill>
                <a:srgbClr val="FF0000"/>
              </a:solidFill>
            </a:endParaRP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dirty="0"/>
              <a:t>Enzymes that cut DNA and/or RNA: </a:t>
            </a:r>
            <a:r>
              <a:rPr lang="en-US" b="1" dirty="0">
                <a:solidFill>
                  <a:srgbClr val="FF0000"/>
                </a:solidFill>
              </a:rPr>
              <a:t>Nucleases</a:t>
            </a:r>
            <a:endParaRPr lang="en-US" dirty="0">
              <a:solidFill>
                <a:srgbClr val="FF0000"/>
              </a:solidFill>
            </a:endParaRP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b="1" dirty="0">
              <a:solidFill>
                <a:schemeClr val="accent2"/>
              </a:solidFill>
            </a:endParaRP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dirty="0"/>
              <a:t>Types: </a:t>
            </a:r>
            <a:r>
              <a:rPr lang="en-US" b="1" u="sng" dirty="0" err="1"/>
              <a:t>Ribo</a:t>
            </a:r>
            <a:r>
              <a:rPr lang="en-US" b="1" dirty="0" err="1"/>
              <a:t>nucleases</a:t>
            </a:r>
            <a:r>
              <a:rPr lang="en-US" b="1" dirty="0"/>
              <a:t> </a:t>
            </a:r>
            <a:r>
              <a:rPr lang="en-US" b="1" dirty="0" err="1"/>
              <a:t>vs</a:t>
            </a:r>
            <a:r>
              <a:rPr lang="en-US" b="1" dirty="0"/>
              <a:t> </a:t>
            </a:r>
            <a:r>
              <a:rPr lang="en-US" b="1" u="sng" dirty="0" err="1"/>
              <a:t>Deo</a:t>
            </a:r>
            <a:r>
              <a:rPr lang="en-US" b="1" dirty="0" err="1"/>
              <a:t>xyribonucleases</a:t>
            </a:r>
            <a:r>
              <a:rPr lang="en-US" dirty="0"/>
              <a:t>  - </a:t>
            </a:r>
            <a:r>
              <a:rPr lang="en-US" b="1" dirty="0">
                <a:solidFill>
                  <a:srgbClr val="FF0000"/>
                </a:solidFill>
              </a:rPr>
              <a:t>substrate specificity </a:t>
            </a:r>
            <a:r>
              <a:rPr lang="en-US" dirty="0"/>
              <a:t>RNA or DNA, respectively.</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solidFill>
                <a:schemeClr val="accent2"/>
              </a:solidFill>
            </a:endParaRP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u="sng" dirty="0"/>
              <a:t>Endo</a:t>
            </a:r>
            <a:r>
              <a:rPr lang="en-US" b="1" dirty="0"/>
              <a:t>nucleases </a:t>
            </a:r>
            <a:r>
              <a:rPr lang="en-US" b="1" dirty="0" err="1"/>
              <a:t>vs</a:t>
            </a:r>
            <a:r>
              <a:rPr lang="en-US" b="1" dirty="0"/>
              <a:t> </a:t>
            </a:r>
            <a:r>
              <a:rPr lang="en-US" b="1" u="sng" dirty="0" err="1"/>
              <a:t>Exo</a:t>
            </a:r>
            <a:r>
              <a:rPr lang="en-US" b="1" dirty="0" err="1"/>
              <a:t>nucleases</a:t>
            </a:r>
            <a:r>
              <a:rPr lang="en-US" dirty="0"/>
              <a:t> - cleavage site </a:t>
            </a:r>
            <a:r>
              <a:rPr lang="en-US" b="1" dirty="0">
                <a:solidFill>
                  <a:srgbClr val="FF0000"/>
                </a:solidFill>
              </a:rPr>
              <a:t>within</a:t>
            </a:r>
            <a:r>
              <a:rPr lang="en-US" dirty="0"/>
              <a:t> (internal regions of the) DNA chain or </a:t>
            </a:r>
            <a:r>
              <a:rPr lang="en-US" b="1" dirty="0">
                <a:solidFill>
                  <a:srgbClr val="FF0000"/>
                </a:solidFill>
              </a:rPr>
              <a:t>at the ends </a:t>
            </a:r>
            <a:r>
              <a:rPr lang="en-US" dirty="0"/>
              <a:t>of the DNA, respectively. </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dirty="0"/>
              <a:t>Single strand or double strand nucleic acids </a:t>
            </a:r>
            <a:r>
              <a:rPr lang="en-US" dirty="0"/>
              <a:t>(or both): </a:t>
            </a:r>
            <a:r>
              <a:rPr lang="en-US" dirty="0">
                <a:solidFill>
                  <a:srgbClr val="FF0000"/>
                </a:solidFill>
              </a:rPr>
              <a:t>with the parameters above define </a:t>
            </a:r>
            <a:r>
              <a:rPr lang="en-US" b="1" u="sng" dirty="0">
                <a:solidFill>
                  <a:srgbClr val="FF0000"/>
                </a:solidFill>
              </a:rPr>
              <a:t>structure specificity</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b="1" dirty="0">
              <a:solidFill>
                <a:schemeClr val="accent2"/>
              </a:solidFill>
            </a:endParaRP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solidFill>
                <a:schemeClr val="accent2"/>
              </a:solidFill>
            </a:endParaRPr>
          </a:p>
        </p:txBody>
      </p:sp>
    </p:spTree>
    <p:extLst>
      <p:ext uri="{BB962C8B-B14F-4D97-AF65-F5344CB8AC3E}">
        <p14:creationId xmlns:p14="http://schemas.microsoft.com/office/powerpoint/2010/main" val="290311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57200"/>
            <a:ext cx="7848600" cy="6155531"/>
          </a:xfrm>
          <a:prstGeom prst="rect">
            <a:avLst/>
          </a:prstGeom>
        </p:spPr>
        <p:txBody>
          <a:bodyPr wrap="square">
            <a:spAutoFit/>
          </a:bodyPr>
          <a:lstStyle/>
          <a:p>
            <a:pPr algn="ct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dirty="0"/>
              <a:t>Examples</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2000" b="1" dirty="0">
              <a:solidFill>
                <a:schemeClr val="accent2"/>
              </a:solidFill>
            </a:endParaRP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dirty="0"/>
              <a:t>Double stranded </a:t>
            </a:r>
            <a:r>
              <a:rPr lang="en-US" sz="2000" b="1" dirty="0" err="1"/>
              <a:t>endodeoxyribonuclease</a:t>
            </a:r>
            <a:r>
              <a:rPr lang="en-US" sz="2000" dirty="0"/>
              <a:t>: standard restriction enzymes, e.g., </a:t>
            </a:r>
            <a:r>
              <a:rPr lang="en-US" sz="2000" dirty="0">
                <a:solidFill>
                  <a:srgbClr val="FF0000"/>
                </a:solidFill>
              </a:rPr>
              <a:t>EcoRI, HindIII </a:t>
            </a:r>
            <a:r>
              <a:rPr lang="en-US" sz="2000" dirty="0"/>
              <a:t>(used on Monday)</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2000" b="1" dirty="0">
              <a:solidFill>
                <a:schemeClr val="accent2"/>
              </a:solidFill>
            </a:endParaRP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2000" b="1" dirty="0">
              <a:solidFill>
                <a:schemeClr val="accent2"/>
              </a:solidFill>
            </a:endParaRP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dirty="0"/>
              <a:t>Restriction endonucleases</a:t>
            </a:r>
            <a:r>
              <a:rPr lang="en-US" sz="2000" dirty="0"/>
              <a:t> are </a:t>
            </a:r>
            <a:r>
              <a:rPr lang="en-US" sz="2000" b="1" dirty="0"/>
              <a:t>microbial (mostly bacterial) site-specific DNA cutting enzymes </a:t>
            </a:r>
            <a:r>
              <a:rPr lang="en-US" sz="2000" dirty="0"/>
              <a:t>typically associated with a methylase activity.</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2000"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dirty="0"/>
              <a:t>The role of the </a:t>
            </a:r>
            <a:r>
              <a:rPr lang="en-US" sz="2000" b="1" dirty="0"/>
              <a:t>associated methylase </a:t>
            </a:r>
            <a:r>
              <a:rPr lang="en-US" sz="2000" dirty="0"/>
              <a:t>is to chemically modify (methylate) the host cell genomic DNA to </a:t>
            </a:r>
            <a:r>
              <a:rPr lang="en-US" sz="2000" u="sng" dirty="0"/>
              <a:t>protect it from cleavage </a:t>
            </a:r>
            <a:r>
              <a:rPr lang="en-US" sz="2000" dirty="0"/>
              <a:t>by the corresponding endonuclease</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2000"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dirty="0"/>
              <a:t>The restriction/modification enzymes are present in most and perhaps all bacteria - </a:t>
            </a:r>
            <a:r>
              <a:rPr lang="en-US" sz="2000" b="1" dirty="0">
                <a:solidFill>
                  <a:srgbClr val="FF0000"/>
                </a:solidFill>
              </a:rPr>
              <a:t>why</a:t>
            </a:r>
            <a:r>
              <a:rPr lang="en-US" sz="2000" dirty="0"/>
              <a:t> have bacteria evolved to have restriction/modification systems?</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b="1" dirty="0">
              <a:solidFill>
                <a:schemeClr val="accent2"/>
              </a:solidFill>
            </a:endParaRP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b="1" dirty="0">
              <a:solidFill>
                <a:schemeClr val="accent2"/>
              </a:solidFill>
            </a:endParaRP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b="1" dirty="0">
              <a:solidFill>
                <a:schemeClr val="accent2"/>
              </a:solidFill>
            </a:endParaRPr>
          </a:p>
        </p:txBody>
      </p:sp>
    </p:spTree>
    <p:extLst>
      <p:ext uri="{BB962C8B-B14F-4D97-AF65-F5344CB8AC3E}">
        <p14:creationId xmlns:p14="http://schemas.microsoft.com/office/powerpoint/2010/main" val="76124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533400" y="228600"/>
            <a:ext cx="8153400" cy="366713"/>
          </a:xfrm>
          <a:prstGeom prst="rect">
            <a:avLst/>
          </a:prstGeom>
          <a:noFill/>
          <a:ln w="9525">
            <a:noFill/>
            <a:miter lim="800000"/>
            <a:headEnd/>
            <a:tailEnd/>
          </a:ln>
        </p:spPr>
        <p:txBody>
          <a:bodyPr>
            <a:spAutoFit/>
          </a:bodyPr>
          <a:lstStyle/>
          <a:p>
            <a:endParaRPr lang="en-US"/>
          </a:p>
        </p:txBody>
      </p:sp>
      <p:pic>
        <p:nvPicPr>
          <p:cNvPr id="16387" name="Picture 3" descr="03-01"/>
          <p:cNvPicPr>
            <a:picLocks noChangeAspect="1" noChangeArrowheads="1"/>
          </p:cNvPicPr>
          <p:nvPr/>
        </p:nvPicPr>
        <p:blipFill>
          <a:blip r:embed="rId2" cstate="print"/>
          <a:srcRect/>
          <a:stretch>
            <a:fillRect/>
          </a:stretch>
        </p:blipFill>
        <p:spPr bwMode="auto">
          <a:xfrm>
            <a:off x="2057400" y="1447800"/>
            <a:ext cx="4579938" cy="4481513"/>
          </a:xfrm>
          <a:prstGeom prst="rect">
            <a:avLst/>
          </a:prstGeom>
          <a:noFill/>
          <a:ln w="9525">
            <a:noFill/>
            <a:miter lim="800000"/>
            <a:headEnd/>
            <a:tailEnd/>
          </a:ln>
        </p:spPr>
      </p:pic>
      <p:sp>
        <p:nvSpPr>
          <p:cNvPr id="16388" name="Rectangle 4"/>
          <p:cNvSpPr>
            <a:spLocks noChangeArrowheads="1"/>
          </p:cNvSpPr>
          <p:nvPr/>
        </p:nvSpPr>
        <p:spPr bwMode="auto">
          <a:xfrm>
            <a:off x="457200" y="533400"/>
            <a:ext cx="8686800" cy="830997"/>
          </a:xfrm>
          <a:prstGeom prst="rect">
            <a:avLst/>
          </a:prstGeom>
          <a:noFill/>
          <a:ln w="9525">
            <a:noFill/>
            <a:miter lim="800000"/>
            <a:headEnd/>
            <a:tailEnd/>
          </a:ln>
        </p:spPr>
        <p:txBody>
          <a:bodyPr wrap="square">
            <a:spAutoFit/>
          </a:bodyPr>
          <a:lstStyle/>
          <a:p>
            <a:r>
              <a:rPr lang="en-US" sz="2400" b="1" dirty="0"/>
              <a:t>R/M (restriction/modification) systems a form of </a:t>
            </a:r>
            <a:r>
              <a:rPr lang="en-US" sz="2400" b="1" dirty="0">
                <a:solidFill>
                  <a:schemeClr val="accent2"/>
                </a:solidFill>
              </a:rPr>
              <a:t>microbial immunity </a:t>
            </a:r>
            <a:r>
              <a:rPr lang="en-US" sz="2400" b="1" dirty="0"/>
              <a:t>that protects against viral infection.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5987" y="171561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58460"/>
            <a:ext cx="239077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5625" y="685800"/>
            <a:ext cx="2847975" cy="160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124200" y="2295525"/>
            <a:ext cx="2819400" cy="1754326"/>
          </a:xfrm>
          <a:prstGeom prst="rect">
            <a:avLst/>
          </a:prstGeom>
          <a:noFill/>
        </p:spPr>
        <p:txBody>
          <a:bodyPr wrap="square" rtlCol="0">
            <a:spAutoFit/>
          </a:bodyPr>
          <a:lstStyle/>
          <a:p>
            <a:pPr>
              <a:spcBef>
                <a:spcPct val="50000"/>
              </a:spcBef>
            </a:pPr>
            <a:r>
              <a:rPr lang="en-US" b="1" dirty="0">
                <a:solidFill>
                  <a:srgbClr val="FF0000"/>
                </a:solidFill>
              </a:rPr>
              <a:t>Plaques</a:t>
            </a:r>
            <a:r>
              <a:rPr lang="en-US" dirty="0"/>
              <a:t> are areas of active viral infection &amp; look like “holes” on a thick lawn of bacteria.  Assume each plaque starts from a single infected bacterium.</a:t>
            </a:r>
          </a:p>
        </p:txBody>
      </p:sp>
      <p:sp>
        <p:nvSpPr>
          <p:cNvPr id="3" name="Rectangle 2"/>
          <p:cNvSpPr/>
          <p:nvPr/>
        </p:nvSpPr>
        <p:spPr>
          <a:xfrm>
            <a:off x="457200" y="4343400"/>
            <a:ext cx="8534400" cy="2031325"/>
          </a:xfrm>
          <a:prstGeom prst="rect">
            <a:avLst/>
          </a:prstGeom>
        </p:spPr>
        <p:txBody>
          <a:bodyPr wrap="square">
            <a:spAutoFit/>
          </a:bodyPr>
          <a:lstStyle/>
          <a:p>
            <a:r>
              <a:rPr lang="en-US" b="1" dirty="0">
                <a:solidFill>
                  <a:srgbClr val="FF0000"/>
                </a:solidFill>
              </a:rPr>
              <a:t>Efficiency of plating (EOP) </a:t>
            </a:r>
            <a:r>
              <a:rPr lang="en-US" dirty="0"/>
              <a:t>is a </a:t>
            </a:r>
            <a:r>
              <a:rPr lang="en-US" i="1" dirty="0"/>
              <a:t>measure of viral infectivity </a:t>
            </a:r>
            <a:r>
              <a:rPr lang="en-US" dirty="0"/>
              <a:t>– where “1” is 100% infection (every infected cell produces virus).  </a:t>
            </a:r>
          </a:p>
          <a:p>
            <a:endParaRPr lang="en-US" dirty="0"/>
          </a:p>
          <a:p>
            <a:r>
              <a:rPr lang="en-US" dirty="0"/>
              <a:t>An EOP measure of 10</a:t>
            </a:r>
            <a:r>
              <a:rPr lang="en-US" baseline="30000" dirty="0"/>
              <a:t>-4</a:t>
            </a:r>
            <a:r>
              <a:rPr lang="en-US" dirty="0"/>
              <a:t> indicates 0.01% infection (1 in 10,000 infected cells produce virus). </a:t>
            </a:r>
          </a:p>
          <a:p>
            <a:endParaRPr lang="en-US" dirty="0"/>
          </a:p>
          <a:p>
            <a:r>
              <a:rPr lang="en-US" dirty="0"/>
              <a:t>A bacterial virus is called a bacteriophage (term often simplified to phage)</a:t>
            </a:r>
          </a:p>
        </p:txBody>
      </p:sp>
      <p:sp>
        <p:nvSpPr>
          <p:cNvPr id="4" name="Rectangle 3">
            <a:extLst>
              <a:ext uri="{FF2B5EF4-FFF2-40B4-BE49-F238E27FC236}">
                <a16:creationId xmlns:a16="http://schemas.microsoft.com/office/drawing/2014/main" id="{35CA9208-B8BB-4698-9D21-F0EA8CCF3BB5}"/>
              </a:ext>
            </a:extLst>
          </p:cNvPr>
          <p:cNvSpPr/>
          <p:nvPr/>
        </p:nvSpPr>
        <p:spPr>
          <a:xfrm>
            <a:off x="1295400" y="137788"/>
            <a:ext cx="7463283" cy="523220"/>
          </a:xfrm>
          <a:prstGeom prst="rect">
            <a:avLst/>
          </a:prstGeom>
        </p:spPr>
        <p:txBody>
          <a:bodyPr wrap="square">
            <a:spAutoFit/>
          </a:bodyPr>
          <a:lstStyle/>
          <a:p>
            <a:r>
              <a:rPr lang="en-US" sz="2800" b="1" i="1" dirty="0">
                <a:solidFill>
                  <a:schemeClr val="accent2"/>
                </a:solidFill>
                <a:highlight>
                  <a:srgbClr val="FFFF00"/>
                </a:highlight>
              </a:rPr>
              <a:t>Protection against </a:t>
            </a:r>
            <a:r>
              <a:rPr lang="en-US" sz="2800" b="1" i="1" u="sng" dirty="0">
                <a:solidFill>
                  <a:schemeClr val="accent2"/>
                </a:solidFill>
                <a:highlight>
                  <a:srgbClr val="FFFF00"/>
                </a:highlight>
              </a:rPr>
              <a:t>viral infection</a:t>
            </a:r>
            <a:endParaRPr lang="en-US" sz="2800" i="1" dirty="0">
              <a:highlight>
                <a:srgbClr val="FFFF00"/>
              </a:highlight>
            </a:endParaRPr>
          </a:p>
        </p:txBody>
      </p:sp>
    </p:spTree>
    <p:extLst>
      <p:ext uri="{BB962C8B-B14F-4D97-AF65-F5344CB8AC3E}">
        <p14:creationId xmlns:p14="http://schemas.microsoft.com/office/powerpoint/2010/main" val="95567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pPr eaLnBrk="1" hangingPunct="1"/>
            <a:r>
              <a:rPr lang="en-US" sz="4000" i="1" dirty="0"/>
              <a:t>Restriction /Modification Enzymes </a:t>
            </a:r>
            <a:r>
              <a:rPr lang="en-US" sz="4000" dirty="0"/>
              <a:t>as a microbial immune system</a:t>
            </a:r>
          </a:p>
        </p:txBody>
      </p:sp>
      <p:sp>
        <p:nvSpPr>
          <p:cNvPr id="17411" name="Rectangle 3"/>
          <p:cNvSpPr>
            <a:spLocks noGrp="1" noChangeArrowheads="1"/>
          </p:cNvSpPr>
          <p:nvPr>
            <p:ph sz="quarter" idx="1"/>
          </p:nvPr>
        </p:nvSpPr>
        <p:spPr>
          <a:xfrm>
            <a:off x="457200" y="1447800"/>
            <a:ext cx="8458200" cy="5257800"/>
          </a:xfrm>
        </p:spPr>
        <p:txBody>
          <a:bodyPr>
            <a:normAutofit fontScale="70000" lnSpcReduction="20000"/>
          </a:bodyPr>
          <a:lstStyle/>
          <a:p>
            <a:pPr eaLnBrk="1" hangingPunct="1">
              <a:lnSpc>
                <a:spcPct val="80000"/>
              </a:lnSpc>
              <a:buFontTx/>
              <a:buNone/>
            </a:pPr>
            <a:r>
              <a:rPr lang="en-US" sz="1800" dirty="0"/>
              <a:t>			</a:t>
            </a:r>
            <a:r>
              <a:rPr lang="en-US" sz="3100" dirty="0"/>
              <a:t>	</a:t>
            </a:r>
            <a:r>
              <a:rPr lang="el-GR" sz="3100" b="1" dirty="0">
                <a:cs typeface="Arial" charset="0"/>
              </a:rPr>
              <a:t>λ</a:t>
            </a:r>
            <a:r>
              <a:rPr lang="en-US" sz="3100" b="1" dirty="0">
                <a:cs typeface="Arial" charset="0"/>
              </a:rPr>
              <a:t> Plating Efficiency</a:t>
            </a:r>
          </a:p>
          <a:p>
            <a:pPr eaLnBrk="1" hangingPunct="1">
              <a:lnSpc>
                <a:spcPct val="80000"/>
              </a:lnSpc>
              <a:buFontTx/>
              <a:buNone/>
            </a:pPr>
            <a:r>
              <a:rPr lang="en-US" sz="1800" b="1" dirty="0">
                <a:cs typeface="Arial" charset="0"/>
              </a:rPr>
              <a:t>	</a:t>
            </a:r>
            <a:r>
              <a:rPr lang="en-US" sz="2300" b="1" dirty="0">
                <a:cs typeface="Arial" charset="0"/>
              </a:rPr>
              <a:t>		</a:t>
            </a:r>
            <a:r>
              <a:rPr lang="en-US" sz="2300" b="1" i="1" u="sng" dirty="0">
                <a:solidFill>
                  <a:schemeClr val="accent2"/>
                </a:solidFill>
                <a:cs typeface="Arial" charset="0"/>
              </a:rPr>
              <a:t>E. coli</a:t>
            </a:r>
            <a:r>
              <a:rPr lang="en-US" sz="2300" b="1" u="sng" dirty="0">
                <a:solidFill>
                  <a:schemeClr val="accent2"/>
                </a:solidFill>
                <a:cs typeface="Arial" charset="0"/>
              </a:rPr>
              <a:t> strain used </a:t>
            </a:r>
            <a:r>
              <a:rPr lang="en-US" sz="2300" b="1" u="sng" dirty="0">
                <a:cs typeface="Arial" charset="0"/>
              </a:rPr>
              <a:t>to prepare virus stock</a:t>
            </a:r>
            <a:endParaRPr lang="el-GR" sz="2300" b="1" u="sng" dirty="0">
              <a:cs typeface="Arial" charset="0"/>
            </a:endParaRPr>
          </a:p>
          <a:p>
            <a:pPr eaLnBrk="1" hangingPunct="1">
              <a:lnSpc>
                <a:spcPct val="80000"/>
              </a:lnSpc>
              <a:buFontTx/>
              <a:buNone/>
            </a:pPr>
            <a:r>
              <a:rPr lang="en-US" sz="2300" b="1" i="1" u="sng" dirty="0">
                <a:solidFill>
                  <a:schemeClr val="accent2"/>
                </a:solidFill>
              </a:rPr>
              <a:t>E. coli</a:t>
            </a:r>
            <a:r>
              <a:rPr lang="en-US" sz="2300" b="1" u="sng" dirty="0">
                <a:solidFill>
                  <a:schemeClr val="accent2"/>
                </a:solidFill>
              </a:rPr>
              <a:t> strain</a:t>
            </a:r>
            <a:r>
              <a:rPr lang="en-US" sz="2300" dirty="0"/>
              <a:t>	                    K		B		C</a:t>
            </a:r>
          </a:p>
          <a:p>
            <a:pPr eaLnBrk="1" hangingPunct="1">
              <a:lnSpc>
                <a:spcPct val="80000"/>
              </a:lnSpc>
              <a:buFontTx/>
              <a:buNone/>
            </a:pPr>
            <a:r>
              <a:rPr lang="en-US" sz="2300" b="1" u="sng" dirty="0">
                <a:solidFill>
                  <a:schemeClr val="accent2"/>
                </a:solidFill>
              </a:rPr>
              <a:t>infected with virus</a:t>
            </a:r>
          </a:p>
          <a:p>
            <a:pPr eaLnBrk="1" hangingPunct="1">
              <a:lnSpc>
                <a:spcPct val="80000"/>
              </a:lnSpc>
              <a:buFontTx/>
              <a:buNone/>
            </a:pPr>
            <a:r>
              <a:rPr lang="en-US" sz="2300" b="1" dirty="0"/>
              <a:t>K				1		10-4		10-4</a:t>
            </a:r>
          </a:p>
          <a:p>
            <a:pPr eaLnBrk="1" hangingPunct="1">
              <a:lnSpc>
                <a:spcPct val="80000"/>
              </a:lnSpc>
              <a:buFontTx/>
              <a:buNone/>
            </a:pPr>
            <a:endParaRPr lang="en-US" sz="2300" b="1" dirty="0"/>
          </a:p>
          <a:p>
            <a:pPr eaLnBrk="1" hangingPunct="1">
              <a:lnSpc>
                <a:spcPct val="80000"/>
              </a:lnSpc>
              <a:buFontTx/>
              <a:buNone/>
            </a:pPr>
            <a:r>
              <a:rPr lang="en-US" sz="2300" b="1" dirty="0"/>
              <a:t>B				10-4		1		10-4</a:t>
            </a:r>
          </a:p>
          <a:p>
            <a:pPr eaLnBrk="1" hangingPunct="1">
              <a:lnSpc>
                <a:spcPct val="80000"/>
              </a:lnSpc>
              <a:buFontTx/>
              <a:buNone/>
            </a:pPr>
            <a:endParaRPr lang="en-US" sz="2300" b="1" dirty="0"/>
          </a:p>
          <a:p>
            <a:pPr eaLnBrk="1" hangingPunct="1">
              <a:lnSpc>
                <a:spcPct val="80000"/>
              </a:lnSpc>
              <a:buFontTx/>
              <a:buNone/>
            </a:pPr>
            <a:r>
              <a:rPr lang="en-US" sz="2300" b="1" dirty="0"/>
              <a:t>C				1		1		1</a:t>
            </a:r>
          </a:p>
          <a:p>
            <a:pPr eaLnBrk="1" hangingPunct="1">
              <a:lnSpc>
                <a:spcPct val="80000"/>
              </a:lnSpc>
              <a:buFontTx/>
              <a:buNone/>
            </a:pPr>
            <a:endParaRPr lang="en-US" sz="1800" dirty="0"/>
          </a:p>
          <a:p>
            <a:pPr eaLnBrk="1" hangingPunct="1">
              <a:lnSpc>
                <a:spcPct val="80000"/>
              </a:lnSpc>
              <a:buFontTx/>
              <a:buNone/>
            </a:pPr>
            <a:endParaRPr lang="en-US" sz="1800" b="1" dirty="0">
              <a:solidFill>
                <a:schemeClr val="accent2"/>
              </a:solidFill>
            </a:endParaRPr>
          </a:p>
          <a:p>
            <a:pPr eaLnBrk="1" hangingPunct="1">
              <a:lnSpc>
                <a:spcPct val="120000"/>
              </a:lnSpc>
              <a:buFontTx/>
              <a:buNone/>
            </a:pPr>
            <a:r>
              <a:rPr lang="en-US" sz="2300" b="1" dirty="0">
                <a:latin typeface="Times New Roman" panose="02020603050405020304" pitchFamily="18" charset="0"/>
                <a:cs typeface="Times New Roman" panose="02020603050405020304" pitchFamily="18" charset="0"/>
              </a:rPr>
              <a:t>Conclude: </a:t>
            </a:r>
            <a:r>
              <a:rPr lang="en-US" sz="2300" b="1" dirty="0">
                <a:solidFill>
                  <a:schemeClr val="accent2"/>
                </a:solidFill>
                <a:latin typeface="Times New Roman" panose="02020603050405020304" pitchFamily="18" charset="0"/>
                <a:cs typeface="Times New Roman" panose="02020603050405020304" pitchFamily="18" charset="0"/>
              </a:rPr>
              <a:t>B/K E. coli strains differ in their “immune” response</a:t>
            </a:r>
            <a:r>
              <a:rPr lang="en-US" sz="2300" dirty="0">
                <a:latin typeface="Times New Roman" panose="02020603050405020304" pitchFamily="18" charset="0"/>
                <a:cs typeface="Times New Roman" panose="02020603050405020304" pitchFamily="18" charset="0"/>
              </a:rPr>
              <a:t> because B and K have distinct and </a:t>
            </a:r>
            <a:r>
              <a:rPr lang="en-US" sz="2300" u="sng" dirty="0">
                <a:latin typeface="Times New Roman" panose="02020603050405020304" pitchFamily="18" charset="0"/>
                <a:cs typeface="Times New Roman" panose="02020603050405020304" pitchFamily="18" charset="0"/>
              </a:rPr>
              <a:t>different restriction/modification systems </a:t>
            </a:r>
          </a:p>
          <a:p>
            <a:pPr eaLnBrk="1" hangingPunct="1">
              <a:lnSpc>
                <a:spcPct val="120000"/>
              </a:lnSpc>
              <a:buFontTx/>
              <a:buNone/>
            </a:pPr>
            <a:endParaRPr lang="en-US" sz="2300" dirty="0">
              <a:latin typeface="Times New Roman" panose="02020603050405020304" pitchFamily="18" charset="0"/>
              <a:cs typeface="Times New Roman" panose="02020603050405020304" pitchFamily="18" charset="0"/>
            </a:endParaRPr>
          </a:p>
          <a:p>
            <a:pPr eaLnBrk="1" hangingPunct="1">
              <a:lnSpc>
                <a:spcPct val="120000"/>
              </a:lnSpc>
              <a:buFontTx/>
              <a:buNone/>
            </a:pPr>
            <a:r>
              <a:rPr lang="en-US" sz="2300" dirty="0">
                <a:latin typeface="Times New Roman" panose="02020603050405020304" pitchFamily="18" charset="0"/>
                <a:cs typeface="Times New Roman" panose="02020603050405020304" pitchFamily="18" charset="0"/>
              </a:rPr>
              <a:t> Strain </a:t>
            </a:r>
            <a:r>
              <a:rPr lang="en-US" sz="2300" b="1" dirty="0">
                <a:latin typeface="Times New Roman" panose="02020603050405020304" pitchFamily="18" charset="0"/>
                <a:cs typeface="Times New Roman" panose="02020603050405020304" pitchFamily="18" charset="0"/>
              </a:rPr>
              <a:t>C is R-M- </a:t>
            </a:r>
            <a:r>
              <a:rPr lang="en-US" sz="2300" dirty="0">
                <a:latin typeface="Times New Roman" panose="02020603050405020304" pitchFamily="18" charset="0"/>
                <a:cs typeface="Times New Roman" panose="02020603050405020304" pitchFamily="18" charset="0"/>
              </a:rPr>
              <a:t>since phage propagated in strain C are restricted (few plaques) when presented to either </a:t>
            </a:r>
            <a:r>
              <a:rPr lang="en-US" sz="2300" i="1" dirty="0">
                <a:latin typeface="Times New Roman" panose="02020603050405020304" pitchFamily="18" charset="0"/>
                <a:cs typeface="Times New Roman" panose="02020603050405020304" pitchFamily="18" charset="0"/>
              </a:rPr>
              <a:t>E. coli</a:t>
            </a:r>
            <a:r>
              <a:rPr lang="en-US" sz="2300" dirty="0">
                <a:latin typeface="Times New Roman" panose="02020603050405020304" pitchFamily="18" charset="0"/>
                <a:cs typeface="Times New Roman" panose="02020603050405020304" pitchFamily="18" charset="0"/>
              </a:rPr>
              <a:t> strain K or B (</a:t>
            </a:r>
            <a:r>
              <a:rPr lang="en-US" sz="2300" b="1" dirty="0">
                <a:solidFill>
                  <a:schemeClr val="accent2"/>
                </a:solidFill>
                <a:latin typeface="Times New Roman" panose="02020603050405020304" pitchFamily="18" charset="0"/>
                <a:cs typeface="Times New Roman" panose="02020603050405020304" pitchFamily="18" charset="0"/>
              </a:rPr>
              <a:t>“C” propagated phage is not modified and vulnerable to destruction</a:t>
            </a:r>
            <a:r>
              <a:rPr lang="en-US" sz="2300" dirty="0">
                <a:latin typeface="Times New Roman" panose="02020603050405020304" pitchFamily="18" charset="0"/>
                <a:cs typeface="Times New Roman" panose="02020603050405020304" pitchFamily="18" charset="0"/>
              </a:rPr>
              <a:t>)</a:t>
            </a:r>
            <a:r>
              <a:rPr lang="en-US" sz="2300" dirty="0">
                <a:solidFill>
                  <a:schemeClr val="accent2"/>
                </a:solidFill>
                <a:latin typeface="Times New Roman" panose="02020603050405020304" pitchFamily="18" charset="0"/>
                <a:cs typeface="Times New Roman" panose="02020603050405020304" pitchFamily="18" charset="0"/>
              </a:rPr>
              <a:t> </a:t>
            </a:r>
            <a:r>
              <a:rPr lang="en-US" sz="2300" dirty="0">
                <a:latin typeface="Times New Roman" panose="02020603050405020304" pitchFamily="18" charset="0"/>
                <a:cs typeface="Times New Roman" panose="02020603050405020304" pitchFamily="18" charset="0"/>
              </a:rPr>
              <a:t>while…</a:t>
            </a:r>
          </a:p>
          <a:p>
            <a:pPr eaLnBrk="1" hangingPunct="1">
              <a:lnSpc>
                <a:spcPct val="120000"/>
              </a:lnSpc>
              <a:buFontTx/>
              <a:buNone/>
            </a:pPr>
            <a:endParaRPr lang="en-US" sz="2300" dirty="0">
              <a:latin typeface="Times New Roman" panose="02020603050405020304" pitchFamily="18" charset="0"/>
              <a:cs typeface="Times New Roman" panose="02020603050405020304" pitchFamily="18" charset="0"/>
            </a:endParaRPr>
          </a:p>
          <a:p>
            <a:pPr eaLnBrk="1" hangingPunct="1">
              <a:lnSpc>
                <a:spcPct val="120000"/>
              </a:lnSpc>
              <a:buFontTx/>
              <a:buNone/>
            </a:pPr>
            <a:r>
              <a:rPr lang="en-US" sz="2300" dirty="0">
                <a:latin typeface="Times New Roman" panose="02020603050405020304" pitchFamily="18" charset="0"/>
                <a:cs typeface="Times New Roman" panose="02020603050405020304" pitchFamily="18" charset="0"/>
              </a:rPr>
              <a:t>Phage from K or B bacteria are not restricted (many plaques) on strain C (</a:t>
            </a:r>
            <a:r>
              <a:rPr lang="en-US" sz="2300" b="1" dirty="0">
                <a:solidFill>
                  <a:schemeClr val="accent2"/>
                </a:solidFill>
                <a:latin typeface="Times New Roman" panose="02020603050405020304" pitchFamily="18" charset="0"/>
                <a:cs typeface="Times New Roman" panose="02020603050405020304" pitchFamily="18" charset="0"/>
              </a:rPr>
              <a:t>since “C” E. coli have no restriction system to destroy unmodified DNA</a:t>
            </a:r>
            <a:r>
              <a:rPr lang="en-US" sz="23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1604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11" end="1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pRg st="13" end="1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1">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533400" y="228600"/>
            <a:ext cx="8153400" cy="4031873"/>
          </a:xfrm>
          <a:prstGeom prst="rect">
            <a:avLst/>
          </a:prstGeom>
          <a:noFill/>
          <a:ln w="9525">
            <a:noFill/>
            <a:miter lim="800000"/>
            <a:headEnd/>
            <a:tailEnd/>
          </a:ln>
        </p:spPr>
        <p:txBody>
          <a:bodyPr wrap="square">
            <a:spAutoFit/>
          </a:bodyPr>
          <a:lstStyle/>
          <a:p>
            <a:r>
              <a:rPr lang="en-US" sz="2000" b="1" i="1" dirty="0"/>
              <a:t>Natural E. coli restriction systems (differ from one another in DNA </a:t>
            </a:r>
            <a:r>
              <a:rPr lang="en-US" sz="2000" b="1" i="1" dirty="0">
                <a:solidFill>
                  <a:srgbClr val="FF0000"/>
                </a:solidFill>
              </a:rPr>
              <a:t>sequence specificity </a:t>
            </a:r>
            <a:r>
              <a:rPr lang="en-US" sz="2000" b="1" i="1" dirty="0"/>
              <a:t>&amp; in </a:t>
            </a:r>
            <a:r>
              <a:rPr lang="en-US" sz="2000" b="1" i="1" dirty="0">
                <a:solidFill>
                  <a:srgbClr val="FF0000"/>
                </a:solidFill>
              </a:rPr>
              <a:t>sensitivity to DNA methylation</a:t>
            </a:r>
            <a:r>
              <a:rPr lang="en-US" sz="2000" b="1" i="1" dirty="0"/>
              <a:t>)</a:t>
            </a:r>
            <a:endParaRPr lang="en-US" sz="2000" b="1" dirty="0"/>
          </a:p>
          <a:p>
            <a:endParaRPr lang="en-US" b="1" dirty="0">
              <a:solidFill>
                <a:schemeClr val="accent2"/>
              </a:solidFill>
            </a:endParaRPr>
          </a:p>
          <a:p>
            <a:r>
              <a:rPr lang="en-US" b="1" dirty="0" err="1"/>
              <a:t>EcoK</a:t>
            </a:r>
            <a:r>
              <a:rPr lang="en-US" b="1" dirty="0"/>
              <a:t> system </a:t>
            </a:r>
            <a:r>
              <a:rPr lang="en-US" dirty="0"/>
              <a:t>includes the </a:t>
            </a:r>
            <a:r>
              <a:rPr lang="en-US" dirty="0" err="1"/>
              <a:t>Hsd</a:t>
            </a:r>
            <a:r>
              <a:rPr lang="en-US" dirty="0"/>
              <a:t> </a:t>
            </a:r>
            <a:r>
              <a:rPr lang="en-US" b="1" dirty="0"/>
              <a:t>restriction endonuclease </a:t>
            </a:r>
            <a:r>
              <a:rPr lang="en-US" dirty="0"/>
              <a:t>gene (</a:t>
            </a:r>
            <a:r>
              <a:rPr lang="en-US" b="1" dirty="0" err="1"/>
              <a:t>hsdR</a:t>
            </a:r>
            <a:r>
              <a:rPr lang="en-US" dirty="0"/>
              <a:t>) whose protein cuts DNA that is </a:t>
            </a:r>
            <a:r>
              <a:rPr lang="en-US" b="1" u="sng" dirty="0"/>
              <a:t>NOT</a:t>
            </a:r>
            <a:r>
              <a:rPr lang="en-US" dirty="0"/>
              <a:t> protected by methylation. </a:t>
            </a:r>
            <a:r>
              <a:rPr lang="en-US" dirty="0" err="1"/>
              <a:t>EcoK</a:t>
            </a:r>
            <a:r>
              <a:rPr lang="en-US" dirty="0"/>
              <a:t> site recognition is (5' AA*CNNNNNNGTGC3‘ on average found 1/16,000 bp but can be more common, e.g., the 4361 bp pBR322 has 2 sites).  </a:t>
            </a:r>
          </a:p>
          <a:p>
            <a:endParaRPr lang="en-US" dirty="0"/>
          </a:p>
          <a:p>
            <a:r>
              <a:rPr lang="en-US" dirty="0" err="1"/>
              <a:t>EcoK</a:t>
            </a:r>
            <a:r>
              <a:rPr lang="en-US" dirty="0"/>
              <a:t> </a:t>
            </a:r>
            <a:r>
              <a:rPr lang="en-US" b="1" dirty="0"/>
              <a:t>methylase</a:t>
            </a:r>
            <a:r>
              <a:rPr lang="en-US" dirty="0"/>
              <a:t> (</a:t>
            </a:r>
            <a:r>
              <a:rPr lang="en-US" b="1" dirty="0" err="1"/>
              <a:t>hsdM</a:t>
            </a:r>
            <a:r>
              <a:rPr lang="en-US" b="1" dirty="0"/>
              <a:t> gene</a:t>
            </a:r>
            <a:r>
              <a:rPr lang="en-US" dirty="0"/>
              <a:t>) modifies adenosine in AA*(N6)CGTGC. </a:t>
            </a:r>
            <a:r>
              <a:rPr lang="en-US" b="1" dirty="0" err="1"/>
              <a:t>HsdS</a:t>
            </a:r>
            <a:r>
              <a:rPr lang="en-US" dirty="0"/>
              <a:t> encodes a DNA sequence </a:t>
            </a:r>
            <a:r>
              <a:rPr lang="en-US" b="1" dirty="0"/>
              <a:t>specificity factor </a:t>
            </a:r>
            <a:r>
              <a:rPr lang="en-US" dirty="0"/>
              <a:t>needed for </a:t>
            </a:r>
            <a:r>
              <a:rPr lang="en-US" u="sng" dirty="0"/>
              <a:t>both</a:t>
            </a:r>
            <a:r>
              <a:rPr lang="en-US" dirty="0"/>
              <a:t> methylation &amp; cleavage. Unmodified DNA introduced into a strain with the </a:t>
            </a:r>
            <a:r>
              <a:rPr lang="en-US" dirty="0" err="1"/>
              <a:t>EcoK</a:t>
            </a:r>
            <a:r>
              <a:rPr lang="en-US" dirty="0"/>
              <a:t> restriction enzyme will be destroyed. </a:t>
            </a:r>
            <a:r>
              <a:rPr lang="en-US" dirty="0" err="1"/>
              <a:t>HsdR</a:t>
            </a:r>
            <a:r>
              <a:rPr lang="en-US" dirty="0"/>
              <a:t> deficient strains are rest-, mod+ . </a:t>
            </a:r>
            <a:r>
              <a:rPr lang="en-US" b="1" dirty="0" err="1"/>
              <a:t>HsdS</a:t>
            </a:r>
            <a:r>
              <a:rPr lang="en-US" b="1" dirty="0"/>
              <a:t> deficient or </a:t>
            </a:r>
            <a:r>
              <a:rPr lang="en-US" b="1" dirty="0" err="1"/>
              <a:t>HsdM</a:t>
            </a:r>
            <a:r>
              <a:rPr lang="en-US" b="1" dirty="0"/>
              <a:t> deficient strains </a:t>
            </a:r>
            <a:r>
              <a:rPr lang="en-US" dirty="0"/>
              <a:t>are rest-, mod-</a:t>
            </a:r>
          </a:p>
          <a:p>
            <a:endParaRPr lang="en-US" dirty="0"/>
          </a:p>
        </p:txBody>
      </p:sp>
      <p:pic>
        <p:nvPicPr>
          <p:cNvPr id="19459" name="Picture 3" descr="03-04"/>
          <p:cNvPicPr>
            <a:picLocks noChangeAspect="1" noChangeArrowheads="1"/>
          </p:cNvPicPr>
          <p:nvPr/>
        </p:nvPicPr>
        <p:blipFill>
          <a:blip r:embed="rId2" cstate="print"/>
          <a:srcRect/>
          <a:stretch>
            <a:fillRect/>
          </a:stretch>
        </p:blipFill>
        <p:spPr bwMode="auto">
          <a:xfrm>
            <a:off x="914400" y="4067175"/>
            <a:ext cx="7620000" cy="1266825"/>
          </a:xfrm>
          <a:prstGeom prst="rect">
            <a:avLst/>
          </a:prstGeom>
          <a:noFill/>
          <a:ln w="9525">
            <a:noFill/>
            <a:miter lim="800000"/>
            <a:headEnd/>
            <a:tailEnd/>
          </a:ln>
        </p:spPr>
      </p:pic>
      <p:sp>
        <p:nvSpPr>
          <p:cNvPr id="19460" name="Rectangle 4"/>
          <p:cNvSpPr>
            <a:spLocks noChangeArrowheads="1"/>
          </p:cNvSpPr>
          <p:nvPr/>
        </p:nvSpPr>
        <p:spPr bwMode="auto">
          <a:xfrm>
            <a:off x="76200" y="5242173"/>
            <a:ext cx="8915400" cy="1200329"/>
          </a:xfrm>
          <a:prstGeom prst="rect">
            <a:avLst/>
          </a:prstGeom>
          <a:noFill/>
          <a:ln w="9525">
            <a:noFill/>
            <a:miter lim="800000"/>
            <a:headEnd/>
            <a:tailEnd/>
          </a:ln>
        </p:spPr>
        <p:txBody>
          <a:bodyPr wrap="square">
            <a:spAutoFit/>
          </a:bodyPr>
          <a:lstStyle/>
          <a:p>
            <a:pPr>
              <a:spcBef>
                <a:spcPct val="50000"/>
              </a:spcBef>
            </a:pPr>
            <a:r>
              <a:rPr lang="en-US" b="1" u="sng" dirty="0"/>
              <a:t>Clustered RM gene set</a:t>
            </a:r>
            <a:r>
              <a:rPr lang="en-US" u="sng" dirty="0"/>
              <a:t> </a:t>
            </a:r>
            <a:r>
              <a:rPr lang="en-US" dirty="0"/>
              <a:t>in the </a:t>
            </a:r>
            <a:r>
              <a:rPr lang="en-US" i="1" dirty="0"/>
              <a:t>E. coli</a:t>
            </a:r>
            <a:r>
              <a:rPr lang="en-US" dirty="0"/>
              <a:t> chromosome.  Such </a:t>
            </a:r>
            <a:r>
              <a:rPr lang="en-US" b="1" dirty="0"/>
              <a:t>structural &amp;</a:t>
            </a:r>
            <a:r>
              <a:rPr lang="en-US" dirty="0"/>
              <a:t> </a:t>
            </a:r>
            <a:r>
              <a:rPr lang="en-US" b="1" dirty="0"/>
              <a:t>functional gene linkage</a:t>
            </a:r>
            <a:r>
              <a:rPr lang="en-US" dirty="0"/>
              <a:t> is common in bacteria but much less so in eukaryotes, especially multicellular eukaryotes such as Drosophila or humans (with certain striking exceptions such as rDNA repeats, histone genes, U-small nuclear RNA genes)</a:t>
            </a:r>
          </a:p>
        </p:txBody>
      </p:sp>
    </p:spTree>
    <p:extLst>
      <p:ext uri="{BB962C8B-B14F-4D97-AF65-F5344CB8AC3E}">
        <p14:creationId xmlns:p14="http://schemas.microsoft.com/office/powerpoint/2010/main" val="82550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6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0"/>
            <a:ext cx="8839200" cy="6894195"/>
          </a:xfrm>
          <a:prstGeom prst="rect">
            <a:avLst/>
          </a:prstGeom>
        </p:spPr>
        <p:txBody>
          <a:bodyPr wrap="square">
            <a:spAutoFit/>
          </a:bodyPr>
          <a:lstStyle/>
          <a:p>
            <a:pPr lvl="0"/>
            <a:r>
              <a:rPr lang="en-US" dirty="0">
                <a:solidFill>
                  <a:prstClr val="black"/>
                </a:solidFill>
                <a:latin typeface="Times New Roman" panose="02020603050405020304" pitchFamily="18" charset="0"/>
                <a:cs typeface="Times New Roman" panose="02020603050405020304" pitchFamily="18" charset="0"/>
              </a:rPr>
              <a:t>The </a:t>
            </a:r>
            <a:r>
              <a:rPr lang="en-US" b="1" i="1" dirty="0" err="1">
                <a:solidFill>
                  <a:prstClr val="black"/>
                </a:solidFill>
                <a:latin typeface="Times New Roman" panose="02020603050405020304" pitchFamily="18" charset="0"/>
                <a:cs typeface="Times New Roman" panose="02020603050405020304" pitchFamily="18" charset="0"/>
              </a:rPr>
              <a:t>hsdR</a:t>
            </a:r>
            <a:r>
              <a:rPr lang="en-US" b="1" dirty="0">
                <a:solidFill>
                  <a:prstClr val="black"/>
                </a:solidFill>
                <a:latin typeface="Times New Roman" panose="02020603050405020304" pitchFamily="18" charset="0"/>
                <a:cs typeface="Times New Roman" panose="02020603050405020304" pitchFamily="18" charset="0"/>
              </a:rPr>
              <a:t>, </a:t>
            </a:r>
            <a:r>
              <a:rPr lang="en-US" b="1" i="1" dirty="0" err="1">
                <a:solidFill>
                  <a:prstClr val="black"/>
                </a:solidFill>
                <a:latin typeface="Times New Roman" panose="02020603050405020304" pitchFamily="18" charset="0"/>
                <a:cs typeface="Times New Roman" panose="02020603050405020304" pitchFamily="18" charset="0"/>
              </a:rPr>
              <a:t>hsdM</a:t>
            </a:r>
            <a:r>
              <a:rPr lang="en-US" b="1" dirty="0">
                <a:solidFill>
                  <a:prstClr val="black"/>
                </a:solidFill>
                <a:latin typeface="Times New Roman" panose="02020603050405020304" pitchFamily="18" charset="0"/>
                <a:cs typeface="Times New Roman" panose="02020603050405020304" pitchFamily="18" charset="0"/>
              </a:rPr>
              <a:t> and </a:t>
            </a:r>
            <a:r>
              <a:rPr lang="en-US" b="1" i="1" dirty="0" err="1">
                <a:solidFill>
                  <a:prstClr val="black"/>
                </a:solidFill>
                <a:latin typeface="Times New Roman" panose="02020603050405020304" pitchFamily="18" charset="0"/>
                <a:cs typeface="Times New Roman" panose="02020603050405020304" pitchFamily="18" charset="0"/>
              </a:rPr>
              <a:t>hsdS</a:t>
            </a:r>
            <a:r>
              <a:rPr lang="en-US" dirty="0">
                <a:solidFill>
                  <a:prstClr val="black"/>
                </a:solidFill>
                <a:latin typeface="Times New Roman" panose="02020603050405020304" pitchFamily="18" charset="0"/>
                <a:cs typeface="Times New Roman" panose="02020603050405020304" pitchFamily="18" charset="0"/>
              </a:rPr>
              <a:t> genes. The products of all three genes form </a:t>
            </a:r>
            <a:r>
              <a:rPr lang="en-US" u="sng" dirty="0">
                <a:solidFill>
                  <a:prstClr val="black"/>
                </a:solidFill>
                <a:latin typeface="Times New Roman" panose="02020603050405020304" pitchFamily="18" charset="0"/>
                <a:cs typeface="Times New Roman" panose="02020603050405020304" pitchFamily="18" charset="0"/>
              </a:rPr>
              <a:t>a single </a:t>
            </a:r>
            <a:r>
              <a:rPr lang="en-US" u="sng" dirty="0" err="1">
                <a:solidFill>
                  <a:prstClr val="black"/>
                </a:solidFill>
                <a:latin typeface="Times New Roman" panose="02020603050405020304" pitchFamily="18" charset="0"/>
                <a:cs typeface="Times New Roman" panose="02020603050405020304" pitchFamily="18" charset="0"/>
              </a:rPr>
              <a:t>multimeric</a:t>
            </a:r>
            <a:r>
              <a:rPr lang="en-US" u="sng" dirty="0">
                <a:solidFill>
                  <a:prstClr val="black"/>
                </a:solidFill>
                <a:latin typeface="Times New Roman" panose="02020603050405020304" pitchFamily="18" charset="0"/>
                <a:cs typeface="Times New Roman" panose="02020603050405020304" pitchFamily="18" charset="0"/>
              </a:rPr>
              <a:t> enzyme </a:t>
            </a:r>
            <a:r>
              <a:rPr lang="en-US" dirty="0">
                <a:solidFill>
                  <a:prstClr val="black"/>
                </a:solidFill>
                <a:latin typeface="Times New Roman" panose="02020603050405020304" pitchFamily="18" charset="0"/>
                <a:cs typeface="Times New Roman" panose="02020603050405020304" pitchFamily="18" charset="0"/>
              </a:rPr>
              <a:t>capable of cleaving </a:t>
            </a:r>
            <a:r>
              <a:rPr lang="en-US" b="1" u="sng" dirty="0">
                <a:solidFill>
                  <a:prstClr val="black"/>
                </a:solidFill>
                <a:latin typeface="Times New Roman" panose="02020603050405020304" pitchFamily="18" charset="0"/>
                <a:cs typeface="Times New Roman" panose="02020603050405020304" pitchFamily="18" charset="0"/>
              </a:rPr>
              <a:t>or</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methylating</a:t>
            </a:r>
            <a:r>
              <a:rPr lang="en-US" dirty="0">
                <a:solidFill>
                  <a:prstClr val="black"/>
                </a:solidFill>
                <a:latin typeface="Times New Roman" panose="02020603050405020304" pitchFamily="18" charset="0"/>
                <a:cs typeface="Times New Roman" panose="02020603050405020304" pitchFamily="18" charset="0"/>
              </a:rPr>
              <a:t> a particular target sequence (5´-AAC[N</a:t>
            </a:r>
            <a:r>
              <a:rPr lang="en-US" baseline="-25000" dirty="0">
                <a:solidFill>
                  <a:prstClr val="black"/>
                </a:solidFill>
                <a:latin typeface="Times New Roman" panose="02020603050405020304" pitchFamily="18" charset="0"/>
                <a:cs typeface="Times New Roman" panose="02020603050405020304" pitchFamily="18" charset="0"/>
              </a:rPr>
              <a:t>6</a:t>
            </a:r>
            <a:r>
              <a:rPr lang="en-US" dirty="0">
                <a:solidFill>
                  <a:prstClr val="black"/>
                </a:solidFill>
                <a:latin typeface="Times New Roman" panose="02020603050405020304" pitchFamily="18" charset="0"/>
                <a:cs typeface="Times New Roman" panose="02020603050405020304" pitchFamily="18" charset="0"/>
              </a:rPr>
              <a:t>]GTGC-3´ in </a:t>
            </a:r>
            <a:r>
              <a:rPr lang="en-US" i="1" dirty="0">
                <a:solidFill>
                  <a:prstClr val="black"/>
                </a:solidFill>
                <a:latin typeface="Times New Roman" panose="02020603050405020304" pitchFamily="18" charset="0"/>
                <a:cs typeface="Times New Roman" panose="02020603050405020304" pitchFamily="18" charset="0"/>
              </a:rPr>
              <a:t>E. coli</a:t>
            </a:r>
            <a:r>
              <a:rPr lang="en-US" dirty="0">
                <a:solidFill>
                  <a:prstClr val="black"/>
                </a:solidFill>
                <a:latin typeface="Times New Roman" panose="02020603050405020304" pitchFamily="18" charset="0"/>
                <a:cs typeface="Times New Roman" panose="02020603050405020304" pitchFamily="18" charset="0"/>
              </a:rPr>
              <a:t> K12 strains).  How does the enzyme know which activity to use?</a:t>
            </a:r>
          </a:p>
          <a:p>
            <a:pPr lvl="0"/>
            <a:endParaRPr lang="en-US" dirty="0">
              <a:solidFill>
                <a:prstClr val="black"/>
              </a:solidFill>
              <a:latin typeface="Times New Roman" panose="02020603050405020304" pitchFamily="18" charset="0"/>
              <a:cs typeface="Times New Roman" panose="02020603050405020304" pitchFamily="18" charset="0"/>
            </a:endParaRPr>
          </a:p>
          <a:p>
            <a:pPr lvl="0"/>
            <a:r>
              <a:rPr lang="en-US" dirty="0">
                <a:solidFill>
                  <a:prstClr val="black"/>
                </a:solidFill>
                <a:latin typeface="Times New Roman" panose="02020603050405020304" pitchFamily="18" charset="0"/>
                <a:cs typeface="Times New Roman" panose="02020603050405020304" pitchFamily="18" charset="0"/>
              </a:rPr>
              <a:t>If the target sequence is </a:t>
            </a:r>
            <a:r>
              <a:rPr lang="en-US" b="1" dirty="0">
                <a:solidFill>
                  <a:prstClr val="black"/>
                </a:solidFill>
                <a:latin typeface="Times New Roman" panose="02020603050405020304" pitchFamily="18" charset="0"/>
                <a:cs typeface="Times New Roman" panose="02020603050405020304" pitchFamily="18" charset="0"/>
              </a:rPr>
              <a:t>hemi-methylated</a:t>
            </a:r>
            <a:r>
              <a:rPr lang="en-US" dirty="0">
                <a:solidFill>
                  <a:prstClr val="black"/>
                </a:solidFill>
                <a:latin typeface="Times New Roman" panose="02020603050405020304" pitchFamily="18" charset="0"/>
                <a:cs typeface="Times New Roman" panose="02020603050405020304" pitchFamily="18" charset="0"/>
              </a:rPr>
              <a:t> (only one strand is methylated as occurs during DNA replication of the host chromosome), then the enzyme acts as a </a:t>
            </a:r>
            <a:r>
              <a:rPr lang="en-US" b="1" dirty="0">
                <a:solidFill>
                  <a:prstClr val="black"/>
                </a:solidFill>
                <a:latin typeface="Times New Roman" panose="02020603050405020304" pitchFamily="18" charset="0"/>
                <a:cs typeface="Times New Roman" panose="02020603050405020304" pitchFamily="18" charset="0"/>
              </a:rPr>
              <a:t>methylase</a:t>
            </a:r>
            <a:r>
              <a:rPr lang="en-US" dirty="0">
                <a:solidFill>
                  <a:prstClr val="black"/>
                </a:solidFill>
                <a:latin typeface="Times New Roman" panose="02020603050405020304" pitchFamily="18" charset="0"/>
                <a:cs typeface="Times New Roman" panose="02020603050405020304" pitchFamily="18" charset="0"/>
              </a:rPr>
              <a:t> thus protecting the sequence from cleavage. </a:t>
            </a:r>
          </a:p>
          <a:p>
            <a:pPr lvl="0"/>
            <a:endParaRPr lang="en-US" dirty="0">
              <a:solidFill>
                <a:prstClr val="black"/>
              </a:solidFill>
              <a:latin typeface="Times New Roman" panose="02020603050405020304" pitchFamily="18" charset="0"/>
              <a:cs typeface="Times New Roman" panose="02020603050405020304" pitchFamily="18" charset="0"/>
            </a:endParaRPr>
          </a:p>
          <a:p>
            <a:pPr lvl="0"/>
            <a:r>
              <a:rPr lang="en-US" dirty="0">
                <a:solidFill>
                  <a:prstClr val="black"/>
                </a:solidFill>
                <a:latin typeface="Times New Roman" panose="02020603050405020304" pitchFamily="18" charset="0"/>
                <a:cs typeface="Times New Roman" panose="02020603050405020304" pitchFamily="18" charset="0"/>
              </a:rPr>
              <a:t>If the sequence is </a:t>
            </a:r>
            <a:r>
              <a:rPr lang="en-US" b="1" dirty="0">
                <a:solidFill>
                  <a:prstClr val="black"/>
                </a:solidFill>
                <a:latin typeface="Times New Roman" panose="02020603050405020304" pitchFamily="18" charset="0"/>
                <a:cs typeface="Times New Roman" panose="02020603050405020304" pitchFamily="18" charset="0"/>
              </a:rPr>
              <a:t>not methylated at the target sequence </a:t>
            </a:r>
            <a:r>
              <a:rPr lang="en-US" dirty="0">
                <a:solidFill>
                  <a:prstClr val="black"/>
                </a:solidFill>
                <a:latin typeface="Times New Roman" panose="02020603050405020304" pitchFamily="18" charset="0"/>
                <a:cs typeface="Times New Roman" panose="02020603050405020304" pitchFamily="18" charset="0"/>
              </a:rPr>
              <a:t>on any strand, then the enzyme acts as a restriction </a:t>
            </a:r>
            <a:r>
              <a:rPr lang="en-US" b="1" dirty="0">
                <a:solidFill>
                  <a:prstClr val="black"/>
                </a:solidFill>
                <a:latin typeface="Times New Roman" panose="02020603050405020304" pitchFamily="18" charset="0"/>
                <a:cs typeface="Times New Roman" panose="02020603050405020304" pitchFamily="18" charset="0"/>
              </a:rPr>
              <a:t>endonuclease</a:t>
            </a:r>
            <a:r>
              <a:rPr lang="en-US" dirty="0">
                <a:solidFill>
                  <a:prstClr val="black"/>
                </a:solidFill>
                <a:latin typeface="Times New Roman" panose="02020603050405020304" pitchFamily="18" charset="0"/>
                <a:cs typeface="Times New Roman" panose="02020603050405020304" pitchFamily="18" charset="0"/>
              </a:rPr>
              <a:t> and cuts the target sequence. </a:t>
            </a:r>
          </a:p>
          <a:p>
            <a:pPr lvl="0"/>
            <a:endParaRPr lang="en-US" dirty="0">
              <a:solidFill>
                <a:prstClr val="black"/>
              </a:solidFill>
              <a:latin typeface="Times New Roman" panose="02020603050405020304" pitchFamily="18" charset="0"/>
              <a:cs typeface="Times New Roman" panose="02020603050405020304" pitchFamily="18" charset="0"/>
            </a:endParaRPr>
          </a:p>
          <a:p>
            <a:pPr lvl="0"/>
            <a:r>
              <a:rPr lang="en-US" dirty="0">
                <a:solidFill>
                  <a:prstClr val="black"/>
                </a:solidFill>
                <a:latin typeface="Times New Roman" panose="02020603050405020304" pitchFamily="18" charset="0"/>
                <a:cs typeface="Times New Roman" panose="02020603050405020304" pitchFamily="18" charset="0"/>
              </a:rPr>
              <a:t>Typically </a:t>
            </a:r>
            <a:r>
              <a:rPr lang="en-US" u="sng" dirty="0">
                <a:solidFill>
                  <a:prstClr val="black"/>
                </a:solidFill>
                <a:latin typeface="Times New Roman" panose="02020603050405020304" pitchFamily="18" charset="0"/>
                <a:cs typeface="Times New Roman" panose="02020603050405020304" pitchFamily="18" charset="0"/>
              </a:rPr>
              <a:t>DNA from a foreign organism </a:t>
            </a:r>
            <a:r>
              <a:rPr lang="en-US" dirty="0">
                <a:solidFill>
                  <a:prstClr val="black"/>
                </a:solidFill>
                <a:latin typeface="Times New Roman" panose="02020603050405020304" pitchFamily="18" charset="0"/>
                <a:cs typeface="Times New Roman" panose="02020603050405020304" pitchFamily="18" charset="0"/>
              </a:rPr>
              <a:t>(e.g., a human genomic DNA) will not be methylated at the </a:t>
            </a:r>
            <a:r>
              <a:rPr lang="en-US" dirty="0" err="1">
                <a:solidFill>
                  <a:prstClr val="black"/>
                </a:solidFill>
                <a:latin typeface="Times New Roman" panose="02020603050405020304" pitchFamily="18" charset="0"/>
                <a:cs typeface="Times New Roman" panose="02020603050405020304" pitchFamily="18" charset="0"/>
              </a:rPr>
              <a:t>EcoK</a:t>
            </a:r>
            <a:r>
              <a:rPr lang="en-US" dirty="0">
                <a:solidFill>
                  <a:prstClr val="black"/>
                </a:solidFill>
                <a:latin typeface="Times New Roman" panose="02020603050405020304" pitchFamily="18" charset="0"/>
                <a:cs typeface="Times New Roman" panose="02020603050405020304" pitchFamily="18" charset="0"/>
              </a:rPr>
              <a:t> target sequence and will be </a:t>
            </a:r>
            <a:r>
              <a:rPr lang="en-US" u="sng" dirty="0">
                <a:solidFill>
                  <a:prstClr val="black"/>
                </a:solidFill>
                <a:latin typeface="Times New Roman" panose="02020603050405020304" pitchFamily="18" charset="0"/>
                <a:cs typeface="Times New Roman" panose="02020603050405020304" pitchFamily="18" charset="0"/>
              </a:rPr>
              <a:t>degraded</a:t>
            </a:r>
            <a:r>
              <a:rPr lang="en-US" dirty="0">
                <a:solidFill>
                  <a:prstClr val="black"/>
                </a:solidFill>
                <a:latin typeface="Times New Roman" panose="02020603050405020304" pitchFamily="18" charset="0"/>
                <a:cs typeface="Times New Roman" panose="02020603050405020304" pitchFamily="18" charset="0"/>
              </a:rPr>
              <a:t> when introduced into a </a:t>
            </a:r>
            <a:r>
              <a:rPr lang="en-US" i="1" dirty="0">
                <a:solidFill>
                  <a:prstClr val="black"/>
                </a:solidFill>
                <a:latin typeface="Times New Roman" panose="02020603050405020304" pitchFamily="18" charset="0"/>
                <a:cs typeface="Times New Roman" panose="02020603050405020304" pitchFamily="18" charset="0"/>
              </a:rPr>
              <a:t>E. coli </a:t>
            </a:r>
            <a:r>
              <a:rPr lang="en-US" dirty="0">
                <a:solidFill>
                  <a:prstClr val="black"/>
                </a:solidFill>
                <a:latin typeface="Times New Roman" panose="02020603050405020304" pitchFamily="18" charset="0"/>
                <a:cs typeface="Times New Roman" panose="02020603050405020304" pitchFamily="18" charset="0"/>
              </a:rPr>
              <a:t>that is wildtype for all three </a:t>
            </a:r>
            <a:r>
              <a:rPr lang="en-US" i="1" dirty="0" err="1">
                <a:solidFill>
                  <a:prstClr val="black"/>
                </a:solidFill>
                <a:latin typeface="Times New Roman" panose="02020603050405020304" pitchFamily="18" charset="0"/>
                <a:cs typeface="Times New Roman" panose="02020603050405020304" pitchFamily="18" charset="0"/>
              </a:rPr>
              <a:t>hsd</a:t>
            </a:r>
            <a:r>
              <a:rPr lang="en-US" dirty="0">
                <a:solidFill>
                  <a:prstClr val="black"/>
                </a:solidFill>
                <a:latin typeface="Times New Roman" panose="02020603050405020304" pitchFamily="18" charset="0"/>
                <a:cs typeface="Times New Roman" panose="02020603050405020304" pitchFamily="18" charset="0"/>
              </a:rPr>
              <a:t> genes. </a:t>
            </a:r>
          </a:p>
          <a:p>
            <a:pPr lvl="0"/>
            <a:endParaRPr lang="en-US" b="1" dirty="0">
              <a:solidFill>
                <a:prstClr val="black"/>
              </a:solidFill>
              <a:latin typeface="Times New Roman" panose="02020603050405020304" pitchFamily="18" charset="0"/>
              <a:cs typeface="Times New Roman" panose="02020603050405020304" pitchFamily="18" charset="0"/>
            </a:endParaRPr>
          </a:p>
          <a:p>
            <a:pPr lvl="0"/>
            <a:r>
              <a:rPr lang="en-US" dirty="0">
                <a:solidFill>
                  <a:prstClr val="black"/>
                </a:solidFill>
                <a:latin typeface="Times New Roman" panose="02020603050405020304" pitchFamily="18" charset="0"/>
                <a:cs typeface="Times New Roman" panose="02020603050405020304" pitchFamily="18" charset="0"/>
              </a:rPr>
              <a:t>Mutations in the </a:t>
            </a:r>
            <a:r>
              <a:rPr lang="en-US" i="1" dirty="0" err="1">
                <a:solidFill>
                  <a:prstClr val="black"/>
                </a:solidFill>
                <a:latin typeface="Times New Roman" panose="02020603050405020304" pitchFamily="18" charset="0"/>
                <a:cs typeface="Times New Roman" panose="02020603050405020304" pitchFamily="18" charset="0"/>
              </a:rPr>
              <a:t>hsdM</a:t>
            </a:r>
            <a:r>
              <a:rPr lang="en-US" dirty="0">
                <a:solidFill>
                  <a:prstClr val="black"/>
                </a:solidFill>
                <a:latin typeface="Times New Roman" panose="02020603050405020304" pitchFamily="18" charset="0"/>
                <a:cs typeface="Times New Roman" panose="02020603050405020304" pitchFamily="18" charset="0"/>
              </a:rPr>
              <a:t>  and </a:t>
            </a:r>
            <a:r>
              <a:rPr lang="en-US" i="1" dirty="0" err="1">
                <a:solidFill>
                  <a:prstClr val="black"/>
                </a:solidFill>
                <a:latin typeface="Times New Roman" panose="02020603050405020304" pitchFamily="18" charset="0"/>
                <a:cs typeface="Times New Roman" panose="02020603050405020304" pitchFamily="18" charset="0"/>
              </a:rPr>
              <a:t>hsdR</a:t>
            </a:r>
            <a:r>
              <a:rPr lang="en-US" dirty="0">
                <a:solidFill>
                  <a:prstClr val="black"/>
                </a:solidFill>
                <a:latin typeface="Times New Roman" panose="02020603050405020304" pitchFamily="18" charset="0"/>
                <a:cs typeface="Times New Roman" panose="02020603050405020304" pitchFamily="18" charset="0"/>
              </a:rPr>
              <a:t> genes result in a restriction-modification minus phenotype (r</a:t>
            </a:r>
            <a:r>
              <a:rPr lang="en-US" baseline="30000" dirty="0">
                <a:solidFill>
                  <a:prstClr val="black"/>
                </a:solidFill>
                <a:latin typeface="Times New Roman" panose="02020603050405020304" pitchFamily="18" charset="0"/>
                <a:cs typeface="Times New Roman" panose="02020603050405020304" pitchFamily="18" charset="0"/>
              </a:rPr>
              <a:t>–</a:t>
            </a:r>
            <a:r>
              <a:rPr lang="en-US" dirty="0">
                <a:solidFill>
                  <a:prstClr val="black"/>
                </a:solidFill>
                <a:latin typeface="Times New Roman" panose="02020603050405020304" pitchFamily="18" charset="0"/>
                <a:cs typeface="Times New Roman" panose="02020603050405020304" pitchFamily="18" charset="0"/>
              </a:rPr>
              <a:t>, m</a:t>
            </a:r>
            <a:r>
              <a:rPr lang="en-US" baseline="30000" dirty="0">
                <a:solidFill>
                  <a:prstClr val="black"/>
                </a:solidFill>
                <a:latin typeface="Times New Roman" panose="02020603050405020304" pitchFamily="18" charset="0"/>
                <a:cs typeface="Times New Roman" panose="02020603050405020304" pitchFamily="18" charset="0"/>
              </a:rPr>
              <a:t>–</a:t>
            </a:r>
            <a:r>
              <a:rPr lang="en-US" dirty="0">
                <a:solidFill>
                  <a:prstClr val="black"/>
                </a:solidFill>
                <a:latin typeface="Times New Roman" panose="02020603050405020304" pitchFamily="18" charset="0"/>
                <a:cs typeface="Times New Roman" panose="02020603050405020304" pitchFamily="18" charset="0"/>
              </a:rPr>
              <a:t>). DNA propagated in this genetic background is not subject to endonuclease cleavage but similarly is not methylated. Consequently, plasmid DNA isolated from such a strain cannot be introduced into a strain that is wildtype for </a:t>
            </a:r>
            <a:r>
              <a:rPr lang="en-US" i="1" dirty="0" err="1">
                <a:solidFill>
                  <a:prstClr val="black"/>
                </a:solidFill>
                <a:latin typeface="Times New Roman" panose="02020603050405020304" pitchFamily="18" charset="0"/>
                <a:cs typeface="Times New Roman" panose="02020603050405020304" pitchFamily="18" charset="0"/>
              </a:rPr>
              <a:t>hsdR</a:t>
            </a:r>
            <a:r>
              <a:rPr lang="en-US"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hsdM</a:t>
            </a:r>
            <a:r>
              <a:rPr lang="en-US" dirty="0">
                <a:solidFill>
                  <a:prstClr val="black"/>
                </a:solidFill>
                <a:latin typeface="Times New Roman" panose="02020603050405020304" pitchFamily="18" charset="0"/>
                <a:cs typeface="Times New Roman" panose="02020603050405020304" pitchFamily="18" charset="0"/>
              </a:rPr>
              <a:t> and </a:t>
            </a:r>
            <a:r>
              <a:rPr lang="en-US" i="1" dirty="0" err="1">
                <a:solidFill>
                  <a:prstClr val="black"/>
                </a:solidFill>
                <a:latin typeface="Times New Roman" panose="02020603050405020304" pitchFamily="18" charset="0"/>
                <a:cs typeface="Times New Roman" panose="02020603050405020304" pitchFamily="18" charset="0"/>
              </a:rPr>
              <a:t>hsdS</a:t>
            </a:r>
            <a:r>
              <a:rPr lang="en-US" dirty="0">
                <a:solidFill>
                  <a:prstClr val="black"/>
                </a:solidFill>
                <a:latin typeface="Times New Roman" panose="02020603050405020304" pitchFamily="18" charset="0"/>
                <a:cs typeface="Times New Roman" panose="02020603050405020304" pitchFamily="18" charset="0"/>
              </a:rPr>
              <a:t> (r</a:t>
            </a:r>
            <a:r>
              <a:rPr lang="en-US" baseline="30000" dirty="0">
                <a:solidFill>
                  <a:prstClr val="black"/>
                </a:solidFill>
                <a:latin typeface="Times New Roman" panose="02020603050405020304" pitchFamily="18" charset="0"/>
                <a:cs typeface="Times New Roman" panose="02020603050405020304" pitchFamily="18" charset="0"/>
              </a:rPr>
              <a:t>+</a:t>
            </a:r>
            <a:r>
              <a:rPr lang="en-US" dirty="0">
                <a:solidFill>
                  <a:prstClr val="black"/>
                </a:solidFill>
                <a:latin typeface="Times New Roman" panose="02020603050405020304" pitchFamily="18" charset="0"/>
                <a:cs typeface="Times New Roman" panose="02020603050405020304" pitchFamily="18" charset="0"/>
              </a:rPr>
              <a:t>, m</a:t>
            </a:r>
            <a:r>
              <a:rPr lang="en-US" baseline="30000" dirty="0">
                <a:solidFill>
                  <a:prstClr val="black"/>
                </a:solidFill>
                <a:latin typeface="Times New Roman" panose="02020603050405020304" pitchFamily="18" charset="0"/>
                <a:cs typeface="Times New Roman" panose="02020603050405020304" pitchFamily="18" charset="0"/>
              </a:rPr>
              <a:t>+</a:t>
            </a:r>
            <a:r>
              <a:rPr lang="en-US" dirty="0">
                <a:solidFill>
                  <a:prstClr val="black"/>
                </a:solidFill>
                <a:latin typeface="Times New Roman" panose="02020603050405020304" pitchFamily="18" charset="0"/>
                <a:cs typeface="Times New Roman" panose="02020603050405020304" pitchFamily="18" charset="0"/>
              </a:rPr>
              <a:t>) as it will be degraded. </a:t>
            </a:r>
            <a:r>
              <a:rPr lang="en-US" b="1" dirty="0">
                <a:solidFill>
                  <a:prstClr val="black"/>
                </a:solidFill>
                <a:latin typeface="Times New Roman" panose="02020603050405020304" pitchFamily="18" charset="0"/>
                <a:cs typeface="Times New Roman" panose="02020603050405020304" pitchFamily="18" charset="0"/>
              </a:rPr>
              <a:t>Such DNA has to be passed through a restriction minus modification plus strain such as JM109 to protect it from cleavage</a:t>
            </a:r>
            <a:r>
              <a:rPr lang="en-US" dirty="0">
                <a:solidFill>
                  <a:prstClr val="black"/>
                </a:solidFill>
                <a:latin typeface="Times New Roman" panose="02020603050405020304" pitchFamily="18" charset="0"/>
                <a:cs typeface="Times New Roman" panose="02020603050405020304" pitchFamily="18" charset="0"/>
              </a:rPr>
              <a:t>.  Thus, before transforming a plasmid from one </a:t>
            </a:r>
            <a:r>
              <a:rPr lang="en-US" i="1" dirty="0">
                <a:solidFill>
                  <a:prstClr val="black"/>
                </a:solidFill>
                <a:latin typeface="Times New Roman" panose="02020603050405020304" pitchFamily="18" charset="0"/>
                <a:cs typeface="Times New Roman" panose="02020603050405020304" pitchFamily="18" charset="0"/>
              </a:rPr>
              <a:t>E. coli </a:t>
            </a:r>
            <a:r>
              <a:rPr lang="en-US" dirty="0">
                <a:solidFill>
                  <a:prstClr val="black"/>
                </a:solidFill>
                <a:latin typeface="Times New Roman" panose="02020603050405020304" pitchFamily="18" charset="0"/>
                <a:cs typeface="Times New Roman" panose="02020603050405020304" pitchFamily="18" charset="0"/>
              </a:rPr>
              <a:t>strain to another, it is important know the </a:t>
            </a:r>
            <a:r>
              <a:rPr lang="en-US" i="1" dirty="0" err="1">
                <a:solidFill>
                  <a:prstClr val="black"/>
                </a:solidFill>
                <a:latin typeface="Times New Roman" panose="02020603050405020304" pitchFamily="18" charset="0"/>
                <a:cs typeface="Times New Roman" panose="02020603050405020304" pitchFamily="18" charset="0"/>
              </a:rPr>
              <a:t>hsdR</a:t>
            </a:r>
            <a:r>
              <a:rPr lang="en-US"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hsdM</a:t>
            </a:r>
            <a:r>
              <a:rPr lang="en-US" dirty="0">
                <a:solidFill>
                  <a:prstClr val="black"/>
                </a:solidFill>
                <a:latin typeface="Times New Roman" panose="02020603050405020304" pitchFamily="18" charset="0"/>
                <a:cs typeface="Times New Roman" panose="02020603050405020304" pitchFamily="18" charset="0"/>
              </a:rPr>
              <a:t> and </a:t>
            </a:r>
            <a:r>
              <a:rPr lang="en-US" i="1" dirty="0" err="1">
                <a:solidFill>
                  <a:prstClr val="black"/>
                </a:solidFill>
                <a:latin typeface="Times New Roman" panose="02020603050405020304" pitchFamily="18" charset="0"/>
                <a:cs typeface="Times New Roman" panose="02020603050405020304" pitchFamily="18" charset="0"/>
              </a:rPr>
              <a:t>hsdS</a:t>
            </a:r>
            <a:r>
              <a:rPr lang="en-US" dirty="0">
                <a:solidFill>
                  <a:prstClr val="black"/>
                </a:solidFill>
                <a:latin typeface="Times New Roman" panose="02020603050405020304" pitchFamily="18" charset="0"/>
                <a:cs typeface="Times New Roman" panose="02020603050405020304" pitchFamily="18" charset="0"/>
              </a:rPr>
              <a:t> genotypes to assure experiment.</a:t>
            </a:r>
          </a:p>
          <a:p>
            <a:pPr lvl="0"/>
            <a:r>
              <a:rPr lang="en-US" sz="1400" dirty="0"/>
              <a:t> </a:t>
            </a:r>
            <a:r>
              <a:rPr lang="en-US" sz="1400" dirty="0">
                <a:hlinkClick r:id="rId2"/>
              </a:rPr>
              <a:t>https://www.promega.com/resources/pubhub/enotes/what-are-the-effects-of-the-bacterial-dna-restriction-modification-systems-on-cloning/</a:t>
            </a:r>
            <a:endParaRPr lang="en-US" sz="1200" dirty="0">
              <a:solidFill>
                <a:prstClr val="black"/>
              </a:solidFill>
            </a:endParaRPr>
          </a:p>
        </p:txBody>
      </p:sp>
    </p:spTree>
    <p:extLst>
      <p:ext uri="{BB962C8B-B14F-4D97-AF65-F5344CB8AC3E}">
        <p14:creationId xmlns:p14="http://schemas.microsoft.com/office/powerpoint/2010/main" val="190865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a:solidFill>
                  <a:schemeClr val="bg1"/>
                </a:solidFill>
                <a:effectLst/>
              </a:rPr>
              <a:t>Mayan development of corn from </a:t>
            </a:r>
            <a:r>
              <a:rPr lang="en-US" dirty="0" err="1">
                <a:solidFill>
                  <a:schemeClr val="bg1"/>
                </a:solidFill>
                <a:effectLst/>
              </a:rPr>
              <a:t>teosinte</a:t>
            </a:r>
            <a:r>
              <a:rPr lang="en-US" dirty="0">
                <a:solidFill>
                  <a:schemeClr val="bg1"/>
                </a:solidFill>
                <a:effectLst/>
              </a:rPr>
              <a:t> grass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0" y="1219200"/>
            <a:ext cx="2857500" cy="2914650"/>
          </a:xfrm>
        </p:spPr>
      </p:pic>
      <p:sp>
        <p:nvSpPr>
          <p:cNvPr id="3" name="TextBox 2"/>
          <p:cNvSpPr txBox="1"/>
          <p:nvPr/>
        </p:nvSpPr>
        <p:spPr>
          <a:xfrm>
            <a:off x="228600" y="4343400"/>
            <a:ext cx="8686800" cy="2031325"/>
          </a:xfrm>
          <a:prstGeom prst="rect">
            <a:avLst/>
          </a:prstGeom>
          <a:noFill/>
        </p:spPr>
        <p:txBody>
          <a:bodyPr wrap="square" rtlCol="0">
            <a:spAutoFit/>
          </a:bodyPr>
          <a:lstStyle/>
          <a:p>
            <a:r>
              <a:rPr lang="en-US" b="1" dirty="0" err="1">
                <a:solidFill>
                  <a:schemeClr val="bg1"/>
                </a:solidFill>
              </a:rPr>
              <a:t>Teosinte</a:t>
            </a:r>
            <a:r>
              <a:rPr lang="en-US" dirty="0">
                <a:solidFill>
                  <a:schemeClr val="bg1"/>
                </a:solidFill>
              </a:rPr>
              <a:t> is the common name for a group of four annual and perennial species of the genus </a:t>
            </a:r>
            <a:r>
              <a:rPr lang="en-US" dirty="0" err="1">
                <a:solidFill>
                  <a:schemeClr val="bg1"/>
                </a:solidFill>
              </a:rPr>
              <a:t>Zea</a:t>
            </a:r>
            <a:r>
              <a:rPr lang="en-US" dirty="0">
                <a:solidFill>
                  <a:schemeClr val="bg1"/>
                </a:solidFill>
              </a:rPr>
              <a:t> native to Mexico and Central America (</a:t>
            </a:r>
            <a:r>
              <a:rPr lang="en-US" dirty="0" err="1">
                <a:solidFill>
                  <a:schemeClr val="bg1"/>
                </a:solidFill>
              </a:rPr>
              <a:t>Doebley</a:t>
            </a:r>
            <a:r>
              <a:rPr lang="en-US" dirty="0">
                <a:solidFill>
                  <a:schemeClr val="bg1"/>
                </a:solidFill>
              </a:rPr>
              <a:t> 1990; Sanchez et al. 1998; Wilkes 1967). One form of </a:t>
            </a:r>
            <a:r>
              <a:rPr lang="en-US" dirty="0" err="1">
                <a:solidFill>
                  <a:schemeClr val="bg1"/>
                </a:solidFill>
              </a:rPr>
              <a:t>teosinte</a:t>
            </a:r>
            <a:r>
              <a:rPr lang="en-US" dirty="0">
                <a:solidFill>
                  <a:schemeClr val="bg1"/>
                </a:solidFill>
              </a:rPr>
              <a:t>, known as </a:t>
            </a:r>
            <a:r>
              <a:rPr lang="en-US" dirty="0" err="1">
                <a:solidFill>
                  <a:schemeClr val="bg1"/>
                </a:solidFill>
              </a:rPr>
              <a:t>Zeo</a:t>
            </a:r>
            <a:r>
              <a:rPr lang="en-US" dirty="0">
                <a:solidFill>
                  <a:schemeClr val="bg1"/>
                </a:solidFill>
              </a:rPr>
              <a:t> mays ssp. </a:t>
            </a:r>
            <a:r>
              <a:rPr lang="en-US" dirty="0" err="1">
                <a:solidFill>
                  <a:schemeClr val="bg1"/>
                </a:solidFill>
              </a:rPr>
              <a:t>parviglumis</a:t>
            </a:r>
            <a:r>
              <a:rPr lang="en-US" dirty="0">
                <a:solidFill>
                  <a:schemeClr val="bg1"/>
                </a:solidFill>
              </a:rPr>
              <a:t>, shares a particularly close genetic relationship with maize and available evidence indicates that it is the direct ancestor of maize (</a:t>
            </a:r>
            <a:r>
              <a:rPr lang="en-US" dirty="0" err="1">
                <a:solidFill>
                  <a:schemeClr val="bg1"/>
                </a:solidFill>
              </a:rPr>
              <a:t>Doebley</a:t>
            </a:r>
            <a:r>
              <a:rPr lang="en-US" dirty="0">
                <a:solidFill>
                  <a:schemeClr val="bg1"/>
                </a:solidFill>
              </a:rPr>
              <a:t> 1990; Matsuoka et al. 2002). Maize was domesticated between </a:t>
            </a:r>
            <a:r>
              <a:rPr lang="en-US" b="1" dirty="0">
                <a:solidFill>
                  <a:schemeClr val="bg1"/>
                </a:solidFill>
              </a:rPr>
              <a:t>6,000 and 10,000 years ago </a:t>
            </a:r>
            <a:r>
              <a:rPr lang="en-US" dirty="0">
                <a:solidFill>
                  <a:schemeClr val="bg1"/>
                </a:solidFill>
              </a:rPr>
              <a:t>in the valleys of southwestern Mexico.</a:t>
            </a:r>
          </a:p>
        </p:txBody>
      </p:sp>
      <p:sp>
        <p:nvSpPr>
          <p:cNvPr id="5" name="TextBox 4"/>
          <p:cNvSpPr txBox="1"/>
          <p:nvPr/>
        </p:nvSpPr>
        <p:spPr>
          <a:xfrm>
            <a:off x="6324600" y="2743200"/>
            <a:ext cx="1981200" cy="461665"/>
          </a:xfrm>
          <a:prstGeom prst="rect">
            <a:avLst/>
          </a:prstGeom>
          <a:noFill/>
        </p:spPr>
        <p:txBody>
          <a:bodyPr wrap="square" rtlCol="0">
            <a:spAutoFit/>
          </a:bodyPr>
          <a:lstStyle/>
          <a:p>
            <a:r>
              <a:rPr lang="en-US" sz="1200" dirty="0">
                <a:solidFill>
                  <a:schemeClr val="bg1"/>
                </a:solidFill>
                <a:hlinkClick r:id="rId3"/>
              </a:rPr>
              <a:t>http://teosinte.wisc.edu/questions.html</a:t>
            </a:r>
            <a:r>
              <a:rPr lang="en-US" sz="1200" dirty="0">
                <a:solidFill>
                  <a:schemeClr val="bg1"/>
                </a:solidFill>
              </a:rPr>
              <a:t> </a:t>
            </a:r>
          </a:p>
        </p:txBody>
      </p:sp>
    </p:spTree>
    <p:extLst>
      <p:ext uri="{BB962C8B-B14F-4D97-AF65-F5344CB8AC3E}">
        <p14:creationId xmlns:p14="http://schemas.microsoft.com/office/powerpoint/2010/main" val="18592797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676400"/>
            <a:ext cx="6781800" cy="1200329"/>
          </a:xfrm>
          <a:prstGeom prst="rect">
            <a:avLst/>
          </a:prstGeom>
          <a:noFill/>
        </p:spPr>
        <p:txBody>
          <a:bodyPr wrap="square" rtlCol="0">
            <a:spAutoFit/>
          </a:bodyPr>
          <a:lstStyle/>
          <a:p>
            <a:r>
              <a:rPr lang="en-US" sz="3600" dirty="0"/>
              <a:t>Can an </a:t>
            </a:r>
            <a:r>
              <a:rPr lang="en-US" sz="3600" i="1" dirty="0"/>
              <a:t>E. coli </a:t>
            </a:r>
            <a:r>
              <a:rPr lang="en-US" sz="3600" dirty="0"/>
              <a:t>strain be </a:t>
            </a:r>
            <a:r>
              <a:rPr lang="en-US" sz="3600" dirty="0">
                <a:solidFill>
                  <a:prstClr val="black"/>
                </a:solidFill>
                <a:latin typeface="Times New Roman" panose="02020603050405020304" pitchFamily="18" charset="0"/>
                <a:cs typeface="Times New Roman" panose="02020603050405020304" pitchFamily="18" charset="0"/>
              </a:rPr>
              <a:t>a  </a:t>
            </a:r>
            <a:r>
              <a:rPr lang="en-US" sz="3600" i="1" dirty="0" err="1">
                <a:solidFill>
                  <a:prstClr val="black"/>
                </a:solidFill>
                <a:latin typeface="Times New Roman" panose="02020603050405020304" pitchFamily="18" charset="0"/>
                <a:cs typeface="Times New Roman" panose="02020603050405020304" pitchFamily="18" charset="0"/>
              </a:rPr>
              <a:t>hsdM</a:t>
            </a:r>
            <a:r>
              <a:rPr lang="en-US" sz="3600" dirty="0">
                <a:solidFill>
                  <a:prstClr val="black"/>
                </a:solidFill>
                <a:latin typeface="Times New Roman" panose="02020603050405020304" pitchFamily="18" charset="0"/>
                <a:cs typeface="Times New Roman" panose="02020603050405020304" pitchFamily="18" charset="0"/>
              </a:rPr>
              <a:t>  null mutant and wildtype for </a:t>
            </a:r>
            <a:r>
              <a:rPr lang="en-US" sz="3600" i="1" dirty="0" err="1">
                <a:solidFill>
                  <a:prstClr val="black"/>
                </a:solidFill>
                <a:latin typeface="Times New Roman" panose="02020603050405020304" pitchFamily="18" charset="0"/>
                <a:cs typeface="Times New Roman" panose="02020603050405020304" pitchFamily="18" charset="0"/>
              </a:rPr>
              <a:t>hsdR</a:t>
            </a:r>
            <a:r>
              <a:rPr lang="en-US" sz="3600" i="1" dirty="0">
                <a:solidFill>
                  <a:prstClr val="black"/>
                </a:solidFill>
                <a:latin typeface="Times New Roman" panose="02020603050405020304" pitchFamily="18" charset="0"/>
                <a:cs typeface="Times New Roman" panose="02020603050405020304" pitchFamily="18" charset="0"/>
              </a:rPr>
              <a:t>? </a:t>
            </a:r>
            <a:r>
              <a:rPr lang="en-US" sz="3600" dirty="0">
                <a:solidFill>
                  <a:prstClr val="black"/>
                </a:solidFill>
                <a:latin typeface="Times New Roman" panose="02020603050405020304" pitchFamily="18" charset="0"/>
                <a:cs typeface="Times New Roman" panose="02020603050405020304" pitchFamily="18" charset="0"/>
              </a:rPr>
              <a:t> </a:t>
            </a:r>
            <a:endParaRPr lang="en-US" sz="3600" dirty="0"/>
          </a:p>
        </p:txBody>
      </p:sp>
    </p:spTree>
    <p:extLst>
      <p:ext uri="{BB962C8B-B14F-4D97-AF65-F5344CB8AC3E}">
        <p14:creationId xmlns:p14="http://schemas.microsoft.com/office/powerpoint/2010/main" val="25812403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533400" y="228600"/>
            <a:ext cx="8153400" cy="1200329"/>
          </a:xfrm>
          <a:prstGeom prst="rect">
            <a:avLst/>
          </a:prstGeom>
          <a:noFill/>
          <a:ln w="9525">
            <a:noFill/>
            <a:miter lim="800000"/>
            <a:headEnd/>
            <a:tailEnd/>
          </a:ln>
        </p:spPr>
        <p:txBody>
          <a:bodyPr wrap="square">
            <a:spAutoFit/>
          </a:bodyPr>
          <a:lstStyle/>
          <a:p>
            <a:r>
              <a:rPr lang="en-US" b="1" i="1" dirty="0"/>
              <a:t>Natural E. coli restriction systems</a:t>
            </a:r>
            <a:endParaRPr lang="en-US" dirty="0"/>
          </a:p>
          <a:p>
            <a:endParaRPr lang="en-US" b="1" dirty="0">
              <a:solidFill>
                <a:schemeClr val="accent2"/>
              </a:solidFill>
            </a:endParaRPr>
          </a:p>
          <a:p>
            <a:r>
              <a:rPr lang="en-US" b="1" dirty="0">
                <a:solidFill>
                  <a:schemeClr val="accent2"/>
                </a:solidFill>
              </a:rPr>
              <a:t>We talked about the </a:t>
            </a:r>
            <a:r>
              <a:rPr lang="en-US" b="1" i="1" dirty="0" err="1">
                <a:solidFill>
                  <a:schemeClr val="accent2"/>
                </a:solidFill>
              </a:rPr>
              <a:t>hsd</a:t>
            </a:r>
            <a:r>
              <a:rPr lang="en-US" b="1" dirty="0">
                <a:solidFill>
                  <a:schemeClr val="accent2"/>
                </a:solidFill>
              </a:rPr>
              <a:t> genes, what are the </a:t>
            </a:r>
            <a:r>
              <a:rPr lang="en-US" b="1" i="1" dirty="0" err="1">
                <a:solidFill>
                  <a:schemeClr val="accent2"/>
                </a:solidFill>
              </a:rPr>
              <a:t>mcrC</a:t>
            </a:r>
            <a:r>
              <a:rPr lang="en-US" b="1" i="1" dirty="0">
                <a:solidFill>
                  <a:schemeClr val="accent2"/>
                </a:solidFill>
              </a:rPr>
              <a:t>/B</a:t>
            </a:r>
            <a:r>
              <a:rPr lang="en-US" b="1" dirty="0">
                <a:solidFill>
                  <a:schemeClr val="accent2"/>
                </a:solidFill>
              </a:rPr>
              <a:t> and </a:t>
            </a:r>
            <a:r>
              <a:rPr lang="en-US" b="1" i="1" dirty="0" err="1">
                <a:solidFill>
                  <a:schemeClr val="accent2"/>
                </a:solidFill>
              </a:rPr>
              <a:t>mrr</a:t>
            </a:r>
            <a:r>
              <a:rPr lang="en-US" b="1" i="1" dirty="0">
                <a:solidFill>
                  <a:schemeClr val="accent2"/>
                </a:solidFill>
              </a:rPr>
              <a:t> genes?</a:t>
            </a:r>
            <a:endParaRPr lang="en-US" i="1" dirty="0"/>
          </a:p>
          <a:p>
            <a:endParaRPr lang="en-US" dirty="0"/>
          </a:p>
        </p:txBody>
      </p:sp>
      <p:pic>
        <p:nvPicPr>
          <p:cNvPr id="19459" name="Picture 3" descr="03-04"/>
          <p:cNvPicPr>
            <a:picLocks noChangeAspect="1" noChangeArrowheads="1"/>
          </p:cNvPicPr>
          <p:nvPr/>
        </p:nvPicPr>
        <p:blipFill>
          <a:blip r:embed="rId2" cstate="print"/>
          <a:srcRect/>
          <a:stretch>
            <a:fillRect/>
          </a:stretch>
        </p:blipFill>
        <p:spPr bwMode="auto">
          <a:xfrm>
            <a:off x="800100" y="1828800"/>
            <a:ext cx="7620000" cy="1266825"/>
          </a:xfrm>
          <a:prstGeom prst="rect">
            <a:avLst/>
          </a:prstGeom>
          <a:noFill/>
          <a:ln w="9525">
            <a:noFill/>
            <a:miter lim="800000"/>
            <a:headEnd/>
            <a:tailEnd/>
          </a:ln>
        </p:spPr>
      </p:pic>
      <p:sp>
        <p:nvSpPr>
          <p:cNvPr id="2" name="TextBox 1"/>
          <p:cNvSpPr txBox="1"/>
          <p:nvPr/>
        </p:nvSpPr>
        <p:spPr>
          <a:xfrm>
            <a:off x="800100" y="3962400"/>
            <a:ext cx="7620000" cy="646331"/>
          </a:xfrm>
          <a:prstGeom prst="rect">
            <a:avLst/>
          </a:prstGeom>
          <a:noFill/>
        </p:spPr>
        <p:txBody>
          <a:bodyPr wrap="square" rtlCol="0">
            <a:spAutoFit/>
          </a:bodyPr>
          <a:lstStyle/>
          <a:p>
            <a:r>
              <a:rPr lang="en-US" b="1" dirty="0"/>
              <a:t>Another </a:t>
            </a:r>
            <a:r>
              <a:rPr lang="en-US" b="1" i="1" dirty="0"/>
              <a:t>E. coli </a:t>
            </a:r>
            <a:r>
              <a:rPr lang="en-US" b="1" dirty="0"/>
              <a:t>restriction enzyme systems </a:t>
            </a:r>
            <a:r>
              <a:rPr lang="en-US" dirty="0"/>
              <a:t>that also protect the bacteria but act in a different way………………….</a:t>
            </a:r>
          </a:p>
        </p:txBody>
      </p:sp>
    </p:spTree>
    <p:extLst>
      <p:ext uri="{BB962C8B-B14F-4D97-AF65-F5344CB8AC3E}">
        <p14:creationId xmlns:p14="http://schemas.microsoft.com/office/powerpoint/2010/main" val="335170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152400" y="70235"/>
            <a:ext cx="8915400" cy="4093428"/>
          </a:xfrm>
          <a:prstGeom prst="rect">
            <a:avLst/>
          </a:prstGeom>
          <a:noFill/>
          <a:ln w="9525">
            <a:noFill/>
            <a:miter lim="800000"/>
            <a:headEnd/>
            <a:tailEnd/>
          </a:ln>
          <a:effectLst/>
        </p:spPr>
        <p:txBody>
          <a:bodyPr wrap="square">
            <a:spAutoFit/>
          </a:bodyPr>
          <a:lstStyle/>
          <a:p>
            <a:pPr>
              <a:defRPr/>
            </a:pPr>
            <a:endParaRPr lang="en-US" b="1" dirty="0"/>
          </a:p>
          <a:p>
            <a:pPr>
              <a:defRPr/>
            </a:pPr>
            <a:endParaRPr lang="en-US" b="1" dirty="0"/>
          </a:p>
          <a:p>
            <a:pPr>
              <a:defRPr/>
            </a:pPr>
            <a:r>
              <a:rPr lang="en-US" sz="1600" b="1" i="1" dirty="0"/>
              <a:t>Natural E. coli restriction systems</a:t>
            </a:r>
            <a:endParaRPr lang="en-US" sz="1600" dirty="0"/>
          </a:p>
          <a:p>
            <a:pPr>
              <a:defRPr/>
            </a:pPr>
            <a:r>
              <a:rPr lang="en-US" sz="1600" b="1" i="1" u="sng" dirty="0">
                <a:solidFill>
                  <a:schemeClr val="accent2"/>
                </a:solidFill>
              </a:rPr>
              <a:t>McrA </a:t>
            </a:r>
            <a:r>
              <a:rPr lang="en-US" sz="1600" b="1" u="sng" dirty="0">
                <a:solidFill>
                  <a:schemeClr val="accent2"/>
                </a:solidFill>
              </a:rPr>
              <a:t>and </a:t>
            </a:r>
            <a:r>
              <a:rPr lang="en-US" sz="1600" b="1" i="1" u="sng" dirty="0" err="1">
                <a:solidFill>
                  <a:schemeClr val="accent2"/>
                </a:solidFill>
              </a:rPr>
              <a:t>McrBC</a:t>
            </a:r>
            <a:r>
              <a:rPr lang="en-US" sz="1600" dirty="0"/>
              <a:t> are two restriction systems with similar specificity; </a:t>
            </a:r>
            <a:r>
              <a:rPr lang="en-US" sz="1600" b="1" dirty="0">
                <a:solidFill>
                  <a:srgbClr val="800000"/>
                </a:solidFill>
              </a:rPr>
              <a:t>cut only when DNA</a:t>
            </a:r>
            <a:r>
              <a:rPr lang="en-US" sz="1600" dirty="0">
                <a:solidFill>
                  <a:srgbClr val="800000"/>
                </a:solidFill>
                <a:highlight>
                  <a:srgbClr val="FFFF00"/>
                </a:highlight>
              </a:rPr>
              <a:t> </a:t>
            </a:r>
            <a:r>
              <a:rPr lang="en-US" sz="1600" b="1" i="1" u="sng" dirty="0">
                <a:solidFill>
                  <a:schemeClr val="hlink"/>
                </a:solidFill>
                <a:effectLst>
                  <a:outerShdw blurRad="38100" dist="38100" dir="2700000" algn="tl">
                    <a:srgbClr val="C0C0C0"/>
                  </a:outerShdw>
                </a:effectLst>
                <a:highlight>
                  <a:srgbClr val="FFFF00"/>
                </a:highlight>
              </a:rPr>
              <a:t>IS</a:t>
            </a:r>
            <a:r>
              <a:rPr lang="en-US" sz="1600" dirty="0">
                <a:solidFill>
                  <a:schemeClr val="hlink"/>
                </a:solidFill>
                <a:highlight>
                  <a:srgbClr val="FFFF00"/>
                </a:highlight>
              </a:rPr>
              <a:t> </a:t>
            </a:r>
            <a:r>
              <a:rPr lang="en-US" sz="1600" b="1" dirty="0">
                <a:solidFill>
                  <a:srgbClr val="800000"/>
                </a:solidFill>
              </a:rPr>
              <a:t>methylated</a:t>
            </a:r>
            <a:r>
              <a:rPr lang="en-US" sz="1600" b="1" dirty="0"/>
              <a:t> at C*</a:t>
            </a:r>
            <a:r>
              <a:rPr lang="en-US" sz="1600" b="1" dirty="0" err="1"/>
              <a:t>pG</a:t>
            </a:r>
            <a:r>
              <a:rPr lang="en-US" sz="1600" dirty="0"/>
              <a:t> within sequence specific regions (</a:t>
            </a:r>
            <a:r>
              <a:rPr lang="en-US" sz="1600" dirty="0" err="1"/>
              <a:t>NEBiolabs</a:t>
            </a:r>
            <a:r>
              <a:rPr lang="en-US" sz="1600" dirty="0"/>
              <a:t>). </a:t>
            </a:r>
            <a:r>
              <a:rPr lang="en-US" sz="1600" b="1" i="1" u="sng" dirty="0" err="1">
                <a:solidFill>
                  <a:schemeClr val="accent2"/>
                </a:solidFill>
              </a:rPr>
              <a:t>Mrr</a:t>
            </a:r>
            <a:r>
              <a:rPr lang="en-US" sz="1600" i="1" u="sng" dirty="0"/>
              <a:t> </a:t>
            </a:r>
            <a:r>
              <a:rPr lang="en-US" sz="1600" u="sng" dirty="0"/>
              <a:t>is a similar enzyme </a:t>
            </a:r>
            <a:r>
              <a:rPr lang="en-US" sz="1600" dirty="0"/>
              <a:t>that cuts at</a:t>
            </a:r>
            <a:r>
              <a:rPr lang="en-US" sz="1600" b="1" dirty="0"/>
              <a:t> </a:t>
            </a:r>
            <a:r>
              <a:rPr lang="en-US" sz="1600" b="1" dirty="0" err="1"/>
              <a:t>methyladenosine</a:t>
            </a:r>
            <a:r>
              <a:rPr lang="en-US" sz="1600" dirty="0"/>
              <a:t> (no obvious consensus) but does not </a:t>
            </a:r>
            <a:r>
              <a:rPr lang="en-US" sz="1600" u="sng" dirty="0"/>
              <a:t>cut DNA at </a:t>
            </a:r>
            <a:r>
              <a:rPr lang="en-US" sz="1600" u="sng" dirty="0" err="1"/>
              <a:t>EcoK</a:t>
            </a:r>
            <a:r>
              <a:rPr lang="en-US" sz="1600" u="sng" dirty="0"/>
              <a:t> or </a:t>
            </a:r>
            <a:r>
              <a:rPr lang="en-US" sz="1600" u="sng" dirty="0" err="1"/>
              <a:t>EcoR</a:t>
            </a:r>
            <a:r>
              <a:rPr lang="en-US" sz="1600" u="sng" dirty="0"/>
              <a:t> or dam or </a:t>
            </a:r>
            <a:r>
              <a:rPr lang="en-US" sz="1600" u="sng" dirty="0" err="1"/>
              <a:t>dcm</a:t>
            </a:r>
            <a:r>
              <a:rPr lang="en-US" sz="1600" u="sng" dirty="0"/>
              <a:t> modification sites</a:t>
            </a:r>
            <a:r>
              <a:rPr lang="en-US" sz="1600" dirty="0"/>
              <a:t>.</a:t>
            </a:r>
            <a:endParaRPr lang="en-US" sz="1600" b="1" dirty="0"/>
          </a:p>
          <a:p>
            <a:pPr>
              <a:defRPr/>
            </a:pPr>
            <a:endParaRPr lang="en-US" sz="1600" b="1" dirty="0"/>
          </a:p>
          <a:p>
            <a:pPr>
              <a:defRPr/>
            </a:pPr>
            <a:r>
              <a:rPr lang="en-US" sz="1600" b="1" dirty="0"/>
              <a:t>Most complex eukaryotes</a:t>
            </a:r>
            <a:r>
              <a:rPr lang="en-US" sz="1600" dirty="0"/>
              <a:t> (including plants) and some bacteria but </a:t>
            </a:r>
            <a:r>
              <a:rPr lang="en-US" sz="1600" u="sng" dirty="0"/>
              <a:t>not</a:t>
            </a:r>
            <a:r>
              <a:rPr lang="en-US" sz="1600" dirty="0"/>
              <a:t> yeast or likely </a:t>
            </a:r>
            <a:r>
              <a:rPr lang="en-US" sz="1600" i="1" dirty="0"/>
              <a:t>Drosophila</a:t>
            </a:r>
            <a:r>
              <a:rPr lang="en-US" sz="1600" dirty="0"/>
              <a:t> have </a:t>
            </a:r>
            <a:r>
              <a:rPr lang="en-US" sz="1600" b="1" dirty="0"/>
              <a:t>5 </a:t>
            </a:r>
            <a:r>
              <a:rPr lang="en-US" sz="1600" b="1" dirty="0" err="1"/>
              <a:t>methylcytosine</a:t>
            </a:r>
            <a:r>
              <a:rPr lang="en-US" sz="1600" b="1" dirty="0"/>
              <a:t> </a:t>
            </a:r>
            <a:r>
              <a:rPr lang="en-US" sz="1600" dirty="0"/>
              <a:t>and so it is important to use </a:t>
            </a:r>
            <a:r>
              <a:rPr lang="en-US" sz="1600" dirty="0" err="1"/>
              <a:t>Mcr</a:t>
            </a:r>
            <a:r>
              <a:rPr lang="en-US" sz="1600" dirty="0"/>
              <a:t> ‑ strains to clone DNA from these organisms. </a:t>
            </a:r>
            <a:r>
              <a:rPr lang="en-US" sz="1600" b="1" dirty="0"/>
              <a:t>6-methyl adenosine </a:t>
            </a:r>
            <a:r>
              <a:rPr lang="en-US" sz="1600" dirty="0"/>
              <a:t>found in many lower eukaryotes (e.g., insects) and plants and so </a:t>
            </a:r>
            <a:r>
              <a:rPr lang="en-US" sz="1600" b="1" dirty="0" err="1"/>
              <a:t>mrr</a:t>
            </a:r>
            <a:r>
              <a:rPr lang="en-US" sz="1600" b="1" dirty="0"/>
              <a:t>‑ </a:t>
            </a:r>
            <a:r>
              <a:rPr lang="en-US" sz="1600" dirty="0"/>
              <a:t>strain should be used there – otherwise, most of the foreign DNA will be cleaved and destroyed in </a:t>
            </a:r>
            <a:r>
              <a:rPr lang="en-US" sz="1600" i="1" dirty="0"/>
              <a:t>E. coli</a:t>
            </a:r>
            <a:r>
              <a:rPr lang="en-US" sz="1600" dirty="0"/>
              <a:t>. </a:t>
            </a:r>
            <a:r>
              <a:rPr lang="en-US" sz="1600" b="1" dirty="0"/>
              <a:t>S-</a:t>
            </a:r>
            <a:r>
              <a:rPr lang="en-US" sz="1600" b="1" dirty="0" err="1"/>
              <a:t>adenosylmethionine</a:t>
            </a:r>
            <a:r>
              <a:rPr lang="en-US" sz="1600" b="1" dirty="0"/>
              <a:t> (SAM) </a:t>
            </a:r>
            <a:r>
              <a:rPr lang="en-US" sz="1600" dirty="0"/>
              <a:t> is the methyl donor for both modification activities.</a:t>
            </a:r>
          </a:p>
          <a:p>
            <a:pPr>
              <a:defRPr/>
            </a:pPr>
            <a:r>
              <a:rPr lang="en-US" sz="1600" b="1" dirty="0"/>
              <a:t>Note: Once in </a:t>
            </a:r>
            <a:r>
              <a:rPr lang="en-US" sz="1600" b="1" i="1" dirty="0"/>
              <a:t>E. coli</a:t>
            </a:r>
            <a:r>
              <a:rPr lang="en-US" sz="1600" b="1" dirty="0"/>
              <a:t>, the host methylation pattern is lost </a:t>
            </a:r>
            <a:r>
              <a:rPr lang="en-US" sz="1600" dirty="0"/>
              <a:t>– so any methylated DNA that survives replication will be fine thereafter for transformation.</a:t>
            </a:r>
          </a:p>
        </p:txBody>
      </p:sp>
      <p:pic>
        <p:nvPicPr>
          <p:cNvPr id="18435" name="Picture 3" descr="SAM"/>
          <p:cNvPicPr>
            <a:picLocks noChangeAspect="1" noChangeArrowheads="1"/>
          </p:cNvPicPr>
          <p:nvPr/>
        </p:nvPicPr>
        <p:blipFill>
          <a:blip r:embed="rId2" cstate="print"/>
          <a:srcRect/>
          <a:stretch>
            <a:fillRect/>
          </a:stretch>
        </p:blipFill>
        <p:spPr bwMode="auto">
          <a:xfrm>
            <a:off x="533400" y="4114800"/>
            <a:ext cx="3733800" cy="2295525"/>
          </a:xfrm>
          <a:prstGeom prst="rect">
            <a:avLst/>
          </a:prstGeom>
          <a:noFill/>
          <a:ln w="9525">
            <a:noFill/>
            <a:miter lim="800000"/>
            <a:headEnd/>
            <a:tailEnd/>
          </a:ln>
        </p:spPr>
      </p:pic>
      <p:sp>
        <p:nvSpPr>
          <p:cNvPr id="18436" name="Text Box 4"/>
          <p:cNvSpPr txBox="1">
            <a:spLocks noChangeArrowheads="1"/>
          </p:cNvSpPr>
          <p:nvPr/>
        </p:nvSpPr>
        <p:spPr bwMode="auto">
          <a:xfrm>
            <a:off x="2971800" y="5531643"/>
            <a:ext cx="1219200" cy="366713"/>
          </a:xfrm>
          <a:prstGeom prst="rect">
            <a:avLst/>
          </a:prstGeom>
          <a:noFill/>
          <a:ln w="9525">
            <a:noFill/>
            <a:miter lim="800000"/>
            <a:headEnd/>
            <a:tailEnd/>
          </a:ln>
        </p:spPr>
        <p:txBody>
          <a:bodyPr>
            <a:spAutoFit/>
          </a:bodyPr>
          <a:lstStyle/>
          <a:p>
            <a:pPr>
              <a:spcBef>
                <a:spcPct val="50000"/>
              </a:spcBef>
            </a:pPr>
            <a:r>
              <a:rPr lang="en-US" b="1" dirty="0">
                <a:solidFill>
                  <a:srgbClr val="CC0000"/>
                </a:solidFill>
              </a:rPr>
              <a:t>SAM</a:t>
            </a:r>
          </a:p>
        </p:txBody>
      </p:sp>
      <p:pic>
        <p:nvPicPr>
          <p:cNvPr id="5" name="Picture 4" descr="5 mthyl c and 6 methyl a.jpg"/>
          <p:cNvPicPr>
            <a:picLocks noChangeAspect="1"/>
          </p:cNvPicPr>
          <p:nvPr/>
        </p:nvPicPr>
        <p:blipFill>
          <a:blip r:embed="rId3" cstate="print"/>
          <a:stretch>
            <a:fillRect/>
          </a:stretch>
        </p:blipFill>
        <p:spPr>
          <a:xfrm>
            <a:off x="4944532" y="4260293"/>
            <a:ext cx="3818468" cy="2073832"/>
          </a:xfrm>
          <a:prstGeom prst="rect">
            <a:avLst/>
          </a:prstGeom>
        </p:spPr>
      </p:pic>
      <p:sp>
        <p:nvSpPr>
          <p:cNvPr id="6" name="TextBox 5"/>
          <p:cNvSpPr txBox="1"/>
          <p:nvPr/>
        </p:nvSpPr>
        <p:spPr>
          <a:xfrm>
            <a:off x="3962400" y="4800600"/>
            <a:ext cx="1371600" cy="738664"/>
          </a:xfrm>
          <a:prstGeom prst="rect">
            <a:avLst/>
          </a:prstGeom>
          <a:noFill/>
        </p:spPr>
        <p:txBody>
          <a:bodyPr wrap="square" rtlCol="0">
            <a:spAutoFit/>
          </a:bodyPr>
          <a:lstStyle/>
          <a:p>
            <a:r>
              <a:rPr lang="en-US" sz="1400" b="1" dirty="0"/>
              <a:t>DNA + Modification enzyme</a:t>
            </a:r>
          </a:p>
        </p:txBody>
      </p:sp>
      <p:sp>
        <p:nvSpPr>
          <p:cNvPr id="7" name="TextBox 6"/>
          <p:cNvSpPr txBox="1"/>
          <p:nvPr/>
        </p:nvSpPr>
        <p:spPr>
          <a:xfrm>
            <a:off x="6019800" y="3791336"/>
            <a:ext cx="1600200" cy="461665"/>
          </a:xfrm>
          <a:prstGeom prst="rect">
            <a:avLst/>
          </a:prstGeom>
          <a:noFill/>
        </p:spPr>
        <p:txBody>
          <a:bodyPr wrap="square" rtlCol="0">
            <a:spAutoFit/>
          </a:bodyPr>
          <a:lstStyle/>
          <a:p>
            <a:r>
              <a:rPr lang="en-US" sz="1200" b="1" dirty="0"/>
              <a:t>N-4 methyl C also in bacteria HN-CH3</a:t>
            </a:r>
          </a:p>
        </p:txBody>
      </p:sp>
      <p:sp>
        <p:nvSpPr>
          <p:cNvPr id="8" name="Right Arrow 7"/>
          <p:cNvSpPr/>
          <p:nvPr/>
        </p:nvSpPr>
        <p:spPr>
          <a:xfrm>
            <a:off x="3810000" y="591616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819400" y="152400"/>
            <a:ext cx="4390946" cy="369332"/>
          </a:xfrm>
          <a:prstGeom prst="rect">
            <a:avLst/>
          </a:prstGeom>
        </p:spPr>
        <p:txBody>
          <a:bodyPr wrap="none">
            <a:spAutoFit/>
          </a:bodyPr>
          <a:lstStyle/>
          <a:p>
            <a:r>
              <a:rPr lang="en-US" dirty="0">
                <a:hlinkClick r:id="rId4"/>
              </a:rPr>
              <a:t>http://rebase.neb.com/rebase/rebms.html</a:t>
            </a:r>
            <a:endParaRPr lang="en-US" dirty="0"/>
          </a:p>
        </p:txBody>
      </p:sp>
    </p:spTree>
    <p:extLst>
      <p:ext uri="{BB962C8B-B14F-4D97-AF65-F5344CB8AC3E}">
        <p14:creationId xmlns:p14="http://schemas.microsoft.com/office/powerpoint/2010/main" val="111575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0">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25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52400" y="304800"/>
            <a:ext cx="8763000" cy="4339650"/>
          </a:xfrm>
          <a:prstGeom prst="rect">
            <a:avLst/>
          </a:prstGeom>
          <a:noFill/>
          <a:ln w="9525">
            <a:noFill/>
            <a:miter lim="800000"/>
            <a:headEnd/>
            <a:tailEnd/>
          </a:ln>
        </p:spPr>
        <p:txBody>
          <a:bodyPr wrap="square">
            <a:spAutoFit/>
          </a:bodyPr>
          <a:lstStyle/>
          <a:p>
            <a:r>
              <a:rPr lang="en-US" b="1" dirty="0"/>
              <a:t>Dam, </a:t>
            </a:r>
            <a:r>
              <a:rPr lang="en-US" b="1" dirty="0" err="1"/>
              <a:t>Dcm</a:t>
            </a:r>
            <a:r>
              <a:rPr lang="en-US" b="1" dirty="0"/>
              <a:t>: </a:t>
            </a:r>
            <a:r>
              <a:rPr lang="en-US" dirty="0"/>
              <a:t>Two methylases in </a:t>
            </a:r>
            <a:r>
              <a:rPr lang="en-US" i="1" dirty="0"/>
              <a:t>E. coli </a:t>
            </a:r>
            <a:r>
              <a:rPr lang="en-US" dirty="0"/>
              <a:t>that can impair certain restriction enzyme function but are </a:t>
            </a:r>
            <a:r>
              <a:rPr lang="en-US" b="1" i="1" u="sng" dirty="0"/>
              <a:t>NOT</a:t>
            </a:r>
            <a:r>
              <a:rPr lang="en-US" b="1" i="1" dirty="0"/>
              <a:t> naturally associated with a bacterial nuclease </a:t>
            </a:r>
            <a:r>
              <a:rPr lang="en-US" dirty="0"/>
              <a:t>– have methyltransferase enzymatic activity only. </a:t>
            </a:r>
          </a:p>
          <a:p>
            <a:endParaRPr lang="en-US" dirty="0"/>
          </a:p>
          <a:p>
            <a:r>
              <a:rPr lang="en-US" sz="1700" b="1" dirty="0"/>
              <a:t>Dam</a:t>
            </a:r>
            <a:r>
              <a:rPr lang="en-US" sz="1700" dirty="0"/>
              <a:t> transfer methyl group from S‑</a:t>
            </a:r>
            <a:r>
              <a:rPr lang="en-US" sz="1700" dirty="0" err="1"/>
              <a:t>adenosylmethionine</a:t>
            </a:r>
            <a:r>
              <a:rPr lang="en-US" sz="1700" dirty="0"/>
              <a:t> to </a:t>
            </a:r>
            <a:r>
              <a:rPr lang="en-US" sz="1700" b="1" dirty="0"/>
              <a:t>N6</a:t>
            </a:r>
            <a:r>
              <a:rPr lang="en-US" sz="1700" dirty="0"/>
              <a:t>‑adenosine in the sequence GA*TC (these sequences are not cut my </a:t>
            </a:r>
            <a:r>
              <a:rPr lang="en-US" sz="1700" dirty="0" err="1"/>
              <a:t>Mrr</a:t>
            </a:r>
            <a:r>
              <a:rPr lang="en-US" sz="1700" dirty="0"/>
              <a:t>). </a:t>
            </a:r>
          </a:p>
          <a:p>
            <a:endParaRPr lang="en-US" sz="1700" b="1" dirty="0"/>
          </a:p>
          <a:p>
            <a:r>
              <a:rPr lang="en-US" sz="1700" b="1" dirty="0" err="1"/>
              <a:t>Dcm</a:t>
            </a:r>
            <a:r>
              <a:rPr lang="en-US" sz="1700" dirty="0"/>
              <a:t> methylase modified </a:t>
            </a:r>
            <a:r>
              <a:rPr lang="en-US" sz="1700" b="1" dirty="0"/>
              <a:t>C5</a:t>
            </a:r>
            <a:r>
              <a:rPr lang="en-US" sz="1700" dirty="0"/>
              <a:t> in the sequences CC*AGG and CC*TGG. </a:t>
            </a:r>
          </a:p>
          <a:p>
            <a:endParaRPr lang="en-US" sz="1700" dirty="0"/>
          </a:p>
          <a:p>
            <a:r>
              <a:rPr lang="en-US" sz="1700" dirty="0"/>
              <a:t>Methylation within a sites a restriction endonuclease recognition site generally</a:t>
            </a:r>
            <a:r>
              <a:rPr lang="en-US" sz="1700" b="1" dirty="0"/>
              <a:t> inhibits </a:t>
            </a:r>
            <a:r>
              <a:rPr lang="en-US" sz="1700" dirty="0"/>
              <a:t>(partially or completely), the </a:t>
            </a:r>
            <a:r>
              <a:rPr lang="en-US" sz="1700" b="1" dirty="0"/>
              <a:t>cutting </a:t>
            </a:r>
            <a:r>
              <a:rPr lang="en-US" sz="1700" dirty="0"/>
              <a:t>of a restriction endonuclease.  </a:t>
            </a:r>
          </a:p>
          <a:p>
            <a:endParaRPr lang="en-US" sz="1700" dirty="0"/>
          </a:p>
          <a:p>
            <a:r>
              <a:rPr lang="en-US" sz="1700" dirty="0"/>
              <a:t>For a very limited number of restriction enzymes the methylation is stimulatory – but these are </a:t>
            </a:r>
            <a:r>
              <a:rPr lang="en-US" sz="1700" u="sng" dirty="0"/>
              <a:t>rare exceptions</a:t>
            </a:r>
            <a:r>
              <a:rPr lang="en-US" sz="1700" dirty="0"/>
              <a:t>, most often methylation blocks restriction endonuclease  DNA cleavage</a:t>
            </a:r>
          </a:p>
          <a:p>
            <a:endParaRPr lang="en-US" sz="1700" u="sng" dirty="0"/>
          </a:p>
        </p:txBody>
      </p:sp>
      <p:pic>
        <p:nvPicPr>
          <p:cNvPr id="9218" name="Picture 2" descr="Image result for N-6 adenos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4" y="5029200"/>
            <a:ext cx="4800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5010" y="5058061"/>
            <a:ext cx="4102790" cy="1723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03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8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61998" y="91440"/>
            <a:ext cx="7801446" cy="6766560"/>
          </a:xfrm>
          <a:prstGeom prst="rect">
            <a:avLst/>
          </a:prstGeom>
        </p:spPr>
      </p:pic>
      <p:sp>
        <p:nvSpPr>
          <p:cNvPr id="3" name="TextBox 2"/>
          <p:cNvSpPr txBox="1"/>
          <p:nvPr/>
        </p:nvSpPr>
        <p:spPr>
          <a:xfrm>
            <a:off x="5591644" y="3200400"/>
            <a:ext cx="2971800" cy="1200329"/>
          </a:xfrm>
          <a:prstGeom prst="rect">
            <a:avLst/>
          </a:prstGeom>
          <a:noFill/>
        </p:spPr>
        <p:txBody>
          <a:bodyPr wrap="square" rtlCol="0">
            <a:spAutoFit/>
          </a:bodyPr>
          <a:lstStyle/>
          <a:p>
            <a:r>
              <a:rPr lang="en-US" sz="1200" b="1" dirty="0"/>
              <a:t>10X Buffer 4 Components</a:t>
            </a:r>
          </a:p>
          <a:p>
            <a:r>
              <a:rPr lang="en-US" sz="1200" dirty="0"/>
              <a:t>500mM Potassium Acetate </a:t>
            </a:r>
            <a:br>
              <a:rPr lang="en-US" sz="1200" dirty="0"/>
            </a:br>
            <a:r>
              <a:rPr lang="en-US" sz="1200" dirty="0"/>
              <a:t>200mM Tris-acetate </a:t>
            </a:r>
            <a:br>
              <a:rPr lang="en-US" sz="1200" dirty="0"/>
            </a:br>
            <a:r>
              <a:rPr lang="en-US" sz="1200" dirty="0"/>
              <a:t>100mM Magnesium Acetate </a:t>
            </a:r>
            <a:br>
              <a:rPr lang="en-US" sz="1200" dirty="0"/>
            </a:br>
            <a:r>
              <a:rPr lang="en-US" sz="1200" dirty="0"/>
              <a:t>10mM DTT </a:t>
            </a:r>
            <a:br>
              <a:rPr lang="en-US" sz="1200" dirty="0"/>
            </a:br>
            <a:r>
              <a:rPr lang="en-US" sz="1200" dirty="0"/>
              <a:t>pH 7.9@25°C</a:t>
            </a:r>
            <a:endParaRPr lang="en-US" dirty="0"/>
          </a:p>
        </p:txBody>
      </p:sp>
      <p:sp>
        <p:nvSpPr>
          <p:cNvPr id="4" name="Right Arrow 3"/>
          <p:cNvSpPr/>
          <p:nvPr/>
        </p:nvSpPr>
        <p:spPr>
          <a:xfrm>
            <a:off x="1447800" y="451324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12827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641EEF-595E-4928-8F6C-A1CE1786AD0B}"/>
              </a:ext>
            </a:extLst>
          </p:cNvPr>
          <p:cNvSpPr/>
          <p:nvPr/>
        </p:nvSpPr>
        <p:spPr>
          <a:xfrm>
            <a:off x="76200" y="335846"/>
            <a:ext cx="8839200" cy="6463308"/>
          </a:xfrm>
          <a:prstGeom prst="rect">
            <a:avLst/>
          </a:prstGeom>
        </p:spPr>
        <p:txBody>
          <a:bodyPr wrap="square">
            <a:spAutoFit/>
          </a:bodyPr>
          <a:lstStyle/>
          <a:p>
            <a:r>
              <a:rPr lang="en-US" sz="2200" b="1" u="sng" dirty="0">
                <a:latin typeface="Times New Roman" panose="02020603050405020304" pitchFamily="18" charset="0"/>
                <a:cs typeface="Times New Roman" panose="02020603050405020304" pitchFamily="18" charset="0"/>
              </a:rPr>
              <a:t>Many lab bacterial strains are </a:t>
            </a:r>
            <a:r>
              <a:rPr lang="en-US" sz="2200" b="1" u="sng" dirty="0" err="1">
                <a:latin typeface="Times New Roman" panose="02020603050405020304" pitchFamily="18" charset="0"/>
                <a:cs typeface="Times New Roman" panose="02020603050405020304" pitchFamily="18" charset="0"/>
              </a:rPr>
              <a:t>dcm</a:t>
            </a:r>
            <a:r>
              <a:rPr lang="en-US" sz="2200" b="1" u="sng" dirty="0">
                <a:latin typeface="Times New Roman" panose="02020603050405020304" pitchFamily="18" charset="0"/>
                <a:cs typeface="Times New Roman" panose="02020603050405020304" pitchFamily="18" charset="0"/>
              </a:rPr>
              <a:t>+/dam+</a:t>
            </a:r>
            <a:r>
              <a:rPr lang="en-US" sz="2200" dirty="0">
                <a:latin typeface="Times New Roman" panose="02020603050405020304" pitchFamily="18" charset="0"/>
                <a:cs typeface="Times New Roman" panose="02020603050405020304" pitchFamily="18" charset="0"/>
              </a:rPr>
              <a:t>, always check to see if your enzyme is Dam/</a:t>
            </a:r>
            <a:r>
              <a:rPr lang="en-US" sz="2200" dirty="0" err="1">
                <a:latin typeface="Times New Roman" panose="02020603050405020304" pitchFamily="18" charset="0"/>
                <a:cs typeface="Times New Roman" panose="02020603050405020304" pitchFamily="18" charset="0"/>
              </a:rPr>
              <a:t>Dcm</a:t>
            </a:r>
            <a:r>
              <a:rPr lang="en-US" sz="2200" dirty="0">
                <a:latin typeface="Times New Roman" panose="02020603050405020304" pitchFamily="18" charset="0"/>
                <a:cs typeface="Times New Roman" panose="02020603050405020304" pitchFamily="18" charset="0"/>
              </a:rPr>
              <a:t> sensitive before use</a:t>
            </a:r>
            <a:r>
              <a:rPr lang="en-US" sz="2200" b="1" dirty="0">
                <a:latin typeface="Times New Roman" panose="02020603050405020304" pitchFamily="18" charset="0"/>
                <a:cs typeface="Times New Roman" panose="02020603050405020304" pitchFamily="18" charset="0"/>
              </a:rPr>
              <a:t>. Note: </a:t>
            </a:r>
            <a:r>
              <a:rPr lang="en-US" sz="2200" dirty="0">
                <a:latin typeface="Times New Roman" panose="02020603050405020304" pitchFamily="18" charset="0"/>
                <a:cs typeface="Times New Roman" panose="02020603050405020304" pitchFamily="18" charset="0"/>
              </a:rPr>
              <a:t>Dam sites are common but </a:t>
            </a:r>
            <a:r>
              <a:rPr lang="en-US" sz="2200" dirty="0" err="1">
                <a:latin typeface="Times New Roman" panose="02020603050405020304" pitchFamily="18" charset="0"/>
                <a:cs typeface="Times New Roman" panose="02020603050405020304" pitchFamily="18" charset="0"/>
              </a:rPr>
              <a:t>Dcm</a:t>
            </a:r>
            <a:r>
              <a:rPr lang="en-US" sz="2200" dirty="0">
                <a:latin typeface="Times New Roman" panose="02020603050405020304" pitchFamily="18" charset="0"/>
                <a:cs typeface="Times New Roman" panose="02020603050405020304" pitchFamily="18" charset="0"/>
              </a:rPr>
              <a:t> sites are infrequent in restriction sites. Sometimes an enzyme is sensitive to modification but a second enzyme with the same target site (an </a:t>
            </a:r>
            <a:r>
              <a:rPr lang="en-US" sz="2200" dirty="0" err="1">
                <a:latin typeface="Times New Roman" panose="02020603050405020304" pitchFamily="18" charset="0"/>
                <a:cs typeface="Times New Roman" panose="02020603050405020304" pitchFamily="18" charset="0"/>
              </a:rPr>
              <a:t>isoschizomer</a:t>
            </a:r>
            <a:r>
              <a:rPr lang="en-US" sz="2200" dirty="0">
                <a:latin typeface="Times New Roman" panose="02020603050405020304" pitchFamily="18" charset="0"/>
                <a:cs typeface="Times New Roman" panose="02020603050405020304" pitchFamily="18" charset="0"/>
              </a:rPr>
              <a:t>) is insensitive </a:t>
            </a:r>
            <a:r>
              <a:rPr lang="en-US" sz="2200" dirty="0">
                <a:latin typeface="Times New Roman" panose="02020603050405020304" pitchFamily="18" charset="0"/>
                <a:cs typeface="Times New Roman" panose="02020603050405020304" pitchFamily="18" charset="0"/>
                <a:hlinkClick r:id="rId2"/>
              </a:rPr>
              <a:t>http://rebase.neb.com/rebase/rebms.html</a:t>
            </a:r>
            <a:endParaRPr lang="en-US" sz="2200" b="1" dirty="0">
              <a:latin typeface="Times New Roman" panose="02020603050405020304" pitchFamily="18" charset="0"/>
              <a:cs typeface="Times New Roman" panose="02020603050405020304" pitchFamily="18" charset="0"/>
            </a:endParaRPr>
          </a:p>
          <a:p>
            <a:endParaRPr lang="en-US" sz="2200" b="1" dirty="0">
              <a:latin typeface="Times New Roman" panose="02020603050405020304" pitchFamily="18" charset="0"/>
              <a:cs typeface="Times New Roman" panose="02020603050405020304" pitchFamily="18" charset="0"/>
            </a:endParaRPr>
          </a:p>
          <a:p>
            <a:r>
              <a:rPr lang="en-US" sz="2200" b="1" u="sng" dirty="0">
                <a:solidFill>
                  <a:srgbClr val="FF0000"/>
                </a:solidFill>
                <a:latin typeface="Times New Roman" panose="02020603050405020304" pitchFamily="18" charset="0"/>
                <a:cs typeface="Times New Roman" panose="02020603050405020304" pitchFamily="18" charset="0"/>
              </a:rPr>
              <a:t>Relevant to plasmid DNA transformation </a:t>
            </a:r>
            <a:r>
              <a:rPr lang="en-US" sz="2200" dirty="0">
                <a:latin typeface="Times New Roman" panose="02020603050405020304" pitchFamily="18" charset="0"/>
                <a:cs typeface="Times New Roman" panose="02020603050405020304" pitchFamily="18" charset="0"/>
              </a:rPr>
              <a:t>of </a:t>
            </a:r>
            <a:r>
              <a:rPr lang="en-US" sz="2200" i="1" dirty="0">
                <a:latin typeface="Times New Roman" panose="02020603050405020304" pitchFamily="18" charset="0"/>
                <a:cs typeface="Times New Roman" panose="02020603050405020304" pitchFamily="18" charset="0"/>
              </a:rPr>
              <a:t>E. coli</a:t>
            </a:r>
            <a:r>
              <a:rPr lang="en-US" sz="2200" b="1" i="1"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Dam/</a:t>
            </a:r>
            <a:r>
              <a:rPr lang="en-US" sz="2200" dirty="0" err="1">
                <a:latin typeface="Times New Roman" panose="02020603050405020304" pitchFamily="18" charset="0"/>
                <a:cs typeface="Times New Roman" panose="02020603050405020304" pitchFamily="18" charset="0"/>
              </a:rPr>
              <a:t>Dcm</a:t>
            </a:r>
            <a:r>
              <a:rPr lang="en-US" sz="2200" dirty="0">
                <a:latin typeface="Times New Roman" panose="02020603050405020304" pitchFamily="18" charset="0"/>
                <a:cs typeface="Times New Roman" panose="02020603050405020304" pitchFamily="18" charset="0"/>
              </a:rPr>
              <a:t> modified DNA introduced into a dam or </a:t>
            </a:r>
            <a:r>
              <a:rPr lang="en-US" sz="2200" dirty="0" err="1">
                <a:latin typeface="Times New Roman" panose="02020603050405020304" pitchFamily="18" charset="0"/>
                <a:cs typeface="Times New Roman" panose="02020603050405020304" pitchFamily="18" charset="0"/>
              </a:rPr>
              <a:t>dcm</a:t>
            </a:r>
            <a:r>
              <a:rPr lang="en-US" sz="2200" dirty="0">
                <a:latin typeface="Times New Roman" panose="02020603050405020304" pitchFamily="18" charset="0"/>
                <a:cs typeface="Times New Roman" panose="02020603050405020304" pitchFamily="18" charset="0"/>
              </a:rPr>
              <a:t> deficient strain replicates once and then </a:t>
            </a:r>
            <a:r>
              <a:rPr lang="en-US" sz="2200" b="1" dirty="0">
                <a:latin typeface="Times New Roman" panose="02020603050405020304" pitchFamily="18" charset="0"/>
                <a:cs typeface="Times New Roman" panose="02020603050405020304" pitchFamily="18" charset="0"/>
              </a:rPr>
              <a:t>arrests replication in a hemi-modified state</a:t>
            </a:r>
            <a:r>
              <a:rPr lang="en-US" sz="2200" dirty="0">
                <a:latin typeface="Times New Roman" panose="02020603050405020304" pitchFamily="18" charset="0"/>
                <a:cs typeface="Times New Roman" panose="02020603050405020304" pitchFamily="18" charset="0"/>
              </a:rPr>
              <a:t>. </a:t>
            </a:r>
          </a:p>
          <a:p>
            <a:endParaRPr lang="en-US" sz="2200" b="1" dirty="0">
              <a:solidFill>
                <a:schemeClr val="accent2"/>
              </a:solidFill>
              <a:latin typeface="Times New Roman" panose="02020603050405020304" pitchFamily="18" charset="0"/>
              <a:cs typeface="Times New Roman" panose="02020603050405020304" pitchFamily="18" charset="0"/>
            </a:endParaRPr>
          </a:p>
          <a:p>
            <a:r>
              <a:rPr lang="en-US" sz="2200" b="1" dirty="0">
                <a:solidFill>
                  <a:schemeClr val="accent2"/>
                </a:solidFill>
                <a:latin typeface="Times New Roman" panose="02020603050405020304" pitchFamily="18" charset="0"/>
                <a:cs typeface="Times New Roman" panose="02020603050405020304" pitchFamily="18" charset="0"/>
              </a:rPr>
              <a:t>THE REASON</a:t>
            </a:r>
            <a:r>
              <a:rPr lang="en-US" sz="2200" dirty="0">
                <a:latin typeface="Times New Roman" panose="02020603050405020304" pitchFamily="18" charset="0"/>
                <a:cs typeface="Times New Roman" panose="02020603050405020304" pitchFamily="18" charset="0"/>
              </a:rPr>
              <a:t>: In a Dam+ strain, fully methylated DNA is replicated to hemi-methylated state and this signals the cell to stop replicating.  Dam+ methylation would then normally occur on the unmethylated strand in the newly divided cell to produce the full methylated dsDNA substrate ready for replication --- but this cannot happen in a Dam- mutant where the methylase is missing (so the DNA stays in this limbo state where it cannot be replicated). </a:t>
            </a:r>
            <a:r>
              <a:rPr lang="en-US" sz="2200" dirty="0">
                <a:latin typeface="Times New Roman" panose="02020603050405020304" pitchFamily="18" charset="0"/>
                <a:cs typeface="Times New Roman" panose="02020603050405020304" pitchFamily="18" charset="0"/>
                <a:hlinkClick r:id="rId3"/>
              </a:rPr>
              <a:t>https://www.neb.com/tools-and-resources/usage-guidelines/dam-and-dcm-methylases-of-e-coli</a:t>
            </a:r>
            <a:endParaRPr lang="en-US" sz="22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9333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8610600" cy="6278642"/>
          </a:xfrm>
          <a:prstGeom prst="rect">
            <a:avLst/>
          </a:prstGeom>
          <a:noFill/>
        </p:spPr>
        <p:txBody>
          <a:bodyPr wrap="square" rtlCol="0">
            <a:spAutoFit/>
          </a:bodyPr>
          <a:lstStyle/>
          <a:p>
            <a:pPr algn="ctr"/>
            <a:r>
              <a:rPr lang="en-US" sz="2400" b="1" dirty="0"/>
              <a:t>Last Lecture</a:t>
            </a:r>
          </a:p>
          <a:p>
            <a:endParaRPr lang="en-US" b="1" dirty="0"/>
          </a:p>
          <a:p>
            <a:r>
              <a:rPr lang="en-US" b="1" dirty="0"/>
              <a:t>Host restriction/modification systems as a defense mechanism</a:t>
            </a:r>
          </a:p>
          <a:p>
            <a:r>
              <a:rPr lang="en-US" b="1" i="1" dirty="0" err="1">
                <a:solidFill>
                  <a:srgbClr val="FF0000"/>
                </a:solidFill>
              </a:rPr>
              <a:t>hsdS</a:t>
            </a:r>
            <a:r>
              <a:rPr lang="en-US" b="1" i="1" dirty="0">
                <a:solidFill>
                  <a:srgbClr val="FF0000"/>
                </a:solidFill>
              </a:rPr>
              <a:t>, </a:t>
            </a:r>
            <a:r>
              <a:rPr lang="en-US" b="1" i="1" dirty="0" err="1">
                <a:solidFill>
                  <a:srgbClr val="FF0000"/>
                </a:solidFill>
              </a:rPr>
              <a:t>HsdM</a:t>
            </a:r>
            <a:r>
              <a:rPr lang="en-US" b="1" i="1" dirty="0">
                <a:solidFill>
                  <a:srgbClr val="FF0000"/>
                </a:solidFill>
              </a:rPr>
              <a:t>, </a:t>
            </a:r>
            <a:r>
              <a:rPr lang="en-US" b="1" i="1" dirty="0" err="1">
                <a:solidFill>
                  <a:srgbClr val="FF0000"/>
                </a:solidFill>
              </a:rPr>
              <a:t>hdsR</a:t>
            </a:r>
            <a:r>
              <a:rPr lang="en-US" b="1" i="1" dirty="0">
                <a:solidFill>
                  <a:srgbClr val="FF0000"/>
                </a:solidFill>
              </a:rPr>
              <a:t> (</a:t>
            </a:r>
            <a:r>
              <a:rPr lang="en-US" b="1" i="1" dirty="0" err="1">
                <a:solidFill>
                  <a:srgbClr val="FF0000"/>
                </a:solidFill>
              </a:rPr>
              <a:t>EcoK</a:t>
            </a:r>
            <a:r>
              <a:rPr lang="en-US" b="1" i="1" dirty="0"/>
              <a:t>)– </a:t>
            </a:r>
            <a:r>
              <a:rPr lang="en-US" b="1" dirty="0"/>
              <a:t>methylation in bacteria protects </a:t>
            </a:r>
            <a:r>
              <a:rPr lang="en-US" dirty="0"/>
              <a:t>specific target sequences from cleavage by the endonuclease (specificity factor [S], methylase [M] and restriction endonuclease[R])</a:t>
            </a:r>
          </a:p>
          <a:p>
            <a:endParaRPr lang="en-US" i="1" dirty="0"/>
          </a:p>
          <a:p>
            <a:r>
              <a:rPr lang="en-US" b="1" i="1" dirty="0" err="1">
                <a:solidFill>
                  <a:srgbClr val="FF0000"/>
                </a:solidFill>
              </a:rPr>
              <a:t>Mrr</a:t>
            </a:r>
            <a:r>
              <a:rPr lang="en-US" b="1" i="1" dirty="0">
                <a:solidFill>
                  <a:srgbClr val="FF0000"/>
                </a:solidFill>
              </a:rPr>
              <a:t>, </a:t>
            </a:r>
            <a:r>
              <a:rPr lang="en-US" b="1" i="1" dirty="0" err="1">
                <a:solidFill>
                  <a:srgbClr val="FF0000"/>
                </a:solidFill>
              </a:rPr>
              <a:t>MrcA</a:t>
            </a:r>
            <a:r>
              <a:rPr lang="en-US" b="1" i="1" dirty="0">
                <a:solidFill>
                  <a:srgbClr val="FF0000"/>
                </a:solidFill>
              </a:rPr>
              <a:t>, </a:t>
            </a:r>
            <a:r>
              <a:rPr lang="en-US" b="1" i="1" dirty="0" err="1">
                <a:solidFill>
                  <a:srgbClr val="FF0000"/>
                </a:solidFill>
              </a:rPr>
              <a:t>MrcB</a:t>
            </a:r>
            <a:r>
              <a:rPr lang="en-US" b="1" i="1" dirty="0">
                <a:solidFill>
                  <a:srgbClr val="FF0000"/>
                </a:solidFill>
              </a:rPr>
              <a:t>/C </a:t>
            </a:r>
            <a:r>
              <a:rPr lang="en-US" i="1" dirty="0"/>
              <a:t>– </a:t>
            </a:r>
            <a:r>
              <a:rPr lang="en-US" b="1" dirty="0"/>
              <a:t>(endonuclease only) normal DNA methylation</a:t>
            </a:r>
            <a:r>
              <a:rPr lang="en-US" dirty="0"/>
              <a:t> </a:t>
            </a:r>
            <a:r>
              <a:rPr lang="en-US" b="1" dirty="0"/>
              <a:t>by another organism (e.g., human) stimulates DNA cleavage</a:t>
            </a:r>
            <a:r>
              <a:rPr lang="en-US" dirty="0"/>
              <a:t> by these bacterial endonuclease enzymes (three different methylation patterns recognized).  </a:t>
            </a:r>
            <a:r>
              <a:rPr lang="en-US" b="1" dirty="0"/>
              <a:t>Note, the eukaryotic methylation of recognition sequences can also inhibit certain restriction enzymes</a:t>
            </a:r>
            <a:r>
              <a:rPr lang="en-US" dirty="0"/>
              <a:t>.</a:t>
            </a:r>
          </a:p>
          <a:p>
            <a:r>
              <a:rPr lang="en-US" b="1" dirty="0"/>
              <a:t>	</a:t>
            </a:r>
          </a:p>
          <a:p>
            <a:r>
              <a:rPr lang="en-US" b="1" dirty="0">
                <a:solidFill>
                  <a:srgbClr val="FF0000"/>
                </a:solidFill>
              </a:rPr>
              <a:t>Dam and </a:t>
            </a:r>
            <a:r>
              <a:rPr lang="en-US" b="1" dirty="0" err="1">
                <a:solidFill>
                  <a:srgbClr val="FF0000"/>
                </a:solidFill>
              </a:rPr>
              <a:t>Dcm</a:t>
            </a:r>
            <a:r>
              <a:rPr lang="en-US" b="1" dirty="0">
                <a:solidFill>
                  <a:srgbClr val="FF0000"/>
                </a:solidFill>
              </a:rPr>
              <a:t> methylation (methylase only)</a:t>
            </a:r>
          </a:p>
          <a:p>
            <a:r>
              <a:rPr lang="en-US" b="1" dirty="0"/>
              <a:t>Not associated with an endonuclease </a:t>
            </a:r>
            <a:r>
              <a:rPr lang="en-US" dirty="0"/>
              <a:t>but acts as a mark for replication. Plasmid DNA from Dam+ and/or </a:t>
            </a:r>
            <a:r>
              <a:rPr lang="en-US" dirty="0" err="1"/>
              <a:t>Dcm</a:t>
            </a:r>
            <a:r>
              <a:rPr lang="en-US" dirty="0"/>
              <a:t>+ E. coli transformed into Dam-, </a:t>
            </a:r>
            <a:r>
              <a:rPr lang="en-US" dirty="0" err="1"/>
              <a:t>Dcm</a:t>
            </a:r>
            <a:r>
              <a:rPr lang="en-US" dirty="0"/>
              <a:t>- E. coli will replicate once and stop.  </a:t>
            </a:r>
          </a:p>
          <a:p>
            <a:endParaRPr lang="en-US" dirty="0"/>
          </a:p>
          <a:p>
            <a:r>
              <a:rPr lang="en-US" dirty="0"/>
              <a:t>Many common restriction enzymes used in the lab are inhibited by Dam or </a:t>
            </a:r>
            <a:r>
              <a:rPr lang="en-US" dirty="0" err="1"/>
              <a:t>Dcm</a:t>
            </a:r>
            <a:r>
              <a:rPr lang="en-US" dirty="0"/>
              <a:t> methylation (some are insensitive and very few are enhanced by methylation).</a:t>
            </a:r>
          </a:p>
          <a:p>
            <a:endParaRPr lang="en-US" dirty="0"/>
          </a:p>
          <a:p>
            <a:endParaRPr lang="en-US" b="1" dirty="0"/>
          </a:p>
        </p:txBody>
      </p:sp>
    </p:spTree>
    <p:extLst>
      <p:ext uri="{BB962C8B-B14F-4D97-AF65-F5344CB8AC3E}">
        <p14:creationId xmlns:p14="http://schemas.microsoft.com/office/powerpoint/2010/main" val="7082601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1A5E2FE-321C-4EEF-A631-4AAD20126541}"/>
              </a:ext>
            </a:extLst>
          </p:cNvPr>
          <p:cNvGraphicFramePr>
            <a:graphicFrameLocks noGrp="1"/>
          </p:cNvGraphicFramePr>
          <p:nvPr>
            <p:extLst>
              <p:ext uri="{D42A27DB-BD31-4B8C-83A1-F6EECF244321}">
                <p14:modId xmlns:p14="http://schemas.microsoft.com/office/powerpoint/2010/main" val="737159924"/>
              </p:ext>
            </p:extLst>
          </p:nvPr>
        </p:nvGraphicFramePr>
        <p:xfrm>
          <a:off x="228600" y="76200"/>
          <a:ext cx="8839200" cy="6070600"/>
        </p:xfrm>
        <a:graphic>
          <a:graphicData uri="http://schemas.openxmlformats.org/drawingml/2006/table">
            <a:tbl>
              <a:tblPr firstRow="1" bandRow="1">
                <a:tableStyleId>{5940675A-B579-460E-94D1-54222C63F5DA}</a:tableStyleId>
              </a:tblPr>
              <a:tblGrid>
                <a:gridCol w="2209800">
                  <a:extLst>
                    <a:ext uri="{9D8B030D-6E8A-4147-A177-3AD203B41FA5}">
                      <a16:colId xmlns:a16="http://schemas.microsoft.com/office/drawing/2014/main" val="1098535713"/>
                    </a:ext>
                  </a:extLst>
                </a:gridCol>
                <a:gridCol w="2209800">
                  <a:extLst>
                    <a:ext uri="{9D8B030D-6E8A-4147-A177-3AD203B41FA5}">
                      <a16:colId xmlns:a16="http://schemas.microsoft.com/office/drawing/2014/main" val="660866241"/>
                    </a:ext>
                  </a:extLst>
                </a:gridCol>
                <a:gridCol w="2209800">
                  <a:extLst>
                    <a:ext uri="{9D8B030D-6E8A-4147-A177-3AD203B41FA5}">
                      <a16:colId xmlns:a16="http://schemas.microsoft.com/office/drawing/2014/main" val="789385000"/>
                    </a:ext>
                  </a:extLst>
                </a:gridCol>
                <a:gridCol w="2209800">
                  <a:extLst>
                    <a:ext uri="{9D8B030D-6E8A-4147-A177-3AD203B41FA5}">
                      <a16:colId xmlns:a16="http://schemas.microsoft.com/office/drawing/2014/main" val="3683845999"/>
                    </a:ext>
                  </a:extLst>
                </a:gridCol>
              </a:tblGrid>
              <a:tr h="370840">
                <a:tc>
                  <a:txBody>
                    <a:bodyPr/>
                    <a:lstStyle/>
                    <a:p>
                      <a:r>
                        <a:rPr lang="en-US" sz="1400" b="1" i="1" dirty="0">
                          <a:latin typeface="Times New Roman" panose="02020603050405020304" pitchFamily="18" charset="0"/>
                          <a:cs typeface="Times New Roman" panose="02020603050405020304" pitchFamily="18" charset="0"/>
                        </a:rPr>
                        <a:t>E. coli </a:t>
                      </a:r>
                      <a:r>
                        <a:rPr lang="en-US" sz="1400" b="1" dirty="0">
                          <a:latin typeface="Times New Roman" panose="02020603050405020304" pitchFamily="18" charset="0"/>
                          <a:cs typeface="Times New Roman" panose="02020603050405020304" pitchFamily="18" charset="0"/>
                        </a:rPr>
                        <a:t>Enzyme</a:t>
                      </a:r>
                    </a:p>
                  </a:txBody>
                  <a:tcPr/>
                </a:tc>
                <a:tc>
                  <a:txBody>
                    <a:bodyPr/>
                    <a:lstStyle/>
                    <a:p>
                      <a:r>
                        <a:rPr lang="en-US" sz="1400" b="1" dirty="0">
                          <a:latin typeface="Times New Roman" panose="02020603050405020304" pitchFamily="18" charset="0"/>
                          <a:cs typeface="Times New Roman" panose="02020603050405020304" pitchFamily="18" charset="0"/>
                        </a:rPr>
                        <a:t>Specificity</a:t>
                      </a:r>
                    </a:p>
                  </a:txBody>
                  <a:tcPr/>
                </a:tc>
                <a:tc>
                  <a:txBody>
                    <a:bodyPr/>
                    <a:lstStyle/>
                    <a:p>
                      <a:r>
                        <a:rPr lang="en-US" sz="1400" b="1" dirty="0">
                          <a:latin typeface="Times New Roman" panose="02020603050405020304" pitchFamily="18" charset="0"/>
                          <a:cs typeface="Times New Roman" panose="02020603050405020304" pitchFamily="18" charset="0"/>
                        </a:rPr>
                        <a:t>Role in Cell</a:t>
                      </a:r>
                    </a:p>
                  </a:txBody>
                  <a:tcPr/>
                </a:tc>
                <a:tc>
                  <a:txBody>
                    <a:bodyPr/>
                    <a:lstStyle/>
                    <a:p>
                      <a:r>
                        <a:rPr lang="en-US" sz="1400" b="1" dirty="0">
                          <a:latin typeface="Times New Roman" panose="02020603050405020304" pitchFamily="18" charset="0"/>
                          <a:cs typeface="Times New Roman" panose="02020603050405020304" pitchFamily="18" charset="0"/>
                        </a:rPr>
                        <a:t>Recombinant DNA </a:t>
                      </a:r>
                    </a:p>
                  </a:txBody>
                  <a:tcPr/>
                </a:tc>
                <a:extLst>
                  <a:ext uri="{0D108BD9-81ED-4DB2-BD59-A6C34878D82A}">
                    <a16:rowId xmlns:a16="http://schemas.microsoft.com/office/drawing/2014/main" val="3182054091"/>
                  </a:ext>
                </a:extLst>
              </a:tr>
              <a:tr h="370840">
                <a:tc>
                  <a:txBody>
                    <a:bodyPr/>
                    <a:lstStyle/>
                    <a:p>
                      <a:r>
                        <a:rPr lang="en-US" sz="1400" b="1" dirty="0" err="1">
                          <a:latin typeface="Times New Roman" panose="02020603050405020304" pitchFamily="18" charset="0"/>
                          <a:cs typeface="Times New Roman" panose="02020603050405020304" pitchFamily="18" charset="0"/>
                        </a:rPr>
                        <a:t>EcoK</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HsdR</a:t>
                      </a:r>
                      <a:r>
                        <a:rPr lang="en-US" sz="1400" b="1" dirty="0">
                          <a:latin typeface="Times New Roman" panose="02020603050405020304" pitchFamily="18" charset="0"/>
                          <a:cs typeface="Times New Roman" panose="02020603050405020304" pitchFamily="18" charset="0"/>
                        </a:rPr>
                        <a:t>/M/S</a:t>
                      </a:r>
                    </a:p>
                    <a:p>
                      <a:r>
                        <a:rPr lang="en-US" sz="1400" b="1" dirty="0">
                          <a:latin typeface="Times New Roman" panose="02020603050405020304" pitchFamily="18" charset="0"/>
                          <a:cs typeface="Times New Roman" panose="02020603050405020304" pitchFamily="18" charset="0"/>
                        </a:rPr>
                        <a:t>(endonuclease, methylase and specificity factors); </a:t>
                      </a:r>
                      <a:r>
                        <a:rPr lang="en-US" sz="1400" b="1" dirty="0" err="1">
                          <a:latin typeface="Times New Roman" panose="02020603050405020304" pitchFamily="18" charset="0"/>
                          <a:cs typeface="Times New Roman" panose="02020603050405020304" pitchFamily="18" charset="0"/>
                        </a:rPr>
                        <a:t>EcoB</a:t>
                      </a:r>
                      <a:r>
                        <a:rPr lang="en-US" sz="1400" b="1" dirty="0">
                          <a:latin typeface="Times New Roman" panose="02020603050405020304" pitchFamily="18" charset="0"/>
                          <a:cs typeface="Times New Roman" panose="02020603050405020304" pitchFamily="18" charset="0"/>
                        </a:rPr>
                        <a:t> system similar</a:t>
                      </a:r>
                    </a:p>
                  </a:txBody>
                  <a:tcPr/>
                </a:tc>
                <a:tc>
                  <a:txBody>
                    <a:bodyPr/>
                    <a:lstStyle/>
                    <a:p>
                      <a:r>
                        <a:rPr lang="en-US" sz="1400" b="1" dirty="0">
                          <a:latin typeface="Times New Roman" panose="02020603050405020304" pitchFamily="18" charset="0"/>
                          <a:cs typeface="Times New Roman" panose="02020603050405020304" pitchFamily="18" charset="0"/>
                        </a:rPr>
                        <a:t>Site specific</a:t>
                      </a:r>
                    </a:p>
                    <a:p>
                      <a:r>
                        <a:rPr lang="en-US" sz="1400" b="1" dirty="0">
                          <a:latin typeface="Times New Roman" panose="02020603050405020304" pitchFamily="18" charset="0"/>
                          <a:cs typeface="Times New Roman" panose="02020603050405020304" pitchFamily="18" charset="0"/>
                        </a:rPr>
                        <a:t>5'AA*CNNNNNNGTGC 3’; methylation by bacteria </a:t>
                      </a:r>
                      <a:r>
                        <a:rPr lang="en-US" sz="1400" b="1" u="sng" dirty="0">
                          <a:latin typeface="Times New Roman" panose="02020603050405020304" pitchFamily="18" charset="0"/>
                          <a:cs typeface="Times New Roman" panose="02020603050405020304" pitchFamily="18" charset="0"/>
                        </a:rPr>
                        <a:t>blocks</a:t>
                      </a:r>
                      <a:r>
                        <a:rPr lang="en-US" sz="1400" b="1" dirty="0">
                          <a:latin typeface="Times New Roman" panose="02020603050405020304" pitchFamily="18" charset="0"/>
                          <a:cs typeface="Times New Roman" panose="02020603050405020304" pitchFamily="18" charset="0"/>
                        </a:rPr>
                        <a:t> DNA cleavage</a:t>
                      </a:r>
                    </a:p>
                  </a:txBody>
                  <a:tcPr/>
                </a:tc>
                <a:tc>
                  <a:txBody>
                    <a:bodyPr/>
                    <a:lstStyle/>
                    <a:p>
                      <a:r>
                        <a:rPr lang="en-US" sz="1400" b="1" dirty="0">
                          <a:latin typeface="Times New Roman" panose="02020603050405020304" pitchFamily="18" charset="0"/>
                          <a:cs typeface="Times New Roman" panose="02020603050405020304" pitchFamily="18" charset="0"/>
                        </a:rPr>
                        <a:t>Protects against foreign DNA  (viruses lack this methylation, hence destroyed by the cell)</a:t>
                      </a:r>
                    </a:p>
                  </a:txBody>
                  <a:tcPr/>
                </a:tc>
                <a:tc>
                  <a:txBody>
                    <a:bodyPr/>
                    <a:lstStyle/>
                    <a:p>
                      <a:r>
                        <a:rPr lang="en-US" sz="1400" b="1" dirty="0">
                          <a:latin typeface="Times New Roman" panose="02020603050405020304" pitchFamily="18" charset="0"/>
                          <a:cs typeface="Times New Roman" panose="02020603050405020304" pitchFamily="18" charset="0"/>
                        </a:rPr>
                        <a:t>Recombinant DNA will not be methylated at this sequence &amp; will be cut (destroyed) by this enzyme in </a:t>
                      </a:r>
                      <a:r>
                        <a:rPr lang="en-US" sz="1400" b="1" i="1" dirty="0">
                          <a:latin typeface="Times New Roman" panose="02020603050405020304" pitchFamily="18" charset="0"/>
                          <a:cs typeface="Times New Roman" panose="02020603050405020304" pitchFamily="18" charset="0"/>
                        </a:rPr>
                        <a:t>E. coli</a:t>
                      </a:r>
                      <a:r>
                        <a:rPr lang="en-US" sz="1400" b="1" dirty="0">
                          <a:latin typeface="Times New Roman" panose="02020603050405020304" pitchFamily="18" charset="0"/>
                          <a:cs typeface="Times New Roman" panose="02020603050405020304" pitchFamily="18" charset="0"/>
                        </a:rPr>
                        <a:t>; poor transformation</a:t>
                      </a:r>
                    </a:p>
                  </a:txBody>
                  <a:tcPr/>
                </a:tc>
                <a:extLst>
                  <a:ext uri="{0D108BD9-81ED-4DB2-BD59-A6C34878D82A}">
                    <a16:rowId xmlns:a16="http://schemas.microsoft.com/office/drawing/2014/main" val="2344938887"/>
                  </a:ext>
                </a:extLst>
              </a:tr>
              <a:tr h="370840">
                <a:tc>
                  <a:txBody>
                    <a:bodyPr/>
                    <a:lstStyle/>
                    <a:p>
                      <a:r>
                        <a:rPr lang="en-US" sz="1400" b="1" dirty="0">
                          <a:latin typeface="Times New Roman" panose="02020603050405020304" pitchFamily="18" charset="0"/>
                          <a:cs typeface="Times New Roman" panose="02020603050405020304" pitchFamily="18" charset="0"/>
                        </a:rPr>
                        <a:t>McrA, </a:t>
                      </a:r>
                      <a:r>
                        <a:rPr lang="en-US" sz="1400" b="1" dirty="0" err="1">
                          <a:latin typeface="Times New Roman" panose="02020603050405020304" pitchFamily="18" charset="0"/>
                          <a:cs typeface="Times New Roman" panose="02020603050405020304" pitchFamily="18" charset="0"/>
                        </a:rPr>
                        <a:t>McrB</a:t>
                      </a:r>
                      <a:r>
                        <a:rPr lang="en-US" sz="1400" b="1" dirty="0">
                          <a:latin typeface="Times New Roman" panose="02020603050405020304" pitchFamily="18" charset="0"/>
                          <a:cs typeface="Times New Roman" panose="02020603050405020304" pitchFamily="18" charset="0"/>
                        </a:rPr>
                        <a:t>/C</a:t>
                      </a:r>
                    </a:p>
                    <a:p>
                      <a:r>
                        <a:rPr lang="en-US" sz="1400" b="1" dirty="0">
                          <a:latin typeface="Times New Roman" panose="02020603050405020304" pitchFamily="18" charset="0"/>
                          <a:cs typeface="Times New Roman" panose="02020603050405020304" pitchFamily="18" charset="0"/>
                        </a:rPr>
                        <a:t>(endonuclease activity only)</a:t>
                      </a:r>
                    </a:p>
                  </a:txBody>
                  <a:tcPr/>
                </a:tc>
                <a:tc>
                  <a:txBody>
                    <a:bodyPr/>
                    <a:lstStyle/>
                    <a:p>
                      <a:r>
                        <a:rPr lang="en-US" sz="1400" b="1" dirty="0">
                          <a:latin typeface="Times New Roman" panose="02020603050405020304" pitchFamily="18" charset="0"/>
                          <a:cs typeface="Times New Roman" panose="02020603050405020304" pitchFamily="18" charset="0"/>
                        </a:rPr>
                        <a:t>C*</a:t>
                      </a:r>
                      <a:r>
                        <a:rPr lang="en-US" sz="1400" b="1" dirty="0" err="1">
                          <a:latin typeface="Times New Roman" panose="02020603050405020304" pitchFamily="18" charset="0"/>
                          <a:cs typeface="Times New Roman" panose="02020603050405020304" pitchFamily="18" charset="0"/>
                        </a:rPr>
                        <a:t>pG</a:t>
                      </a:r>
                      <a:r>
                        <a:rPr lang="en-US" sz="1400" b="1" dirty="0">
                          <a:latin typeface="Times New Roman" panose="02020603050405020304" pitchFamily="18" charset="0"/>
                          <a:cs typeface="Times New Roman" panose="02020603050405020304" pitchFamily="18" charset="0"/>
                        </a:rPr>
                        <a:t>; 5-methyl</a:t>
                      </a:r>
                      <a:r>
                        <a:rPr lang="en-US" sz="1400" b="1" baseline="0" dirty="0">
                          <a:latin typeface="Times New Roman" panose="02020603050405020304" pitchFamily="18" charset="0"/>
                          <a:cs typeface="Times New Roman" panose="02020603050405020304" pitchFamily="18" charset="0"/>
                        </a:rPr>
                        <a:t> cytosine </a:t>
                      </a:r>
                      <a:r>
                        <a:rPr lang="en-US" sz="1400" b="1" u="sng" dirty="0">
                          <a:latin typeface="Times New Roman" panose="02020603050405020304" pitchFamily="18" charset="0"/>
                          <a:cs typeface="Times New Roman" panose="02020603050405020304" pitchFamily="18" charset="0"/>
                        </a:rPr>
                        <a:t>stimulates</a:t>
                      </a:r>
                      <a:r>
                        <a:rPr lang="en-US" sz="1400" b="1" dirty="0">
                          <a:latin typeface="Times New Roman" panose="02020603050405020304" pitchFamily="18" charset="0"/>
                          <a:cs typeface="Times New Roman" panose="02020603050405020304" pitchFamily="18" charset="0"/>
                        </a:rPr>
                        <a:t> DNA cleavage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Times New Roman" panose="02020603050405020304" pitchFamily="18" charset="0"/>
                          <a:cs typeface="Times New Roman" panose="02020603050405020304" pitchFamily="18" charset="0"/>
                        </a:rPr>
                        <a:t>Protects against foreign DNA</a:t>
                      </a:r>
                    </a:p>
                  </a:txBody>
                  <a:tcPr/>
                </a:tc>
                <a:tc>
                  <a:txBody>
                    <a:bodyPr/>
                    <a:lstStyle/>
                    <a:p>
                      <a:r>
                        <a:rPr lang="en-US" sz="1400" b="1" dirty="0">
                          <a:latin typeface="Times New Roman" panose="02020603050405020304" pitchFamily="18" charset="0"/>
                          <a:cs typeface="Times New Roman" panose="02020603050405020304" pitchFamily="18" charset="0"/>
                        </a:rPr>
                        <a:t>C*</a:t>
                      </a:r>
                      <a:r>
                        <a:rPr lang="en-US" sz="1400" b="1" dirty="0" err="1">
                          <a:latin typeface="Times New Roman" panose="02020603050405020304" pitchFamily="18" charset="0"/>
                          <a:cs typeface="Times New Roman" panose="02020603050405020304" pitchFamily="18" charset="0"/>
                        </a:rPr>
                        <a:t>pG</a:t>
                      </a:r>
                      <a:r>
                        <a:rPr lang="en-US" sz="1400" b="1" dirty="0">
                          <a:latin typeface="Times New Roman" panose="02020603050405020304" pitchFamily="18" charset="0"/>
                          <a:cs typeface="Times New Roman" panose="02020603050405020304" pitchFamily="18" charset="0"/>
                        </a:rPr>
                        <a:t> methylation very common in higher eukaryotes; foreign DNA will be cut (destroyed) by this enzyme in </a:t>
                      </a:r>
                      <a:r>
                        <a:rPr lang="en-US" sz="1400" b="1" i="1" dirty="0">
                          <a:latin typeface="Times New Roman" panose="02020603050405020304" pitchFamily="18" charset="0"/>
                          <a:cs typeface="Times New Roman" panose="02020603050405020304" pitchFamily="18" charset="0"/>
                        </a:rPr>
                        <a:t>E. coli</a:t>
                      </a:r>
                      <a:r>
                        <a:rPr lang="en-US" sz="1400" b="1" dirty="0">
                          <a:latin typeface="Times New Roman" panose="02020603050405020304" pitchFamily="18" charset="0"/>
                          <a:cs typeface="Times New Roman" panose="02020603050405020304" pitchFamily="18" charset="0"/>
                        </a:rPr>
                        <a:t>; poor transformation; </a:t>
                      </a:r>
                    </a:p>
                  </a:txBody>
                  <a:tcPr/>
                </a:tc>
                <a:extLst>
                  <a:ext uri="{0D108BD9-81ED-4DB2-BD59-A6C34878D82A}">
                    <a16:rowId xmlns:a16="http://schemas.microsoft.com/office/drawing/2014/main" val="2649305160"/>
                  </a:ext>
                </a:extLst>
              </a:tr>
              <a:tr h="370840">
                <a:tc>
                  <a:txBody>
                    <a:bodyPr/>
                    <a:lstStyle/>
                    <a:p>
                      <a:r>
                        <a:rPr lang="en-US" sz="1400" b="1" dirty="0" err="1">
                          <a:latin typeface="Times New Roman" panose="02020603050405020304" pitchFamily="18" charset="0"/>
                          <a:cs typeface="Times New Roman" panose="02020603050405020304" pitchFamily="18" charset="0"/>
                        </a:rPr>
                        <a:t>Mrr</a:t>
                      </a:r>
                      <a:endParaRPr lang="en-US" sz="14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Times New Roman" panose="02020603050405020304" pitchFamily="18" charset="0"/>
                          <a:cs typeface="Times New Roman" panose="02020603050405020304" pitchFamily="18" charset="0"/>
                        </a:rPr>
                        <a:t>(endonuclease activity only)</a:t>
                      </a:r>
                    </a:p>
                    <a:p>
                      <a:endParaRPr lang="en-US" sz="1400" b="1" dirty="0">
                        <a:latin typeface="Times New Roman" panose="02020603050405020304" pitchFamily="18" charset="0"/>
                        <a:cs typeface="Times New Roman" panose="02020603050405020304" pitchFamily="18" charset="0"/>
                      </a:endParaRPr>
                    </a:p>
                  </a:txBody>
                  <a:tcPr/>
                </a:tc>
                <a:tc>
                  <a:txBody>
                    <a:bodyPr/>
                    <a:lstStyle/>
                    <a:p>
                      <a:r>
                        <a:rPr lang="en-US" sz="1400" b="1" dirty="0">
                          <a:latin typeface="Times New Roman" panose="02020603050405020304" pitchFamily="18" charset="0"/>
                          <a:cs typeface="Times New Roman" panose="02020603050405020304" pitchFamily="18" charset="0"/>
                        </a:rPr>
                        <a:t>Cuts 6-methyladenosine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Times New Roman" panose="02020603050405020304" pitchFamily="18" charset="0"/>
                          <a:cs typeface="Times New Roman" panose="02020603050405020304" pitchFamily="18" charset="0"/>
                        </a:rPr>
                        <a:t>Protects against foreign DNA</a:t>
                      </a:r>
                    </a:p>
                    <a:p>
                      <a:endParaRPr lang="en-US" sz="1400" b="1" dirty="0">
                        <a:latin typeface="Times New Roman" panose="02020603050405020304" pitchFamily="18" charset="0"/>
                        <a:cs typeface="Times New Roman" panose="02020603050405020304" pitchFamily="18" charset="0"/>
                      </a:endParaRPr>
                    </a:p>
                  </a:txBody>
                  <a:tcPr/>
                </a:tc>
                <a:tc>
                  <a:txBody>
                    <a:bodyPr/>
                    <a:lstStyle/>
                    <a:p>
                      <a:r>
                        <a:rPr lang="en-US" sz="1400" b="1" dirty="0">
                          <a:latin typeface="Times New Roman" panose="02020603050405020304" pitchFamily="18" charset="0"/>
                          <a:cs typeface="Times New Roman" panose="02020603050405020304" pitchFamily="18" charset="0"/>
                        </a:rPr>
                        <a:t>methylation very common in other microbes; foreign DNA will be cut (destroyed) by this enzyme in </a:t>
                      </a:r>
                      <a:r>
                        <a:rPr lang="en-US" sz="1400" b="1" i="1" dirty="0">
                          <a:latin typeface="Times New Roman" panose="02020603050405020304" pitchFamily="18" charset="0"/>
                          <a:cs typeface="Times New Roman" panose="02020603050405020304" pitchFamily="18" charset="0"/>
                        </a:rPr>
                        <a:t>E. coli</a:t>
                      </a:r>
                      <a:r>
                        <a:rPr lang="en-US" sz="1400" b="1" dirty="0">
                          <a:latin typeface="Times New Roman" panose="02020603050405020304" pitchFamily="18" charset="0"/>
                          <a:cs typeface="Times New Roman" panose="02020603050405020304" pitchFamily="18" charset="0"/>
                        </a:rPr>
                        <a:t>; poor transformation</a:t>
                      </a:r>
                    </a:p>
                  </a:txBody>
                  <a:tcPr/>
                </a:tc>
                <a:extLst>
                  <a:ext uri="{0D108BD9-81ED-4DB2-BD59-A6C34878D82A}">
                    <a16:rowId xmlns:a16="http://schemas.microsoft.com/office/drawing/2014/main" val="3748662845"/>
                  </a:ext>
                </a:extLst>
              </a:tr>
              <a:tr h="370840">
                <a:tc>
                  <a:txBody>
                    <a:bodyPr/>
                    <a:lstStyle/>
                    <a:p>
                      <a:r>
                        <a:rPr lang="en-US" sz="1400" b="1" dirty="0">
                          <a:latin typeface="Times New Roman" panose="02020603050405020304" pitchFamily="18" charset="0"/>
                          <a:cs typeface="Times New Roman" panose="02020603050405020304" pitchFamily="18" charset="0"/>
                        </a:rPr>
                        <a:t>Dam; </a:t>
                      </a:r>
                      <a:r>
                        <a:rPr lang="en-US" sz="1400" b="1" dirty="0" err="1">
                          <a:latin typeface="Times New Roman" panose="02020603050405020304" pitchFamily="18" charset="0"/>
                          <a:cs typeface="Times New Roman" panose="02020603050405020304" pitchFamily="18" charset="0"/>
                        </a:rPr>
                        <a:t>Dcm</a:t>
                      </a:r>
                      <a:endParaRPr lang="en-US" sz="1400" b="1" dirty="0">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(methylase activity only)</a:t>
                      </a:r>
                    </a:p>
                  </a:txBody>
                  <a:tcPr/>
                </a:tc>
                <a:tc>
                  <a:txBody>
                    <a:bodyPr/>
                    <a:lstStyle/>
                    <a:p>
                      <a:r>
                        <a:rPr lang="en-US" sz="1400" b="1" dirty="0">
                          <a:latin typeface="Times New Roman" panose="02020603050405020304" pitchFamily="18" charset="0"/>
                          <a:cs typeface="Times New Roman" panose="02020603050405020304" pitchFamily="18" charset="0"/>
                        </a:rPr>
                        <a:t>GA*TC (Dam); </a:t>
                      </a:r>
                    </a:p>
                    <a:p>
                      <a:r>
                        <a:rPr lang="en-US" sz="1400" b="1" dirty="0">
                          <a:latin typeface="Times New Roman" panose="02020603050405020304" pitchFamily="18" charset="0"/>
                          <a:cs typeface="Times New Roman" panose="02020603050405020304" pitchFamily="18" charset="0"/>
                        </a:rPr>
                        <a:t>CC*AGG and CC*TGG (</a:t>
                      </a:r>
                      <a:r>
                        <a:rPr lang="en-US" sz="1400" b="1" dirty="0" err="1">
                          <a:latin typeface="Times New Roman" panose="02020603050405020304" pitchFamily="18" charset="0"/>
                          <a:cs typeface="Times New Roman" panose="02020603050405020304" pitchFamily="18" charset="0"/>
                        </a:rPr>
                        <a:t>Dcm</a:t>
                      </a:r>
                      <a:r>
                        <a:rPr lang="en-US" sz="1400" b="1" dirty="0">
                          <a:latin typeface="Times New Roman" panose="02020603050405020304" pitchFamily="18" charset="0"/>
                          <a:cs typeface="Times New Roman" panose="02020603050405020304" pitchFamily="18" charset="0"/>
                        </a:rPr>
                        <a:t>)</a:t>
                      </a:r>
                    </a:p>
                  </a:txBody>
                  <a:tcPr/>
                </a:tc>
                <a:tc>
                  <a:txBody>
                    <a:bodyPr/>
                    <a:lstStyle/>
                    <a:p>
                      <a:r>
                        <a:rPr lang="en-US" sz="1400" b="1" dirty="0">
                          <a:latin typeface="Times New Roman" panose="02020603050405020304" pitchFamily="18" charset="0"/>
                          <a:cs typeface="Times New Roman" panose="02020603050405020304" pitchFamily="18" charset="0"/>
                        </a:rPr>
                        <a:t>Used as a bookkeeping tool for replication</a:t>
                      </a:r>
                    </a:p>
                  </a:txBody>
                  <a:tcPr/>
                </a:tc>
                <a:tc>
                  <a:txBody>
                    <a:bodyPr/>
                    <a:lstStyle/>
                    <a:p>
                      <a:r>
                        <a:rPr lang="en-US" sz="1400" b="1" dirty="0">
                          <a:latin typeface="Times New Roman" panose="02020603050405020304" pitchFamily="18" charset="0"/>
                          <a:cs typeface="Times New Roman" panose="02020603050405020304" pitchFamily="18" charset="0"/>
                        </a:rPr>
                        <a:t>Unmethylated DNA transformed into a Dam/</a:t>
                      </a:r>
                      <a:r>
                        <a:rPr lang="en-US" sz="1400" b="1" dirty="0" err="1">
                          <a:latin typeface="Times New Roman" panose="02020603050405020304" pitchFamily="18" charset="0"/>
                          <a:cs typeface="Times New Roman" panose="02020603050405020304" pitchFamily="18" charset="0"/>
                        </a:rPr>
                        <a:t>Dcm</a:t>
                      </a:r>
                      <a:r>
                        <a:rPr lang="en-US" sz="1400" b="1" dirty="0">
                          <a:latin typeface="Times New Roman" panose="02020603050405020304" pitchFamily="18" charset="0"/>
                          <a:cs typeface="Times New Roman" panose="02020603050405020304" pitchFamily="18" charset="0"/>
                        </a:rPr>
                        <a:t> + cell will replicate once and stop; poor transformation; methylation often blocks restriction enzymes</a:t>
                      </a:r>
                    </a:p>
                  </a:txBody>
                  <a:tcPr/>
                </a:tc>
                <a:extLst>
                  <a:ext uri="{0D108BD9-81ED-4DB2-BD59-A6C34878D82A}">
                    <a16:rowId xmlns:a16="http://schemas.microsoft.com/office/drawing/2014/main" val="2484432561"/>
                  </a:ext>
                </a:extLst>
              </a:tr>
            </a:tbl>
          </a:graphicData>
        </a:graphic>
      </p:graphicFrame>
    </p:spTree>
    <p:extLst>
      <p:ext uri="{BB962C8B-B14F-4D97-AF65-F5344CB8AC3E}">
        <p14:creationId xmlns:p14="http://schemas.microsoft.com/office/powerpoint/2010/main" val="11912695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228600" y="304800"/>
            <a:ext cx="8915400" cy="6555641"/>
          </a:xfrm>
          <a:prstGeom prst="rect">
            <a:avLst/>
          </a:prstGeom>
          <a:noFill/>
          <a:ln w="9525">
            <a:noFill/>
            <a:miter lim="800000"/>
            <a:headEnd/>
            <a:tailEnd/>
          </a:ln>
        </p:spPr>
        <p:txBody>
          <a:bodyPr>
            <a:spAutoFit/>
          </a:bodyPr>
          <a:lstStyle/>
          <a:p>
            <a:pPr marL="342900" indent="-342900"/>
            <a:r>
              <a:rPr lang="en-US" sz="2800" b="1" dirty="0"/>
              <a:t>Nucleic Acid joining enzymes</a:t>
            </a:r>
            <a:r>
              <a:rPr lang="en-US" sz="2800" dirty="0"/>
              <a:t>: Naturally occurring enzymes in </a:t>
            </a:r>
            <a:r>
              <a:rPr lang="en-US" sz="2800" u="sng" dirty="0"/>
              <a:t>all organisms </a:t>
            </a:r>
            <a:r>
              <a:rPr lang="en-US" sz="2800" dirty="0"/>
              <a:t>used for cellular or viral replication or repair.</a:t>
            </a:r>
          </a:p>
          <a:p>
            <a:pPr marL="342900" indent="-342900"/>
            <a:endParaRPr lang="en-US" sz="2800" dirty="0"/>
          </a:p>
          <a:p>
            <a:pPr marL="342900" indent="-342900"/>
            <a:r>
              <a:rPr lang="en-US" sz="2800" b="1" dirty="0"/>
              <a:t>DNA ligase</a:t>
            </a:r>
            <a:r>
              <a:rPr lang="en-US" sz="2800" dirty="0"/>
              <a:t>: Covalently joins a free 5' phosphate and free 3' hydroxyl to form a complete nucleic acid chain.  This enzyme </a:t>
            </a:r>
            <a:r>
              <a:rPr lang="en-US" sz="2800" dirty="0">
                <a:solidFill>
                  <a:schemeClr val="accent2"/>
                </a:solidFill>
              </a:rPr>
              <a:t>will seal nicks but not gaps(missing bases)</a:t>
            </a:r>
            <a:r>
              <a:rPr lang="en-US" sz="2800" dirty="0"/>
              <a:t> in double stranded DNA or join the ends of two separate molecules.  </a:t>
            </a:r>
          </a:p>
          <a:p>
            <a:pPr marL="342900" indent="-342900"/>
            <a:endParaRPr lang="en-US" sz="2800" dirty="0"/>
          </a:p>
          <a:p>
            <a:pPr marL="342900" indent="-342900"/>
            <a:r>
              <a:rPr lang="en-US" sz="2800" dirty="0"/>
              <a:t>DNA ligase </a:t>
            </a:r>
            <a:r>
              <a:rPr lang="en-US" sz="2800" dirty="0">
                <a:solidFill>
                  <a:schemeClr val="accent2"/>
                </a:solidFill>
              </a:rPr>
              <a:t>requires a </a:t>
            </a:r>
            <a:r>
              <a:rPr lang="en-US" sz="2800" u="sng" dirty="0">
                <a:solidFill>
                  <a:schemeClr val="accent2"/>
                </a:solidFill>
              </a:rPr>
              <a:t>double stranded </a:t>
            </a:r>
            <a:r>
              <a:rPr lang="en-US" sz="2800" dirty="0">
                <a:solidFill>
                  <a:schemeClr val="accent2"/>
                </a:solidFill>
              </a:rPr>
              <a:t>substrate</a:t>
            </a:r>
            <a:r>
              <a:rPr lang="en-US" sz="2800" dirty="0"/>
              <a:t> (DNA, RNA or RNA/DNA hybrid).  Examples, T4 or </a:t>
            </a:r>
            <a:r>
              <a:rPr lang="en-US" sz="2800" i="1" dirty="0"/>
              <a:t>E. coli </a:t>
            </a:r>
            <a:r>
              <a:rPr lang="en-US" sz="2800" dirty="0"/>
              <a:t>DNA ligase; require nucleotide co-factors (ATP &amp; NAD+, respectively).  Important cloning enzyme.</a:t>
            </a:r>
            <a:endParaRPr lang="en-US" dirty="0"/>
          </a:p>
        </p:txBody>
      </p:sp>
    </p:spTree>
    <p:extLst>
      <p:ext uri="{BB962C8B-B14F-4D97-AF65-F5344CB8AC3E}">
        <p14:creationId xmlns:p14="http://schemas.microsoft.com/office/powerpoint/2010/main" val="327925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ocw.mit.edu/courses/biological-engineering/20-109-laboratory-fundamentals-in-biological-engineering-fall-2007/labs/mod1_3_dnaligat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533400"/>
            <a:ext cx="5219700" cy="35807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89143" y="4356078"/>
            <a:ext cx="4800600" cy="400110"/>
          </a:xfrm>
          <a:prstGeom prst="rect">
            <a:avLst/>
          </a:prstGeom>
        </p:spPr>
        <p:txBody>
          <a:bodyPr wrap="square">
            <a:spAutoFit/>
          </a:bodyPr>
          <a:lstStyle/>
          <a:p>
            <a:r>
              <a:rPr lang="en-US" sz="1000" dirty="0">
                <a:hlinkClick r:id="rId3"/>
              </a:rPr>
              <a:t>http://ocw.mit.edu/courses/biological-engineering/20-109-laboratory-fundamentals-in-biological-engineering-fall-2007/labs/mod1_3_dnaligatn.jpg</a:t>
            </a:r>
            <a:endParaRPr lang="en-US" dirty="0"/>
          </a:p>
        </p:txBody>
      </p:sp>
      <p:sp>
        <p:nvSpPr>
          <p:cNvPr id="3" name="TextBox 2"/>
          <p:cNvSpPr txBox="1"/>
          <p:nvPr/>
        </p:nvSpPr>
        <p:spPr>
          <a:xfrm>
            <a:off x="457200" y="5008251"/>
            <a:ext cx="8458200" cy="1200329"/>
          </a:xfrm>
          <a:prstGeom prst="rect">
            <a:avLst/>
          </a:prstGeom>
          <a:noFill/>
        </p:spPr>
        <p:txBody>
          <a:bodyPr wrap="square" rtlCol="0">
            <a:spAutoFit/>
          </a:bodyPr>
          <a:lstStyle/>
          <a:p>
            <a:r>
              <a:rPr lang="en-US" dirty="0"/>
              <a:t>Next week we will ligate (join) together the pTZ18u/19u plasmid backbone with the yeast DNA insert using </a:t>
            </a:r>
            <a:r>
              <a:rPr lang="en-US" b="1" dirty="0"/>
              <a:t>T4 DNA ligase </a:t>
            </a:r>
            <a:r>
              <a:rPr lang="en-US" dirty="0"/>
              <a:t>to seal the </a:t>
            </a:r>
            <a:r>
              <a:rPr lang="en-US" b="1" dirty="0"/>
              <a:t>compatible</a:t>
            </a:r>
            <a:r>
              <a:rPr lang="en-US" dirty="0"/>
              <a:t> (i.e., able to base pair) EcoRI/EcoRI and HindIII/HindIII </a:t>
            </a:r>
            <a:r>
              <a:rPr lang="en-US" b="1" dirty="0"/>
              <a:t>sticky (single stranded) ends </a:t>
            </a:r>
            <a:r>
              <a:rPr lang="en-US" dirty="0"/>
              <a:t>of our two DNA molecules (the pTZ18u/19u and the yeast “insert” DNA.</a:t>
            </a:r>
          </a:p>
        </p:txBody>
      </p:sp>
      <p:sp>
        <p:nvSpPr>
          <p:cNvPr id="4" name="Rectangle 3"/>
          <p:cNvSpPr/>
          <p:nvPr/>
        </p:nvSpPr>
        <p:spPr>
          <a:xfrm>
            <a:off x="7010400" y="2438400"/>
            <a:ext cx="1974900" cy="584775"/>
          </a:xfrm>
          <a:prstGeom prst="rect">
            <a:avLst/>
          </a:prstGeom>
        </p:spPr>
        <p:txBody>
          <a:bodyPr wrap="none">
            <a:spAutoFit/>
          </a:bodyPr>
          <a:lstStyle/>
          <a:p>
            <a:r>
              <a:rPr lang="en-US" sz="1600" u="sng" dirty="0"/>
              <a:t>5’A G C T3’(HindIII)</a:t>
            </a:r>
          </a:p>
          <a:p>
            <a:r>
              <a:rPr lang="en-US" sz="1600" u="sng" dirty="0"/>
              <a:t>5’A A T T3’- (EcoRI)</a:t>
            </a:r>
            <a:endParaRPr lang="en-US" sz="1600" dirty="0"/>
          </a:p>
        </p:txBody>
      </p:sp>
      <p:sp>
        <p:nvSpPr>
          <p:cNvPr id="5" name="TextBox 4"/>
          <p:cNvSpPr txBox="1"/>
          <p:nvPr/>
        </p:nvSpPr>
        <p:spPr>
          <a:xfrm>
            <a:off x="2215551" y="476071"/>
            <a:ext cx="1219200" cy="1200329"/>
          </a:xfrm>
          <a:prstGeom prst="rect">
            <a:avLst/>
          </a:prstGeom>
          <a:noFill/>
        </p:spPr>
        <p:txBody>
          <a:bodyPr wrap="square" rtlCol="0">
            <a:spAutoFit/>
          </a:bodyPr>
          <a:lstStyle/>
          <a:p>
            <a:r>
              <a:rPr lang="en-US" dirty="0"/>
              <a:t>EcoRI “sticky” ends; 5’ extension</a:t>
            </a:r>
          </a:p>
        </p:txBody>
      </p:sp>
    </p:spTree>
    <p:extLst>
      <p:ext uri="{BB962C8B-B14F-4D97-AF65-F5344CB8AC3E}">
        <p14:creationId xmlns:p14="http://schemas.microsoft.com/office/powerpoint/2010/main" val="241477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8600" y="304800"/>
            <a:ext cx="8686800" cy="5486400"/>
          </a:xfrm>
        </p:spPr>
        <p:txBody>
          <a:bodyPr>
            <a:normAutofit fontScale="92500" lnSpcReduction="10000"/>
          </a:bodyPr>
          <a:lstStyle/>
          <a:p>
            <a:pPr algn="ctr"/>
            <a:r>
              <a:rPr lang="en-US" sz="4300" b="1" dirty="0">
                <a:solidFill>
                  <a:schemeClr val="bg1"/>
                </a:solidFill>
              </a:rPr>
              <a:t>Questions to consider</a:t>
            </a:r>
          </a:p>
          <a:p>
            <a:pPr algn="ctr"/>
            <a:endParaRPr lang="en-US" sz="4300" b="1" dirty="0">
              <a:solidFill>
                <a:schemeClr val="bg1"/>
              </a:solidFill>
            </a:endParaRPr>
          </a:p>
          <a:p>
            <a:r>
              <a:rPr lang="en-US" b="1" dirty="0">
                <a:solidFill>
                  <a:schemeClr val="bg1"/>
                </a:solidFill>
              </a:rPr>
              <a:t>1) What defines a desirable trait?</a:t>
            </a:r>
          </a:p>
          <a:p>
            <a:endParaRPr lang="en-US" b="1" dirty="0">
              <a:solidFill>
                <a:schemeClr val="bg1"/>
              </a:solidFill>
            </a:endParaRPr>
          </a:p>
          <a:p>
            <a:r>
              <a:rPr lang="en-US" b="1" dirty="0">
                <a:solidFill>
                  <a:schemeClr val="bg1"/>
                </a:solidFill>
              </a:rPr>
              <a:t>2) How does one “breed in” these features?</a:t>
            </a:r>
          </a:p>
          <a:p>
            <a:endParaRPr lang="en-US" b="1" dirty="0">
              <a:solidFill>
                <a:schemeClr val="bg1"/>
              </a:solidFill>
            </a:endParaRPr>
          </a:p>
          <a:p>
            <a:r>
              <a:rPr lang="en-US" b="1" dirty="0">
                <a:solidFill>
                  <a:schemeClr val="bg1"/>
                </a:solidFill>
              </a:rPr>
              <a:t>3) Are domesticated versions of dogs, horses, corn, etc. “genetically modified”?</a:t>
            </a:r>
          </a:p>
          <a:p>
            <a:endParaRPr lang="en-US" b="1" dirty="0">
              <a:solidFill>
                <a:schemeClr val="bg1"/>
              </a:solidFill>
            </a:endParaRPr>
          </a:p>
          <a:p>
            <a:r>
              <a:rPr lang="en-US" b="1" dirty="0">
                <a:solidFill>
                  <a:schemeClr val="bg1"/>
                </a:solidFill>
              </a:rPr>
              <a:t>4) What is the underlying genetic basis for the physical and behavioral landmarks of domestication?  Is there a “cost”?</a:t>
            </a:r>
          </a:p>
          <a:p>
            <a:endParaRPr lang="en-US" dirty="0">
              <a:solidFill>
                <a:schemeClr val="bg1"/>
              </a:solidFill>
            </a:endParaRPr>
          </a:p>
        </p:txBody>
      </p:sp>
    </p:spTree>
    <p:extLst>
      <p:ext uri="{BB962C8B-B14F-4D97-AF65-F5344CB8AC3E}">
        <p14:creationId xmlns:p14="http://schemas.microsoft.com/office/powerpoint/2010/main" val="375976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082452" y="685800"/>
            <a:ext cx="4979096" cy="5029200"/>
          </a:xfrm>
          <a:prstGeom prst="rect">
            <a:avLst/>
          </a:prstGeom>
        </p:spPr>
      </p:pic>
      <p:sp>
        <p:nvSpPr>
          <p:cNvPr id="5" name="TextBox 4"/>
          <p:cNvSpPr txBox="1"/>
          <p:nvPr/>
        </p:nvSpPr>
        <p:spPr>
          <a:xfrm>
            <a:off x="304800" y="152400"/>
            <a:ext cx="8534400" cy="400110"/>
          </a:xfrm>
          <a:prstGeom prst="rect">
            <a:avLst/>
          </a:prstGeom>
          <a:noFill/>
        </p:spPr>
        <p:txBody>
          <a:bodyPr wrap="square" rtlCol="0">
            <a:spAutoFit/>
          </a:bodyPr>
          <a:lstStyle/>
          <a:p>
            <a:pPr algn="ctr"/>
            <a:r>
              <a:rPr lang="en-US" sz="2000" b="1" dirty="0">
                <a:effectLst/>
              </a:rPr>
              <a:t>T4 bacteriophage (viral) &amp; eukaryotic DNA ligase reaction  </a:t>
            </a:r>
            <a:endParaRPr lang="en-US" sz="2000" b="1" dirty="0"/>
          </a:p>
        </p:txBody>
      </p:sp>
      <p:sp>
        <p:nvSpPr>
          <p:cNvPr id="2" name="TextBox 1"/>
          <p:cNvSpPr txBox="1"/>
          <p:nvPr/>
        </p:nvSpPr>
        <p:spPr>
          <a:xfrm>
            <a:off x="76200" y="1524000"/>
            <a:ext cx="1828800" cy="2677656"/>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Ligase joins together two DNA molecules – </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but how does it work?</a:t>
            </a:r>
          </a:p>
        </p:txBody>
      </p:sp>
      <p:sp>
        <p:nvSpPr>
          <p:cNvPr id="3" name="TextBox 2"/>
          <p:cNvSpPr txBox="1"/>
          <p:nvPr/>
        </p:nvSpPr>
        <p:spPr>
          <a:xfrm>
            <a:off x="7061548" y="552510"/>
            <a:ext cx="2046647" cy="5755422"/>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Ligase protein is first covalently modified at a lysine amino acid – charged with AMP (pyrophosphate (PPI) released from ATP)</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Charged ligase then </a:t>
            </a:r>
            <a:r>
              <a:rPr lang="en-US" sz="1600" u="sng" dirty="0">
                <a:latin typeface="Times New Roman" panose="02020603050405020304" pitchFamily="18" charset="0"/>
                <a:cs typeface="Times New Roman" panose="02020603050405020304" pitchFamily="18" charset="0"/>
              </a:rPr>
              <a:t>non-covalently </a:t>
            </a:r>
            <a:r>
              <a:rPr lang="en-US" sz="1600" dirty="0">
                <a:latin typeface="Times New Roman" panose="02020603050405020304" pitchFamily="18" charset="0"/>
                <a:cs typeface="Times New Roman" panose="02020603050405020304" pitchFamily="18" charset="0"/>
              </a:rPr>
              <a:t>binds DNA and passes AMP to 5’ phosphate of DNA – making high energy pyrophosphate bond</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Nucleophilic attack by the 3’ hydroxyl of DNA on the diphosphate seals the dsDNA with a phosphodiester bond with AMP and ligase released</a:t>
            </a:r>
          </a:p>
        </p:txBody>
      </p:sp>
    </p:spTree>
    <p:extLst>
      <p:ext uri="{BB962C8B-B14F-4D97-AF65-F5344CB8AC3E}">
        <p14:creationId xmlns:p14="http://schemas.microsoft.com/office/powerpoint/2010/main" val="223376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ocw.mit.edu/courses/biological-engineering/20-109-laboratory-fundamentals-in-biological-engineering-fall-2007/labs/mod1_3_dnaligat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89078"/>
            <a:ext cx="6172200" cy="42341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90750" y="4495800"/>
            <a:ext cx="4800600" cy="400110"/>
          </a:xfrm>
          <a:prstGeom prst="rect">
            <a:avLst/>
          </a:prstGeom>
        </p:spPr>
        <p:txBody>
          <a:bodyPr wrap="square">
            <a:spAutoFit/>
          </a:bodyPr>
          <a:lstStyle/>
          <a:p>
            <a:r>
              <a:rPr lang="en-US" sz="1000" dirty="0">
                <a:hlinkClick r:id="rId3"/>
              </a:rPr>
              <a:t>http://ocw.mit.edu/courses/biological-engineering/20-109-laboratory-fundamentals-in-biological-engineering-fall-2007/labs/mod1_3_dnaligatn.jpg</a:t>
            </a:r>
            <a:endParaRPr lang="en-US" dirty="0"/>
          </a:p>
        </p:txBody>
      </p:sp>
      <p:sp>
        <p:nvSpPr>
          <p:cNvPr id="3" name="TextBox 2"/>
          <p:cNvSpPr txBox="1"/>
          <p:nvPr/>
        </p:nvSpPr>
        <p:spPr>
          <a:xfrm>
            <a:off x="762000" y="5334000"/>
            <a:ext cx="8153400" cy="830997"/>
          </a:xfrm>
          <a:prstGeom prst="rect">
            <a:avLst/>
          </a:prstGeom>
          <a:noFill/>
        </p:spPr>
        <p:txBody>
          <a:bodyPr wrap="square" rtlCol="0">
            <a:spAutoFit/>
          </a:bodyPr>
          <a:lstStyle/>
          <a:p>
            <a:r>
              <a:rPr lang="en-US" sz="2400" dirty="0"/>
              <a:t>End result is covalently joined (ligated) DNA ends which reform the continuous phosphodiester backbone of DNA. </a:t>
            </a:r>
          </a:p>
        </p:txBody>
      </p:sp>
    </p:spTree>
    <p:extLst>
      <p:ext uri="{BB962C8B-B14F-4D97-AF65-F5344CB8AC3E}">
        <p14:creationId xmlns:p14="http://schemas.microsoft.com/office/powerpoint/2010/main" val="26016516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NAD+ phys.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276600"/>
            <a:ext cx="2286000" cy="28356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66800" y="547147"/>
            <a:ext cx="7467600" cy="646331"/>
          </a:xfrm>
          <a:prstGeom prst="rect">
            <a:avLst/>
          </a:prstGeom>
          <a:noFill/>
        </p:spPr>
        <p:txBody>
          <a:bodyPr wrap="square" rtlCol="0">
            <a:spAutoFit/>
          </a:bodyPr>
          <a:lstStyle/>
          <a:p>
            <a:r>
              <a:rPr lang="en-US" b="1" dirty="0">
                <a:effectLst/>
              </a:rPr>
              <a:t>In bacteria, </a:t>
            </a:r>
            <a:r>
              <a:rPr lang="en-US" dirty="0">
                <a:effectLst/>
                <a:hlinkClick r:id="rId4" action="ppaction://hlinkfile"/>
              </a:rPr>
              <a:t>NAD</a:t>
            </a:r>
            <a:r>
              <a:rPr lang="en-US" baseline="30000" dirty="0">
                <a:effectLst/>
                <a:hlinkClick r:id="rId4" action="ppaction://hlinkfile"/>
              </a:rPr>
              <a:t>+</a:t>
            </a:r>
            <a:r>
              <a:rPr lang="en-US" dirty="0">
                <a:effectLst/>
              </a:rPr>
              <a:t> is cleaved to produce nicotinamide mononucleotide (NMN) + </a:t>
            </a:r>
            <a:r>
              <a:rPr lang="en-US" dirty="0" err="1">
                <a:effectLst/>
              </a:rPr>
              <a:t>ppi</a:t>
            </a:r>
            <a:r>
              <a:rPr lang="en-US" dirty="0">
                <a:effectLst/>
              </a:rPr>
              <a:t> during ligation</a:t>
            </a:r>
            <a:endParaRPr lang="en-US" dirty="0"/>
          </a:p>
        </p:txBody>
      </p:sp>
      <p:sp>
        <p:nvSpPr>
          <p:cNvPr id="3" name="TextBox 2"/>
          <p:cNvSpPr txBox="1"/>
          <p:nvPr/>
        </p:nvSpPr>
        <p:spPr>
          <a:xfrm>
            <a:off x="1066800" y="3505200"/>
            <a:ext cx="2971800" cy="2308324"/>
          </a:xfrm>
          <a:prstGeom prst="rect">
            <a:avLst/>
          </a:prstGeom>
          <a:noFill/>
        </p:spPr>
        <p:txBody>
          <a:bodyPr wrap="square" rtlCol="0">
            <a:spAutoFit/>
          </a:bodyPr>
          <a:lstStyle/>
          <a:p>
            <a:r>
              <a:rPr lang="en-US" dirty="0">
                <a:effectLst/>
              </a:rPr>
              <a:t>nicotinamide adenine dinucleotide, oxidized (NAD+)  - </a:t>
            </a:r>
            <a:r>
              <a:rPr lang="en-US" b="1" dirty="0">
                <a:solidFill>
                  <a:srgbClr val="C00000"/>
                </a:solidFill>
                <a:effectLst/>
              </a:rPr>
              <a:t>still adenylate transfer to ligase, simply different starting compound</a:t>
            </a:r>
          </a:p>
          <a:p>
            <a:r>
              <a:rPr lang="en-US" sz="1200" dirty="0">
                <a:effectLst/>
                <a:hlinkClick r:id="rId5"/>
              </a:rPr>
              <a:t>http://www.ncbi.nlm.nih.gov/books/NBK22587/figure/A3801/?report=objectonly</a:t>
            </a:r>
            <a:endParaRPr lang="en-US" sz="1200" dirty="0">
              <a:effectLst/>
            </a:endParaRPr>
          </a:p>
          <a:p>
            <a:endParaRPr lang="en-US" sz="1200" dirty="0"/>
          </a:p>
        </p:txBody>
      </p:sp>
      <p:pic>
        <p:nvPicPr>
          <p:cNvPr id="1028" name="Picture 4" descr="Figure 27.28. DNA Ligase Reaction."/>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76337" y="1371600"/>
            <a:ext cx="6334125" cy="1200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29400" y="3323395"/>
            <a:ext cx="2209800" cy="2308324"/>
          </a:xfrm>
          <a:prstGeom prst="rect">
            <a:avLst/>
          </a:prstGeom>
          <a:noFill/>
        </p:spPr>
        <p:txBody>
          <a:bodyPr wrap="square" rtlCol="0">
            <a:spAutoFit/>
          </a:bodyPr>
          <a:lstStyle/>
          <a:p>
            <a:r>
              <a:rPr lang="en-US" dirty="0"/>
              <a:t>Here NAD+ simply substitutes for ATP and charges the ligase protein with </a:t>
            </a:r>
            <a:r>
              <a:rPr lang="en-US" b="1" dirty="0"/>
              <a:t>AMP</a:t>
            </a:r>
            <a:r>
              <a:rPr lang="en-US" dirty="0"/>
              <a:t> – the rest of the chemistry is the same as with T4 DNA ligase</a:t>
            </a:r>
          </a:p>
        </p:txBody>
      </p:sp>
      <p:sp>
        <p:nvSpPr>
          <p:cNvPr id="5" name="TextBox 4"/>
          <p:cNvSpPr txBox="1"/>
          <p:nvPr/>
        </p:nvSpPr>
        <p:spPr>
          <a:xfrm>
            <a:off x="1295400" y="2667000"/>
            <a:ext cx="6324600" cy="646331"/>
          </a:xfrm>
          <a:prstGeom prst="rect">
            <a:avLst/>
          </a:prstGeom>
          <a:noFill/>
        </p:spPr>
        <p:txBody>
          <a:bodyPr wrap="square" rtlCol="0">
            <a:spAutoFit/>
          </a:bodyPr>
          <a:lstStyle/>
          <a:p>
            <a:r>
              <a:rPr lang="en-US" dirty="0"/>
              <a:t>Free DNA 5’ phosphate &amp; 3’ hydroxyl joined by ligase</a:t>
            </a:r>
          </a:p>
          <a:p>
            <a:endParaRPr lang="en-US" dirty="0"/>
          </a:p>
        </p:txBody>
      </p:sp>
    </p:spTree>
    <p:extLst>
      <p:ext uri="{BB962C8B-B14F-4D97-AF65-F5344CB8AC3E}">
        <p14:creationId xmlns:p14="http://schemas.microsoft.com/office/powerpoint/2010/main" val="175646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228600" y="304800"/>
            <a:ext cx="8915400" cy="4678204"/>
          </a:xfrm>
          <a:prstGeom prst="rect">
            <a:avLst/>
          </a:prstGeom>
          <a:noFill/>
          <a:ln w="9525">
            <a:noFill/>
            <a:miter lim="800000"/>
            <a:headEnd/>
            <a:tailEnd/>
          </a:ln>
        </p:spPr>
        <p:txBody>
          <a:bodyPr>
            <a:spAutoFit/>
          </a:bodyPr>
          <a:lstStyle/>
          <a:p>
            <a:pPr marL="342900" indent="-342900"/>
            <a:r>
              <a:rPr lang="en-US" sz="2000" b="1" dirty="0"/>
              <a:t>Nucleic Acid joining enzymes</a:t>
            </a:r>
            <a:r>
              <a:rPr lang="en-US" sz="2000" dirty="0"/>
              <a:t>: Naturally occurring enzymes for cellular or viral replication or repair.</a:t>
            </a:r>
          </a:p>
          <a:p>
            <a:pPr marL="342900" indent="-342900"/>
            <a:endParaRPr lang="en-US" sz="2000" dirty="0"/>
          </a:p>
          <a:p>
            <a:pPr marL="342900" indent="-342900"/>
            <a:endParaRPr lang="en-US" sz="2000" b="1" dirty="0"/>
          </a:p>
          <a:p>
            <a:pPr marL="342900" indent="-342900"/>
            <a:endParaRPr lang="en-US" sz="2000" b="1" dirty="0"/>
          </a:p>
          <a:p>
            <a:pPr marL="342900" indent="-342900"/>
            <a:r>
              <a:rPr lang="en-US" sz="2000" b="1" dirty="0">
                <a:solidFill>
                  <a:srgbClr val="FF0000"/>
                </a:solidFill>
              </a:rPr>
              <a:t>RNA ligase</a:t>
            </a:r>
            <a:r>
              <a:rPr lang="en-US" sz="2000" dirty="0">
                <a:solidFill>
                  <a:srgbClr val="FF0000"/>
                </a:solidFill>
              </a:rPr>
              <a:t>: </a:t>
            </a:r>
            <a:r>
              <a:rPr lang="en-US" sz="2000" dirty="0"/>
              <a:t>Covalently joins a free 5' phosphate and free 3' hydroxyl to form a complete nucleic acid chain.    RNA ligase requires a </a:t>
            </a:r>
            <a:r>
              <a:rPr lang="en-US" sz="2000" dirty="0">
                <a:solidFill>
                  <a:schemeClr val="accent2"/>
                </a:solidFill>
              </a:rPr>
              <a:t>single stranded substrate</a:t>
            </a:r>
            <a:r>
              <a:rPr lang="en-US" sz="2000" dirty="0"/>
              <a:t> (DNA or RNA) and a nucleotide cofactor.  Example, T4 RNA ligase (+ ATP). </a:t>
            </a:r>
          </a:p>
          <a:p>
            <a:pPr marL="342900" indent="-342900"/>
            <a:endParaRPr lang="en-US" sz="2000" dirty="0"/>
          </a:p>
          <a:p>
            <a:pPr marL="342900" indent="-342900"/>
            <a:r>
              <a:rPr lang="en-US" sz="2000" dirty="0"/>
              <a:t>RNA ligase is useful to make circular RNA (actually found in nature) or 3’ end-labeled RNA (e.g., with a radioactive, biotin substituted or florescent nucleotide) to use as a probe, for structure analysis or RNA enzymology.</a:t>
            </a:r>
          </a:p>
          <a:p>
            <a:pPr marL="342900" indent="-342900"/>
            <a:endParaRPr lang="en-US" sz="2000" dirty="0"/>
          </a:p>
          <a:p>
            <a:pPr marL="342900" indent="-342900"/>
            <a:endParaRPr lang="en-US" dirty="0"/>
          </a:p>
        </p:txBody>
      </p:sp>
    </p:spTree>
    <p:extLst>
      <p:ext uri="{BB962C8B-B14F-4D97-AF65-F5344CB8AC3E}">
        <p14:creationId xmlns:p14="http://schemas.microsoft.com/office/powerpoint/2010/main" val="78710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www.thermofisher.com/content/dam/LifeTech/Images/integration/pCp-RNA-Biotin-Rx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85800"/>
            <a:ext cx="5283040" cy="42062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59240" y="457200"/>
            <a:ext cx="3784760" cy="5909310"/>
          </a:xfrm>
          <a:prstGeom prst="rect">
            <a:avLst/>
          </a:prstGeom>
          <a:noFill/>
        </p:spPr>
        <p:txBody>
          <a:bodyPr wrap="square" rtlCol="0">
            <a:spAutoFit/>
          </a:bodyPr>
          <a:lstStyle/>
          <a:p>
            <a:r>
              <a:rPr lang="en-US" b="1" dirty="0"/>
              <a:t>T4 RNA ligase </a:t>
            </a:r>
            <a:r>
              <a:rPr lang="en-US" dirty="0"/>
              <a:t>– reaction mechanism similar to DNA ligase in going through a covalent </a:t>
            </a:r>
            <a:r>
              <a:rPr lang="en-US" b="1" dirty="0"/>
              <a:t>RNA ligase-nucleotide  intermediate </a:t>
            </a:r>
            <a:r>
              <a:rPr lang="en-US" dirty="0"/>
              <a:t>prior to transfer of the label to the 3’ end of the RNA chain.  </a:t>
            </a:r>
          </a:p>
          <a:p>
            <a:endParaRPr lang="en-US" dirty="0"/>
          </a:p>
          <a:p>
            <a:r>
              <a:rPr lang="en-US" dirty="0"/>
              <a:t>Here the 3’ phosphate on the labeled nucleotide </a:t>
            </a:r>
            <a:r>
              <a:rPr lang="en-US" dirty="0" err="1"/>
              <a:t>pCp</a:t>
            </a:r>
            <a:r>
              <a:rPr lang="en-US" dirty="0"/>
              <a:t> is present to limit addition to one biotin nucleotide per RNA.  </a:t>
            </a:r>
          </a:p>
          <a:p>
            <a:endParaRPr lang="en-US" dirty="0"/>
          </a:p>
          <a:p>
            <a:r>
              <a:rPr lang="en-US" b="1" dirty="0"/>
              <a:t>(</a:t>
            </a:r>
            <a:r>
              <a:rPr lang="en-US" b="1" baseline="30000" dirty="0"/>
              <a:t>32-</a:t>
            </a:r>
            <a:r>
              <a:rPr lang="en-US" b="1" dirty="0"/>
              <a:t>P)</a:t>
            </a:r>
            <a:r>
              <a:rPr lang="en-US" dirty="0"/>
              <a:t> </a:t>
            </a:r>
            <a:r>
              <a:rPr lang="en-US" dirty="0" err="1"/>
              <a:t>pCp</a:t>
            </a:r>
            <a:r>
              <a:rPr lang="en-US" dirty="0"/>
              <a:t>  is commonly used to label 3’ ends with RNA ligase with 32-P radioactivity, biotin (as shown here or a florescent compound).  </a:t>
            </a:r>
          </a:p>
          <a:p>
            <a:endParaRPr lang="en-US" dirty="0"/>
          </a:p>
          <a:p>
            <a:r>
              <a:rPr lang="en-US" dirty="0"/>
              <a:t>NOTE: In this reaction, ATP is still used as a </a:t>
            </a:r>
            <a:r>
              <a:rPr lang="en-US" u="sng" dirty="0"/>
              <a:t>cofactor</a:t>
            </a:r>
            <a:r>
              <a:rPr lang="en-US" dirty="0"/>
              <a:t> for catalysis while </a:t>
            </a:r>
            <a:r>
              <a:rPr lang="en-US" dirty="0" err="1"/>
              <a:t>pCp</a:t>
            </a:r>
            <a:r>
              <a:rPr lang="en-US" dirty="0"/>
              <a:t> acts as a </a:t>
            </a:r>
            <a:r>
              <a:rPr lang="en-US" u="sng" dirty="0"/>
              <a:t>substrate</a:t>
            </a:r>
            <a:r>
              <a:rPr lang="en-US" dirty="0"/>
              <a:t> for ligation to the longer DNA </a:t>
            </a:r>
            <a:r>
              <a:rPr lang="en-US" dirty="0" smtClean="0"/>
              <a:t>molecule</a:t>
            </a:r>
            <a:endParaRPr lang="en-US" dirty="0"/>
          </a:p>
        </p:txBody>
      </p:sp>
    </p:spTree>
    <p:extLst>
      <p:ext uri="{BB962C8B-B14F-4D97-AF65-F5344CB8AC3E}">
        <p14:creationId xmlns:p14="http://schemas.microsoft.com/office/powerpoint/2010/main" val="206810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gure 1: Phage l recombination into the E. coli chromosom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08013"/>
            <a:ext cx="4048125" cy="30956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igure 1: Phage l recombination into the E. coli chromosom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855613"/>
            <a:ext cx="4048125" cy="30956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Figure 1: Phage l recombination into the E. coli chromosome "/>
          <p:cNvPicPr/>
          <p:nvPr/>
        </p:nvPicPr>
        <p:blipFill>
          <a:blip r:embed="rId2">
            <a:extLst>
              <a:ext uri="{28A0092B-C50C-407E-A947-70E740481C1C}">
                <a14:useLocalDpi xmlns:a14="http://schemas.microsoft.com/office/drawing/2010/main" val="0"/>
              </a:ext>
            </a:extLst>
          </a:blip>
          <a:srcRect/>
          <a:stretch>
            <a:fillRect/>
          </a:stretch>
        </p:blipFill>
        <p:spPr bwMode="auto">
          <a:xfrm>
            <a:off x="2666998" y="152400"/>
            <a:ext cx="4048125" cy="3095625"/>
          </a:xfrm>
          <a:prstGeom prst="rect">
            <a:avLst/>
          </a:prstGeom>
          <a:noFill/>
          <a:ln>
            <a:noFill/>
          </a:ln>
        </p:spPr>
      </p:pic>
      <p:sp>
        <p:nvSpPr>
          <p:cNvPr id="2" name="TextBox 1"/>
          <p:cNvSpPr txBox="1"/>
          <p:nvPr/>
        </p:nvSpPr>
        <p:spPr>
          <a:xfrm>
            <a:off x="152400" y="3490049"/>
            <a:ext cx="8686800" cy="1323439"/>
          </a:xfrm>
          <a:prstGeom prst="rect">
            <a:avLst/>
          </a:prstGeom>
          <a:noFill/>
        </p:spPr>
        <p:txBody>
          <a:bodyPr wrap="square" rtlCol="0">
            <a:spAutoFit/>
          </a:bodyPr>
          <a:lstStyle/>
          <a:p>
            <a:r>
              <a:rPr lang="en-US" sz="2000" dirty="0"/>
              <a:t>The </a:t>
            </a:r>
            <a:r>
              <a:rPr lang="en-US" sz="2000" b="1" dirty="0"/>
              <a:t>GATEWAY Cloning Technology</a:t>
            </a:r>
            <a:r>
              <a:rPr lang="en-US" sz="2000" dirty="0"/>
              <a:t> developed by </a:t>
            </a:r>
            <a:r>
              <a:rPr lang="en-US" sz="2000" b="1" i="1" dirty="0"/>
              <a:t>Invitrogen, Inc</a:t>
            </a:r>
            <a:r>
              <a:rPr lang="en-US" sz="2000" dirty="0"/>
              <a:t>., is based on the </a:t>
            </a:r>
            <a:r>
              <a:rPr lang="en-US" sz="2000" u="sng" dirty="0"/>
              <a:t>site-specific recombination</a:t>
            </a:r>
            <a:r>
              <a:rPr lang="en-US" sz="2000" dirty="0"/>
              <a:t> system used by phage </a:t>
            </a:r>
            <a:r>
              <a:rPr lang="en-US" sz="2000" dirty="0">
                <a:latin typeface="Symbol" panose="05050102010706020507" pitchFamily="18" charset="2"/>
              </a:rPr>
              <a:t>l</a:t>
            </a:r>
            <a:r>
              <a:rPr lang="en-US" sz="2000" dirty="0"/>
              <a:t> to integrate its DNA in the </a:t>
            </a:r>
            <a:r>
              <a:rPr lang="en-US" sz="2000" i="1" dirty="0"/>
              <a:t>E. coli</a:t>
            </a:r>
            <a:r>
              <a:rPr lang="en-US" sz="2000" dirty="0"/>
              <a:t> chromosome. Both organisms have specific recombination sites called </a:t>
            </a:r>
            <a:r>
              <a:rPr lang="en-US" sz="2000" i="1" dirty="0" err="1">
                <a:solidFill>
                  <a:srgbClr val="FF0000"/>
                </a:solidFill>
              </a:rPr>
              <a:t>att</a:t>
            </a:r>
            <a:r>
              <a:rPr lang="en-US" sz="2000" dirty="0" err="1">
                <a:solidFill>
                  <a:srgbClr val="FF0000"/>
                </a:solidFill>
              </a:rPr>
              <a:t>P</a:t>
            </a:r>
            <a:r>
              <a:rPr lang="en-US" sz="2000" dirty="0"/>
              <a:t> in phage </a:t>
            </a:r>
            <a:r>
              <a:rPr lang="en-US" sz="2000" dirty="0">
                <a:latin typeface="Symbol" panose="05050102010706020507" pitchFamily="18" charset="2"/>
              </a:rPr>
              <a:t>l </a:t>
            </a:r>
            <a:r>
              <a:rPr lang="en-US" sz="2000" dirty="0"/>
              <a:t>site and </a:t>
            </a:r>
            <a:r>
              <a:rPr lang="en-US" sz="2000" i="1" dirty="0" err="1">
                <a:solidFill>
                  <a:srgbClr val="FF0000"/>
                </a:solidFill>
              </a:rPr>
              <a:t>att</a:t>
            </a:r>
            <a:r>
              <a:rPr lang="en-US" sz="2000" dirty="0" err="1">
                <a:solidFill>
                  <a:srgbClr val="FF0000"/>
                </a:solidFill>
              </a:rPr>
              <a:t>B</a:t>
            </a:r>
            <a:r>
              <a:rPr lang="en-US" sz="2000" dirty="0"/>
              <a:t> in </a:t>
            </a:r>
            <a:r>
              <a:rPr lang="en-US" sz="2000" i="1" dirty="0"/>
              <a:t>E. coli</a:t>
            </a:r>
            <a:r>
              <a:rPr lang="en-US" sz="2000" dirty="0"/>
              <a:t>. </a:t>
            </a:r>
          </a:p>
        </p:txBody>
      </p:sp>
      <p:sp>
        <p:nvSpPr>
          <p:cNvPr id="3" name="Rectangle 2"/>
          <p:cNvSpPr/>
          <p:nvPr/>
        </p:nvSpPr>
        <p:spPr>
          <a:xfrm>
            <a:off x="152400" y="1066800"/>
            <a:ext cx="2514599" cy="1384995"/>
          </a:xfrm>
          <a:prstGeom prst="rect">
            <a:avLst/>
          </a:prstGeom>
        </p:spPr>
        <p:txBody>
          <a:bodyPr wrap="square">
            <a:spAutoFit/>
          </a:bodyPr>
          <a:lstStyle/>
          <a:p>
            <a:r>
              <a:rPr lang="en-US" sz="1200" dirty="0">
                <a:hlinkClick r:id="rId3"/>
              </a:rPr>
              <a:t>https://www.embl.de/pepcore/pepcore_services/cloning/cloning_methods/recombination/gateway/</a:t>
            </a:r>
            <a:endParaRPr lang="en-US" sz="1200" dirty="0"/>
          </a:p>
          <a:p>
            <a:r>
              <a:rPr lang="en-US" sz="1200" dirty="0"/>
              <a:t>Image of circular lambda phage integrating into E. coli chromosome (only partial chromosome shown)</a:t>
            </a:r>
          </a:p>
        </p:txBody>
      </p:sp>
      <p:sp>
        <p:nvSpPr>
          <p:cNvPr id="5" name="TextBox 4"/>
          <p:cNvSpPr txBox="1"/>
          <p:nvPr/>
        </p:nvSpPr>
        <p:spPr>
          <a:xfrm>
            <a:off x="6858000" y="228600"/>
            <a:ext cx="2133600" cy="1569660"/>
          </a:xfrm>
          <a:prstGeom prst="rect">
            <a:avLst/>
          </a:prstGeom>
          <a:noFill/>
        </p:spPr>
        <p:txBody>
          <a:bodyPr wrap="square" rtlCol="0">
            <a:spAutoFit/>
          </a:bodyPr>
          <a:lstStyle/>
          <a:p>
            <a:pPr algn="ctr"/>
            <a:r>
              <a:rPr lang="en-US" sz="2400" b="1" u="sng" dirty="0">
                <a:solidFill>
                  <a:srgbClr val="FF0000"/>
                </a:solidFill>
              </a:rPr>
              <a:t>Ligase-free </a:t>
            </a:r>
            <a:r>
              <a:rPr lang="en-US" sz="2400" dirty="0"/>
              <a:t>DNA  joining for cloning experiments</a:t>
            </a:r>
          </a:p>
        </p:txBody>
      </p:sp>
      <p:sp>
        <p:nvSpPr>
          <p:cNvPr id="6" name="TextBox 5"/>
          <p:cNvSpPr txBox="1"/>
          <p:nvPr/>
        </p:nvSpPr>
        <p:spPr>
          <a:xfrm>
            <a:off x="2971800" y="706993"/>
            <a:ext cx="595035" cy="369332"/>
          </a:xfrm>
          <a:prstGeom prst="rect">
            <a:avLst/>
          </a:prstGeom>
          <a:noFill/>
        </p:spPr>
        <p:txBody>
          <a:bodyPr wrap="none" rtlCol="0">
            <a:spAutoFit/>
          </a:bodyPr>
          <a:lstStyle/>
          <a:p>
            <a:r>
              <a:rPr lang="en-US" dirty="0" err="1"/>
              <a:t>attP</a:t>
            </a:r>
            <a:endParaRPr lang="en-US" dirty="0"/>
          </a:p>
        </p:txBody>
      </p:sp>
      <p:sp>
        <p:nvSpPr>
          <p:cNvPr id="9" name="TextBox 8"/>
          <p:cNvSpPr txBox="1"/>
          <p:nvPr/>
        </p:nvSpPr>
        <p:spPr>
          <a:xfrm>
            <a:off x="2986365" y="1066800"/>
            <a:ext cx="595035" cy="369332"/>
          </a:xfrm>
          <a:prstGeom prst="rect">
            <a:avLst/>
          </a:prstGeom>
          <a:noFill/>
        </p:spPr>
        <p:txBody>
          <a:bodyPr wrap="none" rtlCol="0">
            <a:spAutoFit/>
          </a:bodyPr>
          <a:lstStyle/>
          <a:p>
            <a:r>
              <a:rPr lang="en-US" dirty="0" err="1"/>
              <a:t>attB</a:t>
            </a:r>
            <a:endParaRPr lang="en-US" dirty="0"/>
          </a:p>
        </p:txBody>
      </p:sp>
      <p:sp>
        <p:nvSpPr>
          <p:cNvPr id="10" name="TextBox 9"/>
          <p:cNvSpPr txBox="1"/>
          <p:nvPr/>
        </p:nvSpPr>
        <p:spPr>
          <a:xfrm>
            <a:off x="3824565" y="2667000"/>
            <a:ext cx="569387" cy="369332"/>
          </a:xfrm>
          <a:prstGeom prst="rect">
            <a:avLst/>
          </a:prstGeom>
          <a:noFill/>
        </p:spPr>
        <p:txBody>
          <a:bodyPr wrap="none" rtlCol="0">
            <a:spAutoFit/>
          </a:bodyPr>
          <a:lstStyle/>
          <a:p>
            <a:r>
              <a:rPr lang="en-US" dirty="0" err="1"/>
              <a:t>attL</a:t>
            </a:r>
            <a:endParaRPr lang="en-US" dirty="0"/>
          </a:p>
        </p:txBody>
      </p:sp>
      <p:sp>
        <p:nvSpPr>
          <p:cNvPr id="11" name="TextBox 10"/>
          <p:cNvSpPr txBox="1"/>
          <p:nvPr/>
        </p:nvSpPr>
        <p:spPr>
          <a:xfrm>
            <a:off x="4766985" y="2667000"/>
            <a:ext cx="607859" cy="369332"/>
          </a:xfrm>
          <a:prstGeom prst="rect">
            <a:avLst/>
          </a:prstGeom>
          <a:noFill/>
        </p:spPr>
        <p:txBody>
          <a:bodyPr wrap="none" rtlCol="0">
            <a:spAutoFit/>
          </a:bodyPr>
          <a:lstStyle/>
          <a:p>
            <a:r>
              <a:rPr lang="en-US" dirty="0" err="1"/>
              <a:t>attR</a:t>
            </a:r>
            <a:endParaRPr lang="en-US" dirty="0"/>
          </a:p>
        </p:txBody>
      </p:sp>
      <p:sp>
        <p:nvSpPr>
          <p:cNvPr id="7" name="TextBox 6"/>
          <p:cNvSpPr txBox="1"/>
          <p:nvPr/>
        </p:nvSpPr>
        <p:spPr>
          <a:xfrm>
            <a:off x="299258" y="5181600"/>
            <a:ext cx="8463742" cy="707886"/>
          </a:xfrm>
          <a:prstGeom prst="rect">
            <a:avLst/>
          </a:prstGeom>
          <a:noFill/>
        </p:spPr>
        <p:txBody>
          <a:bodyPr wrap="square" rtlCol="0">
            <a:spAutoFit/>
          </a:bodyPr>
          <a:lstStyle/>
          <a:p>
            <a:r>
              <a:rPr lang="en-US" sz="2000" b="1" dirty="0"/>
              <a:t>NOTE</a:t>
            </a:r>
            <a:r>
              <a:rPr lang="en-US" sz="2000" dirty="0"/>
              <a:t>: </a:t>
            </a:r>
            <a:r>
              <a:rPr lang="en-US" sz="2000" dirty="0" err="1"/>
              <a:t>attL</a:t>
            </a:r>
            <a:r>
              <a:rPr lang="en-US" sz="2000" dirty="0"/>
              <a:t> and </a:t>
            </a:r>
            <a:r>
              <a:rPr lang="en-US" sz="2000" dirty="0" err="1"/>
              <a:t>attR</a:t>
            </a:r>
            <a:r>
              <a:rPr lang="en-US" sz="2000" dirty="0"/>
              <a:t> are hybrid sites of mixed (</a:t>
            </a:r>
            <a:r>
              <a:rPr lang="en-US" sz="2000" dirty="0" err="1"/>
              <a:t>attP</a:t>
            </a:r>
            <a:r>
              <a:rPr lang="en-US" sz="2000" dirty="0"/>
              <a:t> and </a:t>
            </a:r>
            <a:r>
              <a:rPr lang="en-US" sz="2000" dirty="0" err="1"/>
              <a:t>attB</a:t>
            </a:r>
            <a:r>
              <a:rPr lang="en-US" sz="2000" dirty="0"/>
              <a:t> sequence) formed after successful integration</a:t>
            </a:r>
          </a:p>
        </p:txBody>
      </p:sp>
    </p:spTree>
    <p:extLst>
      <p:ext uri="{BB962C8B-B14F-4D97-AF65-F5344CB8AC3E}">
        <p14:creationId xmlns:p14="http://schemas.microsoft.com/office/powerpoint/2010/main" val="326041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1: Phage l recombination into the E. coli chromosome ">
            <a:extLst>
              <a:ext uri="{FF2B5EF4-FFF2-40B4-BE49-F238E27FC236}">
                <a16:creationId xmlns:a16="http://schemas.microsoft.com/office/drawing/2014/main" id="{57051601-578C-463F-BC55-C76F733AE53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
            <a:ext cx="5419725" cy="3276600"/>
          </a:xfrm>
          <a:prstGeom prst="rect">
            <a:avLst/>
          </a:prstGeom>
          <a:noFill/>
          <a:ln>
            <a:noFill/>
          </a:ln>
        </p:spPr>
      </p:pic>
      <p:sp>
        <p:nvSpPr>
          <p:cNvPr id="3" name="TextBox 2">
            <a:extLst>
              <a:ext uri="{FF2B5EF4-FFF2-40B4-BE49-F238E27FC236}">
                <a16:creationId xmlns:a16="http://schemas.microsoft.com/office/drawing/2014/main" id="{4905CB50-CD9C-4C55-95A1-B8EC44C7A06A}"/>
              </a:ext>
            </a:extLst>
          </p:cNvPr>
          <p:cNvSpPr txBox="1"/>
          <p:nvPr/>
        </p:nvSpPr>
        <p:spPr>
          <a:xfrm>
            <a:off x="152400" y="3276600"/>
            <a:ext cx="8686800" cy="3477875"/>
          </a:xfrm>
          <a:prstGeom prst="rect">
            <a:avLst/>
          </a:prstGeom>
          <a:noFill/>
        </p:spPr>
        <p:txBody>
          <a:bodyPr wrap="square" rtlCol="0">
            <a:spAutoFit/>
          </a:bodyPr>
          <a:lstStyle/>
          <a:p>
            <a:r>
              <a:rPr lang="en-US" sz="2000" dirty="0"/>
              <a:t>The integration process (lysogeny) is catalyzed by 2 enzymes: the phage </a:t>
            </a:r>
            <a:r>
              <a:rPr lang="en-US" sz="2000" dirty="0">
                <a:latin typeface="Symbol" panose="05050102010706020507" pitchFamily="18" charset="2"/>
              </a:rPr>
              <a:t>l</a:t>
            </a:r>
            <a:r>
              <a:rPr lang="en-US" sz="2000" dirty="0"/>
              <a:t> encoded protein </a:t>
            </a:r>
            <a:r>
              <a:rPr lang="en-US" sz="2000" b="1" dirty="0" err="1">
                <a:solidFill>
                  <a:srgbClr val="FF0000"/>
                </a:solidFill>
              </a:rPr>
              <a:t>Int</a:t>
            </a:r>
            <a:r>
              <a:rPr lang="en-US" sz="2000" b="1" dirty="0">
                <a:solidFill>
                  <a:srgbClr val="FF0000"/>
                </a:solidFill>
              </a:rPr>
              <a:t> (Integrase) </a:t>
            </a:r>
            <a:r>
              <a:rPr lang="en-US" sz="2000" dirty="0"/>
              <a:t>and the </a:t>
            </a:r>
            <a:r>
              <a:rPr lang="en-US" sz="2000" i="1" dirty="0"/>
              <a:t>E. coli</a:t>
            </a:r>
            <a:r>
              <a:rPr lang="en-US" sz="2000" dirty="0"/>
              <a:t> protein </a:t>
            </a:r>
            <a:r>
              <a:rPr lang="en-US" sz="2000" b="1" dirty="0">
                <a:solidFill>
                  <a:srgbClr val="FF0000"/>
                </a:solidFill>
              </a:rPr>
              <a:t>IHF (Integration Host Factor). </a:t>
            </a:r>
          </a:p>
          <a:p>
            <a:endParaRPr lang="en-US" sz="2000" b="1" dirty="0">
              <a:solidFill>
                <a:srgbClr val="FF0000"/>
              </a:solidFill>
            </a:endParaRPr>
          </a:p>
          <a:p>
            <a:r>
              <a:rPr lang="en-US" sz="2000" dirty="0"/>
              <a:t>Upon integration, the recombination between </a:t>
            </a:r>
            <a:r>
              <a:rPr lang="en-US" sz="2000" i="1" dirty="0" err="1"/>
              <a:t>att</a:t>
            </a:r>
            <a:r>
              <a:rPr lang="en-US" sz="2000" b="1" dirty="0" err="1"/>
              <a:t>B</a:t>
            </a:r>
            <a:r>
              <a:rPr lang="en-US" sz="2000" dirty="0"/>
              <a:t> (25 nt) and </a:t>
            </a:r>
            <a:r>
              <a:rPr lang="en-US" sz="2000" i="1" dirty="0" err="1"/>
              <a:t>att</a:t>
            </a:r>
            <a:r>
              <a:rPr lang="en-US" sz="2000" b="1" dirty="0" err="1"/>
              <a:t>P</a:t>
            </a:r>
            <a:r>
              <a:rPr lang="en-US" sz="2000" dirty="0"/>
              <a:t> (243 nt) sites generate </a:t>
            </a:r>
            <a:r>
              <a:rPr lang="en-US" sz="2000" i="1" u="sng" dirty="0" err="1">
                <a:solidFill>
                  <a:srgbClr val="FF0000"/>
                </a:solidFill>
              </a:rPr>
              <a:t>att</a:t>
            </a:r>
            <a:r>
              <a:rPr lang="en-US" sz="2000" b="1" u="sng" dirty="0" err="1">
                <a:solidFill>
                  <a:srgbClr val="FF0000"/>
                </a:solidFill>
              </a:rPr>
              <a:t>L</a:t>
            </a:r>
            <a:r>
              <a:rPr lang="en-US" sz="2000" dirty="0"/>
              <a:t> (100 nt) and </a:t>
            </a:r>
            <a:r>
              <a:rPr lang="en-US" sz="2000" i="1" u="sng" dirty="0" err="1">
                <a:solidFill>
                  <a:srgbClr val="FF0000"/>
                </a:solidFill>
              </a:rPr>
              <a:t>att</a:t>
            </a:r>
            <a:r>
              <a:rPr lang="en-US" sz="2000" b="1" u="sng" dirty="0" err="1">
                <a:solidFill>
                  <a:srgbClr val="FF0000"/>
                </a:solidFill>
              </a:rPr>
              <a:t>R</a:t>
            </a:r>
            <a:r>
              <a:rPr lang="en-US" sz="2000" u="sng" dirty="0"/>
              <a:t> </a:t>
            </a:r>
            <a:r>
              <a:rPr lang="en-US" sz="2000" dirty="0"/>
              <a:t>(168 nt) sites that flank the integrated phage </a:t>
            </a:r>
            <a:r>
              <a:rPr lang="en-US" sz="2000" dirty="0">
                <a:latin typeface="Symbol" panose="05050102010706020507" pitchFamily="18" charset="2"/>
              </a:rPr>
              <a:t>l</a:t>
            </a:r>
            <a:r>
              <a:rPr lang="en-US" sz="2000" dirty="0"/>
              <a:t> DNA. </a:t>
            </a:r>
          </a:p>
          <a:p>
            <a:endParaRPr lang="en-US" sz="2000" dirty="0">
              <a:solidFill>
                <a:srgbClr val="FF0000"/>
              </a:solidFill>
            </a:endParaRPr>
          </a:p>
          <a:p>
            <a:r>
              <a:rPr lang="en-US" sz="2000" dirty="0">
                <a:solidFill>
                  <a:srgbClr val="FF0000"/>
                </a:solidFill>
              </a:rPr>
              <a:t>The process is reversible</a:t>
            </a:r>
            <a:r>
              <a:rPr lang="en-US" sz="2000" dirty="0"/>
              <a:t> and the excision is again catalyzed </a:t>
            </a:r>
            <a:r>
              <a:rPr lang="en-US" sz="2000" dirty="0" err="1"/>
              <a:t>Int</a:t>
            </a:r>
            <a:r>
              <a:rPr lang="en-US" sz="2000" dirty="0"/>
              <a:t> and IHF in combination with the additional phage </a:t>
            </a:r>
            <a:r>
              <a:rPr lang="en-US" sz="2000" dirty="0">
                <a:latin typeface="Symbol" panose="05050102010706020507" pitchFamily="18" charset="2"/>
              </a:rPr>
              <a:t>l </a:t>
            </a:r>
            <a:r>
              <a:rPr lang="en-US" sz="2000" dirty="0"/>
              <a:t>protein </a:t>
            </a:r>
            <a:r>
              <a:rPr lang="en-US" sz="2000" b="1" dirty="0" err="1">
                <a:solidFill>
                  <a:srgbClr val="FF0000"/>
                </a:solidFill>
              </a:rPr>
              <a:t>Xis</a:t>
            </a:r>
            <a:r>
              <a:rPr lang="en-US" sz="2000" b="1" dirty="0">
                <a:solidFill>
                  <a:srgbClr val="FF0000"/>
                </a:solidFill>
              </a:rPr>
              <a:t> </a:t>
            </a:r>
            <a:r>
              <a:rPr lang="en-US" sz="2000" dirty="0"/>
              <a:t>to reform the </a:t>
            </a:r>
            <a:r>
              <a:rPr lang="en-US" sz="2000" i="1" dirty="0" err="1"/>
              <a:t>att</a:t>
            </a:r>
            <a:r>
              <a:rPr lang="en-US" sz="2000" dirty="0" err="1"/>
              <a:t>P</a:t>
            </a:r>
            <a:r>
              <a:rPr lang="en-US" sz="2000" dirty="0"/>
              <a:t> site in phage </a:t>
            </a:r>
            <a:r>
              <a:rPr lang="en-US" sz="2000" dirty="0">
                <a:latin typeface="Symbol" panose="05050102010706020507" pitchFamily="18" charset="2"/>
              </a:rPr>
              <a:t>l</a:t>
            </a:r>
            <a:r>
              <a:rPr lang="en-US" sz="2000" dirty="0"/>
              <a:t> and the </a:t>
            </a:r>
            <a:r>
              <a:rPr lang="en-US" sz="2000" i="1" dirty="0" err="1"/>
              <a:t>att</a:t>
            </a:r>
            <a:r>
              <a:rPr lang="en-US" sz="2000" dirty="0" err="1"/>
              <a:t>B</a:t>
            </a:r>
            <a:r>
              <a:rPr lang="en-US" sz="2000" dirty="0"/>
              <a:t> site in the </a:t>
            </a:r>
            <a:r>
              <a:rPr lang="en-US" sz="2000" i="1" dirty="0"/>
              <a:t>E. coli</a:t>
            </a:r>
            <a:r>
              <a:rPr lang="en-US" sz="2000" dirty="0"/>
              <a:t> chromosome.</a:t>
            </a:r>
          </a:p>
        </p:txBody>
      </p:sp>
      <p:sp>
        <p:nvSpPr>
          <p:cNvPr id="4" name="Rectangle 3">
            <a:extLst>
              <a:ext uri="{FF2B5EF4-FFF2-40B4-BE49-F238E27FC236}">
                <a16:creationId xmlns:a16="http://schemas.microsoft.com/office/drawing/2014/main" id="{78FD1E13-A00E-4632-96DA-21FE110A3455}"/>
              </a:ext>
            </a:extLst>
          </p:cNvPr>
          <p:cNvSpPr/>
          <p:nvPr/>
        </p:nvSpPr>
        <p:spPr>
          <a:xfrm>
            <a:off x="457200" y="1143000"/>
            <a:ext cx="2590800" cy="646331"/>
          </a:xfrm>
          <a:prstGeom prst="rect">
            <a:avLst/>
          </a:prstGeom>
        </p:spPr>
        <p:txBody>
          <a:bodyPr wrap="square">
            <a:spAutoFit/>
          </a:bodyPr>
          <a:lstStyle/>
          <a:p>
            <a:r>
              <a:rPr lang="en-US" dirty="0"/>
              <a:t>The </a:t>
            </a:r>
            <a:r>
              <a:rPr lang="en-US" b="1" dirty="0"/>
              <a:t>GATEWAY Cloning Technology</a:t>
            </a:r>
            <a:r>
              <a:rPr lang="en-US" dirty="0"/>
              <a:t> </a:t>
            </a:r>
          </a:p>
        </p:txBody>
      </p:sp>
    </p:spTree>
    <p:extLst>
      <p:ext uri="{BB962C8B-B14F-4D97-AF65-F5344CB8AC3E}">
        <p14:creationId xmlns:p14="http://schemas.microsoft.com/office/powerpoint/2010/main" val="379852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igure 2: The GATEWAY reaction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08013"/>
            <a:ext cx="4048125" cy="309562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Figure 2: The GATEWAY reaction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855613"/>
            <a:ext cx="4048125" cy="30956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Figure 2: The GATEWAY reactions  "/>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28600"/>
            <a:ext cx="4048125" cy="3095625"/>
          </a:xfrm>
          <a:prstGeom prst="rect">
            <a:avLst/>
          </a:prstGeom>
          <a:noFill/>
          <a:ln>
            <a:noFill/>
          </a:ln>
        </p:spPr>
      </p:pic>
      <p:sp>
        <p:nvSpPr>
          <p:cNvPr id="2" name="Rectangle 1"/>
          <p:cNvSpPr/>
          <p:nvPr/>
        </p:nvSpPr>
        <p:spPr>
          <a:xfrm>
            <a:off x="76200" y="3276600"/>
            <a:ext cx="9067800" cy="3416320"/>
          </a:xfrm>
          <a:prstGeom prst="rect">
            <a:avLst/>
          </a:prstGeom>
        </p:spPr>
        <p:txBody>
          <a:bodyPr wrap="square">
            <a:spAutoFit/>
          </a:bodyPr>
          <a:lstStyle/>
          <a:p>
            <a:r>
              <a:rPr lang="en-US" dirty="0"/>
              <a:t>The </a:t>
            </a:r>
            <a:r>
              <a:rPr lang="en-US" b="1" dirty="0"/>
              <a:t>GATEWAY reactions</a:t>
            </a:r>
            <a:r>
              <a:rPr lang="en-US" dirty="0"/>
              <a:t> are </a:t>
            </a:r>
            <a:r>
              <a:rPr lang="en-US" i="1" dirty="0"/>
              <a:t>in vitro</a:t>
            </a:r>
            <a:r>
              <a:rPr lang="en-US" dirty="0"/>
              <a:t> versions of the integration and excision reactions. </a:t>
            </a:r>
          </a:p>
          <a:p>
            <a:endParaRPr lang="en-US" dirty="0"/>
          </a:p>
          <a:p>
            <a:r>
              <a:rPr lang="en-US" dirty="0"/>
              <a:t>To make the reactions </a:t>
            </a:r>
            <a:r>
              <a:rPr lang="en-US" b="1" u="sng" dirty="0"/>
              <a:t>directional</a:t>
            </a:r>
            <a:r>
              <a:rPr lang="en-US" dirty="0"/>
              <a:t> two slightly different and specific sites were developed.  In the </a:t>
            </a:r>
            <a:r>
              <a:rPr lang="en-US" b="1" dirty="0"/>
              <a:t>BP Reaction</a:t>
            </a:r>
            <a:r>
              <a:rPr lang="en-US" dirty="0"/>
              <a:t> </a:t>
            </a:r>
            <a:r>
              <a:rPr lang="en-US" i="1" dirty="0"/>
              <a:t>att</a:t>
            </a:r>
            <a:r>
              <a:rPr lang="en-US" dirty="0"/>
              <a:t>B1 only reacts with </a:t>
            </a:r>
            <a:r>
              <a:rPr lang="en-US" i="1" dirty="0"/>
              <a:t>att</a:t>
            </a:r>
            <a:r>
              <a:rPr lang="en-US" dirty="0"/>
              <a:t>P1 resulting in </a:t>
            </a:r>
            <a:r>
              <a:rPr lang="en-US" i="1" dirty="0"/>
              <a:t>att</a:t>
            </a:r>
            <a:r>
              <a:rPr lang="en-US" dirty="0"/>
              <a:t>L1 and </a:t>
            </a:r>
            <a:r>
              <a:rPr lang="en-US" i="1" dirty="0"/>
              <a:t>att</a:t>
            </a:r>
            <a:r>
              <a:rPr lang="en-US" dirty="0"/>
              <a:t>R1, and </a:t>
            </a:r>
            <a:r>
              <a:rPr lang="en-US" i="1" dirty="0"/>
              <a:t>att</a:t>
            </a:r>
            <a:r>
              <a:rPr lang="en-US" dirty="0"/>
              <a:t>B2 only with </a:t>
            </a:r>
            <a:r>
              <a:rPr lang="en-US" i="1" dirty="0"/>
              <a:t>att</a:t>
            </a:r>
            <a:r>
              <a:rPr lang="en-US" dirty="0"/>
              <a:t>P2 giving </a:t>
            </a:r>
            <a:r>
              <a:rPr lang="en-US" i="1" dirty="0"/>
              <a:t>att</a:t>
            </a:r>
            <a:r>
              <a:rPr lang="en-US" dirty="0"/>
              <a:t>L2 and </a:t>
            </a:r>
            <a:r>
              <a:rPr lang="en-US" i="1" dirty="0"/>
              <a:t>att</a:t>
            </a:r>
            <a:r>
              <a:rPr lang="en-US" dirty="0"/>
              <a:t>R2. The reverse reaction (</a:t>
            </a:r>
            <a:r>
              <a:rPr lang="en-US" b="1" dirty="0"/>
              <a:t>LR Reaction</a:t>
            </a:r>
            <a:r>
              <a:rPr lang="en-US" dirty="0"/>
              <a:t>) shows the same specificity.</a:t>
            </a:r>
          </a:p>
          <a:p>
            <a:endParaRPr lang="en-US" dirty="0"/>
          </a:p>
          <a:p>
            <a:r>
              <a:rPr lang="en-US" b="1" dirty="0"/>
              <a:t>LR </a:t>
            </a:r>
            <a:r>
              <a:rPr lang="en-US" b="1" dirty="0" err="1"/>
              <a:t>clonase</a:t>
            </a:r>
            <a:r>
              <a:rPr lang="en-US" b="1" dirty="0"/>
              <a:t> </a:t>
            </a:r>
            <a:r>
              <a:rPr lang="en-US" dirty="0"/>
              <a:t>= </a:t>
            </a:r>
            <a:r>
              <a:rPr lang="en-US" dirty="0" err="1"/>
              <a:t>Int</a:t>
            </a:r>
            <a:r>
              <a:rPr lang="en-US" dirty="0"/>
              <a:t> + IHF + </a:t>
            </a:r>
            <a:r>
              <a:rPr lang="en-US" dirty="0" err="1"/>
              <a:t>Xis</a:t>
            </a:r>
            <a:r>
              <a:rPr lang="en-US" dirty="0"/>
              <a:t> (because of </a:t>
            </a:r>
            <a:r>
              <a:rPr lang="en-US" dirty="0" err="1"/>
              <a:t>attL</a:t>
            </a:r>
            <a:r>
              <a:rPr lang="en-US" dirty="0"/>
              <a:t> and </a:t>
            </a:r>
            <a:r>
              <a:rPr lang="en-US" dirty="0" err="1"/>
              <a:t>attR</a:t>
            </a:r>
            <a:r>
              <a:rPr lang="en-US" dirty="0"/>
              <a:t>);  BP </a:t>
            </a:r>
            <a:r>
              <a:rPr lang="en-US" dirty="0" err="1"/>
              <a:t>clonase</a:t>
            </a:r>
            <a:r>
              <a:rPr lang="en-US" dirty="0"/>
              <a:t> = </a:t>
            </a:r>
            <a:r>
              <a:rPr lang="en-US" dirty="0" err="1"/>
              <a:t>Int</a:t>
            </a:r>
            <a:r>
              <a:rPr lang="en-US" dirty="0"/>
              <a:t> + IHF </a:t>
            </a:r>
          </a:p>
          <a:p>
            <a:endParaRPr lang="en-US" dirty="0"/>
          </a:p>
          <a:p>
            <a:r>
              <a:rPr lang="en-US" b="1" dirty="0"/>
              <a:t>Note: </a:t>
            </a:r>
            <a:r>
              <a:rPr lang="en-US" dirty="0"/>
              <a:t>The entry clone with your DNA of interest can be made by traditional cloning or with a </a:t>
            </a:r>
            <a:r>
              <a:rPr lang="en-US" dirty="0">
                <a:solidFill>
                  <a:srgbClr val="FF0000"/>
                </a:solidFill>
              </a:rPr>
              <a:t>PCR product flanked by AttL1,2 sites </a:t>
            </a:r>
            <a:r>
              <a:rPr lang="en-US" dirty="0"/>
              <a:t>plus a commercial </a:t>
            </a:r>
            <a:r>
              <a:rPr lang="en-US" dirty="0">
                <a:solidFill>
                  <a:srgbClr val="FF0000"/>
                </a:solidFill>
              </a:rPr>
              <a:t>destination vectors </a:t>
            </a:r>
            <a:r>
              <a:rPr lang="en-US" dirty="0"/>
              <a:t>flanked by attR1/2.</a:t>
            </a:r>
          </a:p>
        </p:txBody>
      </p:sp>
      <p:sp>
        <p:nvSpPr>
          <p:cNvPr id="3" name="TextBox 2"/>
          <p:cNvSpPr txBox="1"/>
          <p:nvPr/>
        </p:nvSpPr>
        <p:spPr>
          <a:xfrm>
            <a:off x="6629400" y="228600"/>
            <a:ext cx="2438400" cy="2554545"/>
          </a:xfrm>
          <a:prstGeom prst="rect">
            <a:avLst/>
          </a:prstGeom>
          <a:noFill/>
        </p:spPr>
        <p:txBody>
          <a:bodyPr wrap="square" rtlCol="0">
            <a:spAutoFit/>
          </a:bodyPr>
          <a:lstStyle/>
          <a:p>
            <a:r>
              <a:rPr lang="en-US" sz="1600" b="1" dirty="0"/>
              <a:t>Entry clone </a:t>
            </a:r>
            <a:r>
              <a:rPr lang="en-US" sz="1600" dirty="0"/>
              <a:t>has your insert DNA flanked by attL1 and attL2; </a:t>
            </a:r>
            <a:r>
              <a:rPr lang="en-US" sz="1600" b="1" dirty="0"/>
              <a:t>destination vector </a:t>
            </a:r>
            <a:r>
              <a:rPr lang="en-US" sz="1600" dirty="0"/>
              <a:t>with attR1 and attR2.  </a:t>
            </a:r>
          </a:p>
          <a:p>
            <a:endParaRPr lang="en-US" sz="1600" dirty="0"/>
          </a:p>
          <a:p>
            <a:r>
              <a:rPr lang="en-US" sz="1600" dirty="0"/>
              <a:t>attL1 is joined with attR1 &amp; attL2 with attR2 (forming </a:t>
            </a:r>
            <a:r>
              <a:rPr lang="en-US" sz="1600" b="1" dirty="0"/>
              <a:t>AttB1 </a:t>
            </a:r>
            <a:r>
              <a:rPr lang="en-US" sz="1600" dirty="0"/>
              <a:t>and </a:t>
            </a:r>
            <a:r>
              <a:rPr lang="en-US" sz="1600" b="1" dirty="0"/>
              <a:t>B2</a:t>
            </a:r>
            <a:r>
              <a:rPr lang="en-US" sz="1600" dirty="0"/>
              <a:t> in the expression clone)</a:t>
            </a:r>
          </a:p>
        </p:txBody>
      </p:sp>
      <p:sp>
        <p:nvSpPr>
          <p:cNvPr id="5" name="TextBox 4"/>
          <p:cNvSpPr txBox="1"/>
          <p:nvPr/>
        </p:nvSpPr>
        <p:spPr>
          <a:xfrm>
            <a:off x="2481262" y="1143000"/>
            <a:ext cx="947738" cy="276999"/>
          </a:xfrm>
          <a:prstGeom prst="rect">
            <a:avLst/>
          </a:prstGeom>
          <a:noFill/>
        </p:spPr>
        <p:txBody>
          <a:bodyPr wrap="square" rtlCol="0">
            <a:spAutoFit/>
          </a:bodyPr>
          <a:lstStyle/>
          <a:p>
            <a:r>
              <a:rPr lang="en-US" sz="1200" dirty="0"/>
              <a:t>attL1, L2</a:t>
            </a:r>
          </a:p>
        </p:txBody>
      </p:sp>
      <p:sp>
        <p:nvSpPr>
          <p:cNvPr id="8" name="TextBox 7"/>
          <p:cNvSpPr txBox="1"/>
          <p:nvPr/>
        </p:nvSpPr>
        <p:spPr>
          <a:xfrm>
            <a:off x="2481262" y="2362200"/>
            <a:ext cx="947738" cy="276999"/>
          </a:xfrm>
          <a:prstGeom prst="rect">
            <a:avLst/>
          </a:prstGeom>
          <a:noFill/>
        </p:spPr>
        <p:txBody>
          <a:bodyPr wrap="square" rtlCol="0">
            <a:spAutoFit/>
          </a:bodyPr>
          <a:lstStyle/>
          <a:p>
            <a:r>
              <a:rPr lang="en-US" sz="1200" dirty="0"/>
              <a:t>attB1, B2</a:t>
            </a:r>
          </a:p>
        </p:txBody>
      </p:sp>
      <p:sp>
        <p:nvSpPr>
          <p:cNvPr id="9" name="TextBox 8"/>
          <p:cNvSpPr txBox="1"/>
          <p:nvPr/>
        </p:nvSpPr>
        <p:spPr>
          <a:xfrm>
            <a:off x="5562600" y="1130736"/>
            <a:ext cx="947738" cy="276999"/>
          </a:xfrm>
          <a:prstGeom prst="rect">
            <a:avLst/>
          </a:prstGeom>
          <a:noFill/>
        </p:spPr>
        <p:txBody>
          <a:bodyPr wrap="square" rtlCol="0">
            <a:spAutoFit/>
          </a:bodyPr>
          <a:lstStyle/>
          <a:p>
            <a:r>
              <a:rPr lang="en-US" sz="1200" dirty="0"/>
              <a:t>attR1, R2</a:t>
            </a:r>
          </a:p>
        </p:txBody>
      </p:sp>
      <p:sp>
        <p:nvSpPr>
          <p:cNvPr id="10" name="TextBox 9"/>
          <p:cNvSpPr txBox="1"/>
          <p:nvPr/>
        </p:nvSpPr>
        <p:spPr>
          <a:xfrm>
            <a:off x="5562600" y="2353449"/>
            <a:ext cx="947738" cy="276999"/>
          </a:xfrm>
          <a:prstGeom prst="rect">
            <a:avLst/>
          </a:prstGeom>
          <a:noFill/>
        </p:spPr>
        <p:txBody>
          <a:bodyPr wrap="square" rtlCol="0">
            <a:spAutoFit/>
          </a:bodyPr>
          <a:lstStyle/>
          <a:p>
            <a:r>
              <a:rPr lang="en-US" sz="1200" dirty="0"/>
              <a:t>attP1, P2</a:t>
            </a:r>
          </a:p>
        </p:txBody>
      </p:sp>
      <p:sp>
        <p:nvSpPr>
          <p:cNvPr id="6" name="TextBox 5"/>
          <p:cNvSpPr txBox="1"/>
          <p:nvPr/>
        </p:nvSpPr>
        <p:spPr>
          <a:xfrm>
            <a:off x="168215" y="228600"/>
            <a:ext cx="2246372" cy="2031325"/>
          </a:xfrm>
          <a:prstGeom prst="rect">
            <a:avLst/>
          </a:prstGeom>
          <a:noFill/>
        </p:spPr>
        <p:txBody>
          <a:bodyPr wrap="square" rtlCol="0">
            <a:spAutoFit/>
          </a:bodyPr>
          <a:lstStyle/>
          <a:p>
            <a:r>
              <a:rPr lang="en-US" dirty="0"/>
              <a:t>You can use this technique </a:t>
            </a:r>
            <a:r>
              <a:rPr lang="en-US" b="1" i="1" dirty="0"/>
              <a:t>to swap DNA inserts between different plasmids</a:t>
            </a:r>
            <a:r>
              <a:rPr lang="en-US" dirty="0"/>
              <a:t> (here move black insert into orange vector)</a:t>
            </a:r>
          </a:p>
        </p:txBody>
      </p:sp>
    </p:spTree>
    <p:extLst>
      <p:ext uri="{BB962C8B-B14F-4D97-AF65-F5344CB8AC3E}">
        <p14:creationId xmlns:p14="http://schemas.microsoft.com/office/powerpoint/2010/main" val="239926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igure 3: Subcloning an Entry Clone into multiple Destination Vecto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08013"/>
            <a:ext cx="4048125" cy="309562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Figure 3: Subcloning an Entry Clone into multiple Destination Vecto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855613"/>
            <a:ext cx="4048125" cy="30956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Figure 3: Subcloning an Entry Clone into multiple Destination Vectors  "/>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24062" y="172305"/>
            <a:ext cx="5357807" cy="4114800"/>
          </a:xfrm>
          <a:prstGeom prst="rect">
            <a:avLst/>
          </a:prstGeom>
          <a:noFill/>
          <a:ln>
            <a:noFill/>
          </a:ln>
        </p:spPr>
      </p:pic>
      <p:sp>
        <p:nvSpPr>
          <p:cNvPr id="2" name="TextBox 1"/>
          <p:cNvSpPr txBox="1"/>
          <p:nvPr/>
        </p:nvSpPr>
        <p:spPr>
          <a:xfrm>
            <a:off x="457200" y="4343400"/>
            <a:ext cx="8534400" cy="230832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Once your entry clone is made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with your gene of interest (by standard ligation or the BP reaction) you can efficiently shuttle your gene into in any of many </a:t>
            </a:r>
            <a:r>
              <a:rPr kumimoji="0" lang="en-US" sz="1800" b="1" i="1" u="none" strike="noStrike" kern="1200" cap="none" spc="0" normalizeH="0" baseline="0" noProof="0" dirty="0">
                <a:ln>
                  <a:noFill/>
                </a:ln>
                <a:solidFill>
                  <a:prstClr val="black"/>
                </a:solidFill>
                <a:effectLst/>
                <a:uLnTx/>
                <a:uFillTx/>
                <a:latin typeface="Arial" charset="0"/>
                <a:ea typeface="+mn-ea"/>
                <a:cs typeface="+mn-cs"/>
              </a:rPr>
              <a:t>different commercially available destination vectors</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by a simple, fast in vitro recombination.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Just add the two plasmids and the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clonase</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mix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LR </a:t>
            </a:r>
            <a:r>
              <a:rPr kumimoji="0" lang="en-US" sz="1800" b="1" i="0" u="none" strike="noStrike" kern="1200" cap="none" spc="0" normalizeH="0" baseline="0" noProof="0" dirty="0" err="1">
                <a:ln>
                  <a:noFill/>
                </a:ln>
                <a:solidFill>
                  <a:prstClr val="black"/>
                </a:solidFill>
                <a:effectLst/>
                <a:uLnTx/>
                <a:uFillTx/>
                <a:latin typeface="Arial" charset="0"/>
                <a:ea typeface="+mn-ea"/>
                <a:cs typeface="+mn-cs"/>
              </a:rPr>
              <a:t>clonase</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Int</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 IHF +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Xis</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in a microfuge tube &amp; the “insert” DNA is transferred to the new vector. No need for the use of restriction enzymes or ligase.  </a:t>
            </a:r>
          </a:p>
        </p:txBody>
      </p:sp>
    </p:spTree>
    <p:extLst>
      <p:ext uri="{BB962C8B-B14F-4D97-AF65-F5344CB8AC3E}">
        <p14:creationId xmlns:p14="http://schemas.microsoft.com/office/powerpoint/2010/main" val="22044221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81000" y="793323"/>
            <a:ext cx="8458200" cy="4093428"/>
          </a:xfrm>
          <a:prstGeom prst="rect">
            <a:avLst/>
          </a:prstGeom>
          <a:noFill/>
          <a:ln w="9525">
            <a:noFill/>
            <a:miter lim="800000"/>
            <a:headEnd/>
            <a:tailEnd/>
          </a:ln>
        </p:spPr>
        <p:txBody>
          <a:bodyPr anchor="ctr">
            <a:spAutoFit/>
          </a:bodyPr>
          <a:lstStyle/>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dirty="0"/>
              <a:t>Restriction Endonucleases: </a:t>
            </a:r>
            <a:r>
              <a:rPr lang="en-US" sz="2000" dirty="0"/>
              <a:t>The DNA cutting component of bacterial species specific  </a:t>
            </a:r>
            <a:r>
              <a:rPr lang="en-US" sz="2000" i="1" u="sng" dirty="0"/>
              <a:t>restriction/modification systems</a:t>
            </a:r>
            <a:r>
              <a:rPr lang="en-US" sz="2000" dirty="0"/>
              <a:t>.  These nucleases are capable of producing double-stranded DNA cuts.  The DNA cleavage activity is altered (stimulated or blocked) by the methylation of the restriction enzyme recognition site by the associated methylation activity.  </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2000"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dirty="0"/>
              <a:t>The restriction/modification system of bacteria acts </a:t>
            </a:r>
            <a:r>
              <a:rPr lang="en-US" sz="2000" i="1" u="sng" dirty="0"/>
              <a:t>somewhat like the immune system</a:t>
            </a:r>
            <a:r>
              <a:rPr lang="en-US" sz="2000" dirty="0"/>
              <a:t> of higher organisms in that it protects the host from invasion by pathogens such as viruses. </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2000"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dirty="0"/>
              <a:t>Three or four types or classes of restriction endonucleases are known.</a:t>
            </a:r>
            <a:r>
              <a:rPr lang="en-US" sz="2000" dirty="0"/>
              <a:t>  These include………………………………….</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2000" dirty="0"/>
          </a:p>
        </p:txBody>
      </p:sp>
    </p:spTree>
    <p:extLst>
      <p:ext uri="{BB962C8B-B14F-4D97-AF65-F5344CB8AC3E}">
        <p14:creationId xmlns:p14="http://schemas.microsoft.com/office/powerpoint/2010/main" val="7745983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7800" y="2590800"/>
            <a:ext cx="4800600" cy="2277547"/>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
            </a:r>
            <a:br>
              <a:rPr lang="en-US" dirty="0">
                <a:solidFill>
                  <a:schemeClr val="bg1"/>
                </a:solidFill>
                <a:latin typeface="Arial" panose="020B0604020202020204" pitchFamily="34" charset="0"/>
                <a:cs typeface="Arial" panose="020B0604020202020204" pitchFamily="34" charset="0"/>
              </a:rPr>
            </a:br>
            <a:r>
              <a:rPr lang="en-US" sz="4400" b="1" dirty="0">
                <a:solidFill>
                  <a:srgbClr val="FF0000"/>
                </a:solidFill>
                <a:latin typeface="Arial" panose="020B0604020202020204" pitchFamily="34" charset="0"/>
                <a:cs typeface="Arial" panose="020B0604020202020204" pitchFamily="34" charset="0"/>
              </a:rPr>
              <a:t>Execution and Outcome</a:t>
            </a:r>
            <a:endParaRPr lang="en-US" sz="4400" b="1" dirty="0">
              <a:solidFill>
                <a:srgbClr val="FF0000"/>
              </a:solidFill>
            </a:endParaRPr>
          </a:p>
        </p:txBody>
      </p:sp>
      <p:sp>
        <p:nvSpPr>
          <p:cNvPr id="4" name="Rectangle 3"/>
          <p:cNvSpPr/>
          <p:nvPr/>
        </p:nvSpPr>
        <p:spPr>
          <a:xfrm>
            <a:off x="914400" y="1295400"/>
            <a:ext cx="7620000" cy="1077218"/>
          </a:xfrm>
          <a:prstGeom prst="rect">
            <a:avLst/>
          </a:prstGeom>
        </p:spPr>
        <p:txBody>
          <a:bodyPr wrap="square">
            <a:spAutoFit/>
          </a:bodyPr>
          <a:lstStyle/>
          <a:p>
            <a:r>
              <a:rPr lang="en-US" sz="3200" b="1" dirty="0">
                <a:solidFill>
                  <a:prstClr val="black"/>
                </a:solidFill>
                <a:latin typeface="Arial" panose="020B0604020202020204" pitchFamily="34" charset="0"/>
                <a:cs typeface="Arial" panose="020B0604020202020204" pitchFamily="34" charset="0"/>
              </a:rPr>
              <a:t>5) What Makes Genetic Engineering Different from Selective Breeding?</a:t>
            </a:r>
            <a:endParaRPr lang="en-US" sz="3200" b="1" dirty="0"/>
          </a:p>
        </p:txBody>
      </p:sp>
    </p:spTree>
    <p:extLst>
      <p:ext uri="{BB962C8B-B14F-4D97-AF65-F5344CB8AC3E}">
        <p14:creationId xmlns:p14="http://schemas.microsoft.com/office/powerpoint/2010/main" val="346173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CCA9AD1-D27C-4DA2-8BB3-B21F785511D1}"/>
              </a:ext>
            </a:extLst>
          </p:cNvPr>
          <p:cNvGraphicFramePr>
            <a:graphicFrameLocks noGrp="1"/>
          </p:cNvGraphicFramePr>
          <p:nvPr>
            <p:extLst>
              <p:ext uri="{D42A27DB-BD31-4B8C-83A1-F6EECF244321}">
                <p14:modId xmlns:p14="http://schemas.microsoft.com/office/powerpoint/2010/main" val="1097658626"/>
              </p:ext>
            </p:extLst>
          </p:nvPr>
        </p:nvGraphicFramePr>
        <p:xfrm>
          <a:off x="76200" y="0"/>
          <a:ext cx="9067800" cy="6696709"/>
        </p:xfrm>
        <a:graphic>
          <a:graphicData uri="http://schemas.openxmlformats.org/drawingml/2006/table">
            <a:tbl>
              <a:tblPr/>
              <a:tblGrid>
                <a:gridCol w="9067800">
                  <a:extLst>
                    <a:ext uri="{9D8B030D-6E8A-4147-A177-3AD203B41FA5}">
                      <a16:colId xmlns:a16="http://schemas.microsoft.com/office/drawing/2014/main" val="100698388"/>
                    </a:ext>
                  </a:extLst>
                </a:gridCol>
              </a:tblGrid>
              <a:tr h="2144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Type I</a:t>
                      </a:r>
                      <a:r>
                        <a:rPr lang="en-US" sz="1400" dirty="0"/>
                        <a:t>  </a:t>
                      </a:r>
                      <a:r>
                        <a:rPr lang="en-US" sz="1400" b="1" dirty="0"/>
                        <a:t>(Enzyme classes –see </a:t>
                      </a:r>
                      <a:r>
                        <a:rPr lang="en-US" sz="1400" b="1" dirty="0">
                          <a:solidFill>
                            <a:srgbClr val="A50021"/>
                          </a:solidFill>
                          <a:hlinkClick r:id="rId2"/>
                        </a:rPr>
                        <a:t>http://rebase.neb.com/rebase/rebase.enz.html</a:t>
                      </a:r>
                      <a:r>
                        <a:rPr lang="en-US" sz="1400" b="1" dirty="0">
                          <a:solidFill>
                            <a:srgbClr val="A50021"/>
                          </a:solidFill>
                        </a:rPr>
                        <a:t> )</a:t>
                      </a:r>
                    </a:p>
                    <a:p>
                      <a:endParaRPr lang="en-US" sz="1400" dirty="0"/>
                    </a:p>
                  </a:txBody>
                  <a:tcPr marL="39017" marR="39017" marT="19508" marB="19508" anchor="ctr">
                    <a:lnL>
                      <a:noFill/>
                    </a:lnL>
                    <a:lnR>
                      <a:noFill/>
                    </a:lnR>
                    <a:lnT>
                      <a:noFill/>
                    </a:lnT>
                    <a:lnB>
                      <a:noFill/>
                    </a:lnB>
                    <a:solidFill>
                      <a:srgbClr val="F5F5DC"/>
                    </a:solidFill>
                  </a:tcPr>
                </a:tc>
                <a:extLst>
                  <a:ext uri="{0D108BD9-81ED-4DB2-BD59-A6C34878D82A}">
                    <a16:rowId xmlns:a16="http://schemas.microsoft.com/office/drawing/2014/main" val="316363639"/>
                  </a:ext>
                </a:extLst>
              </a:tr>
              <a:tr h="832006">
                <a:tc>
                  <a:txBody>
                    <a:bodyPr/>
                    <a:lstStyle/>
                    <a:p>
                      <a:r>
                        <a:rPr lang="en-US" sz="1400" dirty="0"/>
                        <a:t>The key characteristics of the Type I R-M systems are that these enzymes are </a:t>
                      </a:r>
                      <a:r>
                        <a:rPr lang="en-US" sz="1400" dirty="0" err="1"/>
                        <a:t>multisubunit</a:t>
                      </a:r>
                      <a:r>
                        <a:rPr lang="en-US" sz="1400" dirty="0"/>
                        <a:t> proteins that </a:t>
                      </a:r>
                      <a:r>
                        <a:rPr lang="en-US" sz="1400" b="1" dirty="0"/>
                        <a:t>function as a single protein complex </a:t>
                      </a:r>
                      <a:r>
                        <a:rPr lang="en-US" sz="1400" dirty="0"/>
                        <a:t>and </a:t>
                      </a:r>
                      <a:r>
                        <a:rPr lang="en-US" sz="1400" b="1" dirty="0"/>
                        <a:t>usually contain two R subunits, two M subunits, and one S subunit</a:t>
                      </a:r>
                      <a:r>
                        <a:rPr lang="en-US" sz="1400" dirty="0"/>
                        <a:t>. After locating their recognition the enzyme moves</a:t>
                      </a:r>
                      <a:r>
                        <a:rPr lang="en-US" sz="1400" baseline="0" dirty="0"/>
                        <a:t> (</a:t>
                      </a:r>
                      <a:r>
                        <a:rPr lang="en-US" sz="1400" dirty="0" err="1"/>
                        <a:t>translocates</a:t>
                      </a:r>
                      <a:r>
                        <a:rPr lang="en-US" sz="1400" dirty="0"/>
                        <a:t>) along DNA until a collision with</a:t>
                      </a:r>
                      <a:r>
                        <a:rPr lang="en-US" sz="1400" baseline="0" dirty="0"/>
                        <a:t> a second enzyme </a:t>
                      </a:r>
                      <a:r>
                        <a:rPr lang="en-US" sz="1400" dirty="0"/>
                        <a:t>occurs that triggers cleavage. The </a:t>
                      </a:r>
                      <a:r>
                        <a:rPr lang="en-US" sz="1400" b="1" dirty="0"/>
                        <a:t>resulting fragments thus tend to be fairly random.  </a:t>
                      </a:r>
                      <a:r>
                        <a:rPr lang="en-US" sz="1400" b="1" dirty="0" err="1">
                          <a:solidFill>
                            <a:srgbClr val="FF0000"/>
                          </a:solidFill>
                        </a:rPr>
                        <a:t>HsdM</a:t>
                      </a:r>
                      <a:r>
                        <a:rPr lang="en-US" sz="1400" b="1" dirty="0">
                          <a:solidFill>
                            <a:srgbClr val="FF0000"/>
                          </a:solidFill>
                        </a:rPr>
                        <a:t>/R/S;</a:t>
                      </a:r>
                      <a:r>
                        <a:rPr lang="en-US" sz="1400" b="1" dirty="0"/>
                        <a:t> </a:t>
                      </a:r>
                      <a:r>
                        <a:rPr lang="en-US" sz="1400" b="1" dirty="0">
                          <a:solidFill>
                            <a:srgbClr val="FF0000"/>
                          </a:solidFill>
                        </a:rPr>
                        <a:t>Require ATP</a:t>
                      </a:r>
                      <a:r>
                        <a:rPr lang="en-US" sz="1400" dirty="0"/>
                        <a:t>.</a:t>
                      </a:r>
                    </a:p>
                  </a:txBody>
                  <a:tcPr marL="39017" marR="39017" marT="19508" marB="19508" anchor="ctr">
                    <a:lnL>
                      <a:noFill/>
                    </a:lnL>
                    <a:lnR>
                      <a:noFill/>
                    </a:lnR>
                    <a:lnT>
                      <a:noFill/>
                    </a:lnT>
                    <a:lnB>
                      <a:noFill/>
                    </a:lnB>
                    <a:solidFill>
                      <a:srgbClr val="FFFFFF"/>
                    </a:solidFill>
                  </a:tcPr>
                </a:tc>
                <a:extLst>
                  <a:ext uri="{0D108BD9-81ED-4DB2-BD59-A6C34878D82A}">
                    <a16:rowId xmlns:a16="http://schemas.microsoft.com/office/drawing/2014/main" val="347017348"/>
                  </a:ext>
                </a:extLst>
              </a:tr>
              <a:tr h="214490">
                <a:tc>
                  <a:txBody>
                    <a:bodyPr/>
                    <a:lstStyle/>
                    <a:p>
                      <a:endParaRPr lang="en-US" sz="1400" b="1" dirty="0"/>
                    </a:p>
                    <a:p>
                      <a:r>
                        <a:rPr lang="en-US" sz="1400" b="1" dirty="0"/>
                        <a:t>Type II</a:t>
                      </a:r>
                      <a:r>
                        <a:rPr lang="en-US" sz="1400" dirty="0"/>
                        <a:t>  - </a:t>
                      </a:r>
                      <a:r>
                        <a:rPr lang="en-US" sz="1400" b="1" dirty="0">
                          <a:solidFill>
                            <a:srgbClr val="FF0000"/>
                          </a:solidFill>
                        </a:rPr>
                        <a:t>these are the most common enzymes used for recombinant DNA work</a:t>
                      </a:r>
                    </a:p>
                  </a:txBody>
                  <a:tcPr marL="39017" marR="39017" marT="19508" marB="19508" anchor="ctr">
                    <a:lnL>
                      <a:noFill/>
                    </a:lnL>
                    <a:lnR>
                      <a:noFill/>
                    </a:lnR>
                    <a:lnT>
                      <a:noFill/>
                    </a:lnT>
                    <a:lnB>
                      <a:noFill/>
                    </a:lnB>
                    <a:solidFill>
                      <a:srgbClr val="F5F5DC"/>
                    </a:solidFill>
                  </a:tcPr>
                </a:tc>
                <a:extLst>
                  <a:ext uri="{0D108BD9-81ED-4DB2-BD59-A6C34878D82A}">
                    <a16:rowId xmlns:a16="http://schemas.microsoft.com/office/drawing/2014/main" val="4033594859"/>
                  </a:ext>
                </a:extLst>
              </a:tr>
              <a:tr h="1456010">
                <a:tc>
                  <a:txBody>
                    <a:bodyPr/>
                    <a:lstStyle/>
                    <a:p>
                      <a:r>
                        <a:rPr lang="en-US" sz="1400" dirty="0"/>
                        <a:t>The Type II restriction systems </a:t>
                      </a:r>
                      <a:r>
                        <a:rPr lang="en-US" sz="1400" b="1" dirty="0"/>
                        <a:t>typically contain individual restriction enzymes and modification enzymes encoded by separate genes</a:t>
                      </a:r>
                      <a:r>
                        <a:rPr lang="en-US" sz="1400" dirty="0"/>
                        <a:t>. The Type II restriction enzymes typically recognize specific DNA sequences and </a:t>
                      </a:r>
                      <a:r>
                        <a:rPr lang="en-US" sz="1400" b="1" dirty="0"/>
                        <a:t>cleave at constant positions at or close to that sequence to produce 5-phosphates and 3-hydroxyls</a:t>
                      </a:r>
                      <a:r>
                        <a:rPr lang="en-US" sz="1400" dirty="0"/>
                        <a:t>. Usually they require Mg2+ ions as a cofactor, although some have more exotic requirements. </a:t>
                      </a:r>
                      <a:r>
                        <a:rPr lang="en-US" sz="1400" b="1" dirty="0">
                          <a:solidFill>
                            <a:srgbClr val="FF0000"/>
                          </a:solidFill>
                        </a:rPr>
                        <a:t>Do not require ATP</a:t>
                      </a:r>
                      <a:r>
                        <a:rPr lang="en-US" sz="1400" b="0" dirty="0">
                          <a:solidFill>
                            <a:srgbClr val="FF0000"/>
                          </a:solidFill>
                        </a:rPr>
                        <a:t>.  </a:t>
                      </a:r>
                      <a:r>
                        <a:rPr lang="en-US" sz="1400" dirty="0"/>
                        <a:t>The methyltransferases usually recognize the same sequence although some are more promiscuous. </a:t>
                      </a:r>
                      <a:r>
                        <a:rPr lang="en-US" sz="1400" b="1" dirty="0"/>
                        <a:t>Three types of DNA methyltransferases have been found as part of Type II R-M systems forming either C5-methylcytosine, N4-methylcytosine or N6-methyladenine</a:t>
                      </a:r>
                      <a:r>
                        <a:rPr lang="en-US" sz="1400" dirty="0"/>
                        <a:t>. </a:t>
                      </a:r>
                    </a:p>
                  </a:txBody>
                  <a:tcPr marL="39017" marR="39017" marT="19508" marB="19508" anchor="ctr">
                    <a:lnL>
                      <a:noFill/>
                    </a:lnL>
                    <a:lnR>
                      <a:noFill/>
                    </a:lnR>
                    <a:lnT>
                      <a:noFill/>
                    </a:lnT>
                    <a:lnB>
                      <a:noFill/>
                    </a:lnB>
                    <a:solidFill>
                      <a:srgbClr val="FFFFFF"/>
                    </a:solidFill>
                  </a:tcPr>
                </a:tc>
                <a:extLst>
                  <a:ext uri="{0D108BD9-81ED-4DB2-BD59-A6C34878D82A}">
                    <a16:rowId xmlns:a16="http://schemas.microsoft.com/office/drawing/2014/main" val="232966864"/>
                  </a:ext>
                </a:extLst>
              </a:tr>
              <a:tr h="214490">
                <a:tc>
                  <a:txBody>
                    <a:bodyPr/>
                    <a:lstStyle/>
                    <a:p>
                      <a:r>
                        <a:rPr lang="en-US" sz="1400" b="1" dirty="0"/>
                        <a:t>Type III</a:t>
                      </a:r>
                      <a:r>
                        <a:rPr lang="en-US" sz="1400" dirty="0"/>
                        <a:t> </a:t>
                      </a:r>
                    </a:p>
                  </a:txBody>
                  <a:tcPr marL="39017" marR="39017" marT="19508" marB="19508" anchor="ctr">
                    <a:lnL>
                      <a:noFill/>
                    </a:lnL>
                    <a:lnR>
                      <a:noFill/>
                    </a:lnR>
                    <a:lnT>
                      <a:noFill/>
                    </a:lnT>
                    <a:lnB>
                      <a:noFill/>
                    </a:lnB>
                    <a:solidFill>
                      <a:srgbClr val="F5F5DC"/>
                    </a:solidFill>
                  </a:tcPr>
                </a:tc>
                <a:extLst>
                  <a:ext uri="{0D108BD9-81ED-4DB2-BD59-A6C34878D82A}">
                    <a16:rowId xmlns:a16="http://schemas.microsoft.com/office/drawing/2014/main" val="2576352320"/>
                  </a:ext>
                </a:extLst>
              </a:tr>
              <a:tr h="1768012">
                <a:tc>
                  <a:txBody>
                    <a:bodyPr/>
                    <a:lstStyle/>
                    <a:p>
                      <a:r>
                        <a:rPr lang="en-US" sz="1400" dirty="0"/>
                        <a:t>These systems are composed </a:t>
                      </a:r>
                      <a:r>
                        <a:rPr lang="en-US" sz="1400" b="1" dirty="0"/>
                        <a:t>of two genes (mod and res)</a:t>
                      </a:r>
                      <a:r>
                        <a:rPr lang="en-US" sz="1400" dirty="0"/>
                        <a:t> encoding protein subunits that function either in DNA recognition and modification (Mod) or restriction (Res). </a:t>
                      </a:r>
                      <a:r>
                        <a:rPr lang="en-US" sz="1400" b="1" dirty="0">
                          <a:solidFill>
                            <a:srgbClr val="FF0000"/>
                          </a:solidFill>
                        </a:rPr>
                        <a:t>Both subunits </a:t>
                      </a:r>
                      <a:r>
                        <a:rPr lang="en-US" sz="1400" b="1" dirty="0"/>
                        <a:t>are required for restriction</a:t>
                      </a:r>
                      <a:r>
                        <a:rPr lang="en-US" sz="1400" dirty="0"/>
                        <a:t>, which also has </a:t>
                      </a:r>
                      <a:r>
                        <a:rPr lang="en-US" sz="1400" b="1" dirty="0"/>
                        <a:t>an absolute requirement for ATP hydrolysis</a:t>
                      </a:r>
                      <a:r>
                        <a:rPr lang="en-US" sz="1400" dirty="0"/>
                        <a:t>. For DNA cleavage, </a:t>
                      </a:r>
                      <a:r>
                        <a:rPr lang="en-US" sz="1400" b="1" dirty="0"/>
                        <a:t>the enzyme must interact with two copies of a non-palindromic recognition sequence and the sites must be in an inverse orientation in the substrate DNA molecule</a:t>
                      </a:r>
                      <a:r>
                        <a:rPr lang="en-US" sz="1400" dirty="0"/>
                        <a:t>. Cleavage is preceded </a:t>
                      </a:r>
                      <a:r>
                        <a:rPr lang="en-US" sz="1400" b="1" dirty="0"/>
                        <a:t>by </a:t>
                      </a:r>
                      <a:r>
                        <a:rPr lang="en-US" sz="1400" b="1" dirty="0">
                          <a:solidFill>
                            <a:srgbClr val="FF0000"/>
                          </a:solidFill>
                        </a:rPr>
                        <a:t>ATP-dependent</a:t>
                      </a:r>
                      <a:r>
                        <a:rPr lang="en-US" sz="1400" b="1" dirty="0"/>
                        <a:t> DNA translocation</a:t>
                      </a:r>
                      <a:r>
                        <a:rPr lang="en-US" sz="1400" dirty="0"/>
                        <a:t> as with the Type I </a:t>
                      </a:r>
                      <a:r>
                        <a:rPr lang="en-US" sz="1400" dirty="0" err="1"/>
                        <a:t>REases</a:t>
                      </a:r>
                      <a:r>
                        <a:rPr lang="en-US" sz="1400" dirty="0"/>
                        <a:t> (</a:t>
                      </a:r>
                      <a:r>
                        <a:rPr lang="en-US" sz="1400" u="sng" dirty="0"/>
                        <a:t>but do not </a:t>
                      </a:r>
                      <a:r>
                        <a:rPr lang="en-US" sz="1400" b="1" u="sng" dirty="0"/>
                        <a:t>hydrolyze</a:t>
                      </a:r>
                      <a:r>
                        <a:rPr lang="en-US" sz="1400" u="sng" dirty="0"/>
                        <a:t> the ATP</a:t>
                      </a:r>
                      <a:r>
                        <a:rPr lang="en-US" sz="1400" dirty="0"/>
                        <a:t>). The enzymes cleave at a specific distance away from one of the two copies of their recognition sequence. The modification subunit can function independently of the endonuclease subunit to methylate DNA: in all known cases the methylated base formed is N6-methyladenine. </a:t>
                      </a:r>
                    </a:p>
                  </a:txBody>
                  <a:tcPr marL="39017" marR="39017" marT="19508" marB="19508" anchor="ctr">
                    <a:lnL>
                      <a:noFill/>
                    </a:lnL>
                    <a:lnR>
                      <a:noFill/>
                    </a:lnR>
                    <a:lnT>
                      <a:noFill/>
                    </a:lnT>
                    <a:lnB>
                      <a:noFill/>
                    </a:lnB>
                    <a:solidFill>
                      <a:srgbClr val="FFFFFF"/>
                    </a:solidFill>
                  </a:tcPr>
                </a:tc>
                <a:extLst>
                  <a:ext uri="{0D108BD9-81ED-4DB2-BD59-A6C34878D82A}">
                    <a16:rowId xmlns:a16="http://schemas.microsoft.com/office/drawing/2014/main" val="3994776917"/>
                  </a:ext>
                </a:extLst>
              </a:tr>
              <a:tr h="214490">
                <a:tc>
                  <a:txBody>
                    <a:bodyPr/>
                    <a:lstStyle/>
                    <a:p>
                      <a:r>
                        <a:rPr lang="en-US" sz="1400" b="1" dirty="0"/>
                        <a:t>Type IV</a:t>
                      </a:r>
                      <a:r>
                        <a:rPr lang="en-US" sz="1400" dirty="0"/>
                        <a:t> </a:t>
                      </a:r>
                    </a:p>
                  </a:txBody>
                  <a:tcPr marL="39017" marR="39017" marT="19508" marB="19508" anchor="ctr">
                    <a:lnL>
                      <a:noFill/>
                    </a:lnL>
                    <a:lnR>
                      <a:noFill/>
                    </a:lnR>
                    <a:lnT>
                      <a:noFill/>
                    </a:lnT>
                    <a:lnB>
                      <a:noFill/>
                    </a:lnB>
                    <a:solidFill>
                      <a:srgbClr val="F5F5DC"/>
                    </a:solidFill>
                  </a:tcPr>
                </a:tc>
                <a:extLst>
                  <a:ext uri="{0D108BD9-81ED-4DB2-BD59-A6C34878D82A}">
                    <a16:rowId xmlns:a16="http://schemas.microsoft.com/office/drawing/2014/main" val="411849705"/>
                  </a:ext>
                </a:extLst>
              </a:tr>
              <a:tr h="1144007">
                <a:tc>
                  <a:txBody>
                    <a:bodyPr/>
                    <a:lstStyle/>
                    <a:p>
                      <a:r>
                        <a:rPr lang="en-US" sz="1400" dirty="0"/>
                        <a:t>These systems are composed of </a:t>
                      </a:r>
                      <a:r>
                        <a:rPr lang="en-US" sz="1400" b="1" dirty="0"/>
                        <a:t>one or two genes </a:t>
                      </a:r>
                      <a:r>
                        <a:rPr lang="en-US" sz="1400" dirty="0"/>
                        <a:t>encoding proteins that </a:t>
                      </a:r>
                      <a:r>
                        <a:rPr lang="en-US" sz="1400" b="1" dirty="0">
                          <a:solidFill>
                            <a:srgbClr val="FF0000"/>
                          </a:solidFill>
                        </a:rPr>
                        <a:t>cleave only modified DNA</a:t>
                      </a:r>
                      <a:r>
                        <a:rPr lang="en-US" sz="1400" dirty="0"/>
                        <a:t>, including methylated, </a:t>
                      </a:r>
                      <a:r>
                        <a:rPr lang="en-US" sz="1400" dirty="0" err="1"/>
                        <a:t>hydroxymethylated</a:t>
                      </a:r>
                      <a:r>
                        <a:rPr lang="en-US" sz="1400" dirty="0"/>
                        <a:t> and glucosyl-</a:t>
                      </a:r>
                      <a:r>
                        <a:rPr lang="en-US" sz="1400" dirty="0" err="1"/>
                        <a:t>hydroxymethylated</a:t>
                      </a:r>
                      <a:r>
                        <a:rPr lang="en-US" sz="1400" dirty="0"/>
                        <a:t> bases. </a:t>
                      </a:r>
                      <a:r>
                        <a:rPr lang="en-US" sz="1400" b="1" dirty="0"/>
                        <a:t>Their recognition sequences have usually not been well defined except for </a:t>
                      </a:r>
                      <a:r>
                        <a:rPr lang="en-US" sz="1400" b="1" dirty="0" err="1">
                          <a:solidFill>
                            <a:srgbClr val="FF0000"/>
                          </a:solidFill>
                        </a:rPr>
                        <a:t>McrBC</a:t>
                      </a:r>
                      <a:r>
                        <a:rPr lang="en-US" sz="1400" b="1" dirty="0"/>
                        <a:t>,</a:t>
                      </a:r>
                      <a:r>
                        <a:rPr lang="en-US" sz="1400" dirty="0"/>
                        <a:t> which recognizes two dinucleotides of the general form </a:t>
                      </a:r>
                      <a:r>
                        <a:rPr lang="en-US" sz="1400" dirty="0" err="1"/>
                        <a:t>RmC</a:t>
                      </a:r>
                      <a:r>
                        <a:rPr lang="en-US" sz="1400" dirty="0"/>
                        <a:t> (a purine followed by a methylated cytosine either m4C or m5C) and which are separated by anywhere from 40-3000 bases.</a:t>
                      </a:r>
                      <a:r>
                        <a:rPr lang="en-US" sz="1400" b="1" dirty="0"/>
                        <a:t> Cleavage takes place approximately 30 bp away from one of the sites.</a:t>
                      </a:r>
                      <a:r>
                        <a:rPr lang="en-US" sz="1400" dirty="0"/>
                        <a:t>  </a:t>
                      </a:r>
                      <a:r>
                        <a:rPr lang="en-US" sz="1400" b="1" dirty="0">
                          <a:solidFill>
                            <a:srgbClr val="FF0000"/>
                          </a:solidFill>
                        </a:rPr>
                        <a:t>Do not require ATP</a:t>
                      </a:r>
                      <a:r>
                        <a:rPr lang="en-US" sz="1400" b="1" dirty="0"/>
                        <a:t>.</a:t>
                      </a:r>
                    </a:p>
                  </a:txBody>
                  <a:tcPr marL="39017" marR="39017" marT="19508" marB="19508" anchor="ctr">
                    <a:lnL>
                      <a:noFill/>
                    </a:lnL>
                    <a:lnR>
                      <a:noFill/>
                    </a:lnR>
                    <a:lnT>
                      <a:noFill/>
                    </a:lnT>
                    <a:lnB>
                      <a:noFill/>
                    </a:lnB>
                    <a:solidFill>
                      <a:srgbClr val="FFFFFF"/>
                    </a:solidFill>
                  </a:tcPr>
                </a:tc>
                <a:extLst>
                  <a:ext uri="{0D108BD9-81ED-4DB2-BD59-A6C34878D82A}">
                    <a16:rowId xmlns:a16="http://schemas.microsoft.com/office/drawing/2014/main" val="1316000036"/>
                  </a:ext>
                </a:extLst>
              </a:tr>
            </a:tbl>
          </a:graphicData>
        </a:graphic>
      </p:graphicFrame>
    </p:spTree>
    <p:extLst>
      <p:ext uri="{BB962C8B-B14F-4D97-AF65-F5344CB8AC3E}">
        <p14:creationId xmlns:p14="http://schemas.microsoft.com/office/powerpoint/2010/main" val="27994895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381000" y="225425"/>
            <a:ext cx="8686800" cy="6647974"/>
          </a:xfrm>
          <a:prstGeom prst="rect">
            <a:avLst/>
          </a:prstGeom>
          <a:noFill/>
          <a:ln w="9525">
            <a:noFill/>
            <a:miter lim="800000"/>
            <a:headEnd/>
            <a:tailEnd/>
          </a:ln>
        </p:spPr>
        <p:txBody>
          <a:bodyPr wrap="square">
            <a:spAutoFit/>
          </a:bodyPr>
          <a:lstStyle/>
          <a:p>
            <a:r>
              <a:rPr lang="en-US" sz="2200" b="1" dirty="0"/>
              <a:t>Type II.  </a:t>
            </a:r>
            <a:r>
              <a:rPr lang="en-US" sz="2200" dirty="0"/>
              <a:t>Most often </a:t>
            </a:r>
            <a:r>
              <a:rPr lang="en-US" sz="2200" b="1" dirty="0"/>
              <a:t>two different protein subunits which act independently</a:t>
            </a:r>
            <a:r>
              <a:rPr lang="en-US" sz="2200" dirty="0"/>
              <a:t>, one is the </a:t>
            </a:r>
            <a:r>
              <a:rPr lang="en-US" sz="2200" b="1" dirty="0"/>
              <a:t>endonuclease</a:t>
            </a:r>
            <a:r>
              <a:rPr lang="en-US" sz="2200" dirty="0"/>
              <a:t> and the other is the </a:t>
            </a:r>
            <a:r>
              <a:rPr lang="en-US" sz="2200" b="1" dirty="0"/>
              <a:t>methyl transferase</a:t>
            </a:r>
            <a:r>
              <a:rPr lang="en-US" sz="2200" dirty="0"/>
              <a:t>.  The endonuclease often acts  as a dimer binding opposite faces of the DNA. The methylase usually functions as a monomer.  Recognition pattern often a short (6-12 bp)</a:t>
            </a:r>
            <a:r>
              <a:rPr lang="en-US" sz="2200" b="1" dirty="0"/>
              <a:t>.</a:t>
            </a:r>
            <a:r>
              <a:rPr lang="en-US" sz="2200" dirty="0"/>
              <a:t>  </a:t>
            </a:r>
          </a:p>
          <a:p>
            <a:endParaRPr lang="en-US" sz="2200" dirty="0"/>
          </a:p>
          <a:p>
            <a:r>
              <a:rPr lang="en-US" sz="2200" dirty="0"/>
              <a:t>Cleavage occurs within or nearby the recognition sequence.  Endonuclease cleavage </a:t>
            </a:r>
            <a:r>
              <a:rPr lang="en-US" sz="2200" b="1" dirty="0"/>
              <a:t>requires Mg</a:t>
            </a:r>
            <a:r>
              <a:rPr lang="en-US" sz="2200" b="1" baseline="30000" dirty="0"/>
              <a:t>++</a:t>
            </a:r>
            <a:r>
              <a:rPr lang="en-US" sz="2200" b="1" dirty="0"/>
              <a:t> </a:t>
            </a:r>
            <a:r>
              <a:rPr lang="en-US" sz="2200" dirty="0"/>
              <a:t>but </a:t>
            </a:r>
            <a:r>
              <a:rPr lang="en-US" sz="2200" b="1" u="sng" dirty="0"/>
              <a:t>not</a:t>
            </a:r>
            <a:r>
              <a:rPr lang="en-US" sz="2200" dirty="0"/>
              <a:t>  </a:t>
            </a:r>
            <a:r>
              <a:rPr lang="en-US" sz="2200" b="1" dirty="0"/>
              <a:t>ATP. </a:t>
            </a:r>
            <a:r>
              <a:rPr lang="en-US" sz="2200" dirty="0"/>
              <a:t>Most type II enzymes do not require S-</a:t>
            </a:r>
            <a:r>
              <a:rPr lang="en-US" sz="2200" dirty="0" err="1"/>
              <a:t>adenosylmethionine</a:t>
            </a:r>
            <a:r>
              <a:rPr lang="en-US" sz="2200" dirty="0"/>
              <a:t> (SAM) for activity. However, for a small number of type II endonucleases the methylase resides in the same polypeptide chain and the endonuclease (i.e., type IIG; example </a:t>
            </a:r>
            <a:r>
              <a:rPr lang="en-US" sz="2200" dirty="0" err="1"/>
              <a:t>AcuI</a:t>
            </a:r>
            <a:r>
              <a:rPr lang="en-US" sz="2200" dirty="0"/>
              <a:t>) &amp; then </a:t>
            </a:r>
            <a:r>
              <a:rPr lang="en-US" sz="2200" b="1" dirty="0"/>
              <a:t>SAM </a:t>
            </a:r>
            <a:r>
              <a:rPr lang="en-US" sz="2200" dirty="0"/>
              <a:t>is stimulatory for the endonuclease. </a:t>
            </a:r>
          </a:p>
          <a:p>
            <a:endParaRPr lang="en-US" sz="2200" dirty="0"/>
          </a:p>
          <a:p>
            <a:r>
              <a:rPr lang="en-US" sz="2200" dirty="0"/>
              <a:t>Type II endonucleases always leave 5’ phosphate after cutting, in contrast acid hydrolysis of DNA chain leaves 3’ phosphates. </a:t>
            </a:r>
          </a:p>
          <a:p>
            <a:endParaRPr lang="en-US" sz="2200" dirty="0"/>
          </a:p>
          <a:p>
            <a:r>
              <a:rPr lang="en-US" sz="2200" dirty="0"/>
              <a:t>See other type II subtypes: </a:t>
            </a:r>
            <a:r>
              <a:rPr lang="en-US" sz="2200" dirty="0">
                <a:hlinkClick r:id="rId2"/>
              </a:rPr>
              <a:t>http://rebase.neb.com/cgi-bin/sublist</a:t>
            </a:r>
            <a:endParaRPr lang="en-US" sz="2200" dirty="0"/>
          </a:p>
          <a:p>
            <a:endParaRPr lang="en-US" b="1" dirty="0"/>
          </a:p>
          <a:p>
            <a:endParaRPr lang="en-US" sz="1200" dirty="0"/>
          </a:p>
        </p:txBody>
      </p:sp>
    </p:spTree>
    <p:extLst>
      <p:ext uri="{BB962C8B-B14F-4D97-AF65-F5344CB8AC3E}">
        <p14:creationId xmlns:p14="http://schemas.microsoft.com/office/powerpoint/2010/main" val="227879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5A8A60-9EBE-4FE9-AB0F-04B287340198}"/>
              </a:ext>
            </a:extLst>
          </p:cNvPr>
          <p:cNvSpPr/>
          <p:nvPr/>
        </p:nvSpPr>
        <p:spPr>
          <a:xfrm>
            <a:off x="685800" y="914400"/>
            <a:ext cx="8001000" cy="4524315"/>
          </a:xfrm>
          <a:prstGeom prst="rect">
            <a:avLst/>
          </a:prstGeom>
        </p:spPr>
        <p:txBody>
          <a:bodyPr wrap="square">
            <a:spAutoFit/>
          </a:bodyPr>
          <a:lstStyle/>
          <a:p>
            <a:r>
              <a:rPr lang="en-US" sz="2400" b="1" dirty="0"/>
              <a:t>Type IIP </a:t>
            </a:r>
            <a:r>
              <a:rPr lang="en-US" sz="2400" dirty="0"/>
              <a:t>- Recognize palindrome sequence and cut within. Example, </a:t>
            </a:r>
            <a:r>
              <a:rPr lang="en-US" sz="2400" b="1" dirty="0"/>
              <a:t>EcoRI</a:t>
            </a:r>
            <a:endParaRPr lang="en-US" sz="2400" dirty="0"/>
          </a:p>
          <a:p>
            <a:r>
              <a:rPr lang="en-US" sz="2400" dirty="0"/>
              <a:t>5 G/AATTC 3’</a:t>
            </a:r>
          </a:p>
          <a:p>
            <a:r>
              <a:rPr lang="en-US" sz="2400" dirty="0"/>
              <a:t>3’CTTAA/G 5’   </a:t>
            </a:r>
          </a:p>
          <a:p>
            <a:endParaRPr lang="en-US" sz="2400" dirty="0"/>
          </a:p>
          <a:p>
            <a:endParaRPr lang="en-US" sz="2400" dirty="0"/>
          </a:p>
          <a:p>
            <a:endParaRPr lang="en-US" sz="2400" dirty="0"/>
          </a:p>
          <a:p>
            <a:r>
              <a:rPr lang="en-US" sz="2400" dirty="0"/>
              <a:t>What are the components of a typical restriction endonuclease reaction mix and how does each contribute to the success of DNA cutting?  </a:t>
            </a:r>
          </a:p>
          <a:p>
            <a:endParaRPr lang="en-US" sz="2400" dirty="0">
              <a:hlinkClick r:id="rId2"/>
            </a:endParaRPr>
          </a:p>
          <a:p>
            <a:r>
              <a:rPr lang="en-US" sz="2400" dirty="0">
                <a:hlinkClick r:id="rId2"/>
              </a:rPr>
              <a:t>https://www.neb.com/products/r0101-ecori#pd-description</a:t>
            </a:r>
            <a:r>
              <a:rPr lang="en-US" sz="2400" dirty="0"/>
              <a:t> </a:t>
            </a:r>
          </a:p>
        </p:txBody>
      </p:sp>
    </p:spTree>
    <p:extLst>
      <p:ext uri="{BB962C8B-B14F-4D97-AF65-F5344CB8AC3E}">
        <p14:creationId xmlns:p14="http://schemas.microsoft.com/office/powerpoint/2010/main" val="191200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28600" y="381000"/>
            <a:ext cx="8229600" cy="1143000"/>
          </a:xfrm>
        </p:spPr>
        <p:txBody>
          <a:bodyPr/>
          <a:lstStyle/>
          <a:p>
            <a:pPr algn="l" eaLnBrk="1" hangingPunct="1"/>
            <a:r>
              <a:rPr lang="en-US" dirty="0"/>
              <a:t>    </a:t>
            </a:r>
            <a:r>
              <a:rPr lang="en-US" dirty="0">
                <a:solidFill>
                  <a:schemeClr val="accent2"/>
                </a:solidFill>
              </a:rPr>
              <a:t>1.</a:t>
            </a:r>
            <a:r>
              <a:rPr lang="en-US" dirty="0"/>
              <a:t> </a:t>
            </a:r>
            <a:r>
              <a:rPr lang="en-US" dirty="0">
                <a:solidFill>
                  <a:schemeClr val="tx2"/>
                </a:solidFill>
              </a:rPr>
              <a:t>5’ extension: </a:t>
            </a:r>
            <a:r>
              <a:rPr lang="en-US" dirty="0" err="1"/>
              <a:t>EcoRI</a:t>
            </a:r>
            <a:endParaRPr lang="en-US" dirty="0"/>
          </a:p>
        </p:txBody>
      </p:sp>
      <p:sp>
        <p:nvSpPr>
          <p:cNvPr id="25603" name="Rectangle 3"/>
          <p:cNvSpPr>
            <a:spLocks noGrp="1" noChangeArrowheads="1"/>
          </p:cNvSpPr>
          <p:nvPr>
            <p:ph idx="1"/>
          </p:nvPr>
        </p:nvSpPr>
        <p:spPr/>
        <p:txBody>
          <a:bodyPr/>
          <a:lstStyle/>
          <a:p>
            <a:pPr eaLnBrk="1" hangingPunct="1">
              <a:buFontTx/>
              <a:buNone/>
            </a:pPr>
            <a:r>
              <a:rPr lang="en-US" dirty="0"/>
              <a:t/>
            </a:r>
            <a:br>
              <a:rPr lang="en-US" dirty="0"/>
            </a:br>
            <a:r>
              <a:rPr lang="en-US" dirty="0"/>
              <a:t> </a:t>
            </a:r>
            <a:r>
              <a:rPr lang="en-US" sz="4400" dirty="0">
                <a:solidFill>
                  <a:schemeClr val="accent2"/>
                </a:solidFill>
              </a:rPr>
              <a:t>2.</a:t>
            </a:r>
            <a:r>
              <a:rPr lang="en-US" dirty="0"/>
              <a:t> </a:t>
            </a:r>
            <a:r>
              <a:rPr lang="en-US" sz="4400" dirty="0">
                <a:solidFill>
                  <a:schemeClr val="tx2"/>
                </a:solidFill>
              </a:rPr>
              <a:t>3’ extension:</a:t>
            </a:r>
            <a:r>
              <a:rPr lang="en-US" sz="4400" dirty="0"/>
              <a:t> </a:t>
            </a:r>
            <a:r>
              <a:rPr lang="en-US" sz="4400" dirty="0" err="1"/>
              <a:t>KpnI</a:t>
            </a:r>
            <a:endParaRPr lang="en-US" sz="4400" dirty="0"/>
          </a:p>
        </p:txBody>
      </p:sp>
      <p:pic>
        <p:nvPicPr>
          <p:cNvPr id="25604" name="Picture 4" descr="EcoR-I-cutsite_1"/>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6096000" y="762000"/>
            <a:ext cx="1828800" cy="457200"/>
          </a:xfrm>
          <a:prstGeom prst="rect">
            <a:avLst/>
          </a:prstGeom>
          <a:noFill/>
          <a:ln w="9525">
            <a:noFill/>
            <a:miter lim="800000"/>
            <a:headEnd/>
            <a:tailEnd/>
          </a:ln>
        </p:spPr>
      </p:pic>
      <p:pic>
        <p:nvPicPr>
          <p:cNvPr id="25605" name="Picture 5" descr="GGTACC"/>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bwMode="auto">
          <a:xfrm>
            <a:off x="6096000" y="2286000"/>
            <a:ext cx="1873250" cy="457200"/>
          </a:xfrm>
          <a:prstGeom prst="rect">
            <a:avLst/>
          </a:prstGeom>
          <a:noFill/>
          <a:ln w="9525">
            <a:noFill/>
            <a:miter lim="800000"/>
            <a:headEnd/>
            <a:tailEnd/>
          </a:ln>
        </p:spPr>
      </p:pic>
      <p:sp>
        <p:nvSpPr>
          <p:cNvPr id="25606" name="Rectangle 6"/>
          <p:cNvSpPr>
            <a:spLocks noChangeArrowheads="1"/>
          </p:cNvSpPr>
          <p:nvPr/>
        </p:nvSpPr>
        <p:spPr bwMode="auto">
          <a:xfrm>
            <a:off x="457200" y="3276600"/>
            <a:ext cx="8229600" cy="1143000"/>
          </a:xfrm>
          <a:prstGeom prst="rect">
            <a:avLst/>
          </a:prstGeom>
          <a:noFill/>
          <a:ln w="9525">
            <a:noFill/>
            <a:miter lim="800000"/>
            <a:headEnd/>
            <a:tailEnd/>
          </a:ln>
        </p:spPr>
        <p:txBody>
          <a:bodyPr anchor="ctr"/>
          <a:lstStyle/>
          <a:p>
            <a:r>
              <a:rPr lang="en-US" sz="4400" dirty="0">
                <a:solidFill>
                  <a:schemeClr val="tx2"/>
                </a:solidFill>
              </a:rPr>
              <a:t>   </a:t>
            </a:r>
            <a:r>
              <a:rPr lang="en-US" sz="4400" dirty="0">
                <a:solidFill>
                  <a:schemeClr val="accent2"/>
                </a:solidFill>
                <a:latin typeface="+mn-lt"/>
              </a:rPr>
              <a:t>3.</a:t>
            </a:r>
            <a:r>
              <a:rPr lang="en-US" sz="4400" dirty="0">
                <a:solidFill>
                  <a:schemeClr val="tx2"/>
                </a:solidFill>
                <a:latin typeface="+mn-lt"/>
              </a:rPr>
              <a:t> Blunt: </a:t>
            </a:r>
            <a:r>
              <a:rPr lang="en-US" sz="4400" dirty="0" err="1">
                <a:latin typeface="+mn-lt"/>
              </a:rPr>
              <a:t>SmaI</a:t>
            </a:r>
            <a:endParaRPr lang="en-US" sz="4400" dirty="0">
              <a:latin typeface="+mn-lt"/>
            </a:endParaRPr>
          </a:p>
        </p:txBody>
      </p:sp>
      <p:pic>
        <p:nvPicPr>
          <p:cNvPr id="25607" name="Picture 7" descr="CCCGG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Lst>
          </a:blip>
          <a:srcRect/>
          <a:stretch>
            <a:fillRect/>
          </a:stretch>
        </p:blipFill>
        <p:spPr bwMode="auto">
          <a:xfrm>
            <a:off x="6172200" y="3657600"/>
            <a:ext cx="1773238" cy="457200"/>
          </a:xfrm>
          <a:prstGeom prst="rect">
            <a:avLst/>
          </a:prstGeom>
          <a:noFill/>
          <a:ln w="9525">
            <a:noFill/>
            <a:miter lim="800000"/>
            <a:headEnd/>
            <a:tailEnd/>
          </a:ln>
        </p:spPr>
      </p:pic>
      <p:sp>
        <p:nvSpPr>
          <p:cNvPr id="25608" name="Text Box 8"/>
          <p:cNvSpPr txBox="1">
            <a:spLocks noChangeArrowheads="1"/>
          </p:cNvSpPr>
          <p:nvPr/>
        </p:nvSpPr>
        <p:spPr bwMode="auto">
          <a:xfrm>
            <a:off x="457200" y="4419600"/>
            <a:ext cx="8153400" cy="2123658"/>
          </a:xfrm>
          <a:prstGeom prst="rect">
            <a:avLst/>
          </a:prstGeom>
          <a:noFill/>
          <a:ln w="9525">
            <a:noFill/>
            <a:miter lim="800000"/>
            <a:headEnd/>
            <a:tailEnd/>
          </a:ln>
        </p:spPr>
        <p:txBody>
          <a:bodyPr>
            <a:spAutoFit/>
          </a:bodyPr>
          <a:lstStyle/>
          <a:p>
            <a:pPr>
              <a:spcBef>
                <a:spcPct val="50000"/>
              </a:spcBef>
            </a:pPr>
            <a:r>
              <a:rPr lang="en-US" sz="2400" dirty="0"/>
              <a:t>DNA “ends” left after cleavage: “</a:t>
            </a:r>
            <a:r>
              <a:rPr lang="en-US" sz="2400" dirty="0">
                <a:solidFill>
                  <a:schemeClr val="accent2"/>
                </a:solidFill>
              </a:rPr>
              <a:t>blunt or flush</a:t>
            </a:r>
            <a:r>
              <a:rPr lang="en-US" sz="2400" dirty="0"/>
              <a:t>” with no un-base paired DNA or “</a:t>
            </a:r>
            <a:r>
              <a:rPr lang="en-US" sz="2400" dirty="0">
                <a:solidFill>
                  <a:schemeClr val="accent2"/>
                </a:solidFill>
              </a:rPr>
              <a:t>sticky</a:t>
            </a:r>
            <a:r>
              <a:rPr lang="en-US" sz="2400" dirty="0"/>
              <a:t>” with either </a:t>
            </a:r>
            <a:r>
              <a:rPr lang="en-US" sz="2400" b="1" dirty="0"/>
              <a:t>5’ or 3’ single stranded DNA extensions</a:t>
            </a:r>
            <a:r>
              <a:rPr lang="en-US" sz="2400" dirty="0"/>
              <a:t>. </a:t>
            </a:r>
          </a:p>
          <a:p>
            <a:pPr>
              <a:spcBef>
                <a:spcPct val="50000"/>
              </a:spcBef>
            </a:pPr>
            <a:r>
              <a:rPr lang="en-US" sz="2400" dirty="0"/>
              <a:t>Blunt ends can always be joined but sticky ends require complementarity (so, the sequences must base pair).  </a:t>
            </a:r>
          </a:p>
        </p:txBody>
      </p:sp>
    </p:spTree>
    <p:extLst>
      <p:ext uri="{BB962C8B-B14F-4D97-AF65-F5344CB8AC3E}">
        <p14:creationId xmlns:p14="http://schemas.microsoft.com/office/powerpoint/2010/main" val="13042802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81000"/>
            <a:ext cx="8686800" cy="5909310"/>
          </a:xfrm>
          <a:prstGeom prst="rect">
            <a:avLst/>
          </a:prstGeom>
        </p:spPr>
        <p:txBody>
          <a:bodyPr wrap="square">
            <a:spAutoFit/>
          </a:bodyPr>
          <a:lstStyle/>
          <a:p>
            <a:pPr>
              <a:spcBef>
                <a:spcPct val="50000"/>
              </a:spcBef>
            </a:pPr>
            <a:r>
              <a:rPr lang="en-US" sz="2400" dirty="0"/>
              <a:t>DNA cut with an enzymes that leaves 5</a:t>
            </a:r>
            <a:r>
              <a:rPr lang="en-US" sz="2400" b="1" dirty="0"/>
              <a:t>’ sticky ends </a:t>
            </a:r>
            <a:r>
              <a:rPr lang="en-US" sz="2400" dirty="0"/>
              <a:t>can only be joined with DNA cut with an enzyme that leaves </a:t>
            </a:r>
            <a:r>
              <a:rPr lang="en-US" sz="2400" b="1" dirty="0"/>
              <a:t>compatible 5’ sticky ends</a:t>
            </a:r>
            <a:r>
              <a:rPr lang="en-US" sz="2400" dirty="0"/>
              <a:t>, </a:t>
            </a:r>
            <a:r>
              <a:rPr lang="en-US" sz="2400" i="1" dirty="0"/>
              <a:t>never with an enzyme that leaves 3’ sticky ends no mater what the sequence is.  </a:t>
            </a:r>
          </a:p>
          <a:p>
            <a:pPr>
              <a:spcBef>
                <a:spcPct val="50000"/>
              </a:spcBef>
            </a:pPr>
            <a:endParaRPr lang="en-US" sz="2400" i="1" dirty="0"/>
          </a:p>
          <a:p>
            <a:pPr>
              <a:spcBef>
                <a:spcPct val="50000"/>
              </a:spcBef>
            </a:pPr>
            <a:endParaRPr lang="en-US" sz="2400" i="1" dirty="0"/>
          </a:p>
          <a:p>
            <a:pPr>
              <a:spcBef>
                <a:spcPct val="50000"/>
              </a:spcBef>
            </a:pPr>
            <a:r>
              <a:rPr lang="en-US" sz="2200" dirty="0"/>
              <a:t>Enzymes that leave 3</a:t>
            </a:r>
            <a:r>
              <a:rPr lang="en-US" sz="2200" b="1" dirty="0"/>
              <a:t>’ sticky ends </a:t>
            </a:r>
            <a:r>
              <a:rPr lang="en-US" sz="2200" dirty="0"/>
              <a:t>can only be joined with DNA cut with an enzyme that also leaves </a:t>
            </a:r>
            <a:r>
              <a:rPr lang="en-US" sz="2200" b="1" dirty="0"/>
              <a:t>compatible 3’ sticky ends</a:t>
            </a:r>
            <a:r>
              <a:rPr lang="en-US" sz="2200" dirty="0"/>
              <a:t>, </a:t>
            </a:r>
            <a:r>
              <a:rPr lang="en-US" sz="2200" i="1" dirty="0"/>
              <a:t>never with an enzyme that leaves 5’ sticky ends no mater what the sequence is.  </a:t>
            </a:r>
          </a:p>
          <a:p>
            <a:pPr>
              <a:spcBef>
                <a:spcPct val="50000"/>
              </a:spcBef>
            </a:pPr>
            <a:endParaRPr lang="en-US" dirty="0"/>
          </a:p>
          <a:p>
            <a:pPr>
              <a:spcBef>
                <a:spcPct val="50000"/>
              </a:spcBef>
            </a:pPr>
            <a:endParaRPr lang="en-US" sz="2800" b="1" i="1" dirty="0"/>
          </a:p>
          <a:p>
            <a:pPr>
              <a:spcBef>
                <a:spcPct val="50000"/>
              </a:spcBef>
            </a:pPr>
            <a:r>
              <a:rPr lang="en-US" sz="2800" b="1" i="1" dirty="0"/>
              <a:t>Can you show this to be true? </a:t>
            </a:r>
            <a:endParaRPr lang="en-US" dirty="0"/>
          </a:p>
        </p:txBody>
      </p:sp>
      <p:pic>
        <p:nvPicPr>
          <p:cNvPr id="3" name="Picture 4" descr="EcoR-I-cutsite_1">
            <a:extLst>
              <a:ext uri="{FF2B5EF4-FFF2-40B4-BE49-F238E27FC236}">
                <a16:creationId xmlns:a16="http://schemas.microsoft.com/office/drawing/2014/main" id="{283FDE82-F0EC-49C2-978C-5E0BCBF56A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381000" y="2039035"/>
            <a:ext cx="2585324" cy="646331"/>
          </a:xfrm>
          <a:prstGeom prst="rect">
            <a:avLst/>
          </a:prstGeom>
          <a:noFill/>
          <a:ln w="9525">
            <a:noFill/>
            <a:miter lim="800000"/>
            <a:headEnd/>
            <a:tailEnd/>
          </a:ln>
        </p:spPr>
      </p:pic>
      <p:sp>
        <p:nvSpPr>
          <p:cNvPr id="5" name="TextBox 4">
            <a:extLst>
              <a:ext uri="{FF2B5EF4-FFF2-40B4-BE49-F238E27FC236}">
                <a16:creationId xmlns:a16="http://schemas.microsoft.com/office/drawing/2014/main" id="{79B49B7B-691F-4F70-A4B6-150389BCF3D0}"/>
              </a:ext>
            </a:extLst>
          </p:cNvPr>
          <p:cNvSpPr txBox="1"/>
          <p:nvPr/>
        </p:nvSpPr>
        <p:spPr>
          <a:xfrm>
            <a:off x="5949076" y="2039033"/>
            <a:ext cx="2514600" cy="646331"/>
          </a:xfrm>
          <a:prstGeom prst="rect">
            <a:avLst/>
          </a:prstGeom>
          <a:solidFill>
            <a:schemeClr val="bg1"/>
          </a:solidFill>
        </p:spPr>
        <p:txBody>
          <a:bodyPr wrap="square" rtlCol="0">
            <a:spAutoFit/>
          </a:bodyPr>
          <a:lstStyle/>
          <a:p>
            <a:r>
              <a:rPr lang="en-US" dirty="0"/>
              <a:t>5’..GAATT/C ..3’</a:t>
            </a:r>
          </a:p>
          <a:p>
            <a:r>
              <a:rPr lang="en-US" dirty="0"/>
              <a:t>3’..C/TTAAC..5’</a:t>
            </a:r>
          </a:p>
        </p:txBody>
      </p:sp>
      <p:sp>
        <p:nvSpPr>
          <p:cNvPr id="6" name="TextBox 5">
            <a:extLst>
              <a:ext uri="{FF2B5EF4-FFF2-40B4-BE49-F238E27FC236}">
                <a16:creationId xmlns:a16="http://schemas.microsoft.com/office/drawing/2014/main" id="{C249559A-356E-4B4E-9F19-12A18E7AEFEE}"/>
              </a:ext>
            </a:extLst>
          </p:cNvPr>
          <p:cNvSpPr txBox="1"/>
          <p:nvPr/>
        </p:nvSpPr>
        <p:spPr>
          <a:xfrm>
            <a:off x="3200400" y="2039034"/>
            <a:ext cx="2514600" cy="646331"/>
          </a:xfrm>
          <a:prstGeom prst="rect">
            <a:avLst/>
          </a:prstGeom>
          <a:solidFill>
            <a:schemeClr val="bg1"/>
          </a:solidFill>
        </p:spPr>
        <p:txBody>
          <a:bodyPr wrap="square" rtlCol="0">
            <a:spAutoFit/>
          </a:bodyPr>
          <a:lstStyle/>
          <a:p>
            <a:r>
              <a:rPr lang="en-US" dirty="0"/>
              <a:t>5’..A/AATTT ..3’</a:t>
            </a:r>
          </a:p>
          <a:p>
            <a:r>
              <a:rPr lang="en-US" dirty="0"/>
              <a:t>3’..TTTAA/A..5’</a:t>
            </a:r>
          </a:p>
        </p:txBody>
      </p:sp>
      <p:sp>
        <p:nvSpPr>
          <p:cNvPr id="7" name="TextBox 6">
            <a:extLst>
              <a:ext uri="{FF2B5EF4-FFF2-40B4-BE49-F238E27FC236}">
                <a16:creationId xmlns:a16="http://schemas.microsoft.com/office/drawing/2014/main" id="{A28ECC5D-C078-43D1-8505-E9B599A4A18A}"/>
              </a:ext>
            </a:extLst>
          </p:cNvPr>
          <p:cNvSpPr txBox="1"/>
          <p:nvPr/>
        </p:nvSpPr>
        <p:spPr>
          <a:xfrm>
            <a:off x="381000" y="2667000"/>
            <a:ext cx="8229600" cy="369332"/>
          </a:xfrm>
          <a:prstGeom prst="rect">
            <a:avLst/>
          </a:prstGeom>
          <a:noFill/>
        </p:spPr>
        <p:txBody>
          <a:bodyPr wrap="square" rtlCol="0">
            <a:spAutoFit/>
          </a:bodyPr>
          <a:lstStyle/>
          <a:p>
            <a:r>
              <a:rPr lang="en-US" dirty="0"/>
              <a:t>             A			B			C</a:t>
            </a:r>
          </a:p>
        </p:txBody>
      </p:sp>
    </p:spTree>
    <p:extLst>
      <p:ext uri="{BB962C8B-B14F-4D97-AF65-F5344CB8AC3E}">
        <p14:creationId xmlns:p14="http://schemas.microsoft.com/office/powerpoint/2010/main" val="52643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228600" y="228600"/>
            <a:ext cx="8686800" cy="4078039"/>
          </a:xfrm>
          <a:prstGeom prst="rect">
            <a:avLst/>
          </a:prstGeom>
          <a:noFill/>
          <a:ln w="9525">
            <a:noFill/>
            <a:miter lim="800000"/>
            <a:headEnd/>
            <a:tailEnd/>
          </a:ln>
        </p:spPr>
        <p:txBody>
          <a:bodyPr>
            <a:spAutoFit/>
          </a:bodyPr>
          <a:lstStyle/>
          <a:p>
            <a:pPr>
              <a:spcBef>
                <a:spcPct val="50000"/>
              </a:spcBef>
            </a:pPr>
            <a:r>
              <a:rPr lang="en-US" b="1" dirty="0"/>
              <a:t>Variations on a common theme – some other types of recognition sequences</a:t>
            </a:r>
          </a:p>
          <a:p>
            <a:pPr>
              <a:spcBef>
                <a:spcPct val="50000"/>
              </a:spcBef>
            </a:pPr>
            <a:r>
              <a:rPr lang="en-US" b="1" dirty="0"/>
              <a:t>Some type II can </a:t>
            </a:r>
            <a:r>
              <a:rPr lang="en-US" b="1" u="sng" dirty="0"/>
              <a:t>recognize and cut </a:t>
            </a:r>
            <a:r>
              <a:rPr lang="en-US" b="1" dirty="0"/>
              <a:t>within </a:t>
            </a:r>
            <a:r>
              <a:rPr lang="en-US" b="1" dirty="0">
                <a:solidFill>
                  <a:schemeClr val="accent2"/>
                </a:solidFill>
              </a:rPr>
              <a:t>interrupted palindromes</a:t>
            </a:r>
            <a:r>
              <a:rPr lang="en-US" dirty="0"/>
              <a:t> in which a particular segment can be any sequence.  Example, </a:t>
            </a:r>
            <a:r>
              <a:rPr lang="en-US" b="1" dirty="0" err="1"/>
              <a:t>BstXI</a:t>
            </a:r>
            <a:r>
              <a:rPr lang="en-US" b="1" dirty="0"/>
              <a:t> </a:t>
            </a:r>
            <a:r>
              <a:rPr lang="en-US" dirty="0"/>
              <a:t>  </a:t>
            </a:r>
          </a:p>
          <a:p>
            <a:pPr>
              <a:spcBef>
                <a:spcPts val="0"/>
              </a:spcBef>
            </a:pPr>
            <a:r>
              <a:rPr lang="en-US" sz="1600" dirty="0"/>
              <a:t>5’ CCANNNNN</a:t>
            </a:r>
            <a:r>
              <a:rPr lang="en-US" sz="1600" b="1" dirty="0">
                <a:solidFill>
                  <a:srgbClr val="FF0000"/>
                </a:solidFill>
              </a:rPr>
              <a:t>/</a:t>
            </a:r>
            <a:r>
              <a:rPr lang="en-US" sz="1600" dirty="0"/>
              <a:t>NTGG 3’</a:t>
            </a:r>
          </a:p>
          <a:p>
            <a:pPr>
              <a:spcBef>
                <a:spcPts val="0"/>
              </a:spcBef>
            </a:pPr>
            <a:r>
              <a:rPr lang="en-US" dirty="0"/>
              <a:t> </a:t>
            </a:r>
            <a:r>
              <a:rPr lang="en-US" sz="1600" dirty="0"/>
              <a:t>3’GGTN</a:t>
            </a:r>
            <a:r>
              <a:rPr lang="en-US" sz="1600" b="1" dirty="0">
                <a:solidFill>
                  <a:srgbClr val="FF0000"/>
                </a:solidFill>
              </a:rPr>
              <a:t>/</a:t>
            </a:r>
            <a:r>
              <a:rPr lang="en-US" sz="1600" dirty="0"/>
              <a:t>NNNNNACC 5’</a:t>
            </a:r>
          </a:p>
          <a:p>
            <a:endParaRPr lang="en-US" b="1" dirty="0"/>
          </a:p>
          <a:p>
            <a:r>
              <a:rPr lang="en-US" b="1" dirty="0"/>
              <a:t>Recognize an </a:t>
            </a:r>
            <a:r>
              <a:rPr lang="en-US" b="1" dirty="0">
                <a:solidFill>
                  <a:schemeClr val="accent2"/>
                </a:solidFill>
              </a:rPr>
              <a:t>asymmetric sequence</a:t>
            </a:r>
            <a:r>
              <a:rPr lang="en-US" b="1" dirty="0"/>
              <a:t> and cut within that sequence</a:t>
            </a:r>
            <a:r>
              <a:rPr lang="en-US" dirty="0"/>
              <a:t>.  Example, </a:t>
            </a:r>
            <a:r>
              <a:rPr lang="en-US" b="1" dirty="0" err="1"/>
              <a:t>BbvCI</a:t>
            </a:r>
            <a:r>
              <a:rPr lang="en-US" b="1" dirty="0"/>
              <a:t> </a:t>
            </a:r>
            <a:r>
              <a:rPr lang="en-US" dirty="0"/>
              <a:t>  5’ CC/TCAGC 3’ </a:t>
            </a:r>
          </a:p>
          <a:p>
            <a:r>
              <a:rPr lang="en-US" dirty="0"/>
              <a:t>              3’ GGAGT/CG 5’ </a:t>
            </a:r>
          </a:p>
          <a:p>
            <a:endParaRPr lang="en-US" b="1" dirty="0"/>
          </a:p>
          <a:p>
            <a:r>
              <a:rPr lang="en-US" b="1" dirty="0"/>
              <a:t>Recognize 4-6 base sequence, usually asymmetric, and </a:t>
            </a:r>
            <a:r>
              <a:rPr lang="en-US" b="1" dirty="0">
                <a:solidFill>
                  <a:schemeClr val="accent2"/>
                </a:solidFill>
              </a:rPr>
              <a:t>cleave at a precise site 1-20 nucleotides away (type IIA)</a:t>
            </a:r>
            <a:r>
              <a:rPr lang="en-US" dirty="0"/>
              <a:t>.  Example, </a:t>
            </a:r>
            <a:r>
              <a:rPr lang="en-US" b="1" dirty="0" err="1"/>
              <a:t>EarI</a:t>
            </a:r>
            <a:r>
              <a:rPr lang="en-US" dirty="0"/>
              <a:t>  5’ GGATG(N)12’</a:t>
            </a:r>
          </a:p>
          <a:p>
            <a:r>
              <a:rPr lang="en-US" dirty="0"/>
              <a:t>                                                                                         3’  CCTAC(N)10’</a:t>
            </a:r>
          </a:p>
          <a:p>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4">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554">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List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8288" y="1525588"/>
            <a:ext cx="581025" cy="5810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rebase.neb.com/rebase/rebsubtypesL.gif">
            <a:hlinkClick r:id="rId4"/>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07484" y="1131332"/>
            <a:ext cx="9009446" cy="534566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ome">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5486400"/>
            <a:ext cx="1238250" cy="7810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81200" y="762000"/>
            <a:ext cx="4724400" cy="369332"/>
          </a:xfrm>
          <a:prstGeom prst="rect">
            <a:avLst/>
          </a:prstGeom>
          <a:noFill/>
        </p:spPr>
        <p:txBody>
          <a:bodyPr wrap="square" rtlCol="0">
            <a:spAutoFit/>
          </a:bodyPr>
          <a:lstStyle/>
          <a:p>
            <a:r>
              <a:rPr lang="en-US" dirty="0"/>
              <a:t>Type II subtypes as defined by NEB</a:t>
            </a:r>
          </a:p>
        </p:txBody>
      </p:sp>
    </p:spTree>
    <p:extLst>
      <p:ext uri="{BB962C8B-B14F-4D97-AF65-F5344CB8AC3E}">
        <p14:creationId xmlns:p14="http://schemas.microsoft.com/office/powerpoint/2010/main" val="14283401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228600" y="12162"/>
            <a:ext cx="8686800" cy="3970318"/>
          </a:xfrm>
          <a:prstGeom prst="rect">
            <a:avLst/>
          </a:prstGeom>
          <a:noFill/>
          <a:ln w="9525">
            <a:noFill/>
            <a:miter lim="800000"/>
            <a:headEnd/>
            <a:tailEnd/>
          </a:ln>
        </p:spPr>
        <p:txBody>
          <a:bodyPr anchor="ctr">
            <a:spAutoFit/>
          </a:bodyPr>
          <a:lstStyle/>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a:p>
            <a:r>
              <a:rPr lang="en-US" b="1" dirty="0"/>
              <a:t>Nicking enzymes.</a:t>
            </a:r>
            <a:r>
              <a:rPr lang="en-US" dirty="0"/>
              <a:t>  Any of the above engineered to cleave only one strand.  Might be an enzyme that cannot form dimers or one in which only one subunit of the dimer is enzymatically active.  Example, N. </a:t>
            </a:r>
            <a:r>
              <a:rPr lang="en-US" dirty="0" err="1"/>
              <a:t>BbvC</a:t>
            </a:r>
            <a:r>
              <a:rPr lang="en-US" dirty="0"/>
              <a:t> IA </a:t>
            </a:r>
          </a:p>
          <a:p>
            <a:r>
              <a:rPr lang="en-US" dirty="0"/>
              <a:t>5’ GC</a:t>
            </a:r>
            <a:r>
              <a:rPr lang="en-US" u="sng" dirty="0"/>
              <a:t>T/G</a:t>
            </a:r>
            <a:r>
              <a:rPr lang="en-US" dirty="0"/>
              <a:t>AGG3’ </a:t>
            </a:r>
          </a:p>
          <a:p>
            <a:r>
              <a:rPr lang="en-US" dirty="0"/>
              <a:t>3’ CGACTCC5’  (cleavage only on top strand, between T and G)</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dirty="0"/>
              <a:t>A few </a:t>
            </a:r>
            <a:r>
              <a:rPr lang="en-US" b="1" dirty="0">
                <a:solidFill>
                  <a:schemeClr val="accent2"/>
                </a:solidFill>
              </a:rPr>
              <a:t>eukaryotic</a:t>
            </a:r>
            <a:r>
              <a:rPr lang="en-US" b="1" dirty="0"/>
              <a:t>, site specific, double strand DNA endonucleases</a:t>
            </a:r>
            <a:r>
              <a:rPr lang="en-US" dirty="0"/>
              <a:t> have been identified (e.g., yeast omega; HO, </a:t>
            </a:r>
            <a:r>
              <a:rPr lang="en-US" dirty="0" err="1"/>
              <a:t>Flp</a:t>
            </a:r>
            <a:r>
              <a:rPr lang="en-US" dirty="0"/>
              <a:t>) though these enzymes </a:t>
            </a:r>
            <a:r>
              <a:rPr lang="en-US" b="1" dirty="0"/>
              <a:t>do not possess modification subunits</a:t>
            </a:r>
            <a:r>
              <a:rPr lang="en-US" dirty="0"/>
              <a:t> and function in cellular </a:t>
            </a:r>
            <a:r>
              <a:rPr lang="en-US" b="1" dirty="0"/>
              <a:t>roles other than host DNA protection</a:t>
            </a:r>
            <a:r>
              <a:rPr lang="en-US" dirty="0"/>
              <a:t>.  Recognition sequences are often very rare (e.g., DNA rearrangements, </a:t>
            </a:r>
            <a:r>
              <a:rPr lang="en-US" b="1" dirty="0"/>
              <a:t>homing endonucleases </a:t>
            </a:r>
            <a:r>
              <a:rPr lang="en-US" dirty="0"/>
              <a:t>such as </a:t>
            </a:r>
            <a:r>
              <a:rPr lang="en-US" b="1" dirty="0" err="1"/>
              <a:t>Sce</a:t>
            </a:r>
            <a:r>
              <a:rPr lang="en-US" b="1" dirty="0"/>
              <a:t> I</a:t>
            </a:r>
            <a:r>
              <a:rPr lang="en-US" dirty="0"/>
              <a:t>, see NEB catalog).  5’TAGGGATAA/CAGGGTAAT 3’ (makes ds cut (1/4)</a:t>
            </a:r>
            <a:r>
              <a:rPr lang="en-US" baseline="30000" dirty="0"/>
              <a:t>18 </a:t>
            </a:r>
            <a:r>
              <a:rPr lang="en-US" dirty="0"/>
              <a:t>bp random DNA)</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p:txBody>
      </p:sp>
      <p:pic>
        <p:nvPicPr>
          <p:cNvPr id="24579" name="Picture 3" descr="Rebase"/>
          <p:cNvPicPr>
            <a:picLocks noChangeAspect="1" noChangeArrowheads="1"/>
          </p:cNvPicPr>
          <p:nvPr/>
        </p:nvPicPr>
        <p:blipFill>
          <a:blip r:embed="rId2" cstate="print"/>
          <a:srcRect/>
          <a:stretch>
            <a:fillRect/>
          </a:stretch>
        </p:blipFill>
        <p:spPr bwMode="auto">
          <a:xfrm>
            <a:off x="457200" y="4419600"/>
            <a:ext cx="1704975" cy="1771650"/>
          </a:xfrm>
          <a:prstGeom prst="rect">
            <a:avLst/>
          </a:prstGeom>
          <a:noFill/>
          <a:ln w="9525">
            <a:noFill/>
            <a:miter lim="800000"/>
            <a:headEnd/>
            <a:tailEnd/>
          </a:ln>
        </p:spPr>
      </p:pic>
      <p:graphicFrame>
        <p:nvGraphicFramePr>
          <p:cNvPr id="58372" name="Group 4"/>
          <p:cNvGraphicFramePr>
            <a:graphicFrameLocks noGrp="1"/>
          </p:cNvGraphicFramePr>
          <p:nvPr/>
        </p:nvGraphicFramePr>
        <p:xfrm>
          <a:off x="2438400" y="4572000"/>
          <a:ext cx="6178550" cy="549275"/>
        </p:xfrm>
        <a:graphic>
          <a:graphicData uri="http://schemas.openxmlformats.org/drawingml/2006/table">
            <a:tbl>
              <a:tblPr/>
              <a:tblGrid>
                <a:gridCol w="1379538">
                  <a:extLst>
                    <a:ext uri="{9D8B030D-6E8A-4147-A177-3AD203B41FA5}">
                      <a16:colId xmlns:a16="http://schemas.microsoft.com/office/drawing/2014/main" val="20000"/>
                    </a:ext>
                  </a:extLst>
                </a:gridCol>
                <a:gridCol w="1216025">
                  <a:extLst>
                    <a:ext uri="{9D8B030D-6E8A-4147-A177-3AD203B41FA5}">
                      <a16:colId xmlns:a16="http://schemas.microsoft.com/office/drawing/2014/main" val="20001"/>
                    </a:ext>
                  </a:extLst>
                </a:gridCol>
                <a:gridCol w="809625">
                  <a:extLst>
                    <a:ext uri="{9D8B030D-6E8A-4147-A177-3AD203B41FA5}">
                      <a16:colId xmlns:a16="http://schemas.microsoft.com/office/drawing/2014/main" val="20002"/>
                    </a:ext>
                  </a:extLst>
                </a:gridCol>
                <a:gridCol w="760412">
                  <a:extLst>
                    <a:ext uri="{9D8B030D-6E8A-4147-A177-3AD203B41FA5}">
                      <a16:colId xmlns:a16="http://schemas.microsoft.com/office/drawing/2014/main" val="20003"/>
                    </a:ext>
                  </a:extLst>
                </a:gridCol>
                <a:gridCol w="765175">
                  <a:extLst>
                    <a:ext uri="{9D8B030D-6E8A-4147-A177-3AD203B41FA5}">
                      <a16:colId xmlns:a16="http://schemas.microsoft.com/office/drawing/2014/main" val="20004"/>
                    </a:ext>
                  </a:extLst>
                </a:gridCol>
                <a:gridCol w="1247775">
                  <a:extLst>
                    <a:ext uri="{9D8B030D-6E8A-4147-A177-3AD203B41FA5}">
                      <a16:colId xmlns:a16="http://schemas.microsoft.com/office/drawing/2014/main" val="20005"/>
                    </a:ext>
                  </a:extLst>
                </a:gridCol>
              </a:tblGrid>
              <a:tr h="549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Symbol" pitchFamily="18" charset="2"/>
                          <a:ea typeface="Times New Roman" pitchFamily="18" charset="0"/>
                          <a:cs typeface="Courier New" pitchFamily="49" charset="0"/>
                        </a:rPr>
                        <a:t>·</a:t>
                      </a:r>
                      <a:r>
                        <a:rPr kumimoji="0" lang="en-US" sz="1000" b="0" i="0" u="none" strike="noStrike" cap="none" normalizeH="0" baseline="0" dirty="0">
                          <a:ln>
                            <a:noFill/>
                          </a:ln>
                          <a:solidFill>
                            <a:srgbClr val="000000"/>
                          </a:solidFill>
                          <a:effectLst/>
                          <a:latin typeface="Times New Roman" pitchFamily="18" charset="0"/>
                          <a:ea typeface="Times New Roman" pitchFamily="18" charset="0"/>
                          <a:cs typeface="Courier New" pitchFamily="49" charset="0"/>
                        </a:rPr>
                        <a:t>  </a:t>
                      </a:r>
                      <a:r>
                        <a:rPr kumimoji="0" lang="en-US" sz="1000" b="1" i="0" u="none" strike="noStrike" cap="none" normalizeH="0" baseline="0" dirty="0">
                          <a:ln>
                            <a:noFill/>
                          </a:ln>
                          <a:solidFill>
                            <a:srgbClr val="0000BB"/>
                          </a:solidFill>
                          <a:effectLst/>
                          <a:latin typeface="Times New Roman" pitchFamily="18" charset="0"/>
                          <a:ea typeface="Times New Roman" pitchFamily="18" charset="0"/>
                          <a:cs typeface="Courier New" pitchFamily="49" charset="0"/>
                          <a:hlinkClick r:id="rId3"/>
                        </a:rPr>
                        <a:t>Specificity Subunits</a:t>
                      </a:r>
                      <a:endParaRPr kumimoji="0" lang="en-US" sz="1000" b="0" i="0" u="none" strike="noStrike" cap="none" normalizeH="0" baseline="0" dirty="0">
                        <a:ln>
                          <a:noFill/>
                        </a:ln>
                        <a:solidFill>
                          <a:schemeClr val="tx1"/>
                        </a:solidFill>
                        <a:effectLst/>
                        <a:latin typeface="Times New Roman" pitchFamily="18" charset="0"/>
                        <a:ea typeface="Times New Roman" pitchFamily="18"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Symbol" pitchFamily="18" charset="2"/>
                          <a:ea typeface="Times New Roman" pitchFamily="18" charset="0"/>
                          <a:cs typeface="Courier New" pitchFamily="49" charset="0"/>
                        </a:rPr>
                        <a:t>·</a:t>
                      </a:r>
                      <a:r>
                        <a:rPr kumimoji="0" lang="en-US" sz="1000" b="0" i="0" u="none" strike="noStrike" cap="none" normalizeH="0" baseline="0" dirty="0">
                          <a:ln>
                            <a:noFill/>
                          </a:ln>
                          <a:solidFill>
                            <a:srgbClr val="000000"/>
                          </a:solidFill>
                          <a:effectLst/>
                          <a:latin typeface="Times New Roman" pitchFamily="18" charset="0"/>
                          <a:ea typeface="Times New Roman" pitchFamily="18" charset="0"/>
                          <a:cs typeface="Courier New" pitchFamily="49" charset="0"/>
                        </a:rPr>
                        <a:t>  </a:t>
                      </a:r>
                      <a:r>
                        <a:rPr kumimoji="0" lang="en-US" sz="1000" b="1" i="0" u="none" strike="noStrike" cap="none" normalizeH="0" baseline="0" dirty="0">
                          <a:ln>
                            <a:noFill/>
                          </a:ln>
                          <a:solidFill>
                            <a:srgbClr val="0000BB"/>
                          </a:solidFill>
                          <a:effectLst/>
                          <a:latin typeface="Times New Roman" pitchFamily="18" charset="0"/>
                          <a:ea typeface="Times New Roman" pitchFamily="18" charset="0"/>
                          <a:cs typeface="Courier New" pitchFamily="49" charset="0"/>
                          <a:hlinkClick r:id="rId4"/>
                        </a:rPr>
                        <a:t>Control Proteins</a:t>
                      </a:r>
                      <a:endParaRPr kumimoji="0" lang="en-US" sz="1000" b="0" i="0" u="none" strike="noStrike" cap="none" normalizeH="0" baseline="0" dirty="0">
                        <a:ln>
                          <a:noFill/>
                        </a:ln>
                        <a:solidFill>
                          <a:schemeClr val="tx1"/>
                        </a:solidFill>
                        <a:effectLst/>
                        <a:latin typeface="Times New Roman" pitchFamily="18" charset="0"/>
                        <a:ea typeface="Times New Roman" pitchFamily="18"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Symbol" pitchFamily="18" charset="2"/>
                          <a:ea typeface="Times New Roman" pitchFamily="18" charset="0"/>
                          <a:cs typeface="Courier New" pitchFamily="49" charset="0"/>
                        </a:rPr>
                        <a:t>·</a:t>
                      </a:r>
                      <a:r>
                        <a:rPr kumimoji="0" lang="en-US" sz="1000" b="0" i="0" u="none" strike="noStrike" cap="none" normalizeH="0" baseline="0" dirty="0">
                          <a:ln>
                            <a:noFill/>
                          </a:ln>
                          <a:solidFill>
                            <a:srgbClr val="000000"/>
                          </a:solidFill>
                          <a:effectLst/>
                          <a:latin typeface="Times New Roman" pitchFamily="18" charset="0"/>
                          <a:ea typeface="Times New Roman" pitchFamily="18" charset="0"/>
                          <a:cs typeface="Courier New" pitchFamily="49" charset="0"/>
                        </a:rPr>
                        <a:t>  </a:t>
                      </a:r>
                      <a:r>
                        <a:rPr kumimoji="0" lang="en-US" sz="1000" b="1" i="0" u="none" strike="noStrike" cap="none" normalizeH="0" baseline="0" dirty="0">
                          <a:ln>
                            <a:noFill/>
                          </a:ln>
                          <a:solidFill>
                            <a:srgbClr val="5577FF"/>
                          </a:solidFill>
                          <a:effectLst/>
                          <a:latin typeface="Times New Roman" pitchFamily="18" charset="0"/>
                          <a:ea typeface="Times New Roman" pitchFamily="18" charset="0"/>
                          <a:cs typeface="Courier New" pitchFamily="49" charset="0"/>
                          <a:hlinkClick r:id="rId5"/>
                        </a:rPr>
                        <a:t>Enzyme sub types...</a:t>
                      </a:r>
                      <a:endParaRPr kumimoji="0" lang="en-US" sz="1800" b="0" i="0" u="none" strike="noStrike" cap="none" normalizeH="0" baseline="0" dirty="0">
                        <a:ln>
                          <a:noFill/>
                        </a:ln>
                        <a:solidFill>
                          <a:schemeClr val="tx1"/>
                        </a:solidFill>
                        <a:effectLst/>
                        <a:latin typeface="Arial" charset="0"/>
                        <a:ea typeface="Times New Roman" pitchFamily="18" charset="0"/>
                        <a:cs typeface="Courier New" pitchFamily="49" charset="0"/>
                      </a:endParaRPr>
                    </a:p>
                  </a:txBody>
                  <a:tcP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Symbol" pitchFamily="18" charset="2"/>
                          <a:ea typeface="Times New Roman" pitchFamily="18" charset="0"/>
                          <a:cs typeface="Courier New" pitchFamily="49" charset="0"/>
                        </a:rPr>
                        <a:t>·</a:t>
                      </a:r>
                      <a:r>
                        <a:rPr kumimoji="0" lang="en-US" sz="1000" b="0" i="0" u="none" strike="noStrike" cap="none" normalizeH="0" baseline="0" dirty="0">
                          <a:ln>
                            <a:noFill/>
                          </a:ln>
                          <a:solidFill>
                            <a:srgbClr val="000000"/>
                          </a:solidFill>
                          <a:effectLst/>
                          <a:latin typeface="Times New Roman" pitchFamily="18" charset="0"/>
                          <a:ea typeface="Times New Roman" pitchFamily="18" charset="0"/>
                          <a:cs typeface="Courier New" pitchFamily="49" charset="0"/>
                        </a:rPr>
                        <a:t>  </a:t>
                      </a:r>
                      <a:r>
                        <a:rPr kumimoji="0" lang="en-US" sz="1000" b="1" i="0" u="none" strike="noStrike" cap="none" normalizeH="0" baseline="0" dirty="0">
                          <a:ln>
                            <a:noFill/>
                          </a:ln>
                          <a:solidFill>
                            <a:srgbClr val="5577FF"/>
                          </a:solidFill>
                          <a:effectLst/>
                          <a:latin typeface="Times New Roman" pitchFamily="18" charset="0"/>
                          <a:ea typeface="Times New Roman" pitchFamily="18" charset="0"/>
                          <a:cs typeface="Courier New" pitchFamily="49" charset="0"/>
                          <a:hlinkClick r:id="rId6"/>
                        </a:rPr>
                        <a:t>Newest Enzymes</a:t>
                      </a:r>
                      <a:endParaRPr kumimoji="0" lang="en-US" sz="1000" b="0" i="0" u="none" strike="noStrike" cap="none" normalizeH="0" baseline="0" dirty="0">
                        <a:ln>
                          <a:noFill/>
                        </a:ln>
                        <a:solidFill>
                          <a:schemeClr val="tx1"/>
                        </a:solidFill>
                        <a:effectLst/>
                        <a:latin typeface="Times New Roman" pitchFamily="18" charset="0"/>
                        <a:ea typeface="Times New Roman" pitchFamily="18"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Symbol" pitchFamily="18" charset="2"/>
                          <a:ea typeface="Times New Roman" pitchFamily="18" charset="0"/>
                          <a:cs typeface="Courier New" pitchFamily="49" charset="0"/>
                        </a:rPr>
                        <a:t>·</a:t>
                      </a:r>
                      <a:r>
                        <a:rPr kumimoji="0" lang="en-US" sz="1000" b="0" i="0" u="none" strike="noStrike" cap="none" normalizeH="0" baseline="0" dirty="0">
                          <a:ln>
                            <a:noFill/>
                          </a:ln>
                          <a:solidFill>
                            <a:srgbClr val="000000"/>
                          </a:solidFill>
                          <a:effectLst/>
                          <a:latin typeface="Times New Roman" pitchFamily="18" charset="0"/>
                          <a:ea typeface="Times New Roman" pitchFamily="18" charset="0"/>
                          <a:cs typeface="Courier New" pitchFamily="49" charset="0"/>
                        </a:rPr>
                        <a:t>  </a:t>
                      </a:r>
                      <a:r>
                        <a:rPr kumimoji="0" lang="en-US" sz="1000" b="1" i="0" u="none" strike="noStrike" cap="none" normalizeH="0" baseline="0" dirty="0" err="1">
                          <a:ln>
                            <a:noFill/>
                          </a:ln>
                          <a:solidFill>
                            <a:srgbClr val="0000BB"/>
                          </a:solidFill>
                          <a:effectLst/>
                          <a:latin typeface="Times New Roman" pitchFamily="18" charset="0"/>
                          <a:ea typeface="Times New Roman" pitchFamily="18" charset="0"/>
                          <a:cs typeface="Courier New" pitchFamily="49" charset="0"/>
                          <a:hlinkClick r:id="rId7"/>
                        </a:rPr>
                        <a:t>Putatives</a:t>
                      </a:r>
                      <a:endParaRPr kumimoji="0" lang="en-US" sz="1000" b="0" i="0" u="none" strike="noStrike" cap="none" normalizeH="0" baseline="0" dirty="0">
                        <a:ln>
                          <a:noFill/>
                        </a:ln>
                        <a:solidFill>
                          <a:schemeClr val="tx1"/>
                        </a:solidFill>
                        <a:effectLst/>
                        <a:latin typeface="Times New Roman" pitchFamily="18" charset="0"/>
                        <a:ea typeface="Times New Roman" pitchFamily="18"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Symbol" pitchFamily="18" charset="2"/>
                          <a:ea typeface="Times New Roman" pitchFamily="18" charset="0"/>
                          <a:cs typeface="Courier New" pitchFamily="49" charset="0"/>
                        </a:rPr>
                        <a:t>·</a:t>
                      </a:r>
                      <a:r>
                        <a:rPr kumimoji="0" lang="en-US" sz="1000" b="0" i="0" u="none" strike="noStrike" cap="none" normalizeH="0" baseline="0" dirty="0">
                          <a:ln>
                            <a:noFill/>
                          </a:ln>
                          <a:solidFill>
                            <a:srgbClr val="000000"/>
                          </a:solidFill>
                          <a:effectLst/>
                          <a:latin typeface="Times New Roman" pitchFamily="18" charset="0"/>
                          <a:ea typeface="Times New Roman" pitchFamily="18" charset="0"/>
                          <a:cs typeface="Courier New" pitchFamily="49" charset="0"/>
                        </a:rPr>
                        <a:t>  </a:t>
                      </a:r>
                      <a:r>
                        <a:rPr kumimoji="0" lang="en-US" sz="1000" b="1" i="0" u="none" strike="noStrike" cap="none" normalizeH="0" baseline="0" dirty="0">
                          <a:ln>
                            <a:noFill/>
                          </a:ln>
                          <a:solidFill>
                            <a:srgbClr val="0000BB"/>
                          </a:solidFill>
                          <a:effectLst/>
                          <a:latin typeface="Times New Roman" pitchFamily="18" charset="0"/>
                          <a:ea typeface="Times New Roman" pitchFamily="18" charset="0"/>
                          <a:cs typeface="Courier New" pitchFamily="49" charset="0"/>
                          <a:hlinkClick r:id="rId8"/>
                        </a:rPr>
                        <a:t>Type IIS</a:t>
                      </a:r>
                      <a:endParaRPr kumimoji="0" lang="en-US" sz="1800" b="0" i="0" u="none" strike="noStrike" cap="none" normalizeH="0" baseline="0" dirty="0">
                        <a:ln>
                          <a:noFill/>
                        </a:ln>
                        <a:solidFill>
                          <a:schemeClr val="tx1"/>
                        </a:solidFill>
                        <a:effectLst/>
                        <a:latin typeface="Arial" charset="0"/>
                        <a:ea typeface="Times New Roman" pitchFamily="18" charset="0"/>
                        <a:cs typeface="Courier New" pitchFamily="49" charset="0"/>
                      </a:endParaRPr>
                    </a:p>
                  </a:txBody>
                  <a:tcPr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Symbol" pitchFamily="18" charset="2"/>
                          <a:ea typeface="Times New Roman" pitchFamily="18" charset="0"/>
                          <a:cs typeface="Courier New" pitchFamily="49" charset="0"/>
                        </a:rPr>
                        <a:t>·</a:t>
                      </a:r>
                      <a:r>
                        <a:rPr kumimoji="0" lang="en-US" sz="1000" b="0" i="0" u="none" strike="noStrike" cap="none" normalizeH="0" baseline="0" dirty="0">
                          <a:ln>
                            <a:noFill/>
                          </a:ln>
                          <a:solidFill>
                            <a:srgbClr val="000000"/>
                          </a:solidFill>
                          <a:effectLst/>
                          <a:latin typeface="Times New Roman" pitchFamily="18" charset="0"/>
                          <a:ea typeface="Times New Roman" pitchFamily="18" charset="0"/>
                          <a:cs typeface="Courier New" pitchFamily="49" charset="0"/>
                        </a:rPr>
                        <a:t>  </a:t>
                      </a:r>
                      <a:r>
                        <a:rPr kumimoji="0" lang="en-US" sz="1000" b="1" i="0" u="none" strike="noStrike" cap="none" normalizeH="0" baseline="0" dirty="0">
                          <a:ln>
                            <a:noFill/>
                          </a:ln>
                          <a:solidFill>
                            <a:srgbClr val="0000BB"/>
                          </a:solidFill>
                          <a:effectLst/>
                          <a:latin typeface="Times New Roman" pitchFamily="18" charset="0"/>
                          <a:ea typeface="Times New Roman" pitchFamily="18" charset="0"/>
                          <a:cs typeface="Courier New" pitchFamily="49" charset="0"/>
                          <a:hlinkClick r:id="rId9"/>
                        </a:rPr>
                        <a:t>Type I</a:t>
                      </a:r>
                      <a:endParaRPr kumimoji="0" lang="en-US" sz="1000" b="0" i="0" u="none" strike="noStrike" cap="none" normalizeH="0" baseline="0" dirty="0">
                        <a:ln>
                          <a:noFill/>
                        </a:ln>
                        <a:solidFill>
                          <a:schemeClr val="tx1"/>
                        </a:solidFill>
                        <a:effectLst/>
                        <a:latin typeface="Times New Roman" pitchFamily="18" charset="0"/>
                        <a:ea typeface="Times New Roman" pitchFamily="18"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Symbol" pitchFamily="18" charset="2"/>
                          <a:ea typeface="Times New Roman" pitchFamily="18" charset="0"/>
                          <a:cs typeface="Courier New" pitchFamily="49" charset="0"/>
                        </a:rPr>
                        <a:t>·</a:t>
                      </a:r>
                      <a:r>
                        <a:rPr kumimoji="0" lang="en-US" sz="1000" b="0" i="0" u="none" strike="noStrike" cap="none" normalizeH="0" baseline="0" dirty="0">
                          <a:ln>
                            <a:noFill/>
                          </a:ln>
                          <a:solidFill>
                            <a:srgbClr val="000000"/>
                          </a:solidFill>
                          <a:effectLst/>
                          <a:latin typeface="Times New Roman" pitchFamily="18" charset="0"/>
                          <a:ea typeface="Times New Roman" pitchFamily="18" charset="0"/>
                          <a:cs typeface="Courier New" pitchFamily="49" charset="0"/>
                        </a:rPr>
                        <a:t>  </a:t>
                      </a:r>
                      <a:r>
                        <a:rPr kumimoji="0" lang="en-US" sz="1000" b="1" i="0" u="none" strike="noStrike" cap="none" normalizeH="0" baseline="0" dirty="0">
                          <a:ln>
                            <a:noFill/>
                          </a:ln>
                          <a:solidFill>
                            <a:srgbClr val="0000BB"/>
                          </a:solidFill>
                          <a:effectLst/>
                          <a:latin typeface="Times New Roman" pitchFamily="18" charset="0"/>
                          <a:ea typeface="Times New Roman" pitchFamily="18" charset="0"/>
                          <a:cs typeface="Courier New" pitchFamily="49" charset="0"/>
                          <a:hlinkClick r:id="rId10"/>
                        </a:rPr>
                        <a:t>Type IIG</a:t>
                      </a:r>
                      <a:endParaRPr kumimoji="0" lang="en-US" sz="1000" b="0" i="0" u="none" strike="noStrike" cap="none" normalizeH="0" baseline="0" dirty="0">
                        <a:ln>
                          <a:noFill/>
                        </a:ln>
                        <a:solidFill>
                          <a:schemeClr val="tx1"/>
                        </a:solidFill>
                        <a:effectLst/>
                        <a:latin typeface="Times New Roman" pitchFamily="18" charset="0"/>
                        <a:ea typeface="Times New Roman" pitchFamily="18"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Symbol" pitchFamily="18" charset="2"/>
                          <a:ea typeface="Times New Roman" pitchFamily="18" charset="0"/>
                          <a:cs typeface="Courier New" pitchFamily="49" charset="0"/>
                        </a:rPr>
                        <a:t>·</a:t>
                      </a:r>
                      <a:r>
                        <a:rPr kumimoji="0" lang="en-US" sz="1000" b="0" i="0" u="none" strike="noStrike" cap="none" normalizeH="0" baseline="0" dirty="0">
                          <a:ln>
                            <a:noFill/>
                          </a:ln>
                          <a:solidFill>
                            <a:srgbClr val="000000"/>
                          </a:solidFill>
                          <a:effectLst/>
                          <a:latin typeface="Times New Roman" pitchFamily="18" charset="0"/>
                          <a:ea typeface="Times New Roman" pitchFamily="18" charset="0"/>
                          <a:cs typeface="Courier New" pitchFamily="49" charset="0"/>
                        </a:rPr>
                        <a:t>  </a:t>
                      </a:r>
                      <a:r>
                        <a:rPr kumimoji="0" lang="en-US" sz="1000" b="1" i="0" u="none" strike="noStrike" cap="none" normalizeH="0" baseline="0" dirty="0">
                          <a:ln>
                            <a:noFill/>
                          </a:ln>
                          <a:solidFill>
                            <a:srgbClr val="0000BB"/>
                          </a:solidFill>
                          <a:effectLst/>
                          <a:latin typeface="Times New Roman" pitchFamily="18" charset="0"/>
                          <a:ea typeface="Times New Roman" pitchFamily="18" charset="0"/>
                          <a:cs typeface="Courier New" pitchFamily="49" charset="0"/>
                          <a:hlinkClick r:id="rId11"/>
                        </a:rPr>
                        <a:t>Type IIB</a:t>
                      </a:r>
                      <a:endParaRPr kumimoji="0" lang="en-US" sz="1800" b="0" i="0" u="none" strike="noStrike" cap="none" normalizeH="0" baseline="0" dirty="0">
                        <a:ln>
                          <a:noFill/>
                        </a:ln>
                        <a:solidFill>
                          <a:schemeClr val="tx1"/>
                        </a:solidFill>
                        <a:effectLst/>
                        <a:latin typeface="Arial" charset="0"/>
                        <a:ea typeface="Times New Roman" pitchFamily="18" charset="0"/>
                        <a:cs typeface="Courier New" pitchFamily="49" charset="0"/>
                      </a:endParaRPr>
                    </a:p>
                  </a:txBody>
                  <a:tcPr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Symbol" pitchFamily="18" charset="2"/>
                          <a:ea typeface="Times New Roman" pitchFamily="18" charset="0"/>
                          <a:cs typeface="Courier New" pitchFamily="49" charset="0"/>
                        </a:rPr>
                        <a:t>·</a:t>
                      </a:r>
                      <a:r>
                        <a:rPr kumimoji="0" lang="en-US" sz="1000" b="0" i="0" u="none" strike="noStrike" cap="none" normalizeH="0" baseline="0" dirty="0">
                          <a:ln>
                            <a:noFill/>
                          </a:ln>
                          <a:solidFill>
                            <a:srgbClr val="000000"/>
                          </a:solidFill>
                          <a:effectLst/>
                          <a:latin typeface="Times New Roman" pitchFamily="18" charset="0"/>
                          <a:ea typeface="Times New Roman" pitchFamily="18" charset="0"/>
                          <a:cs typeface="Courier New" pitchFamily="49" charset="0"/>
                        </a:rPr>
                        <a:t>  </a:t>
                      </a:r>
                      <a:r>
                        <a:rPr kumimoji="0" lang="en-US" sz="1000" b="1" i="0" u="none" strike="noStrike" cap="none" normalizeH="0" baseline="0" dirty="0">
                          <a:ln>
                            <a:noFill/>
                          </a:ln>
                          <a:solidFill>
                            <a:srgbClr val="0000BB"/>
                          </a:solidFill>
                          <a:effectLst/>
                          <a:latin typeface="Times New Roman" pitchFamily="18" charset="0"/>
                          <a:ea typeface="Times New Roman" pitchFamily="18" charset="0"/>
                          <a:cs typeface="Courier New" pitchFamily="49" charset="0"/>
                          <a:hlinkClick r:id="rId12"/>
                        </a:rPr>
                        <a:t>Type III</a:t>
                      </a:r>
                      <a:endParaRPr kumimoji="0" lang="en-US" sz="1000" b="0" i="0" u="none" strike="noStrike" cap="none" normalizeH="0" baseline="0" dirty="0">
                        <a:ln>
                          <a:noFill/>
                        </a:ln>
                        <a:solidFill>
                          <a:schemeClr val="tx1"/>
                        </a:solidFill>
                        <a:effectLst/>
                        <a:latin typeface="Times New Roman" pitchFamily="18" charset="0"/>
                        <a:ea typeface="Times New Roman" pitchFamily="18"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Symbol" pitchFamily="18" charset="2"/>
                          <a:ea typeface="Times New Roman" pitchFamily="18" charset="0"/>
                          <a:cs typeface="Courier New" pitchFamily="49" charset="0"/>
                        </a:rPr>
                        <a:t>·</a:t>
                      </a:r>
                      <a:r>
                        <a:rPr kumimoji="0" lang="en-US" sz="1000" b="0" i="0" u="none" strike="noStrike" cap="none" normalizeH="0" baseline="0" dirty="0">
                          <a:ln>
                            <a:noFill/>
                          </a:ln>
                          <a:solidFill>
                            <a:srgbClr val="000000"/>
                          </a:solidFill>
                          <a:effectLst/>
                          <a:latin typeface="Times New Roman" pitchFamily="18" charset="0"/>
                          <a:ea typeface="Times New Roman" pitchFamily="18" charset="0"/>
                          <a:cs typeface="Courier New" pitchFamily="49" charset="0"/>
                        </a:rPr>
                        <a:t>  </a:t>
                      </a:r>
                      <a:r>
                        <a:rPr kumimoji="0" lang="en-US" sz="1000" b="1" i="0" u="none" strike="noStrike" cap="none" normalizeH="0" baseline="0" dirty="0">
                          <a:ln>
                            <a:noFill/>
                          </a:ln>
                          <a:solidFill>
                            <a:srgbClr val="0000BB"/>
                          </a:solidFill>
                          <a:effectLst/>
                          <a:latin typeface="Times New Roman" pitchFamily="18" charset="0"/>
                          <a:ea typeface="Times New Roman" pitchFamily="18" charset="0"/>
                          <a:cs typeface="Courier New" pitchFamily="49" charset="0"/>
                          <a:hlinkClick r:id="rId13"/>
                        </a:rPr>
                        <a:t>Type IV</a:t>
                      </a:r>
                      <a:endParaRPr kumimoji="0" lang="en-US" sz="1800" b="0" i="0" u="none" strike="noStrike" cap="none" normalizeH="0" baseline="0" dirty="0">
                        <a:ln>
                          <a:noFill/>
                        </a:ln>
                        <a:solidFill>
                          <a:schemeClr val="tx1"/>
                        </a:solidFill>
                        <a:effectLst/>
                        <a:latin typeface="Arial" charset="0"/>
                        <a:ea typeface="Times New Roman" pitchFamily="18" charset="0"/>
                        <a:cs typeface="Courier New" pitchFamily="49" charset="0"/>
                      </a:endParaRPr>
                    </a:p>
                  </a:txBody>
                  <a:tcPr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Symbol" pitchFamily="18" charset="2"/>
                          <a:ea typeface="Times New Roman" pitchFamily="18" charset="0"/>
                          <a:cs typeface="Courier New" pitchFamily="49" charset="0"/>
                        </a:rPr>
                        <a:t>·</a:t>
                      </a:r>
                      <a:r>
                        <a:rPr kumimoji="0" lang="en-US" sz="1000" b="0" i="0" u="none" strike="noStrike" cap="none" normalizeH="0" baseline="0" dirty="0">
                          <a:ln>
                            <a:noFill/>
                          </a:ln>
                          <a:solidFill>
                            <a:srgbClr val="000000"/>
                          </a:solidFill>
                          <a:effectLst/>
                          <a:latin typeface="Times New Roman" pitchFamily="18" charset="0"/>
                          <a:ea typeface="Times New Roman" pitchFamily="18" charset="0"/>
                          <a:cs typeface="Courier New" pitchFamily="49" charset="0"/>
                        </a:rPr>
                        <a:t>  </a:t>
                      </a:r>
                      <a:r>
                        <a:rPr kumimoji="0" lang="en-US" sz="1000" b="1" i="0" u="none" strike="noStrike" cap="none" normalizeH="0" baseline="0" dirty="0">
                          <a:ln>
                            <a:noFill/>
                          </a:ln>
                          <a:solidFill>
                            <a:srgbClr val="0000BB"/>
                          </a:solidFill>
                          <a:effectLst/>
                          <a:latin typeface="Times New Roman" pitchFamily="18" charset="0"/>
                          <a:ea typeface="Times New Roman" pitchFamily="18" charset="0"/>
                          <a:cs typeface="Courier New" pitchFamily="49" charset="0"/>
                          <a:hlinkClick r:id="rId14"/>
                        </a:rPr>
                        <a:t>Homing</a:t>
                      </a:r>
                      <a:endParaRPr kumimoji="0" lang="en-US" sz="1000" b="0" i="0" u="none" strike="noStrike" cap="none" normalizeH="0" baseline="0" dirty="0">
                        <a:ln>
                          <a:noFill/>
                        </a:ln>
                        <a:solidFill>
                          <a:schemeClr val="tx1"/>
                        </a:solidFill>
                        <a:effectLst/>
                        <a:latin typeface="Times New Roman" pitchFamily="18" charset="0"/>
                        <a:ea typeface="Times New Roman" pitchFamily="18"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Symbol" pitchFamily="18" charset="2"/>
                          <a:ea typeface="Times New Roman" pitchFamily="18" charset="0"/>
                          <a:cs typeface="Courier New" pitchFamily="49" charset="0"/>
                        </a:rPr>
                        <a:t>·</a:t>
                      </a:r>
                      <a:r>
                        <a:rPr kumimoji="0" lang="en-US" sz="1000" b="0" i="0" u="none" strike="noStrike" cap="none" normalizeH="0" baseline="0" dirty="0">
                          <a:ln>
                            <a:noFill/>
                          </a:ln>
                          <a:solidFill>
                            <a:srgbClr val="000000"/>
                          </a:solidFill>
                          <a:effectLst/>
                          <a:latin typeface="Times New Roman" pitchFamily="18" charset="0"/>
                          <a:ea typeface="Times New Roman" pitchFamily="18" charset="0"/>
                          <a:cs typeface="Courier New" pitchFamily="49" charset="0"/>
                        </a:rPr>
                        <a:t>  </a:t>
                      </a:r>
                      <a:r>
                        <a:rPr kumimoji="0" lang="en-US" sz="1000" b="1" i="0" u="none" strike="noStrike" cap="none" normalizeH="0" baseline="0" dirty="0" err="1">
                          <a:ln>
                            <a:noFill/>
                          </a:ln>
                          <a:solidFill>
                            <a:srgbClr val="0000BB"/>
                          </a:solidFill>
                          <a:effectLst/>
                          <a:latin typeface="Times New Roman" pitchFamily="18" charset="0"/>
                          <a:ea typeface="Times New Roman" pitchFamily="18" charset="0"/>
                          <a:cs typeface="Courier New" pitchFamily="49" charset="0"/>
                          <a:hlinkClick r:id="rId15"/>
                        </a:rPr>
                        <a:t>Weirdos</a:t>
                      </a:r>
                      <a:endParaRPr kumimoji="0" lang="en-US" sz="1800" b="0" i="0" u="none" strike="noStrike" cap="none" normalizeH="0" baseline="0" dirty="0">
                        <a:ln>
                          <a:noFill/>
                        </a:ln>
                        <a:solidFill>
                          <a:schemeClr val="tx1"/>
                        </a:solidFill>
                        <a:effectLst/>
                        <a:latin typeface="Arial" charset="0"/>
                        <a:ea typeface="Times New Roman" pitchFamily="18" charset="0"/>
                        <a:cs typeface="Courier New" pitchFamily="49" charset="0"/>
                      </a:endParaRPr>
                    </a:p>
                  </a:txBody>
                  <a:tcPr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Symbol" pitchFamily="18" charset="2"/>
                          <a:ea typeface="Times New Roman" pitchFamily="18" charset="0"/>
                          <a:cs typeface="Courier New" pitchFamily="49" charset="0"/>
                        </a:rPr>
                        <a:t>·</a:t>
                      </a:r>
                      <a:r>
                        <a:rPr kumimoji="0" lang="en-US" sz="1000" b="0" i="0" u="none" strike="noStrike" cap="none" normalizeH="0" baseline="0" dirty="0">
                          <a:ln>
                            <a:noFill/>
                          </a:ln>
                          <a:solidFill>
                            <a:srgbClr val="000000"/>
                          </a:solidFill>
                          <a:effectLst/>
                          <a:latin typeface="Times New Roman" pitchFamily="18" charset="0"/>
                          <a:ea typeface="Times New Roman" pitchFamily="18" charset="0"/>
                          <a:cs typeface="Courier New" pitchFamily="49" charset="0"/>
                        </a:rPr>
                        <a:t>  </a:t>
                      </a:r>
                      <a:r>
                        <a:rPr kumimoji="0" lang="en-US" sz="1000" b="1" i="0" u="none" strike="noStrike" cap="none" normalizeH="0" baseline="0" dirty="0">
                          <a:ln>
                            <a:noFill/>
                          </a:ln>
                          <a:solidFill>
                            <a:srgbClr val="0000BB"/>
                          </a:solidFill>
                          <a:effectLst/>
                          <a:latin typeface="Times New Roman" pitchFamily="18" charset="0"/>
                          <a:ea typeface="Times New Roman" pitchFamily="18" charset="0"/>
                          <a:cs typeface="Courier New" pitchFamily="49" charset="0"/>
                          <a:hlinkClick r:id="rId16"/>
                        </a:rPr>
                        <a:t>Nicking Enzymes</a:t>
                      </a:r>
                      <a:endParaRPr kumimoji="0" lang="en-US" sz="1000" b="0" i="0" u="none" strike="noStrike" cap="none" normalizeH="0" baseline="0" dirty="0">
                        <a:ln>
                          <a:noFill/>
                        </a:ln>
                        <a:solidFill>
                          <a:schemeClr val="tx1"/>
                        </a:solidFill>
                        <a:effectLst/>
                        <a:latin typeface="Times New Roman" pitchFamily="18" charset="0"/>
                        <a:ea typeface="Times New Roman" pitchFamily="18"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Symbol" pitchFamily="18" charset="2"/>
                          <a:ea typeface="Times New Roman" pitchFamily="18" charset="0"/>
                          <a:cs typeface="Courier New" pitchFamily="49" charset="0"/>
                        </a:rPr>
                        <a:t>·</a:t>
                      </a:r>
                      <a:r>
                        <a:rPr kumimoji="0" lang="en-US" sz="1000" b="0" i="0" u="none" strike="noStrike" cap="none" normalizeH="0" baseline="0" dirty="0">
                          <a:ln>
                            <a:noFill/>
                          </a:ln>
                          <a:solidFill>
                            <a:srgbClr val="000000"/>
                          </a:solidFill>
                          <a:effectLst/>
                          <a:latin typeface="Times New Roman" pitchFamily="18" charset="0"/>
                          <a:ea typeface="Times New Roman" pitchFamily="18" charset="0"/>
                          <a:cs typeface="Courier New" pitchFamily="49" charset="0"/>
                        </a:rPr>
                        <a:t>  </a:t>
                      </a:r>
                      <a:r>
                        <a:rPr kumimoji="0" lang="en-US" sz="1000" b="1" i="0" u="none" strike="noStrike" cap="none" normalizeH="0" baseline="0" dirty="0">
                          <a:ln>
                            <a:noFill/>
                          </a:ln>
                          <a:solidFill>
                            <a:srgbClr val="0000BB"/>
                          </a:solidFill>
                          <a:effectLst/>
                          <a:latin typeface="Times New Roman" pitchFamily="18" charset="0"/>
                          <a:ea typeface="Times New Roman" pitchFamily="18" charset="0"/>
                          <a:cs typeface="Courier New" pitchFamily="49" charset="0"/>
                          <a:hlinkClick r:id="rId17"/>
                        </a:rPr>
                        <a:t>Methyl-Directed</a:t>
                      </a:r>
                      <a:endParaRPr kumimoji="0" lang="en-US" sz="1800" b="0" i="0" u="none" strike="noStrike" cap="none" normalizeH="0" baseline="0" dirty="0">
                        <a:ln>
                          <a:noFill/>
                        </a:ln>
                        <a:solidFill>
                          <a:schemeClr val="tx1"/>
                        </a:solidFill>
                        <a:effectLst/>
                        <a:latin typeface="Arial" charset="0"/>
                        <a:ea typeface="Times New Roman" pitchFamily="18" charset="0"/>
                        <a:cs typeface="Courier New" pitchFamily="49" charset="0"/>
                      </a:endParaRP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4587" name="Rectangle 15"/>
          <p:cNvSpPr>
            <a:spLocks noChangeArrowheads="1"/>
          </p:cNvSpPr>
          <p:nvPr/>
        </p:nvSpPr>
        <p:spPr bwMode="auto">
          <a:xfrm>
            <a:off x="0" y="3444875"/>
            <a:ext cx="9144000" cy="0"/>
          </a:xfrm>
          <a:prstGeom prst="rect">
            <a:avLst/>
          </a:prstGeom>
          <a:noFill/>
          <a:ln w="9525">
            <a:noFill/>
            <a:miter lim="800000"/>
            <a:headEnd/>
            <a:tailEnd/>
          </a:ln>
        </p:spPr>
        <p:txBody>
          <a:bodyPr wrap="none" anchor="ctr">
            <a:spAutoFit/>
          </a:bodyPr>
          <a:lstStyle/>
          <a:p>
            <a:endParaRPr lang="en-US"/>
          </a:p>
        </p:txBody>
      </p:sp>
      <p:sp>
        <p:nvSpPr>
          <p:cNvPr id="24588" name="Rectangle 16"/>
          <p:cNvSpPr>
            <a:spLocks noChangeArrowheads="1"/>
          </p:cNvSpPr>
          <p:nvPr/>
        </p:nvSpPr>
        <p:spPr bwMode="auto">
          <a:xfrm>
            <a:off x="0" y="2895600"/>
            <a:ext cx="9144000" cy="0"/>
          </a:xfrm>
          <a:prstGeom prst="rect">
            <a:avLst/>
          </a:prstGeom>
          <a:solidFill>
            <a:srgbClr val="AACCFF"/>
          </a:solidFill>
          <a:ln w="9525">
            <a:noFill/>
            <a:miter lim="800000"/>
            <a:headEnd/>
            <a:tailEnd/>
          </a:ln>
        </p:spPr>
        <p:txBody>
          <a:bodyPr wrap="none" anchor="ctr">
            <a:spAutoFit/>
          </a:bodyPr>
          <a:lstStyle/>
          <a:p>
            <a:endParaRPr lang="en-US"/>
          </a:p>
        </p:txBody>
      </p:sp>
      <p:sp>
        <p:nvSpPr>
          <p:cNvPr id="24593" name="Rectangle 29"/>
          <p:cNvSpPr>
            <a:spLocks noChangeArrowheads="1"/>
          </p:cNvSpPr>
          <p:nvPr/>
        </p:nvSpPr>
        <p:spPr bwMode="auto">
          <a:xfrm>
            <a:off x="1371600" y="3659314"/>
            <a:ext cx="7177489" cy="646331"/>
          </a:xfrm>
          <a:prstGeom prst="rect">
            <a:avLst/>
          </a:prstGeom>
          <a:noFill/>
          <a:ln w="9525">
            <a:noFill/>
            <a:miter lim="800000"/>
            <a:headEnd/>
            <a:tailEnd/>
          </a:ln>
        </p:spPr>
        <p:txBody>
          <a:bodyPr wrap="square">
            <a:spAutoFit/>
          </a:bodyPr>
          <a:lstStyle/>
          <a:p>
            <a:r>
              <a:rPr lang="en-US" b="1" dirty="0"/>
              <a:t>–see </a:t>
            </a:r>
            <a:r>
              <a:rPr lang="en-US" b="1" dirty="0">
                <a:solidFill>
                  <a:srgbClr val="A50021"/>
                </a:solidFill>
                <a:hlinkClick r:id="rId18"/>
              </a:rPr>
              <a:t>http://rebase.neb.com/rebase/rebase.enz.html</a:t>
            </a:r>
            <a:endParaRPr lang="en-US" b="1" dirty="0">
              <a:solidFill>
                <a:srgbClr val="A50021"/>
              </a:solidFill>
            </a:endParaRPr>
          </a:p>
          <a:p>
            <a:r>
              <a:rPr lang="en-US" b="1" dirty="0"/>
              <a:t>enzyme recognition seq. , genome information, cut patterns, etc</a:t>
            </a:r>
          </a:p>
        </p:txBody>
      </p:sp>
      <p:sp>
        <p:nvSpPr>
          <p:cNvPr id="2" name="TextBox 1"/>
          <p:cNvSpPr txBox="1"/>
          <p:nvPr/>
        </p:nvSpPr>
        <p:spPr>
          <a:xfrm>
            <a:off x="2362200" y="5729585"/>
            <a:ext cx="6324600" cy="923330"/>
          </a:xfrm>
          <a:prstGeom prst="rect">
            <a:avLst/>
          </a:prstGeom>
          <a:noFill/>
        </p:spPr>
        <p:txBody>
          <a:bodyPr wrap="square" rtlCol="0">
            <a:spAutoFit/>
          </a:bodyPr>
          <a:lstStyle/>
          <a:p>
            <a:r>
              <a:rPr lang="en-US" b="1" dirty="0"/>
              <a:t>Man-made nucleases: </a:t>
            </a:r>
            <a:r>
              <a:rPr lang="en-US" dirty="0"/>
              <a:t>Zinc Finger, TALEN and </a:t>
            </a:r>
            <a:r>
              <a:rPr lang="en-US" dirty="0">
                <a:highlight>
                  <a:srgbClr val="FFFF00"/>
                </a:highlight>
              </a:rPr>
              <a:t>CRISPR/Cas </a:t>
            </a:r>
            <a:r>
              <a:rPr lang="en-US" dirty="0"/>
              <a:t>– designed to cut at investigator-defined sequences.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8">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5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3" grpId="0"/>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466817" y="534144"/>
            <a:ext cx="8305800" cy="6032421"/>
          </a:xfrm>
          <a:prstGeom prst="rect">
            <a:avLst/>
          </a:prstGeom>
          <a:noFill/>
          <a:ln w="9525">
            <a:noFill/>
            <a:miter lim="800000"/>
            <a:headEnd/>
            <a:tailEnd/>
          </a:ln>
        </p:spPr>
        <p:txBody>
          <a:bodyPr wrap="square" anchor="ctr">
            <a:spAutoFit/>
          </a:bodyPr>
          <a:lstStyle/>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dirty="0">
                <a:solidFill>
                  <a:srgbClr val="FF0000"/>
                </a:solidFill>
              </a:rPr>
              <a:t>The expected </a:t>
            </a:r>
            <a:r>
              <a:rPr lang="en-US" sz="2000" b="1" u="sng" dirty="0">
                <a:solidFill>
                  <a:srgbClr val="FF0000"/>
                </a:solidFill>
              </a:rPr>
              <a:t>frequency of DNA cleavage by restriction enzymes </a:t>
            </a:r>
            <a:r>
              <a:rPr lang="en-US" sz="2000" b="1" dirty="0"/>
              <a:t>depends on the complexity of the recognition sequence.</a:t>
            </a:r>
            <a:endParaRPr lang="en-US" sz="2000"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dirty="0"/>
              <a:t>For instance, for the common </a:t>
            </a:r>
            <a:r>
              <a:rPr lang="en-US" b="1" dirty="0"/>
              <a:t>6-base cutter</a:t>
            </a:r>
            <a:r>
              <a:rPr lang="en-US" dirty="0"/>
              <a:t>, </a:t>
            </a:r>
            <a:r>
              <a:rPr lang="en-US" dirty="0" err="1"/>
              <a:t>EcoRI</a:t>
            </a:r>
            <a:r>
              <a:rPr lang="en-US" dirty="0"/>
              <a:t>, the frequency of its recognition sequence (GAATTC) is ¼ x ¼ x ¼ x ¼ x ¼ x ¼  = once per 4,096 base pairs.</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dirty="0"/>
              <a:t>For the more relaxed 6 base cutter</a:t>
            </a:r>
            <a:r>
              <a:rPr lang="en-US" dirty="0"/>
              <a:t>, </a:t>
            </a:r>
            <a:r>
              <a:rPr lang="en-US" dirty="0" err="1"/>
              <a:t>BsrFI</a:t>
            </a:r>
            <a:r>
              <a:rPr lang="en-US" dirty="0"/>
              <a:t> (</a:t>
            </a:r>
            <a:r>
              <a:rPr lang="en-US" dirty="0" err="1"/>
              <a:t>PuCCGGPy</a:t>
            </a:r>
            <a:r>
              <a:rPr lang="en-US" dirty="0"/>
              <a:t>), this is ½ x ¼ x ¼ x ¼ x ¼ x ½ = once every 1024 base pairs.  </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dirty="0"/>
              <a:t>For the I-</a:t>
            </a:r>
            <a:r>
              <a:rPr lang="en-US" b="1" dirty="0" err="1"/>
              <a:t>SceI</a:t>
            </a:r>
            <a:r>
              <a:rPr lang="en-US" b="1" dirty="0"/>
              <a:t> homing endonuclease (18 bp recognition site),</a:t>
            </a:r>
            <a:r>
              <a:rPr lang="en-US" dirty="0"/>
              <a:t> 5’TAGGGATAA/CAGGGTAAT 3’, is found, on average, once per 6.8 x 10</a:t>
            </a:r>
            <a:r>
              <a:rPr lang="en-US" baseline="30000" dirty="0"/>
              <a:t>10</a:t>
            </a:r>
            <a:r>
              <a:rPr lang="en-US" dirty="0"/>
              <a:t> base pairs (</a:t>
            </a:r>
            <a:r>
              <a:rPr lang="en-US" b="1" i="1" dirty="0"/>
              <a:t>once per 68 billion base pairs </a:t>
            </a:r>
            <a:r>
              <a:rPr lang="en-US" dirty="0"/>
              <a:t>–human genome has only 3 billion base pairs).  I-</a:t>
            </a:r>
            <a:r>
              <a:rPr lang="en-US" dirty="0" err="1"/>
              <a:t>SceI</a:t>
            </a:r>
            <a:r>
              <a:rPr lang="en-US" dirty="0"/>
              <a:t> is encoded by an intron sequence within the mitochondrial 21S rRNA gene of baker’s yeast (</a:t>
            </a:r>
            <a:r>
              <a:rPr lang="en-US" i="1" dirty="0"/>
              <a:t>Saccharomyces cerevisiae</a:t>
            </a:r>
            <a:r>
              <a:rPr lang="en-US" dirty="0"/>
              <a:t>)</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b="1"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i="1" dirty="0"/>
              <a:t>But is cleavage site frequency of within </a:t>
            </a:r>
            <a:r>
              <a:rPr lang="en-US" sz="2000" b="1" i="1" u="sng" dirty="0"/>
              <a:t>natural</a:t>
            </a:r>
            <a:r>
              <a:rPr lang="en-US" sz="2000" b="1" i="1" dirty="0"/>
              <a:t> DNA accurately predicted by random nucleotide composition?</a:t>
            </a:r>
            <a:endParaRPr lang="en-US"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381000" y="381000"/>
            <a:ext cx="8610600" cy="6355586"/>
          </a:xfrm>
          <a:prstGeom prst="rect">
            <a:avLst/>
          </a:prstGeom>
          <a:noFill/>
          <a:ln w="9525">
            <a:noFill/>
            <a:miter lim="800000"/>
            <a:headEnd/>
            <a:tailEnd/>
          </a:ln>
        </p:spPr>
        <p:txBody>
          <a:bodyPr wrap="square">
            <a:spAutoFit/>
          </a:bodyPr>
          <a:lstStyle/>
          <a:p>
            <a:pPr>
              <a:spcBef>
                <a:spcPct val="50000"/>
              </a:spcBef>
            </a:pPr>
            <a:r>
              <a:rPr lang="en-US" sz="2000" b="1" dirty="0"/>
              <a:t>The answer is “many times” but the actually pattern also depends upon the nucleotide composition of the genome and the particular restriction site.</a:t>
            </a:r>
            <a:r>
              <a:rPr lang="en-US" sz="2000" dirty="0"/>
              <a:t>  </a:t>
            </a:r>
          </a:p>
          <a:p>
            <a:pPr>
              <a:spcBef>
                <a:spcPct val="50000"/>
              </a:spcBef>
            </a:pPr>
            <a:endParaRPr lang="en-US" sz="2000" u="sng" dirty="0"/>
          </a:p>
          <a:p>
            <a:pPr>
              <a:spcBef>
                <a:spcPct val="50000"/>
              </a:spcBef>
            </a:pPr>
            <a:r>
              <a:rPr lang="en-US" sz="2000" b="1" u="sng" dirty="0"/>
              <a:t>Some genomes are average more A/T rich</a:t>
            </a:r>
            <a:r>
              <a:rPr lang="en-US" sz="2000" b="1" dirty="0"/>
              <a:t> </a:t>
            </a:r>
            <a:r>
              <a:rPr lang="en-US" sz="2000" dirty="0"/>
              <a:t>(many eubacteria, </a:t>
            </a:r>
            <a:r>
              <a:rPr lang="en-US" sz="2000" dirty="0" err="1"/>
              <a:t>intronic</a:t>
            </a:r>
            <a:r>
              <a:rPr lang="en-US" sz="2000" dirty="0"/>
              <a:t> DNA in eukaryotes) while </a:t>
            </a:r>
            <a:r>
              <a:rPr lang="en-US" sz="2000" b="1" dirty="0"/>
              <a:t>others have a greater G/C content</a:t>
            </a:r>
            <a:r>
              <a:rPr lang="en-US" sz="2000" dirty="0"/>
              <a:t>. In addition, </a:t>
            </a:r>
            <a:r>
              <a:rPr lang="en-US" sz="2000" u="sng" dirty="0"/>
              <a:t>certain nucleotide combinations are more rare</a:t>
            </a:r>
            <a:r>
              <a:rPr lang="en-US" sz="2000" dirty="0"/>
              <a:t> than others, e.g., 5’CG3’ is found at only 20% of its predicted frequency in human nuclear DNA.</a:t>
            </a:r>
          </a:p>
          <a:p>
            <a:pPr>
              <a:spcBef>
                <a:spcPct val="50000"/>
              </a:spcBef>
            </a:pPr>
            <a:endParaRPr lang="en-US" sz="2000" b="1" dirty="0"/>
          </a:p>
          <a:p>
            <a:pPr>
              <a:spcBef>
                <a:spcPct val="50000"/>
              </a:spcBef>
            </a:pPr>
            <a:r>
              <a:rPr lang="en-US" sz="2000" b="1" dirty="0"/>
              <a:t>A “6-base cutter” such as </a:t>
            </a:r>
            <a:r>
              <a:rPr lang="en-US" sz="2000" b="1" dirty="0" err="1"/>
              <a:t>ApaI</a:t>
            </a:r>
            <a:r>
              <a:rPr lang="en-US" sz="2000" dirty="0"/>
              <a:t> (5’GGGCCC3’) is expected to generate fragments that are, on average, </a:t>
            </a:r>
            <a:r>
              <a:rPr lang="en-US" sz="2000" b="1" dirty="0"/>
              <a:t>4,096</a:t>
            </a:r>
            <a:r>
              <a:rPr lang="en-US" sz="2000" dirty="0"/>
              <a:t> base pairs in length.</a:t>
            </a:r>
          </a:p>
          <a:p>
            <a:pPr>
              <a:spcBef>
                <a:spcPct val="50000"/>
              </a:spcBef>
            </a:pPr>
            <a:r>
              <a:rPr lang="en-US" sz="2000" dirty="0"/>
              <a:t>However, DNA fragments that average </a:t>
            </a:r>
            <a:r>
              <a:rPr lang="en-US" sz="2000" b="1" dirty="0"/>
              <a:t>2,000</a:t>
            </a:r>
            <a:r>
              <a:rPr lang="en-US" sz="2000" dirty="0"/>
              <a:t> base pairs are recovered from the human genome (that is, the enzyme cuts </a:t>
            </a:r>
            <a:r>
              <a:rPr lang="en-US" sz="2000" i="1" dirty="0"/>
              <a:t>more frequently </a:t>
            </a:r>
            <a:r>
              <a:rPr lang="en-US" sz="2000" dirty="0"/>
              <a:t>than predicted by the assumption of random based composition) and </a:t>
            </a:r>
          </a:p>
          <a:p>
            <a:pPr>
              <a:spcBef>
                <a:spcPct val="50000"/>
              </a:spcBef>
            </a:pPr>
            <a:r>
              <a:rPr lang="en-US" sz="2000" dirty="0"/>
              <a:t>fragments of average length of </a:t>
            </a:r>
            <a:r>
              <a:rPr lang="en-US" sz="2000" b="1" dirty="0"/>
              <a:t>25,000</a:t>
            </a:r>
            <a:r>
              <a:rPr lang="en-US" sz="2000" dirty="0"/>
              <a:t> base pairs in the A/T rich Arabidopsis genome (cuts </a:t>
            </a:r>
            <a:r>
              <a:rPr lang="en-US" sz="2000" i="1" dirty="0"/>
              <a:t>less frequently </a:t>
            </a:r>
            <a:r>
              <a:rPr lang="en-US" sz="2000" dirty="0"/>
              <a:t>than predicted).</a:t>
            </a:r>
          </a:p>
          <a:p>
            <a:pPr>
              <a:spcBef>
                <a:spcPct val="50000"/>
              </a:spcBef>
            </a:pPr>
            <a:endParaRPr lang="en-US" dirty="0"/>
          </a:p>
        </p:txBody>
      </p:sp>
    </p:spTree>
    <p:extLst>
      <p:ext uri="{BB962C8B-B14F-4D97-AF65-F5344CB8AC3E}">
        <p14:creationId xmlns:p14="http://schemas.microsoft.com/office/powerpoint/2010/main" val="176991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50">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5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295400"/>
            <a:ext cx="7696200" cy="4093428"/>
          </a:xfrm>
          <a:prstGeom prst="rect">
            <a:avLst/>
          </a:prstGeom>
          <a:noFill/>
        </p:spPr>
        <p:txBody>
          <a:bodyPr wrap="square" rtlCol="0">
            <a:spAutoFit/>
          </a:bodyPr>
          <a:lstStyle/>
          <a:p>
            <a:r>
              <a:rPr lang="en-US" sz="2800" b="1" dirty="0"/>
              <a:t>Recombinant DNA technology </a:t>
            </a:r>
            <a:r>
              <a:rPr lang="en-US" sz="2800" dirty="0"/>
              <a:t>provides means of selecting </a:t>
            </a:r>
            <a:r>
              <a:rPr lang="en-US" sz="2800" u="sng" dirty="0"/>
              <a:t>when &amp; where </a:t>
            </a:r>
            <a:r>
              <a:rPr lang="en-US" sz="2800" dirty="0"/>
              <a:t>genomes are combined.</a:t>
            </a:r>
          </a:p>
          <a:p>
            <a:endParaRPr lang="en-US" sz="2800" dirty="0"/>
          </a:p>
          <a:p>
            <a:r>
              <a:rPr lang="en-US" sz="2800" b="1" dirty="0"/>
              <a:t>Outcomes (at least at the DNA level) are predictable </a:t>
            </a:r>
            <a:r>
              <a:rPr lang="en-US" sz="2800" dirty="0"/>
              <a:t>and may include the combination of DNAs from mixed organisms.  </a:t>
            </a:r>
          </a:p>
          <a:p>
            <a:endParaRPr lang="en-US" sz="2800" dirty="0"/>
          </a:p>
          <a:p>
            <a:endParaRPr lang="en-US" dirty="0"/>
          </a:p>
          <a:p>
            <a:endParaRPr lang="en-US" dirty="0"/>
          </a:p>
        </p:txBody>
      </p:sp>
    </p:spTree>
    <p:extLst>
      <p:ext uri="{BB962C8B-B14F-4D97-AF65-F5344CB8AC3E}">
        <p14:creationId xmlns:p14="http://schemas.microsoft.com/office/powerpoint/2010/main" val="358404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762000"/>
            <a:ext cx="8077200" cy="5816977"/>
          </a:xfrm>
          <a:prstGeom prst="rect">
            <a:avLst/>
          </a:prstGeom>
          <a:noFill/>
        </p:spPr>
        <p:txBody>
          <a:bodyPr wrap="square" rtlCol="0">
            <a:spAutoFit/>
          </a:bodyPr>
          <a:lstStyle/>
          <a:p>
            <a:r>
              <a:rPr lang="en-US" sz="2400" b="1" dirty="0" smtClean="0"/>
              <a:t>Last Lecture</a:t>
            </a:r>
          </a:p>
          <a:p>
            <a:endParaRPr lang="en-US" sz="2400" dirty="0"/>
          </a:p>
          <a:p>
            <a:pPr marL="342900" indent="-342900">
              <a:buAutoNum type="arabicParenR"/>
            </a:pPr>
            <a:r>
              <a:rPr lang="en-US" sz="2400" dirty="0" smtClean="0"/>
              <a:t>DNA ligase (function, mechanism, application)</a:t>
            </a:r>
          </a:p>
          <a:p>
            <a:pPr marL="342900" indent="-342900">
              <a:buAutoNum type="arabicParenR"/>
            </a:pPr>
            <a:endParaRPr lang="en-US" sz="2400" dirty="0" smtClean="0"/>
          </a:p>
          <a:p>
            <a:pPr marL="342900" indent="-342900">
              <a:buFontTx/>
              <a:buAutoNum type="arabicParenR"/>
            </a:pPr>
            <a:r>
              <a:rPr lang="en-US" sz="2400" dirty="0" smtClean="0"/>
              <a:t>RNA ligase (function, </a:t>
            </a:r>
            <a:r>
              <a:rPr lang="en-US" sz="2400" dirty="0"/>
              <a:t>mechanism, application</a:t>
            </a:r>
            <a:r>
              <a:rPr lang="en-US" sz="2400" dirty="0" smtClean="0"/>
              <a:t>)</a:t>
            </a:r>
          </a:p>
          <a:p>
            <a:pPr marL="342900" indent="-342900">
              <a:buFontTx/>
              <a:buAutoNum type="arabicParenR"/>
            </a:pPr>
            <a:endParaRPr lang="en-US" sz="2400" dirty="0"/>
          </a:p>
          <a:p>
            <a:pPr marL="342900" indent="-342900">
              <a:buAutoNum type="arabicParenR"/>
            </a:pPr>
            <a:r>
              <a:rPr lang="en-US" sz="2400" dirty="0" smtClean="0"/>
              <a:t>Gateway (ligase-free) cloning</a:t>
            </a:r>
          </a:p>
          <a:p>
            <a:pPr marL="342900" indent="-342900">
              <a:buAutoNum type="arabicParenR"/>
            </a:pPr>
            <a:endParaRPr lang="en-US" sz="2400" dirty="0" smtClean="0"/>
          </a:p>
          <a:p>
            <a:pPr marL="342900" indent="-342900">
              <a:buAutoNum type="arabicParenR"/>
            </a:pPr>
            <a:r>
              <a:rPr lang="en-US" sz="2400" dirty="0" smtClean="0"/>
              <a:t>Restriction endonuclease types I, II, III, IV requirements &amp; specificities</a:t>
            </a:r>
          </a:p>
          <a:p>
            <a:pPr marL="342900" indent="-342900">
              <a:buAutoNum type="arabicParenR"/>
            </a:pPr>
            <a:endParaRPr lang="en-US" sz="2400" dirty="0" smtClean="0"/>
          </a:p>
          <a:p>
            <a:pPr marL="342900" indent="-342900">
              <a:buAutoNum type="arabicParenR"/>
            </a:pPr>
            <a:r>
              <a:rPr lang="en-US" sz="2400" dirty="0" smtClean="0"/>
              <a:t>Type II restriction enzymes  - recognition sequences, cleavage patterns, predicted cutting frequencies, nucleotide bias</a:t>
            </a:r>
          </a:p>
          <a:p>
            <a:endParaRPr lang="en-US" dirty="0"/>
          </a:p>
          <a:p>
            <a:endParaRPr lang="en-US" dirty="0"/>
          </a:p>
        </p:txBody>
      </p:sp>
    </p:spTree>
    <p:extLst>
      <p:ext uri="{BB962C8B-B14F-4D97-AF65-F5344CB8AC3E}">
        <p14:creationId xmlns:p14="http://schemas.microsoft.com/office/powerpoint/2010/main" val="187173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34"/>
          <p:cNvSpPr>
            <a:spLocks noChangeArrowheads="1"/>
          </p:cNvSpPr>
          <p:nvPr/>
        </p:nvSpPr>
        <p:spPr bwMode="auto">
          <a:xfrm>
            <a:off x="1066800" y="3003337"/>
            <a:ext cx="4057631" cy="2254463"/>
          </a:xfrm>
          <a:prstGeom prst="rect">
            <a:avLst/>
          </a:prstGeom>
          <a:noFill/>
          <a:ln w="9525">
            <a:noFill/>
            <a:miter lim="800000"/>
            <a:headEnd/>
            <a:tailEnd/>
          </a:ln>
        </p:spPr>
        <p:txBody>
          <a:bodyPr wrap="square" lIns="0" tIns="0" anchor="ctr">
            <a:spAutoFit/>
          </a:bodyPr>
          <a:lstStyle/>
          <a:p>
            <a:r>
              <a:rPr lang="en-US" sz="1400" b="1" dirty="0">
                <a:solidFill>
                  <a:srgbClr val="000000"/>
                </a:solidFill>
                <a:latin typeface="Verdana" pitchFamily="34" charset="0"/>
              </a:rPr>
              <a:t>Eco RI Methylation Site</a:t>
            </a:r>
            <a:r>
              <a:rPr lang="en-US" sz="700" b="1" dirty="0">
                <a:solidFill>
                  <a:srgbClr val="000000"/>
                </a:solidFill>
                <a:latin typeface="Verdana" pitchFamily="34" charset="0"/>
              </a:rPr>
              <a:t> </a:t>
            </a:r>
            <a:br>
              <a:rPr lang="en-US" sz="700" b="1" dirty="0">
                <a:solidFill>
                  <a:srgbClr val="000000"/>
                </a:solidFill>
                <a:latin typeface="Verdana" pitchFamily="34" charset="0"/>
              </a:rPr>
            </a:br>
            <a:r>
              <a:rPr lang="en-US" sz="900" dirty="0"/>
              <a:t>  </a:t>
            </a:r>
            <a:r>
              <a:rPr lang="en-US" sz="400" dirty="0"/>
              <a:t/>
            </a:r>
            <a:br>
              <a:rPr lang="en-US" sz="400" dirty="0"/>
            </a:br>
            <a:r>
              <a:rPr lang="en-US" dirty="0"/>
              <a:t>  </a:t>
            </a:r>
            <a:r>
              <a:rPr lang="en-US" sz="5000" dirty="0"/>
              <a:t> </a:t>
            </a:r>
            <a:r>
              <a:rPr lang="en-US" dirty="0"/>
              <a:t>                         </a:t>
            </a:r>
            <a:br>
              <a:rPr lang="en-US" dirty="0"/>
            </a:br>
            <a:r>
              <a:rPr lang="en-US" dirty="0"/>
              <a:t/>
            </a:r>
            <a:br>
              <a:rPr lang="en-US" dirty="0"/>
            </a:br>
            <a:r>
              <a:rPr lang="en-US" sz="700" dirty="0">
                <a:solidFill>
                  <a:srgbClr val="000000"/>
                </a:solidFill>
                <a:latin typeface="Verdana" pitchFamily="34" charset="0"/>
              </a:rPr>
              <a:t/>
            </a:r>
            <a:br>
              <a:rPr lang="en-US" sz="700" dirty="0">
                <a:solidFill>
                  <a:srgbClr val="000000"/>
                </a:solidFill>
                <a:latin typeface="Verdana" pitchFamily="34" charset="0"/>
              </a:rPr>
            </a:br>
            <a:r>
              <a:rPr lang="en-US" sz="700" dirty="0">
                <a:solidFill>
                  <a:srgbClr val="000000"/>
                </a:solidFill>
                <a:latin typeface="Verdana" pitchFamily="34" charset="0"/>
              </a:rPr>
              <a:t/>
            </a:r>
            <a:br>
              <a:rPr lang="en-US" sz="700" dirty="0">
                <a:solidFill>
                  <a:srgbClr val="000000"/>
                </a:solidFill>
                <a:latin typeface="Verdana" pitchFamily="34" charset="0"/>
              </a:rPr>
            </a:br>
            <a:r>
              <a:rPr lang="en-US" sz="700" b="1" dirty="0">
                <a:solidFill>
                  <a:srgbClr val="000000"/>
                </a:solidFill>
                <a:latin typeface="Verdana" pitchFamily="34" charset="0"/>
              </a:rPr>
              <a:t>Source:</a:t>
            </a:r>
            <a:br>
              <a:rPr lang="en-US" sz="700" b="1" dirty="0">
                <a:solidFill>
                  <a:srgbClr val="000000"/>
                </a:solidFill>
                <a:latin typeface="Verdana" pitchFamily="34" charset="0"/>
              </a:rPr>
            </a:br>
            <a:r>
              <a:rPr lang="en-US" sz="1050" dirty="0">
                <a:solidFill>
                  <a:srgbClr val="000000"/>
                </a:solidFill>
                <a:latin typeface="Verdana" pitchFamily="34" charset="0"/>
              </a:rPr>
              <a:t>An </a:t>
            </a:r>
            <a:r>
              <a:rPr lang="en-US" sz="1050" i="1" dirty="0">
                <a:solidFill>
                  <a:srgbClr val="000000"/>
                </a:solidFill>
                <a:latin typeface="Verdana" pitchFamily="34" charset="0"/>
              </a:rPr>
              <a:t>E. coli.</a:t>
            </a:r>
            <a:r>
              <a:rPr lang="en-US" sz="1050" dirty="0">
                <a:solidFill>
                  <a:srgbClr val="000000"/>
                </a:solidFill>
                <a:latin typeface="Verdana" pitchFamily="34" charset="0"/>
              </a:rPr>
              <a:t> strain that carries the cloned EcoRI modification gene from </a:t>
            </a:r>
            <a:r>
              <a:rPr lang="en-US" sz="1050" i="1" dirty="0">
                <a:solidFill>
                  <a:srgbClr val="000000"/>
                </a:solidFill>
                <a:latin typeface="Verdana" pitchFamily="34" charset="0"/>
              </a:rPr>
              <a:t>Escherichia coli </a:t>
            </a:r>
            <a:r>
              <a:rPr lang="en-US" sz="1050" dirty="0">
                <a:solidFill>
                  <a:srgbClr val="000000"/>
                </a:solidFill>
                <a:latin typeface="Verdana" pitchFamily="34" charset="0"/>
              </a:rPr>
              <a:t>RY13 (R. N. </a:t>
            </a:r>
            <a:r>
              <a:rPr lang="en-US" sz="1050" dirty="0" err="1">
                <a:solidFill>
                  <a:srgbClr val="000000"/>
                </a:solidFill>
                <a:latin typeface="Verdana" pitchFamily="34" charset="0"/>
              </a:rPr>
              <a:t>Yoshimori</a:t>
            </a:r>
            <a:r>
              <a:rPr lang="en-US" sz="1050" dirty="0">
                <a:solidFill>
                  <a:srgbClr val="000000"/>
                </a:solidFill>
                <a:latin typeface="Verdana" pitchFamily="34" charset="0"/>
              </a:rPr>
              <a:t>)</a:t>
            </a:r>
            <a:br>
              <a:rPr lang="en-US" sz="1050" dirty="0">
                <a:solidFill>
                  <a:srgbClr val="000000"/>
                </a:solidFill>
                <a:latin typeface="Verdana" pitchFamily="34" charset="0"/>
              </a:rPr>
            </a:br>
            <a:endParaRPr lang="en-US" sz="1050" dirty="0"/>
          </a:p>
        </p:txBody>
      </p:sp>
      <p:pic>
        <p:nvPicPr>
          <p:cNvPr id="22531" name="Picture 335" descr="spacer"/>
          <p:cNvPicPr>
            <a:picLocks noChangeAspect="1" noChangeArrowheads="1"/>
          </p:cNvPicPr>
          <p:nvPr/>
        </p:nvPicPr>
        <p:blipFill>
          <a:blip r:embed="rId2"/>
          <a:srcRect/>
          <a:stretch>
            <a:fillRect/>
          </a:stretch>
        </p:blipFill>
        <p:spPr bwMode="auto">
          <a:xfrm>
            <a:off x="2114550" y="2470150"/>
            <a:ext cx="9525" cy="76200"/>
          </a:xfrm>
          <a:prstGeom prst="rect">
            <a:avLst/>
          </a:prstGeom>
          <a:noFill/>
          <a:ln w="9525">
            <a:noFill/>
            <a:miter lim="800000"/>
            <a:headEnd/>
            <a:tailEnd/>
          </a:ln>
        </p:spPr>
      </p:pic>
      <p:pic>
        <p:nvPicPr>
          <p:cNvPr id="22532" name="Picture 336" descr="GAATTC"/>
          <p:cNvPicPr>
            <a:picLocks noChangeAspect="1" noChangeArrowheads="1"/>
          </p:cNvPicPr>
          <p:nvPr/>
        </p:nvPicPr>
        <p:blipFill>
          <a:blip r:embed="rId3" cstate="print"/>
          <a:srcRect/>
          <a:stretch>
            <a:fillRect/>
          </a:stretch>
        </p:blipFill>
        <p:spPr bwMode="auto">
          <a:xfrm>
            <a:off x="1549400" y="3294062"/>
            <a:ext cx="2870200" cy="1354138"/>
          </a:xfrm>
          <a:prstGeom prst="rect">
            <a:avLst/>
          </a:prstGeom>
          <a:noFill/>
          <a:ln w="9525">
            <a:noFill/>
            <a:miter lim="800000"/>
            <a:headEnd/>
            <a:tailEnd/>
          </a:ln>
        </p:spPr>
      </p:pic>
      <p:sp>
        <p:nvSpPr>
          <p:cNvPr id="4" name="Rectangle 3"/>
          <p:cNvSpPr/>
          <p:nvPr/>
        </p:nvSpPr>
        <p:spPr>
          <a:xfrm>
            <a:off x="457200" y="953869"/>
            <a:ext cx="7391400" cy="646331"/>
          </a:xfrm>
          <a:prstGeom prst="rect">
            <a:avLst/>
          </a:prstGeom>
        </p:spPr>
        <p:txBody>
          <a:bodyPr wrap="square">
            <a:spAutoFit/>
          </a:bodyPr>
          <a:lstStyle/>
          <a:p>
            <a:r>
              <a:rPr lang="en-US" b="1" dirty="0"/>
              <a:t>Most common nucleic acid methylation sites: </a:t>
            </a:r>
            <a:r>
              <a:rPr lang="en-US" dirty="0"/>
              <a:t>C5-methylcytosine, N4-methylcytosine or N6-methyladenine</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1" y="2286000"/>
            <a:ext cx="1555121" cy="1737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7177" y="4343400"/>
            <a:ext cx="1487623" cy="1737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7200" y="5373469"/>
            <a:ext cx="4572000" cy="1200329"/>
          </a:xfrm>
          <a:prstGeom prst="rect">
            <a:avLst/>
          </a:prstGeom>
        </p:spPr>
        <p:txBody>
          <a:bodyPr>
            <a:spAutoFit/>
          </a:bodyPr>
          <a:lstStyle/>
          <a:p>
            <a:pPr lvl="0"/>
            <a:r>
              <a:rPr lang="en-US" sz="2400" dirty="0">
                <a:solidFill>
                  <a:prstClr val="black"/>
                </a:solidFill>
              </a:rPr>
              <a:t>How might you use such a DNA methylase activity to your advantage?  </a:t>
            </a:r>
          </a:p>
        </p:txBody>
      </p:sp>
      <p:sp>
        <p:nvSpPr>
          <p:cNvPr id="9" name="Rectangle 8"/>
          <p:cNvSpPr/>
          <p:nvPr/>
        </p:nvSpPr>
        <p:spPr>
          <a:xfrm>
            <a:off x="381000" y="304800"/>
            <a:ext cx="8077200" cy="646331"/>
          </a:xfrm>
          <a:prstGeom prst="rect">
            <a:avLst/>
          </a:prstGeom>
        </p:spPr>
        <p:txBody>
          <a:bodyPr wrap="square">
            <a:spAutoFit/>
          </a:bodyPr>
          <a:lstStyle/>
          <a:p>
            <a:pPr lvl="0"/>
            <a:r>
              <a:rPr lang="en-US" b="1" dirty="0">
                <a:solidFill>
                  <a:prstClr val="black"/>
                </a:solidFill>
              </a:rPr>
              <a:t>DNA Methylases</a:t>
            </a:r>
            <a:r>
              <a:rPr lang="en-US" dirty="0">
                <a:solidFill>
                  <a:prstClr val="black"/>
                </a:solidFill>
              </a:rPr>
              <a:t> – modify/protect DNA (EcoRI methylase)- blocks cleavage by the associated restriction endonuclease nuclease.  </a:t>
            </a:r>
          </a:p>
        </p:txBody>
      </p:sp>
      <p:pic>
        <p:nvPicPr>
          <p:cNvPr id="6146" name="Picture 2" descr="https://upload.wikimedia.org/wikipedia/commons/7/7b/Cytosine_5-methylati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5000" y="1508760"/>
            <a:ext cx="4115800" cy="14630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5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5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4" grpId="0"/>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57200"/>
            <a:ext cx="7924800" cy="6186309"/>
          </a:xfrm>
          <a:prstGeom prst="rect">
            <a:avLst/>
          </a:prstGeom>
        </p:spPr>
        <p:txBody>
          <a:bodyPr wrap="square">
            <a:spAutoFit/>
          </a:bodyPr>
          <a:lstStyle/>
          <a:p>
            <a:r>
              <a:rPr lang="en-US" b="1" dirty="0"/>
              <a:t>One example is to block restriction endonuclease cleavage at subsets of recognition sites within a DNA molecule. </a:t>
            </a:r>
          </a:p>
          <a:p>
            <a:endParaRPr lang="en-US" b="1" dirty="0"/>
          </a:p>
          <a:p>
            <a:r>
              <a:rPr lang="en-US" dirty="0"/>
              <a:t>For example, </a:t>
            </a:r>
            <a:r>
              <a:rPr lang="en-US" b="1" dirty="0" err="1"/>
              <a:t>HincII</a:t>
            </a:r>
            <a:r>
              <a:rPr lang="en-US" dirty="0"/>
              <a:t> recognizes the degenerate sequence </a:t>
            </a:r>
            <a:r>
              <a:rPr lang="en-US" dirty="0" err="1"/>
              <a:t>GTPyPuAC</a:t>
            </a:r>
            <a:r>
              <a:rPr lang="en-US" dirty="0"/>
              <a:t> which represents the </a:t>
            </a:r>
            <a:r>
              <a:rPr lang="en-US" b="1" dirty="0"/>
              <a:t>four sequences </a:t>
            </a:r>
            <a:r>
              <a:rPr lang="en-US" dirty="0"/>
              <a:t>G</a:t>
            </a:r>
            <a:r>
              <a:rPr lang="en-US" dirty="0">
                <a:solidFill>
                  <a:srgbClr val="FF0000"/>
                </a:solidFill>
              </a:rPr>
              <a:t>TCGA</a:t>
            </a:r>
            <a:r>
              <a:rPr lang="en-US" dirty="0"/>
              <a:t>C, GTCAAC, GTTGAC and GTTAAC. </a:t>
            </a:r>
          </a:p>
          <a:p>
            <a:endParaRPr lang="en-US" dirty="0"/>
          </a:p>
          <a:p>
            <a:r>
              <a:rPr lang="en-US" dirty="0" err="1"/>
              <a:t>M.TaqI</a:t>
            </a:r>
            <a:r>
              <a:rPr lang="en-US" dirty="0"/>
              <a:t> </a:t>
            </a:r>
            <a:r>
              <a:rPr lang="en-US" dirty="0" err="1"/>
              <a:t>methylates</a:t>
            </a:r>
            <a:r>
              <a:rPr lang="en-US" dirty="0"/>
              <a:t> the sequence TCGA at the adenine residue. Those </a:t>
            </a:r>
            <a:r>
              <a:rPr lang="en-US" dirty="0" err="1"/>
              <a:t>HincII</a:t>
            </a:r>
            <a:r>
              <a:rPr lang="en-US" dirty="0"/>
              <a:t> sequences (GTCGAC) which contain the internal sequence TCGA are resistant to cleavage by </a:t>
            </a:r>
            <a:r>
              <a:rPr lang="en-US" dirty="0" err="1"/>
              <a:t>HincII</a:t>
            </a:r>
            <a:r>
              <a:rPr lang="en-US" dirty="0"/>
              <a:t> after methylation by </a:t>
            </a:r>
            <a:r>
              <a:rPr lang="en-US" dirty="0" err="1"/>
              <a:t>M.TaqI</a:t>
            </a:r>
            <a:r>
              <a:rPr lang="en-US" dirty="0"/>
              <a:t>, but all other </a:t>
            </a:r>
            <a:r>
              <a:rPr lang="en-US" dirty="0" err="1"/>
              <a:t>HincII</a:t>
            </a:r>
            <a:r>
              <a:rPr lang="en-US" dirty="0"/>
              <a:t> recognition sequences are cleaved. </a:t>
            </a:r>
          </a:p>
          <a:p>
            <a:endParaRPr lang="en-US" dirty="0"/>
          </a:p>
          <a:p>
            <a:r>
              <a:rPr lang="en-US" dirty="0"/>
              <a:t>Say you had a plasmid with two </a:t>
            </a:r>
            <a:r>
              <a:rPr lang="en-US" dirty="0" err="1"/>
              <a:t>HincII</a:t>
            </a:r>
            <a:r>
              <a:rPr lang="en-US" dirty="0"/>
              <a:t> sites, GTCGAC at position 12 and GTTGAC at position 3432 – you could uniquely cut the DNA at position 3432 (e.g., for a cloning step) after M. Taq1 methylation.</a:t>
            </a:r>
          </a:p>
          <a:p>
            <a:endParaRPr lang="en-US" dirty="0"/>
          </a:p>
          <a:p>
            <a:r>
              <a:rPr lang="en-US" dirty="0"/>
              <a:t>Also, maybe helpful when </a:t>
            </a:r>
            <a:r>
              <a:rPr lang="en-US" b="1" dirty="0"/>
              <a:t>adding linkers (synthetic DNA containing a restriction site) to a DNA</a:t>
            </a:r>
            <a:r>
              <a:rPr lang="en-US" dirty="0"/>
              <a:t>.  For instance, you may need to clone into an EcoRI site of a vector but the insert has multiple EcoRI sites.  Block insert cleavage with EcoRI methylase, then ligate synthetic DNA to the insert ends containing an unmethylated EcoRI (i.e., add an EcoRI “linker”) – which can be subsequently digested with EcoRI to clone into the vector.</a:t>
            </a:r>
          </a:p>
        </p:txBody>
      </p:sp>
    </p:spTree>
    <p:extLst>
      <p:ext uri="{BB962C8B-B14F-4D97-AF65-F5344CB8AC3E}">
        <p14:creationId xmlns:p14="http://schemas.microsoft.com/office/powerpoint/2010/main" val="132412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381000" y="685800"/>
            <a:ext cx="8229600" cy="4585871"/>
          </a:xfrm>
          <a:prstGeom prst="rect">
            <a:avLst/>
          </a:prstGeom>
          <a:noFill/>
          <a:ln w="9525">
            <a:noFill/>
            <a:miter lim="800000"/>
            <a:headEnd/>
            <a:tailEnd/>
          </a:ln>
        </p:spPr>
        <p:txBody>
          <a:bodyPr wrap="square">
            <a:spAutoFit/>
          </a:bodyPr>
          <a:lstStyle/>
          <a:p>
            <a:pPr marL="342900" indent="-342900" algn="ctr">
              <a:spcBef>
                <a:spcPct val="50000"/>
              </a:spcBef>
            </a:pPr>
            <a:r>
              <a:rPr lang="en-US" sz="2400" b="1" dirty="0"/>
              <a:t>Considerations about restriction enzyme use</a:t>
            </a:r>
          </a:p>
          <a:p>
            <a:pPr marL="342900" indent="-342900">
              <a:spcBef>
                <a:spcPct val="50000"/>
              </a:spcBef>
              <a:buFontTx/>
              <a:buAutoNum type="arabicParenR"/>
            </a:pPr>
            <a:r>
              <a:rPr lang="en-US" sz="2400" b="1" dirty="0">
                <a:solidFill>
                  <a:schemeClr val="accent2"/>
                </a:solidFill>
              </a:rPr>
              <a:t>DNA end affects</a:t>
            </a:r>
            <a:r>
              <a:rPr lang="en-US" sz="2400" b="1" dirty="0"/>
              <a:t>.</a:t>
            </a:r>
            <a:r>
              <a:rPr lang="en-US" sz="2400" dirty="0"/>
              <a:t>  Some enzymes cut poorly at the end of DNA (</a:t>
            </a:r>
            <a:r>
              <a:rPr lang="en-US" sz="2400" b="1" dirty="0"/>
              <a:t>NEB catalog</a:t>
            </a:r>
            <a:r>
              <a:rPr lang="en-US" sz="2400" dirty="0"/>
              <a:t>).  Practical consideration for double cleavage within a polylinker – </a:t>
            </a:r>
          </a:p>
          <a:p>
            <a:pPr marL="342900" indent="-342900">
              <a:spcBef>
                <a:spcPct val="50000"/>
              </a:spcBef>
              <a:buFontTx/>
              <a:buAutoNum type="arabicParenR"/>
            </a:pPr>
            <a:endParaRPr lang="en-US" sz="2400" dirty="0"/>
          </a:p>
          <a:p>
            <a:pPr marL="342900" indent="-342900">
              <a:spcBef>
                <a:spcPct val="50000"/>
              </a:spcBef>
              <a:buFontTx/>
              <a:buAutoNum type="arabicParenR"/>
            </a:pPr>
            <a:r>
              <a:rPr lang="en-US" sz="2400" dirty="0"/>
              <a:t>or when you want to cut a restriction site built into the synthetic DNA primers used for DNA amplification by the polymerase chain reaction (PCR). </a:t>
            </a:r>
          </a:p>
          <a:p>
            <a:pPr marL="342900" indent="-342900">
              <a:spcBef>
                <a:spcPct val="50000"/>
              </a:spcBef>
              <a:buFontTx/>
              <a:buAutoNum type="arabicParenR"/>
            </a:pPr>
            <a:endParaRPr lang="en-US" sz="1600" dirty="0">
              <a:hlinkClick r:id="rId2"/>
            </a:endParaRPr>
          </a:p>
          <a:p>
            <a:pPr>
              <a:spcBef>
                <a:spcPct val="50000"/>
              </a:spcBef>
            </a:pPr>
            <a:r>
              <a:rPr lang="en-US" sz="1600" dirty="0">
                <a:hlinkClick r:id="rId2"/>
              </a:rPr>
              <a:t>https://www.neb.com/tools-and-resources/usage-guidelines/cleavage-close-to-the-end-of-dna-fragments</a:t>
            </a:r>
            <a:r>
              <a:rPr lang="en-US" sz="16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17738182"/>
              </p:ext>
            </p:extLst>
          </p:nvPr>
        </p:nvGraphicFramePr>
        <p:xfrm>
          <a:off x="304800" y="685800"/>
          <a:ext cx="5638800" cy="5205848"/>
        </p:xfrm>
        <a:graphic>
          <a:graphicData uri="http://schemas.openxmlformats.org/drawingml/2006/table">
            <a:tbl>
              <a:tblPr/>
              <a:tblGrid>
                <a:gridCol w="829236">
                  <a:extLst>
                    <a:ext uri="{9D8B030D-6E8A-4147-A177-3AD203B41FA5}">
                      <a16:colId xmlns:a16="http://schemas.microsoft.com/office/drawing/2014/main" val="20000"/>
                    </a:ext>
                  </a:extLst>
                </a:gridCol>
                <a:gridCol w="1426284">
                  <a:extLst>
                    <a:ext uri="{9D8B030D-6E8A-4147-A177-3AD203B41FA5}">
                      <a16:colId xmlns:a16="http://schemas.microsoft.com/office/drawing/2014/main" val="20001"/>
                    </a:ext>
                  </a:extLst>
                </a:gridCol>
                <a:gridCol w="1127760">
                  <a:extLst>
                    <a:ext uri="{9D8B030D-6E8A-4147-A177-3AD203B41FA5}">
                      <a16:colId xmlns:a16="http://schemas.microsoft.com/office/drawing/2014/main" val="20002"/>
                    </a:ext>
                  </a:extLst>
                </a:gridCol>
                <a:gridCol w="1127760">
                  <a:extLst>
                    <a:ext uri="{9D8B030D-6E8A-4147-A177-3AD203B41FA5}">
                      <a16:colId xmlns:a16="http://schemas.microsoft.com/office/drawing/2014/main" val="20003"/>
                    </a:ext>
                  </a:extLst>
                </a:gridCol>
                <a:gridCol w="1127760">
                  <a:extLst>
                    <a:ext uri="{9D8B030D-6E8A-4147-A177-3AD203B41FA5}">
                      <a16:colId xmlns:a16="http://schemas.microsoft.com/office/drawing/2014/main" val="20004"/>
                    </a:ext>
                  </a:extLst>
                </a:gridCol>
              </a:tblGrid>
              <a:tr h="349035">
                <a:tc>
                  <a:txBody>
                    <a:bodyPr/>
                    <a:lstStyle/>
                    <a:p>
                      <a:pPr algn="ctr"/>
                      <a:r>
                        <a:rPr lang="en-US" sz="700" b="1" dirty="0">
                          <a:latin typeface="arial"/>
                        </a:rPr>
                        <a:t>Enzyme</a:t>
                      </a:r>
                      <a:endParaRPr lang="en-US" sz="700" dirty="0">
                        <a:latin typeface="arial"/>
                      </a:endParaRPr>
                    </a:p>
                  </a:txBody>
                  <a:tcPr marL="14350" marR="14350" marT="14350" marB="14350">
                    <a:lnL>
                      <a:noFill/>
                    </a:lnL>
                    <a:lnR>
                      <a:noFill/>
                    </a:lnR>
                    <a:lnT>
                      <a:noFill/>
                    </a:lnT>
                    <a:lnB>
                      <a:noFill/>
                    </a:lnB>
                    <a:solidFill>
                      <a:srgbClr val="E7DCC1"/>
                    </a:solidFill>
                  </a:tcPr>
                </a:tc>
                <a:tc>
                  <a:txBody>
                    <a:bodyPr/>
                    <a:lstStyle/>
                    <a:p>
                      <a:pPr algn="ctr"/>
                      <a:r>
                        <a:rPr lang="en-US" sz="700" b="1">
                          <a:latin typeface="arial"/>
                        </a:rPr>
                        <a:t>Base pairs</a:t>
                      </a:r>
                      <a:r>
                        <a:rPr lang="en-US" sz="700">
                          <a:latin typeface="arial"/>
                        </a:rPr>
                        <a:t/>
                      </a:r>
                      <a:br>
                        <a:rPr lang="en-US" sz="700">
                          <a:latin typeface="arial"/>
                        </a:rPr>
                      </a:br>
                      <a:r>
                        <a:rPr lang="en-US" sz="700" b="1">
                          <a:latin typeface="arial"/>
                        </a:rPr>
                        <a:t>from End</a:t>
                      </a:r>
                      <a:endParaRPr lang="en-US" sz="700">
                        <a:latin typeface="arial"/>
                      </a:endParaRPr>
                    </a:p>
                  </a:txBody>
                  <a:tcPr marL="14350" marR="14350" marT="14350" marB="14350">
                    <a:lnL>
                      <a:noFill/>
                    </a:lnL>
                    <a:lnR>
                      <a:noFill/>
                    </a:lnR>
                    <a:lnB>
                      <a:noFill/>
                    </a:lnB>
                    <a:solidFill>
                      <a:srgbClr val="E7DCC1"/>
                    </a:solidFill>
                  </a:tcPr>
                </a:tc>
                <a:tc>
                  <a:txBody>
                    <a:bodyPr/>
                    <a:lstStyle/>
                    <a:p>
                      <a:pPr algn="ctr"/>
                      <a:r>
                        <a:rPr lang="en-US" sz="700" b="1">
                          <a:latin typeface="arial"/>
                        </a:rPr>
                        <a:t>%Cleavage</a:t>
                      </a:r>
                      <a:r>
                        <a:rPr lang="en-US" sz="700">
                          <a:latin typeface="arial"/>
                        </a:rPr>
                        <a:t/>
                      </a:r>
                      <a:br>
                        <a:rPr lang="en-US" sz="700">
                          <a:latin typeface="arial"/>
                        </a:rPr>
                      </a:br>
                      <a:r>
                        <a:rPr lang="en-US" sz="700" b="1">
                          <a:latin typeface="arial"/>
                        </a:rPr>
                        <a:t>Efficiency</a:t>
                      </a:r>
                      <a:endParaRPr lang="en-US" sz="700">
                        <a:latin typeface="arial"/>
                      </a:endParaRPr>
                    </a:p>
                  </a:txBody>
                  <a:tcPr marL="14350" marR="14350" marT="14350" marB="14350">
                    <a:lnL>
                      <a:noFill/>
                    </a:lnL>
                    <a:lnR>
                      <a:noFill/>
                    </a:lnR>
                    <a:lnB>
                      <a:noFill/>
                    </a:lnB>
                    <a:solidFill>
                      <a:srgbClr val="E7DCC1"/>
                    </a:solidFill>
                  </a:tcPr>
                </a:tc>
                <a:tc>
                  <a:txBody>
                    <a:bodyPr/>
                    <a:lstStyle/>
                    <a:p>
                      <a:pPr algn="ctr"/>
                      <a:r>
                        <a:rPr lang="en-US" sz="700" b="1">
                          <a:latin typeface="arial"/>
                        </a:rPr>
                        <a:t>Vector</a:t>
                      </a:r>
                      <a:endParaRPr lang="en-US" sz="700">
                        <a:latin typeface="arial"/>
                      </a:endParaRPr>
                    </a:p>
                  </a:txBody>
                  <a:tcPr marL="14350" marR="14350" marT="14350" marB="14350">
                    <a:lnL>
                      <a:noFill/>
                    </a:lnL>
                    <a:lnR>
                      <a:noFill/>
                    </a:lnR>
                    <a:lnB>
                      <a:noFill/>
                    </a:lnB>
                    <a:solidFill>
                      <a:srgbClr val="E7DCC1"/>
                    </a:solidFill>
                  </a:tcPr>
                </a:tc>
                <a:tc>
                  <a:txBody>
                    <a:bodyPr/>
                    <a:lstStyle/>
                    <a:p>
                      <a:pPr algn="ctr"/>
                      <a:r>
                        <a:rPr lang="en-US" sz="700" b="1" dirty="0">
                          <a:latin typeface="arial"/>
                        </a:rPr>
                        <a:t>Initial Cut</a:t>
                      </a:r>
                      <a:endParaRPr lang="en-US" sz="700" dirty="0">
                        <a:latin typeface="arial"/>
                      </a:endParaRPr>
                    </a:p>
                  </a:txBody>
                  <a:tcPr marL="14350" marR="14350" marT="14350" marB="14350">
                    <a:lnL>
                      <a:noFill/>
                    </a:lnL>
                    <a:lnR>
                      <a:noFill/>
                    </a:lnR>
                    <a:lnB>
                      <a:noFill/>
                    </a:lnB>
                    <a:solidFill>
                      <a:srgbClr val="E7DCC1"/>
                    </a:solidFill>
                  </a:tcPr>
                </a:tc>
                <a:extLst>
                  <a:ext uri="{0D108BD9-81ED-4DB2-BD59-A6C34878D82A}">
                    <a16:rowId xmlns:a16="http://schemas.microsoft.com/office/drawing/2014/main" val="10000"/>
                  </a:ext>
                </a:extLst>
              </a:tr>
              <a:tr h="502861">
                <a:tc>
                  <a:txBody>
                    <a:bodyPr/>
                    <a:lstStyle/>
                    <a:p>
                      <a:r>
                        <a:rPr lang="en-US" sz="700" dirty="0" err="1">
                          <a:latin typeface="arial"/>
                          <a:hlinkClick r:id="rId2" action="ppaction://hlinkfile"/>
                        </a:rPr>
                        <a:t>AatII</a:t>
                      </a:r>
                      <a:endParaRPr lang="en-US" sz="700" dirty="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a:latin typeface="arial"/>
                        </a:rPr>
                        <a:t>3</a:t>
                      </a:r>
                      <a:br>
                        <a:rPr lang="en-US" sz="700">
                          <a:latin typeface="arial"/>
                        </a:rPr>
                      </a:br>
                      <a:r>
                        <a:rPr lang="en-US" sz="700">
                          <a:latin typeface="arial"/>
                        </a:rPr>
                        <a:t>2</a:t>
                      </a:r>
                      <a:br>
                        <a:rPr lang="en-US" sz="700">
                          <a:latin typeface="arial"/>
                        </a:rPr>
                      </a:br>
                      <a:r>
                        <a:rPr lang="en-US" sz="700">
                          <a:latin typeface="arial"/>
                        </a:rPr>
                        <a:t>1 </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88</a:t>
                      </a:r>
                      <a:br>
                        <a:rPr lang="en-US" sz="700">
                          <a:latin typeface="arial"/>
                        </a:rPr>
                      </a:br>
                      <a:r>
                        <a:rPr lang="en-US" sz="700">
                          <a:latin typeface="arial"/>
                        </a:rPr>
                        <a:t>100</a:t>
                      </a:r>
                      <a:br>
                        <a:rPr lang="en-US" sz="700">
                          <a:latin typeface="arial"/>
                        </a:rPr>
                      </a:br>
                      <a:r>
                        <a:rPr lang="en-US" sz="700">
                          <a:latin typeface="arial"/>
                        </a:rPr>
                        <a:t>95 </a:t>
                      </a:r>
                    </a:p>
                  </a:txBody>
                  <a:tcPr marL="14350" marR="14350" marT="14350" marB="14350">
                    <a:lnL>
                      <a:noFill/>
                    </a:lnL>
                    <a:lnR>
                      <a:noFill/>
                    </a:lnR>
                    <a:lnT>
                      <a:noFill/>
                    </a:lnT>
                    <a:lnB>
                      <a:noFill/>
                    </a:lnB>
                    <a:solidFill>
                      <a:srgbClr val="FFFFFF"/>
                    </a:solidFill>
                  </a:tcPr>
                </a:tc>
                <a:tc>
                  <a:txBody>
                    <a:bodyPr/>
                    <a:lstStyle/>
                    <a:p>
                      <a:pPr algn="ctr"/>
                      <a:r>
                        <a:rPr lang="de-DE" sz="700">
                          <a:latin typeface="arial"/>
                        </a:rPr>
                        <a:t>LITMUS 29</a:t>
                      </a:r>
                      <a:br>
                        <a:rPr lang="de-DE" sz="700">
                          <a:latin typeface="arial"/>
                        </a:rPr>
                      </a:br>
                      <a:r>
                        <a:rPr lang="de-DE" sz="700">
                          <a:latin typeface="arial"/>
                        </a:rPr>
                        <a:t>LITMUS 28</a:t>
                      </a:r>
                      <a:br>
                        <a:rPr lang="de-DE" sz="700">
                          <a:latin typeface="arial"/>
                        </a:rPr>
                      </a:br>
                      <a:r>
                        <a:rPr lang="de-DE" sz="700">
                          <a:latin typeface="arial"/>
                        </a:rPr>
                        <a:t>LITMUS 29 </a:t>
                      </a:r>
                    </a:p>
                  </a:txBody>
                  <a:tcPr marL="14350" marR="14350" marT="14350" marB="14350">
                    <a:lnL>
                      <a:noFill/>
                    </a:lnL>
                    <a:lnR>
                      <a:noFill/>
                    </a:lnR>
                    <a:lnT>
                      <a:noFill/>
                    </a:lnT>
                    <a:lnB>
                      <a:noFill/>
                    </a:lnB>
                    <a:solidFill>
                      <a:srgbClr val="FFFFFF"/>
                    </a:solidFill>
                  </a:tcPr>
                </a:tc>
                <a:tc>
                  <a:txBody>
                    <a:bodyPr/>
                    <a:lstStyle/>
                    <a:p>
                      <a:pPr algn="ctr"/>
                      <a:r>
                        <a:rPr lang="en-US" sz="700">
                          <a:latin typeface="arial"/>
                          <a:hlinkClick r:id="rId3" action="ppaction://hlinkfile"/>
                        </a:rPr>
                        <a:t>NcoI</a:t>
                      </a:r>
                      <a:r>
                        <a:rPr lang="en-US" sz="700">
                          <a:latin typeface="arial"/>
                        </a:rPr>
                        <a:t/>
                      </a:r>
                      <a:br>
                        <a:rPr lang="en-US" sz="700">
                          <a:latin typeface="arial"/>
                        </a:rPr>
                      </a:br>
                      <a:r>
                        <a:rPr lang="en-US" sz="700">
                          <a:latin typeface="arial"/>
                          <a:hlinkClick r:id="rId3" action="ppaction://hlinkfile"/>
                        </a:rPr>
                        <a:t>NcoI</a:t>
                      </a:r>
                      <a:r>
                        <a:rPr lang="en-US" sz="700">
                          <a:latin typeface="arial"/>
                        </a:rPr>
                        <a:t/>
                      </a:r>
                      <a:br>
                        <a:rPr lang="en-US" sz="700">
                          <a:latin typeface="arial"/>
                        </a:rPr>
                      </a:br>
                      <a:r>
                        <a:rPr lang="en-US" sz="700">
                          <a:latin typeface="arial"/>
                        </a:rPr>
                        <a:t>PinAI </a:t>
                      </a: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01"/>
                  </a:ext>
                </a:extLst>
              </a:tr>
              <a:tr h="349035">
                <a:tc>
                  <a:txBody>
                    <a:bodyPr/>
                    <a:lstStyle/>
                    <a:p>
                      <a:r>
                        <a:rPr lang="en-US" sz="700" dirty="0">
                          <a:latin typeface="arial"/>
                          <a:hlinkClick r:id="rId4" action="ppaction://hlinkfile"/>
                        </a:rPr>
                        <a:t>Acc65I</a:t>
                      </a:r>
                      <a:endParaRPr lang="en-US" sz="700" dirty="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a:latin typeface="arial"/>
                        </a:rPr>
                        <a:t>2</a:t>
                      </a:r>
                      <a:br>
                        <a:rPr lang="en-US" sz="700">
                          <a:latin typeface="arial"/>
                        </a:rPr>
                      </a:br>
                      <a:r>
                        <a:rPr lang="en-US" sz="700">
                          <a:latin typeface="arial"/>
                        </a:rPr>
                        <a:t>1</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99</a:t>
                      </a:r>
                      <a:br>
                        <a:rPr lang="en-US" sz="700">
                          <a:latin typeface="arial"/>
                        </a:rPr>
                      </a:br>
                      <a:r>
                        <a:rPr lang="en-US" sz="700">
                          <a:latin typeface="arial"/>
                        </a:rPr>
                        <a:t>75</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LITMUS 29</a:t>
                      </a:r>
                      <a:br>
                        <a:rPr lang="en-US" sz="700">
                          <a:latin typeface="arial"/>
                        </a:rPr>
                      </a:br>
                      <a:r>
                        <a:rPr lang="en-US" sz="700">
                          <a:latin typeface="arial"/>
                        </a:rPr>
                        <a:t>pNEB193</a:t>
                      </a:r>
                    </a:p>
                  </a:txBody>
                  <a:tcPr marL="14350" marR="14350" marT="14350" marB="14350">
                    <a:lnL>
                      <a:noFill/>
                    </a:lnL>
                    <a:lnR>
                      <a:noFill/>
                    </a:lnR>
                    <a:lnT>
                      <a:noFill/>
                    </a:lnT>
                    <a:lnB>
                      <a:noFill/>
                    </a:lnB>
                    <a:solidFill>
                      <a:srgbClr val="FFFFFF"/>
                    </a:solidFill>
                  </a:tcPr>
                </a:tc>
                <a:tc>
                  <a:txBody>
                    <a:bodyPr/>
                    <a:lstStyle/>
                    <a:p>
                      <a:pPr algn="ctr"/>
                      <a:r>
                        <a:rPr lang="en-US" sz="700">
                          <a:latin typeface="arial"/>
                          <a:hlinkClick r:id="rId5" action="ppaction://hlinkfile"/>
                        </a:rPr>
                        <a:t>SpeI</a:t>
                      </a:r>
                      <a:r>
                        <a:rPr lang="en-US" sz="700">
                          <a:latin typeface="arial"/>
                        </a:rPr>
                        <a:t/>
                      </a:r>
                      <a:br>
                        <a:rPr lang="en-US" sz="700">
                          <a:latin typeface="arial"/>
                        </a:rPr>
                      </a:br>
                      <a:r>
                        <a:rPr lang="en-US" sz="700">
                          <a:latin typeface="arial"/>
                          <a:hlinkClick r:id="rId6" action="ppaction://hlinkfile"/>
                        </a:rPr>
                        <a:t>SacI</a:t>
                      </a:r>
                      <a:endParaRPr lang="en-US" sz="700">
                        <a:latin typeface="arial"/>
                      </a:endParaRP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02"/>
                  </a:ext>
                </a:extLst>
              </a:tr>
              <a:tr h="195209">
                <a:tc>
                  <a:txBody>
                    <a:bodyPr/>
                    <a:lstStyle/>
                    <a:p>
                      <a:r>
                        <a:rPr lang="en-US" sz="700">
                          <a:latin typeface="arial"/>
                          <a:hlinkClick r:id="rId7" action="ppaction://hlinkfile"/>
                        </a:rPr>
                        <a:t>AflII</a:t>
                      </a:r>
                      <a:endParaRPr lang="en-US" sz="70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13</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LITMUS 29</a:t>
                      </a:r>
                    </a:p>
                  </a:txBody>
                  <a:tcPr marL="14350" marR="14350" marT="14350" marB="14350">
                    <a:lnL>
                      <a:noFill/>
                    </a:lnL>
                    <a:lnR>
                      <a:noFill/>
                    </a:lnR>
                    <a:lnT>
                      <a:noFill/>
                    </a:lnT>
                    <a:lnB>
                      <a:noFill/>
                    </a:lnB>
                    <a:solidFill>
                      <a:srgbClr val="FFFFFF"/>
                    </a:solidFill>
                  </a:tcPr>
                </a:tc>
                <a:tc>
                  <a:txBody>
                    <a:bodyPr/>
                    <a:lstStyle/>
                    <a:p>
                      <a:pPr algn="ctr"/>
                      <a:r>
                        <a:rPr lang="en-US" sz="700">
                          <a:latin typeface="arial"/>
                          <a:hlinkClick r:id="rId8" action="ppaction://hlinkfile"/>
                        </a:rPr>
                        <a:t>StuI</a:t>
                      </a:r>
                      <a:endParaRPr lang="en-US" sz="700">
                        <a:latin typeface="arial"/>
                      </a:endParaRP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03"/>
                  </a:ext>
                </a:extLst>
              </a:tr>
              <a:tr h="349035">
                <a:tc>
                  <a:txBody>
                    <a:bodyPr/>
                    <a:lstStyle/>
                    <a:p>
                      <a:r>
                        <a:rPr lang="en-US" sz="700">
                          <a:latin typeface="arial"/>
                          <a:hlinkClick r:id="rId9" action="ppaction://hlinkfile"/>
                        </a:rPr>
                        <a:t>AgeI</a:t>
                      </a:r>
                      <a:endParaRPr lang="en-US" sz="70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a:t>
                      </a:r>
                      <a:br>
                        <a:rPr lang="en-US" sz="700">
                          <a:latin typeface="arial"/>
                        </a:rPr>
                      </a:br>
                      <a:r>
                        <a:rPr lang="en-US" sz="700">
                          <a:latin typeface="arial"/>
                        </a:rPr>
                        <a:t>1</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100</a:t>
                      </a:r>
                      <a:br>
                        <a:rPr lang="en-US" sz="700">
                          <a:latin typeface="arial"/>
                        </a:rPr>
                      </a:br>
                      <a:r>
                        <a:rPr lang="en-US" sz="700">
                          <a:latin typeface="arial"/>
                        </a:rPr>
                        <a:t>100</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LITMUS 29</a:t>
                      </a:r>
                      <a:br>
                        <a:rPr lang="en-US" sz="700">
                          <a:latin typeface="arial"/>
                        </a:rPr>
                      </a:br>
                      <a:r>
                        <a:rPr lang="en-US" sz="700">
                          <a:latin typeface="arial"/>
                        </a:rPr>
                        <a:t>LITMUS 29</a:t>
                      </a:r>
                    </a:p>
                  </a:txBody>
                  <a:tcPr marL="14350" marR="14350" marT="14350" marB="14350">
                    <a:lnL>
                      <a:noFill/>
                    </a:lnL>
                    <a:lnR>
                      <a:noFill/>
                    </a:lnR>
                    <a:lnT>
                      <a:noFill/>
                    </a:lnT>
                    <a:lnB>
                      <a:noFill/>
                    </a:lnB>
                    <a:solidFill>
                      <a:srgbClr val="FFFFFF"/>
                    </a:solidFill>
                  </a:tcPr>
                </a:tc>
                <a:tc>
                  <a:txBody>
                    <a:bodyPr/>
                    <a:lstStyle/>
                    <a:p>
                      <a:pPr algn="ctr"/>
                      <a:r>
                        <a:rPr lang="en-US" sz="700">
                          <a:latin typeface="arial"/>
                          <a:hlinkClick r:id="rId10" action="ppaction://hlinkfile"/>
                        </a:rPr>
                        <a:t>XbaI</a:t>
                      </a:r>
                      <a:r>
                        <a:rPr lang="en-US" sz="700">
                          <a:latin typeface="arial"/>
                        </a:rPr>
                        <a:t/>
                      </a:r>
                      <a:br>
                        <a:rPr lang="en-US" sz="700">
                          <a:latin typeface="arial"/>
                        </a:rPr>
                      </a:br>
                      <a:r>
                        <a:rPr lang="en-US" sz="700">
                          <a:latin typeface="arial"/>
                          <a:hlinkClick r:id="rId2" action="ppaction://hlinkfile"/>
                        </a:rPr>
                        <a:t>AatII</a:t>
                      </a:r>
                      <a:endParaRPr lang="en-US" sz="700">
                        <a:latin typeface="arial"/>
                      </a:endParaRP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04"/>
                  </a:ext>
                </a:extLst>
              </a:tr>
              <a:tr h="195209">
                <a:tc>
                  <a:txBody>
                    <a:bodyPr/>
                    <a:lstStyle/>
                    <a:p>
                      <a:r>
                        <a:rPr lang="en-US" sz="700">
                          <a:latin typeface="arial"/>
                          <a:hlinkClick r:id="rId11" action="ppaction://hlinkfile"/>
                        </a:rPr>
                        <a:t>ApaI</a:t>
                      </a:r>
                      <a:endParaRPr lang="en-US" sz="70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a:latin typeface="arial"/>
                        </a:rPr>
                        <a:t>2</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100 </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LITMUS 38</a:t>
                      </a:r>
                    </a:p>
                  </a:txBody>
                  <a:tcPr marL="14350" marR="14350" marT="14350" marB="14350">
                    <a:lnL>
                      <a:noFill/>
                    </a:lnL>
                    <a:lnR>
                      <a:noFill/>
                    </a:lnR>
                    <a:lnT>
                      <a:noFill/>
                    </a:lnT>
                    <a:lnB>
                      <a:noFill/>
                    </a:lnB>
                    <a:solidFill>
                      <a:srgbClr val="FFFFFF"/>
                    </a:solidFill>
                  </a:tcPr>
                </a:tc>
                <a:tc>
                  <a:txBody>
                    <a:bodyPr/>
                    <a:lstStyle/>
                    <a:p>
                      <a:pPr algn="ctr"/>
                      <a:r>
                        <a:rPr lang="en-US" sz="700">
                          <a:latin typeface="arial"/>
                          <a:hlinkClick r:id="rId5" action="ppaction://hlinkfile"/>
                        </a:rPr>
                        <a:t>SpeI</a:t>
                      </a:r>
                      <a:endParaRPr lang="en-US" sz="700">
                        <a:latin typeface="arial"/>
                      </a:endParaRP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05"/>
                  </a:ext>
                </a:extLst>
              </a:tr>
              <a:tr h="195209">
                <a:tc>
                  <a:txBody>
                    <a:bodyPr/>
                    <a:lstStyle/>
                    <a:p>
                      <a:r>
                        <a:rPr lang="en-US" sz="700">
                          <a:latin typeface="arial"/>
                          <a:hlinkClick r:id="rId12" action="ppaction://hlinkfile"/>
                        </a:rPr>
                        <a:t>AscI</a:t>
                      </a:r>
                      <a:endParaRPr lang="en-US" sz="70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97</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pNEB193</a:t>
                      </a:r>
                    </a:p>
                  </a:txBody>
                  <a:tcPr marL="14350" marR="14350" marT="14350" marB="14350">
                    <a:lnL>
                      <a:noFill/>
                    </a:lnL>
                    <a:lnR>
                      <a:noFill/>
                    </a:lnR>
                    <a:lnT>
                      <a:noFill/>
                    </a:lnT>
                    <a:lnB>
                      <a:noFill/>
                    </a:lnB>
                    <a:solidFill>
                      <a:srgbClr val="FFFFFF"/>
                    </a:solidFill>
                  </a:tcPr>
                </a:tc>
                <a:tc>
                  <a:txBody>
                    <a:bodyPr/>
                    <a:lstStyle/>
                    <a:p>
                      <a:pPr algn="ctr"/>
                      <a:r>
                        <a:rPr lang="en-US" sz="700">
                          <a:latin typeface="arial"/>
                          <a:hlinkClick r:id="rId13" action="ppaction://hlinkfile"/>
                        </a:rPr>
                        <a:t>BamHI</a:t>
                      </a:r>
                      <a:endParaRPr lang="en-US" sz="700">
                        <a:latin typeface="arial"/>
                      </a:endParaRP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06"/>
                  </a:ext>
                </a:extLst>
              </a:tr>
              <a:tr h="195209">
                <a:tc>
                  <a:txBody>
                    <a:bodyPr/>
                    <a:lstStyle/>
                    <a:p>
                      <a:r>
                        <a:rPr lang="en-US" sz="700">
                          <a:latin typeface="arial"/>
                          <a:hlinkClick r:id="rId14" action="ppaction://hlinkfile"/>
                        </a:rPr>
                        <a:t>AvrII</a:t>
                      </a:r>
                      <a:endParaRPr lang="en-US" sz="70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100</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LITMUS 29</a:t>
                      </a:r>
                    </a:p>
                  </a:txBody>
                  <a:tcPr marL="14350" marR="14350" marT="14350" marB="14350">
                    <a:lnL>
                      <a:noFill/>
                    </a:lnL>
                    <a:lnR>
                      <a:noFill/>
                    </a:lnR>
                    <a:lnT>
                      <a:noFill/>
                    </a:lnT>
                    <a:lnB>
                      <a:noFill/>
                    </a:lnB>
                    <a:solidFill>
                      <a:srgbClr val="FFFFFF"/>
                    </a:solidFill>
                  </a:tcPr>
                </a:tc>
                <a:tc>
                  <a:txBody>
                    <a:bodyPr/>
                    <a:lstStyle/>
                    <a:p>
                      <a:pPr algn="ctr"/>
                      <a:r>
                        <a:rPr lang="en-US" sz="700">
                          <a:latin typeface="arial"/>
                          <a:hlinkClick r:id="rId6" action="ppaction://hlinkfile"/>
                        </a:rPr>
                        <a:t>SacI</a:t>
                      </a:r>
                      <a:endParaRPr lang="en-US" sz="700">
                        <a:latin typeface="arial"/>
                      </a:endParaRP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07"/>
                  </a:ext>
                </a:extLst>
              </a:tr>
              <a:tr h="195209">
                <a:tc>
                  <a:txBody>
                    <a:bodyPr/>
                    <a:lstStyle/>
                    <a:p>
                      <a:r>
                        <a:rPr lang="en-US" sz="700" dirty="0">
                          <a:latin typeface="arial"/>
                          <a:hlinkClick r:id="rId13" action="ppaction://hlinkfile"/>
                        </a:rPr>
                        <a:t>BamHI</a:t>
                      </a:r>
                      <a:endParaRPr lang="en-US" sz="700" dirty="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a:t>
                      </a:r>
                    </a:p>
                  </a:txBody>
                  <a:tcPr marL="14350" marR="14350" marT="14350" marB="14350">
                    <a:lnL>
                      <a:noFill/>
                    </a:lnL>
                    <a:lnR>
                      <a:noFill/>
                    </a:lnR>
                    <a:lnT>
                      <a:noFill/>
                    </a:lnT>
                    <a:lnB>
                      <a:noFill/>
                    </a:lnB>
                    <a:solidFill>
                      <a:srgbClr val="FFFFFF"/>
                    </a:solidFill>
                  </a:tcPr>
                </a:tc>
                <a:tc>
                  <a:txBody>
                    <a:bodyPr/>
                    <a:lstStyle/>
                    <a:p>
                      <a:pPr algn="ctr"/>
                      <a:r>
                        <a:rPr lang="en-US" sz="700" dirty="0">
                          <a:latin typeface="arial"/>
                        </a:rPr>
                        <a:t>97</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LITMUS 29</a:t>
                      </a:r>
                    </a:p>
                  </a:txBody>
                  <a:tcPr marL="14350" marR="14350" marT="14350" marB="14350">
                    <a:lnL>
                      <a:noFill/>
                    </a:lnL>
                    <a:lnR>
                      <a:noFill/>
                    </a:lnR>
                    <a:lnT>
                      <a:noFill/>
                    </a:lnT>
                    <a:lnB>
                      <a:noFill/>
                    </a:lnB>
                    <a:solidFill>
                      <a:srgbClr val="FFFFFF"/>
                    </a:solidFill>
                  </a:tcPr>
                </a:tc>
                <a:tc>
                  <a:txBody>
                    <a:bodyPr/>
                    <a:lstStyle/>
                    <a:p>
                      <a:pPr algn="ctr"/>
                      <a:r>
                        <a:rPr lang="en-US" sz="700" dirty="0">
                          <a:latin typeface="arial"/>
                          <a:hlinkClick r:id="rId15" action="ppaction://hlinkfile"/>
                        </a:rPr>
                        <a:t>HindIII</a:t>
                      </a:r>
                      <a:endParaRPr lang="en-US" sz="700" dirty="0">
                        <a:latin typeface="arial"/>
                      </a:endParaRP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08"/>
                  </a:ext>
                </a:extLst>
              </a:tr>
              <a:tr h="195209">
                <a:tc>
                  <a:txBody>
                    <a:bodyPr/>
                    <a:lstStyle/>
                    <a:p>
                      <a:r>
                        <a:rPr lang="en-US" sz="700">
                          <a:latin typeface="arial"/>
                          <a:hlinkClick r:id="rId16" action="ppaction://hlinkfile"/>
                        </a:rPr>
                        <a:t>BglII</a:t>
                      </a:r>
                      <a:endParaRPr lang="en-US" sz="70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a:latin typeface="arial"/>
                        </a:rPr>
                        <a:t>3</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100</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LITMUS 29</a:t>
                      </a:r>
                    </a:p>
                  </a:txBody>
                  <a:tcPr marL="14350" marR="14350" marT="14350" marB="14350">
                    <a:lnL>
                      <a:noFill/>
                    </a:lnL>
                    <a:lnR>
                      <a:noFill/>
                    </a:lnR>
                    <a:lnT>
                      <a:noFill/>
                    </a:lnT>
                    <a:lnB>
                      <a:noFill/>
                    </a:lnB>
                    <a:solidFill>
                      <a:srgbClr val="FFFFFF"/>
                    </a:solidFill>
                  </a:tcPr>
                </a:tc>
                <a:tc>
                  <a:txBody>
                    <a:bodyPr/>
                    <a:lstStyle/>
                    <a:p>
                      <a:pPr algn="ctr"/>
                      <a:r>
                        <a:rPr lang="en-US" sz="700">
                          <a:latin typeface="arial"/>
                          <a:hlinkClick r:id="rId17" action="ppaction://hlinkfile"/>
                        </a:rPr>
                        <a:t>NsiI</a:t>
                      </a:r>
                      <a:endParaRPr lang="en-US" sz="700">
                        <a:latin typeface="arial"/>
                      </a:endParaRP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09"/>
                  </a:ext>
                </a:extLst>
              </a:tr>
              <a:tr h="195209">
                <a:tc>
                  <a:txBody>
                    <a:bodyPr/>
                    <a:lstStyle/>
                    <a:p>
                      <a:r>
                        <a:rPr lang="en-US" sz="700">
                          <a:latin typeface="arial"/>
                          <a:hlinkClick r:id="rId18" action="ppaction://hlinkfile"/>
                        </a:rPr>
                        <a:t>BsiWI</a:t>
                      </a:r>
                      <a:endParaRPr lang="en-US" sz="70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a:latin typeface="arial"/>
                        </a:rPr>
                        <a:t>2</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100</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LITMUS 29</a:t>
                      </a:r>
                    </a:p>
                  </a:txBody>
                  <a:tcPr marL="14350" marR="14350" marT="14350" marB="14350">
                    <a:lnL>
                      <a:noFill/>
                    </a:lnL>
                    <a:lnR>
                      <a:noFill/>
                    </a:lnR>
                    <a:lnT>
                      <a:noFill/>
                    </a:lnT>
                    <a:lnB>
                      <a:noFill/>
                    </a:lnB>
                    <a:solidFill>
                      <a:srgbClr val="FFFFFF"/>
                    </a:solidFill>
                  </a:tcPr>
                </a:tc>
                <a:tc>
                  <a:txBody>
                    <a:bodyPr/>
                    <a:lstStyle/>
                    <a:p>
                      <a:pPr algn="ctr"/>
                      <a:r>
                        <a:rPr lang="en-US" sz="700">
                          <a:latin typeface="arial"/>
                          <a:hlinkClick r:id="rId19" action="ppaction://hlinkfile"/>
                        </a:rPr>
                        <a:t>BssHII</a:t>
                      </a:r>
                      <a:endParaRPr lang="en-US" sz="700">
                        <a:latin typeface="arial"/>
                      </a:endParaRP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10"/>
                  </a:ext>
                </a:extLst>
              </a:tr>
              <a:tr h="349035">
                <a:tc>
                  <a:txBody>
                    <a:bodyPr/>
                    <a:lstStyle/>
                    <a:p>
                      <a:r>
                        <a:rPr lang="en-US" sz="700">
                          <a:latin typeface="arial"/>
                          <a:hlinkClick r:id="rId20" action="ppaction://hlinkfile"/>
                        </a:rPr>
                        <a:t>BspEI</a:t>
                      </a:r>
                      <a:endParaRPr lang="en-US" sz="70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dirty="0">
                          <a:latin typeface="arial"/>
                        </a:rPr>
                        <a:t>2</a:t>
                      </a:r>
                      <a:br>
                        <a:rPr lang="en-US" sz="700" dirty="0">
                          <a:latin typeface="arial"/>
                        </a:rPr>
                      </a:br>
                      <a:r>
                        <a:rPr lang="en-US" sz="700" dirty="0">
                          <a:latin typeface="arial"/>
                        </a:rPr>
                        <a:t>1</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100</a:t>
                      </a:r>
                      <a:br>
                        <a:rPr lang="en-US" sz="700">
                          <a:latin typeface="arial"/>
                        </a:rPr>
                      </a:br>
                      <a:r>
                        <a:rPr lang="en-US" sz="700">
                          <a:latin typeface="arial"/>
                        </a:rPr>
                        <a:t>8</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LITMUS 39</a:t>
                      </a:r>
                      <a:br>
                        <a:rPr lang="en-US" sz="700">
                          <a:latin typeface="arial"/>
                        </a:rPr>
                      </a:br>
                      <a:r>
                        <a:rPr lang="en-US" sz="700">
                          <a:latin typeface="arial"/>
                        </a:rPr>
                        <a:t>LITMUS 38</a:t>
                      </a:r>
                    </a:p>
                  </a:txBody>
                  <a:tcPr marL="14350" marR="14350" marT="14350" marB="14350">
                    <a:lnL>
                      <a:noFill/>
                    </a:lnL>
                    <a:lnR>
                      <a:noFill/>
                    </a:lnR>
                    <a:lnT>
                      <a:noFill/>
                    </a:lnT>
                    <a:lnB>
                      <a:noFill/>
                    </a:lnB>
                    <a:solidFill>
                      <a:srgbClr val="FFFFFF"/>
                    </a:solidFill>
                  </a:tcPr>
                </a:tc>
                <a:tc>
                  <a:txBody>
                    <a:bodyPr/>
                    <a:lstStyle/>
                    <a:p>
                      <a:pPr algn="ctr"/>
                      <a:r>
                        <a:rPr lang="en-US" sz="700">
                          <a:latin typeface="arial"/>
                          <a:hlinkClick r:id="rId21" action="ppaction://hlinkfile"/>
                        </a:rPr>
                        <a:t>BsrGI</a:t>
                      </a:r>
                      <a:r>
                        <a:rPr lang="en-US" sz="700">
                          <a:latin typeface="arial"/>
                        </a:rPr>
                        <a:t/>
                      </a:r>
                      <a:br>
                        <a:rPr lang="en-US" sz="700">
                          <a:latin typeface="arial"/>
                        </a:rPr>
                      </a:br>
                      <a:r>
                        <a:rPr lang="en-US" sz="700">
                          <a:latin typeface="arial"/>
                          <a:hlinkClick r:id="rId21" action="ppaction://hlinkfile"/>
                        </a:rPr>
                        <a:t>BsrGI</a:t>
                      </a:r>
                      <a:endParaRPr lang="en-US" sz="700">
                        <a:latin typeface="arial"/>
                      </a:endParaRP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11"/>
                  </a:ext>
                </a:extLst>
              </a:tr>
              <a:tr h="349035">
                <a:tc>
                  <a:txBody>
                    <a:bodyPr/>
                    <a:lstStyle/>
                    <a:p>
                      <a:r>
                        <a:rPr lang="en-US" sz="700">
                          <a:latin typeface="arial"/>
                          <a:hlinkClick r:id="rId21" action="ppaction://hlinkfile"/>
                        </a:rPr>
                        <a:t>BsrGI</a:t>
                      </a:r>
                      <a:endParaRPr lang="en-US" sz="70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a:latin typeface="arial"/>
                        </a:rPr>
                        <a:t>2</a:t>
                      </a:r>
                      <a:br>
                        <a:rPr lang="en-US" sz="700">
                          <a:latin typeface="arial"/>
                        </a:rPr>
                      </a:br>
                      <a:r>
                        <a:rPr lang="en-US" sz="700">
                          <a:latin typeface="arial"/>
                        </a:rPr>
                        <a:t>1</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99</a:t>
                      </a:r>
                      <a:br>
                        <a:rPr lang="en-US" sz="700">
                          <a:latin typeface="arial"/>
                        </a:rPr>
                      </a:br>
                      <a:r>
                        <a:rPr lang="en-US" sz="700">
                          <a:latin typeface="arial"/>
                        </a:rPr>
                        <a:t>88</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LITMUS 39</a:t>
                      </a:r>
                      <a:br>
                        <a:rPr lang="en-US" sz="700">
                          <a:latin typeface="arial"/>
                        </a:rPr>
                      </a:br>
                      <a:r>
                        <a:rPr lang="en-US" sz="700">
                          <a:latin typeface="arial"/>
                        </a:rPr>
                        <a:t>LITMUS 38</a:t>
                      </a:r>
                    </a:p>
                  </a:txBody>
                  <a:tcPr marL="14350" marR="14350" marT="14350" marB="14350">
                    <a:lnL>
                      <a:noFill/>
                    </a:lnL>
                    <a:lnR>
                      <a:noFill/>
                    </a:lnR>
                    <a:lnT>
                      <a:noFill/>
                    </a:lnT>
                    <a:lnB>
                      <a:noFill/>
                    </a:lnB>
                    <a:solidFill>
                      <a:srgbClr val="FFFFFF"/>
                    </a:solidFill>
                  </a:tcPr>
                </a:tc>
                <a:tc>
                  <a:txBody>
                    <a:bodyPr/>
                    <a:lstStyle/>
                    <a:p>
                      <a:pPr algn="ctr"/>
                      <a:r>
                        <a:rPr lang="en-US" sz="700">
                          <a:latin typeface="arial"/>
                          <a:hlinkClick r:id="rId22" action="ppaction://hlinkfile"/>
                        </a:rPr>
                        <a:t>SphI</a:t>
                      </a:r>
                      <a:r>
                        <a:rPr lang="en-US" sz="700">
                          <a:latin typeface="arial"/>
                        </a:rPr>
                        <a:t/>
                      </a:r>
                      <a:br>
                        <a:rPr lang="en-US" sz="700">
                          <a:latin typeface="arial"/>
                        </a:rPr>
                      </a:br>
                      <a:r>
                        <a:rPr lang="en-US" sz="700">
                          <a:latin typeface="arial"/>
                          <a:hlinkClick r:id="rId20" action="ppaction://hlinkfile"/>
                        </a:rPr>
                        <a:t>BspEI</a:t>
                      </a:r>
                      <a:endParaRPr lang="en-US" sz="700">
                        <a:latin typeface="arial"/>
                      </a:endParaRP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12"/>
                  </a:ext>
                </a:extLst>
              </a:tr>
              <a:tr h="195209">
                <a:tc>
                  <a:txBody>
                    <a:bodyPr/>
                    <a:lstStyle/>
                    <a:p>
                      <a:r>
                        <a:rPr lang="en-US" sz="700">
                          <a:latin typeface="arial"/>
                          <a:hlinkClick r:id="rId19" action="ppaction://hlinkfile"/>
                        </a:rPr>
                        <a:t>BssHII</a:t>
                      </a:r>
                      <a:endParaRPr lang="en-US" sz="70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a:latin typeface="arial"/>
                        </a:rPr>
                        <a:t>2</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100</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LITMUS 29</a:t>
                      </a:r>
                    </a:p>
                  </a:txBody>
                  <a:tcPr marL="14350" marR="14350" marT="14350" marB="14350">
                    <a:lnL>
                      <a:noFill/>
                    </a:lnL>
                    <a:lnR>
                      <a:noFill/>
                    </a:lnR>
                    <a:lnT>
                      <a:noFill/>
                    </a:lnT>
                    <a:lnB>
                      <a:noFill/>
                    </a:lnB>
                    <a:solidFill>
                      <a:srgbClr val="FFFFFF"/>
                    </a:solidFill>
                  </a:tcPr>
                </a:tc>
                <a:tc>
                  <a:txBody>
                    <a:bodyPr/>
                    <a:lstStyle/>
                    <a:p>
                      <a:pPr algn="ctr"/>
                      <a:r>
                        <a:rPr lang="en-US" sz="700">
                          <a:latin typeface="arial"/>
                          <a:hlinkClick r:id="rId18" action="ppaction://hlinkfile"/>
                        </a:rPr>
                        <a:t>BsiWI</a:t>
                      </a:r>
                      <a:endParaRPr lang="en-US" sz="700">
                        <a:latin typeface="arial"/>
                      </a:endParaRP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13"/>
                  </a:ext>
                </a:extLst>
              </a:tr>
              <a:tr h="195209">
                <a:tc>
                  <a:txBody>
                    <a:bodyPr/>
                    <a:lstStyle/>
                    <a:p>
                      <a:r>
                        <a:rPr lang="en-US" sz="700">
                          <a:latin typeface="arial"/>
                          <a:hlinkClick r:id="rId23" action="ppaction://hlinkfile"/>
                        </a:rPr>
                        <a:t>EagI</a:t>
                      </a:r>
                      <a:endParaRPr lang="en-US" sz="70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a:latin typeface="arial"/>
                        </a:rPr>
                        <a:t>2</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100</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LITMUS 39</a:t>
                      </a:r>
                    </a:p>
                  </a:txBody>
                  <a:tcPr marL="14350" marR="14350" marT="14350" marB="14350">
                    <a:lnL>
                      <a:noFill/>
                    </a:lnL>
                    <a:lnR>
                      <a:noFill/>
                    </a:lnR>
                    <a:lnT>
                      <a:noFill/>
                    </a:lnT>
                    <a:lnB>
                      <a:noFill/>
                    </a:lnB>
                    <a:solidFill>
                      <a:srgbClr val="FFFFFF"/>
                    </a:solidFill>
                  </a:tcPr>
                </a:tc>
                <a:tc>
                  <a:txBody>
                    <a:bodyPr/>
                    <a:lstStyle/>
                    <a:p>
                      <a:pPr algn="ctr"/>
                      <a:r>
                        <a:rPr lang="en-US" sz="700">
                          <a:latin typeface="arial"/>
                          <a:hlinkClick r:id="rId24" action="ppaction://hlinkfile"/>
                        </a:rPr>
                        <a:t>NheI</a:t>
                      </a:r>
                      <a:endParaRPr lang="en-US" sz="700">
                        <a:latin typeface="arial"/>
                      </a:endParaRP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14"/>
                  </a:ext>
                </a:extLst>
              </a:tr>
              <a:tr h="502861">
                <a:tc>
                  <a:txBody>
                    <a:bodyPr/>
                    <a:lstStyle/>
                    <a:p>
                      <a:r>
                        <a:rPr lang="en-US" sz="700">
                          <a:latin typeface="arial"/>
                          <a:hlinkClick r:id="rId25" action="ppaction://hlinkfile"/>
                        </a:rPr>
                        <a:t>EcoRI</a:t>
                      </a:r>
                      <a:endParaRPr lang="en-US" sz="70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a:t>
                      </a:r>
                      <a:br>
                        <a:rPr lang="en-US" sz="700">
                          <a:latin typeface="arial"/>
                        </a:rPr>
                      </a:br>
                      <a:r>
                        <a:rPr lang="en-US" sz="700">
                          <a:latin typeface="arial"/>
                        </a:rPr>
                        <a:t>1</a:t>
                      </a:r>
                      <a:br>
                        <a:rPr lang="en-US" sz="700">
                          <a:latin typeface="arial"/>
                        </a:rPr>
                      </a:br>
                      <a:r>
                        <a:rPr lang="en-US" sz="700">
                          <a:latin typeface="arial"/>
                        </a:rPr>
                        <a:t>1</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100</a:t>
                      </a:r>
                      <a:br>
                        <a:rPr lang="en-US" sz="700">
                          <a:latin typeface="arial"/>
                        </a:rPr>
                      </a:br>
                      <a:r>
                        <a:rPr lang="en-US" sz="700">
                          <a:latin typeface="arial"/>
                        </a:rPr>
                        <a:t>88</a:t>
                      </a:r>
                      <a:br>
                        <a:rPr lang="en-US" sz="700">
                          <a:latin typeface="arial"/>
                        </a:rPr>
                      </a:br>
                      <a:r>
                        <a:rPr lang="en-US" sz="700">
                          <a:latin typeface="arial"/>
                        </a:rPr>
                        <a:t>100</a:t>
                      </a:r>
                    </a:p>
                  </a:txBody>
                  <a:tcPr marL="14350" marR="14350" marT="14350" marB="14350">
                    <a:lnL>
                      <a:noFill/>
                    </a:lnL>
                    <a:lnR>
                      <a:noFill/>
                    </a:lnR>
                    <a:lnT>
                      <a:noFill/>
                    </a:lnT>
                    <a:lnB>
                      <a:noFill/>
                    </a:lnB>
                    <a:solidFill>
                      <a:srgbClr val="FFFFFF"/>
                    </a:solidFill>
                  </a:tcPr>
                </a:tc>
                <a:tc>
                  <a:txBody>
                    <a:bodyPr/>
                    <a:lstStyle/>
                    <a:p>
                      <a:pPr algn="ctr"/>
                      <a:r>
                        <a:rPr lang="de-DE" sz="700">
                          <a:latin typeface="arial"/>
                        </a:rPr>
                        <a:t>LITMUS 29</a:t>
                      </a:r>
                      <a:br>
                        <a:rPr lang="de-DE" sz="700">
                          <a:latin typeface="arial"/>
                        </a:rPr>
                      </a:br>
                      <a:r>
                        <a:rPr lang="de-DE" sz="700">
                          <a:latin typeface="arial"/>
                        </a:rPr>
                        <a:t>LITMUS 29</a:t>
                      </a:r>
                      <a:br>
                        <a:rPr lang="de-DE" sz="700">
                          <a:latin typeface="arial"/>
                        </a:rPr>
                      </a:br>
                      <a:r>
                        <a:rPr lang="de-DE" sz="700">
                          <a:latin typeface="arial"/>
                        </a:rPr>
                        <a:t>LITMUS 39</a:t>
                      </a:r>
                    </a:p>
                  </a:txBody>
                  <a:tcPr marL="14350" marR="14350" marT="14350" marB="14350">
                    <a:lnL>
                      <a:noFill/>
                    </a:lnL>
                    <a:lnR>
                      <a:noFill/>
                    </a:lnR>
                    <a:lnT>
                      <a:noFill/>
                    </a:lnT>
                    <a:lnB>
                      <a:noFill/>
                    </a:lnB>
                    <a:solidFill>
                      <a:srgbClr val="FFFFFF"/>
                    </a:solidFill>
                  </a:tcPr>
                </a:tc>
                <a:tc>
                  <a:txBody>
                    <a:bodyPr/>
                    <a:lstStyle/>
                    <a:p>
                      <a:pPr algn="ctr"/>
                      <a:r>
                        <a:rPr lang="en-US" sz="700">
                          <a:latin typeface="arial"/>
                          <a:hlinkClick r:id="rId26" action="ppaction://hlinkfile"/>
                        </a:rPr>
                        <a:t>XhoI</a:t>
                      </a:r>
                      <a:r>
                        <a:rPr lang="en-US" sz="700">
                          <a:latin typeface="arial"/>
                        </a:rPr>
                        <a:t/>
                      </a:r>
                      <a:br>
                        <a:rPr lang="en-US" sz="700">
                          <a:latin typeface="arial"/>
                        </a:rPr>
                      </a:br>
                      <a:r>
                        <a:rPr lang="en-US" sz="700">
                          <a:latin typeface="arial"/>
                          <a:hlinkClick r:id="rId27" action="ppaction://hlinkfile"/>
                        </a:rPr>
                        <a:t>PstI</a:t>
                      </a:r>
                      <a:r>
                        <a:rPr lang="en-US" sz="700">
                          <a:latin typeface="arial"/>
                        </a:rPr>
                        <a:t/>
                      </a:r>
                      <a:br>
                        <a:rPr lang="en-US" sz="700">
                          <a:latin typeface="arial"/>
                        </a:rPr>
                      </a:br>
                      <a:r>
                        <a:rPr lang="en-US" sz="700">
                          <a:latin typeface="arial"/>
                          <a:hlinkClick r:id="rId24" action="ppaction://hlinkfile"/>
                        </a:rPr>
                        <a:t>NheI</a:t>
                      </a:r>
                      <a:endParaRPr lang="en-US" sz="700">
                        <a:latin typeface="arial"/>
                      </a:endParaRP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15"/>
                  </a:ext>
                </a:extLst>
              </a:tr>
              <a:tr h="195209">
                <a:tc>
                  <a:txBody>
                    <a:bodyPr/>
                    <a:lstStyle/>
                    <a:p>
                      <a:r>
                        <a:rPr lang="en-US" sz="700">
                          <a:latin typeface="arial"/>
                          <a:hlinkClick r:id="rId25" action="ppaction://hlinkfile"/>
                        </a:rPr>
                        <a:t>EcoRV</a:t>
                      </a:r>
                      <a:endParaRPr lang="en-US" sz="70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100</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LITMUS 29</a:t>
                      </a:r>
                    </a:p>
                  </a:txBody>
                  <a:tcPr marL="14350" marR="14350" marT="14350" marB="14350">
                    <a:lnL>
                      <a:noFill/>
                    </a:lnL>
                    <a:lnR>
                      <a:noFill/>
                    </a:lnR>
                    <a:lnT>
                      <a:noFill/>
                    </a:lnT>
                    <a:lnB>
                      <a:noFill/>
                    </a:lnB>
                    <a:solidFill>
                      <a:srgbClr val="FFFFFF"/>
                    </a:solidFill>
                  </a:tcPr>
                </a:tc>
                <a:tc>
                  <a:txBody>
                    <a:bodyPr/>
                    <a:lstStyle/>
                    <a:p>
                      <a:pPr algn="ctr"/>
                      <a:r>
                        <a:rPr lang="en-US" sz="700">
                          <a:latin typeface="arial"/>
                          <a:hlinkClick r:id="rId27" action="ppaction://hlinkfile"/>
                        </a:rPr>
                        <a:t>PstI</a:t>
                      </a:r>
                      <a:endParaRPr lang="en-US" sz="700">
                        <a:latin typeface="arial"/>
                      </a:endParaRP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16"/>
                  </a:ext>
                </a:extLst>
              </a:tr>
              <a:tr h="502861">
                <a:tc>
                  <a:txBody>
                    <a:bodyPr/>
                    <a:lstStyle/>
                    <a:p>
                      <a:r>
                        <a:rPr lang="en-US" sz="700" dirty="0">
                          <a:latin typeface="arial"/>
                          <a:hlinkClick r:id="rId15" action="ppaction://hlinkfile"/>
                        </a:rPr>
                        <a:t>HindIII</a:t>
                      </a:r>
                      <a:endParaRPr lang="en-US" sz="700" dirty="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a:latin typeface="arial"/>
                        </a:rPr>
                        <a:t>3</a:t>
                      </a:r>
                      <a:br>
                        <a:rPr lang="en-US" sz="700">
                          <a:latin typeface="arial"/>
                        </a:rPr>
                      </a:br>
                      <a:r>
                        <a:rPr lang="en-US" sz="700">
                          <a:latin typeface="arial"/>
                        </a:rPr>
                        <a:t>2</a:t>
                      </a:r>
                      <a:br>
                        <a:rPr lang="en-US" sz="700">
                          <a:latin typeface="arial"/>
                        </a:rPr>
                      </a:br>
                      <a:r>
                        <a:rPr lang="en-US" sz="700">
                          <a:latin typeface="arial"/>
                        </a:rPr>
                        <a:t>1</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90</a:t>
                      </a:r>
                      <a:br>
                        <a:rPr lang="en-US" sz="700">
                          <a:latin typeface="arial"/>
                        </a:rPr>
                      </a:br>
                      <a:r>
                        <a:rPr lang="en-US" sz="700">
                          <a:latin typeface="arial"/>
                        </a:rPr>
                        <a:t>91</a:t>
                      </a:r>
                      <a:br>
                        <a:rPr lang="en-US" sz="700">
                          <a:latin typeface="arial"/>
                        </a:rPr>
                      </a:br>
                      <a:r>
                        <a:rPr lang="en-US" sz="700">
                          <a:latin typeface="arial"/>
                        </a:rPr>
                        <a:t>0</a:t>
                      </a:r>
                    </a:p>
                  </a:txBody>
                  <a:tcPr marL="14350" marR="14350" marT="14350" marB="14350">
                    <a:lnL>
                      <a:noFill/>
                    </a:lnL>
                    <a:lnR>
                      <a:noFill/>
                    </a:lnR>
                    <a:lnT>
                      <a:noFill/>
                    </a:lnT>
                    <a:lnB>
                      <a:noFill/>
                    </a:lnB>
                    <a:solidFill>
                      <a:srgbClr val="FFFFFF"/>
                    </a:solidFill>
                  </a:tcPr>
                </a:tc>
                <a:tc>
                  <a:txBody>
                    <a:bodyPr/>
                    <a:lstStyle/>
                    <a:p>
                      <a:pPr algn="ctr"/>
                      <a:r>
                        <a:rPr lang="de-DE" sz="700">
                          <a:latin typeface="arial"/>
                        </a:rPr>
                        <a:t>LITMUS 29</a:t>
                      </a:r>
                      <a:br>
                        <a:rPr lang="de-DE" sz="700">
                          <a:latin typeface="arial"/>
                        </a:rPr>
                      </a:br>
                      <a:r>
                        <a:rPr lang="de-DE" sz="700">
                          <a:latin typeface="arial"/>
                        </a:rPr>
                        <a:t>LITMUS 28</a:t>
                      </a:r>
                      <a:br>
                        <a:rPr lang="de-DE" sz="700">
                          <a:latin typeface="arial"/>
                        </a:rPr>
                      </a:br>
                      <a:r>
                        <a:rPr lang="de-DE" sz="700">
                          <a:latin typeface="arial"/>
                        </a:rPr>
                        <a:t>LITMUS 29</a:t>
                      </a:r>
                    </a:p>
                  </a:txBody>
                  <a:tcPr marL="14350" marR="14350" marT="14350" marB="14350">
                    <a:lnL>
                      <a:noFill/>
                    </a:lnL>
                    <a:lnR>
                      <a:noFill/>
                    </a:lnR>
                    <a:lnT>
                      <a:noFill/>
                    </a:lnT>
                    <a:lnB>
                      <a:noFill/>
                    </a:lnB>
                    <a:solidFill>
                      <a:srgbClr val="FFFFFF"/>
                    </a:solidFill>
                  </a:tcPr>
                </a:tc>
                <a:tc>
                  <a:txBody>
                    <a:bodyPr/>
                    <a:lstStyle/>
                    <a:p>
                      <a:pPr algn="ctr"/>
                      <a:r>
                        <a:rPr lang="en-US" sz="700" dirty="0" err="1">
                          <a:latin typeface="arial"/>
                          <a:hlinkClick r:id="rId3" action="ppaction://hlinkfile"/>
                        </a:rPr>
                        <a:t>NcoI</a:t>
                      </a:r>
                      <a:r>
                        <a:rPr lang="en-US" sz="700" dirty="0">
                          <a:latin typeface="arial"/>
                        </a:rPr>
                        <a:t/>
                      </a:r>
                      <a:br>
                        <a:rPr lang="en-US" sz="700" dirty="0">
                          <a:latin typeface="arial"/>
                        </a:rPr>
                      </a:br>
                      <a:r>
                        <a:rPr lang="en-US" sz="700" dirty="0" err="1">
                          <a:latin typeface="arial"/>
                          <a:hlinkClick r:id="rId3" action="ppaction://hlinkfile"/>
                        </a:rPr>
                        <a:t>NcoI</a:t>
                      </a:r>
                      <a:r>
                        <a:rPr lang="en-US" sz="700" dirty="0">
                          <a:latin typeface="arial"/>
                        </a:rPr>
                        <a:t/>
                      </a:r>
                      <a:br>
                        <a:rPr lang="en-US" sz="700" dirty="0">
                          <a:latin typeface="arial"/>
                        </a:rPr>
                      </a:br>
                      <a:r>
                        <a:rPr lang="en-US" sz="700" dirty="0">
                          <a:latin typeface="arial"/>
                          <a:hlinkClick r:id="rId13" action="ppaction://hlinkfile"/>
                        </a:rPr>
                        <a:t>BamHI</a:t>
                      </a:r>
                      <a:endParaRPr lang="en-US" sz="700" dirty="0">
                        <a:latin typeface="arial"/>
                      </a:endParaRP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17"/>
                  </a:ext>
                </a:extLst>
              </a:tr>
            </a:tbl>
          </a:graphicData>
        </a:graphic>
      </p:graphicFrame>
      <p:sp>
        <p:nvSpPr>
          <p:cNvPr id="3" name="TextBox 2"/>
          <p:cNvSpPr txBox="1"/>
          <p:nvPr/>
        </p:nvSpPr>
        <p:spPr>
          <a:xfrm>
            <a:off x="0" y="228600"/>
            <a:ext cx="8610600" cy="369332"/>
          </a:xfrm>
          <a:prstGeom prst="rect">
            <a:avLst/>
          </a:prstGeom>
          <a:noFill/>
        </p:spPr>
        <p:txBody>
          <a:bodyPr wrap="square" rtlCol="0">
            <a:spAutoFit/>
          </a:bodyPr>
          <a:lstStyle/>
          <a:p>
            <a:r>
              <a:rPr lang="en-US" b="1" dirty="0"/>
              <a:t>Some enzymes do not cut well when the site is near the end of linear DNA</a:t>
            </a:r>
          </a:p>
        </p:txBody>
      </p:sp>
      <p:pic>
        <p:nvPicPr>
          <p:cNvPr id="1026" name="Picture 2" descr="http://www.neb.com/nebecomm/productfiles/780/images/LITMUS_v1_000016.gif"/>
          <p:cNvPicPr>
            <a:picLocks noChangeAspect="1" noChangeArrowheads="1"/>
          </p:cNvPicPr>
          <p:nvPr/>
        </p:nvPicPr>
        <p:blipFill>
          <a:blip r:embed="rId28" cstate="print"/>
          <a:srcRect/>
          <a:stretch>
            <a:fillRect/>
          </a:stretch>
        </p:blipFill>
        <p:spPr bwMode="auto">
          <a:xfrm>
            <a:off x="5695950" y="1581149"/>
            <a:ext cx="3448050" cy="2914651"/>
          </a:xfrm>
          <a:prstGeom prst="rect">
            <a:avLst/>
          </a:prstGeom>
          <a:noFill/>
        </p:spPr>
      </p:pic>
      <p:sp>
        <p:nvSpPr>
          <p:cNvPr id="6" name="TextBox 5"/>
          <p:cNvSpPr txBox="1"/>
          <p:nvPr/>
        </p:nvSpPr>
        <p:spPr>
          <a:xfrm>
            <a:off x="5867400" y="4724400"/>
            <a:ext cx="3048000" cy="1231106"/>
          </a:xfrm>
          <a:prstGeom prst="rect">
            <a:avLst/>
          </a:prstGeom>
          <a:noFill/>
        </p:spPr>
        <p:txBody>
          <a:bodyPr wrap="square" rtlCol="0">
            <a:spAutoFit/>
          </a:bodyPr>
          <a:lstStyle/>
          <a:p>
            <a:r>
              <a:rPr lang="en-US" dirty="0"/>
              <a:t>NEB web site: </a:t>
            </a:r>
            <a:r>
              <a:rPr lang="en-US" sz="1400" dirty="0">
                <a:hlinkClick r:id="rId29"/>
              </a:rPr>
              <a:t>https://www.neb.com/tools-and-resources/usage-guidelines/cleavage-close-to-the-end-of-dna-fragments</a:t>
            </a:r>
            <a:r>
              <a:rPr lang="en-US" sz="1400" dirty="0"/>
              <a:t> </a:t>
            </a:r>
          </a:p>
        </p:txBody>
      </p:sp>
      <p:sp>
        <p:nvSpPr>
          <p:cNvPr id="4" name="TextBox 3"/>
          <p:cNvSpPr txBox="1"/>
          <p:nvPr/>
        </p:nvSpPr>
        <p:spPr>
          <a:xfrm>
            <a:off x="152400" y="6172200"/>
            <a:ext cx="7772400" cy="646331"/>
          </a:xfrm>
          <a:prstGeom prst="rect">
            <a:avLst/>
          </a:prstGeom>
          <a:noFill/>
        </p:spPr>
        <p:txBody>
          <a:bodyPr wrap="square" rtlCol="0">
            <a:spAutoFit/>
          </a:bodyPr>
          <a:lstStyle/>
          <a:p>
            <a:r>
              <a:rPr lang="en-US" dirty="0" smtClean="0"/>
              <a:t>All enzymes assays done with one or more “units” of enzyme.  What is a unit for any enzyme (e.g., EcoRI, T4 DNA ligase, </a:t>
            </a:r>
            <a:r>
              <a:rPr lang="el-GR" dirty="0" smtClean="0"/>
              <a:t>β</a:t>
            </a:r>
            <a:r>
              <a:rPr lang="en-US" dirty="0" smtClean="0"/>
              <a:t> lactamase)?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304800" y="168275"/>
            <a:ext cx="8229600" cy="6370975"/>
          </a:xfrm>
          <a:prstGeom prst="rect">
            <a:avLst/>
          </a:prstGeom>
          <a:noFill/>
          <a:ln w="9525">
            <a:noFill/>
            <a:miter lim="800000"/>
            <a:headEnd/>
            <a:tailEnd/>
          </a:ln>
        </p:spPr>
        <p:txBody>
          <a:bodyPr wrap="square">
            <a:spAutoFit/>
          </a:bodyPr>
          <a:lstStyle/>
          <a:p>
            <a:pPr marL="342900" indent="-342900" algn="ctr">
              <a:spcBef>
                <a:spcPct val="50000"/>
              </a:spcBef>
            </a:pPr>
            <a:r>
              <a:rPr lang="en-US" sz="2400" b="1" dirty="0"/>
              <a:t>Considerations about restriction enzyme use</a:t>
            </a:r>
          </a:p>
          <a:p>
            <a:pPr marL="342900" indent="-342900" algn="ctr">
              <a:spcBef>
                <a:spcPct val="50000"/>
              </a:spcBef>
            </a:pPr>
            <a:endParaRPr lang="en-US" sz="2400" b="1" dirty="0"/>
          </a:p>
          <a:p>
            <a:pPr marL="342900" indent="-342900">
              <a:spcBef>
                <a:spcPct val="50000"/>
              </a:spcBef>
              <a:buFontTx/>
              <a:buAutoNum type="arabicParenR"/>
            </a:pPr>
            <a:r>
              <a:rPr lang="en-US" sz="2400" b="1" dirty="0"/>
              <a:t>DNA end affects.</a:t>
            </a:r>
            <a:r>
              <a:rPr lang="en-US" sz="2400" dirty="0"/>
              <a:t>  Some enzymes cut poorly at the end of DNA (</a:t>
            </a:r>
            <a:r>
              <a:rPr lang="en-US" sz="2400" b="1" dirty="0"/>
              <a:t>NEB catalog</a:t>
            </a:r>
            <a:r>
              <a:rPr lang="en-US" sz="2400" dirty="0"/>
              <a:t>).  Practical consideration for double cleavage within a polylinker.</a:t>
            </a:r>
          </a:p>
          <a:p>
            <a:pPr marL="342900" indent="-342900">
              <a:spcBef>
                <a:spcPct val="50000"/>
              </a:spcBef>
              <a:buFontTx/>
              <a:buAutoNum type="arabicParenR"/>
            </a:pPr>
            <a:r>
              <a:rPr lang="en-US" sz="2400" b="1" dirty="0">
                <a:solidFill>
                  <a:schemeClr val="accent2"/>
                </a:solidFill>
              </a:rPr>
              <a:t>Star activity.</a:t>
            </a:r>
            <a:r>
              <a:rPr lang="en-US" sz="2400" dirty="0"/>
              <a:t>  Each enzyme has a recommended pH, salt concentration, temperature. </a:t>
            </a:r>
          </a:p>
          <a:p>
            <a:pPr>
              <a:spcBef>
                <a:spcPct val="50000"/>
              </a:spcBef>
            </a:pPr>
            <a:r>
              <a:rPr lang="en-US" sz="2400" dirty="0"/>
              <a:t>High pH, low salt, high glycerol or DMSO levels (relative to the optimized reaction conditions) can result in endonuclease cleavage at sites of “relaxed” DNA sequence preference (e.g., from G/AATTC to /AATTC for EcoRI).  </a:t>
            </a:r>
          </a:p>
          <a:p>
            <a:pPr>
              <a:spcBef>
                <a:spcPct val="50000"/>
              </a:spcBef>
            </a:pPr>
            <a:endParaRPr lang="en-US" sz="2400" dirty="0"/>
          </a:p>
          <a:p>
            <a:pPr>
              <a:spcBef>
                <a:spcPct val="50000"/>
              </a:spcBef>
            </a:pPr>
            <a:r>
              <a:rPr lang="en-US" sz="2400" dirty="0"/>
              <a:t>See </a:t>
            </a:r>
            <a:r>
              <a:rPr lang="en-US" sz="2400" b="1" dirty="0"/>
              <a:t>NEB catalog </a:t>
            </a:r>
            <a:r>
              <a:rPr lang="en-US" sz="2400" dirty="0"/>
              <a:t>and note that when star activity is observed.</a:t>
            </a:r>
          </a:p>
        </p:txBody>
      </p:sp>
    </p:spTree>
    <p:extLst>
      <p:ext uri="{BB962C8B-B14F-4D97-AF65-F5344CB8AC3E}">
        <p14:creationId xmlns:p14="http://schemas.microsoft.com/office/powerpoint/2010/main" val="247080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79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0"/>
            <a:ext cx="8869680" cy="6842760"/>
          </a:xfrm>
          <a:prstGeom prst="rect">
            <a:avLst/>
          </a:prstGeom>
        </p:spPr>
      </p:pic>
      <p:sp>
        <p:nvSpPr>
          <p:cNvPr id="3" name="TextBox 2"/>
          <p:cNvSpPr txBox="1"/>
          <p:nvPr/>
        </p:nvSpPr>
        <p:spPr>
          <a:xfrm>
            <a:off x="1371600" y="3352800"/>
            <a:ext cx="2362200" cy="369332"/>
          </a:xfrm>
          <a:prstGeom prst="rect">
            <a:avLst/>
          </a:prstGeom>
          <a:noFill/>
        </p:spPr>
        <p:txBody>
          <a:bodyPr wrap="square" rtlCol="0">
            <a:spAutoFit/>
          </a:bodyPr>
          <a:lstStyle/>
          <a:p>
            <a:r>
              <a:rPr lang="en-US" dirty="0" smtClean="0"/>
              <a:t>EcoRI</a:t>
            </a:r>
            <a:endParaRPr lang="en-US" dirty="0"/>
          </a:p>
        </p:txBody>
      </p:sp>
      <p:sp>
        <p:nvSpPr>
          <p:cNvPr id="4" name="Right Arrow 3"/>
          <p:cNvSpPr/>
          <p:nvPr/>
        </p:nvSpPr>
        <p:spPr>
          <a:xfrm rot="11918860">
            <a:off x="3226801" y="4883842"/>
            <a:ext cx="605928" cy="5193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474012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neb.uk.com/assets/images/HF_scai.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4295720" cy="31089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19600" y="381000"/>
            <a:ext cx="4800600" cy="4154984"/>
          </a:xfrm>
          <a:prstGeom prst="rect">
            <a:avLst/>
          </a:prstGeom>
          <a:noFill/>
        </p:spPr>
        <p:txBody>
          <a:bodyPr wrap="square" rtlCol="0">
            <a:spAutoFit/>
          </a:bodyPr>
          <a:lstStyle/>
          <a:p>
            <a:r>
              <a:rPr lang="en-US" sz="2200" b="1" dirty="0">
                <a:solidFill>
                  <a:srgbClr val="FF0000"/>
                </a:solidFill>
              </a:rPr>
              <a:t>Star activity </a:t>
            </a:r>
            <a:r>
              <a:rPr lang="en-US" sz="2200" dirty="0"/>
              <a:t>is due to the restriction enzyme cutting at DNA sequences in addition to the normal recognition site.  This often occurs at sequences that contain subsets of the full sequence (e.g., </a:t>
            </a:r>
            <a:r>
              <a:rPr lang="en-US" sz="2200" dirty="0" err="1"/>
              <a:t>ScaI</a:t>
            </a:r>
            <a:r>
              <a:rPr lang="en-US" sz="2200" dirty="0"/>
              <a:t> site is AGTACT &amp; star sites might include only the internal 4 bases (XGTACX).  </a:t>
            </a:r>
          </a:p>
          <a:p>
            <a:endParaRPr lang="en-US" sz="2200" dirty="0"/>
          </a:p>
          <a:p>
            <a:r>
              <a:rPr lang="en-US" sz="2200" dirty="0" err="1"/>
              <a:t>ScaI</a:t>
            </a:r>
            <a:r>
              <a:rPr lang="en-US" sz="2200" dirty="0"/>
              <a:t>-</a:t>
            </a:r>
            <a:r>
              <a:rPr lang="en-US" sz="2200" b="1" dirty="0">
                <a:solidFill>
                  <a:srgbClr val="FF0000"/>
                </a:solidFill>
              </a:rPr>
              <a:t>HF</a:t>
            </a:r>
            <a:r>
              <a:rPr lang="en-US" sz="2200" dirty="0"/>
              <a:t> (high fidelity recombinant derivative of the </a:t>
            </a:r>
            <a:r>
              <a:rPr lang="en-US" sz="2200" dirty="0" err="1"/>
              <a:t>ScaI</a:t>
            </a:r>
            <a:r>
              <a:rPr lang="en-US" sz="2200" dirty="0"/>
              <a:t> enzyme without the star activity.  </a:t>
            </a:r>
            <a:endParaRPr lang="en-US" dirty="0"/>
          </a:p>
        </p:txBody>
      </p:sp>
    </p:spTree>
    <p:extLst>
      <p:ext uri="{BB962C8B-B14F-4D97-AF65-F5344CB8AC3E}">
        <p14:creationId xmlns:p14="http://schemas.microsoft.com/office/powerpoint/2010/main" val="34810524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304800" y="168275"/>
            <a:ext cx="8229600" cy="6740307"/>
          </a:xfrm>
          <a:prstGeom prst="rect">
            <a:avLst/>
          </a:prstGeom>
          <a:noFill/>
          <a:ln w="9525">
            <a:noFill/>
            <a:miter lim="800000"/>
            <a:headEnd/>
            <a:tailEnd/>
          </a:ln>
        </p:spPr>
        <p:txBody>
          <a:bodyPr wrap="square">
            <a:spAutoFit/>
          </a:bodyPr>
          <a:lstStyle/>
          <a:p>
            <a:pPr marL="342900" indent="-342900" algn="ctr">
              <a:spcBef>
                <a:spcPct val="50000"/>
              </a:spcBef>
            </a:pPr>
            <a:r>
              <a:rPr lang="en-US" sz="2200" b="1" dirty="0"/>
              <a:t>Considerations about restriction enzyme use</a:t>
            </a:r>
          </a:p>
          <a:p>
            <a:pPr marL="342900" indent="-342900">
              <a:spcBef>
                <a:spcPct val="50000"/>
              </a:spcBef>
              <a:buFontTx/>
              <a:buAutoNum type="arabicParenR"/>
            </a:pPr>
            <a:r>
              <a:rPr lang="en-US" sz="2200" b="1" dirty="0"/>
              <a:t>DNA end affects.  </a:t>
            </a:r>
            <a:r>
              <a:rPr lang="en-US" sz="2200" dirty="0"/>
              <a:t>Some enzymes cut poorly at the end of DNA (</a:t>
            </a:r>
            <a:r>
              <a:rPr lang="en-US" sz="2200" b="1" dirty="0"/>
              <a:t>NEB catalog</a:t>
            </a:r>
            <a:r>
              <a:rPr lang="en-US" sz="2200" dirty="0"/>
              <a:t>).  Practical consideration for double cleavage within a polylinker.</a:t>
            </a:r>
          </a:p>
          <a:p>
            <a:pPr marL="342900" indent="-342900">
              <a:spcBef>
                <a:spcPct val="50000"/>
              </a:spcBef>
              <a:buFontTx/>
              <a:buAutoNum type="arabicParenR"/>
            </a:pPr>
            <a:r>
              <a:rPr lang="en-US" sz="2200" b="1" dirty="0"/>
              <a:t>Star activity.</a:t>
            </a:r>
            <a:r>
              <a:rPr lang="en-US" sz="2200" dirty="0"/>
              <a:t>  Each enzyme has a recommended pH, salt concentration, temperature. High pH, low salt, high glycerol or DMSO levels can allow cleavage at sites of “relaxed” sequence preference (e.g., from G/AATTC to /AATTC for EcoRI).  See </a:t>
            </a:r>
            <a:r>
              <a:rPr lang="en-US" sz="2200" b="1" dirty="0"/>
              <a:t>NEB catalog </a:t>
            </a:r>
            <a:r>
              <a:rPr lang="en-US" sz="2200" dirty="0"/>
              <a:t>and note that when star activity is observer it is generally noted in the enzyme description.</a:t>
            </a:r>
          </a:p>
          <a:p>
            <a:pPr marL="342900" indent="-342900">
              <a:spcBef>
                <a:spcPct val="50000"/>
              </a:spcBef>
              <a:buFontTx/>
              <a:buAutoNum type="arabicParenR"/>
            </a:pPr>
            <a:r>
              <a:rPr lang="en-US" sz="2200" b="1" dirty="0" err="1">
                <a:solidFill>
                  <a:schemeClr val="accent2"/>
                </a:solidFill>
              </a:rPr>
              <a:t>Supercoiled</a:t>
            </a:r>
            <a:r>
              <a:rPr lang="en-US" sz="2200" b="1" dirty="0">
                <a:solidFill>
                  <a:schemeClr val="accent2"/>
                </a:solidFill>
              </a:rPr>
              <a:t> vs linear DNA.</a:t>
            </a:r>
            <a:r>
              <a:rPr lang="en-US" sz="2200" dirty="0"/>
              <a:t>  Some enzymes, such as </a:t>
            </a:r>
            <a:r>
              <a:rPr lang="en-US" sz="2200" dirty="0" err="1"/>
              <a:t>BsaAI</a:t>
            </a:r>
            <a:r>
              <a:rPr lang="en-US" sz="2200" dirty="0"/>
              <a:t> (or </a:t>
            </a:r>
            <a:r>
              <a:rPr lang="en-US" sz="2200" dirty="0" err="1"/>
              <a:t>SalI</a:t>
            </a:r>
            <a:r>
              <a:rPr lang="en-US" sz="2200" dirty="0"/>
              <a:t>) cut supercoiled DNA very poorly but linear DNA well. Practical consideration for double cleavage within a polylinker – see </a:t>
            </a:r>
            <a:r>
              <a:rPr lang="en-US" sz="2200" dirty="0" err="1"/>
              <a:t>SalI</a:t>
            </a:r>
            <a:r>
              <a:rPr lang="en-US" sz="2200" dirty="0"/>
              <a:t> in </a:t>
            </a:r>
            <a:r>
              <a:rPr lang="en-US" sz="2200" b="1" dirty="0"/>
              <a:t>NEB catalog</a:t>
            </a:r>
            <a:r>
              <a:rPr lang="en-US" sz="2200" dirty="0"/>
              <a:t>.</a:t>
            </a:r>
          </a:p>
          <a:p>
            <a:pPr>
              <a:spcBef>
                <a:spcPct val="50000"/>
              </a:spcBef>
            </a:pPr>
            <a:r>
              <a:rPr lang="en-US" sz="2200" dirty="0">
                <a:hlinkClick r:id="rId2"/>
              </a:rPr>
              <a:t>https://www.neb.com/tools-and-resources/selection-charts/cleavage-of-supercoiled-dna</a:t>
            </a:r>
            <a:endParaRPr lang="en-US" sz="2200" dirty="0"/>
          </a:p>
          <a:p>
            <a:pPr>
              <a:spcBef>
                <a:spcPct val="50000"/>
              </a:spcBef>
            </a:pPr>
            <a:endParaRPr lang="en-US" sz="2400" dirty="0"/>
          </a:p>
        </p:txBody>
      </p:sp>
    </p:spTree>
    <p:extLst>
      <p:ext uri="{BB962C8B-B14F-4D97-AF65-F5344CB8AC3E}">
        <p14:creationId xmlns:p14="http://schemas.microsoft.com/office/powerpoint/2010/main" val="409332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794">
                                            <p:txEl>
                                              <p:pRg st="3" end="3"/>
                                            </p:txEl>
                                          </p:spTgt>
                                        </p:tgtEl>
                                        <p:attrNameLst>
                                          <p:attrName>style.visibility</p:attrName>
                                        </p:attrNameLst>
                                      </p:cBhvr>
                                      <p:to>
                                        <p:strVal val="visible"/>
                                      </p:to>
                                    </p:set>
                                    <p:anim calcmode="lin" valueType="num">
                                      <p:cBhvr additive="base">
                                        <p:cTn id="7" dur="500" fill="hold"/>
                                        <p:tgtEl>
                                          <p:spTgt spid="3379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794">
                                            <p:txEl>
                                              <p:pRg st="4" end="4"/>
                                            </p:txEl>
                                          </p:spTgt>
                                        </p:tgtEl>
                                        <p:attrNameLst>
                                          <p:attrName>style.visibility</p:attrName>
                                        </p:attrNameLst>
                                      </p:cBhvr>
                                      <p:to>
                                        <p:strVal val="visible"/>
                                      </p:to>
                                    </p:set>
                                    <p:anim calcmode="lin" valueType="num">
                                      <p:cBhvr additive="base">
                                        <p:cTn id="13" dur="500" fill="hold"/>
                                        <p:tgtEl>
                                          <p:spTgt spid="33794">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79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0"/>
            <a:ext cx="7924800" cy="6858000"/>
          </a:xfrm>
          <a:prstGeom prst="rect">
            <a:avLst/>
          </a:prstGeom>
        </p:spPr>
      </p:pic>
    </p:spTree>
    <p:extLst>
      <p:ext uri="{BB962C8B-B14F-4D97-AF65-F5344CB8AC3E}">
        <p14:creationId xmlns:p14="http://schemas.microsoft.com/office/powerpoint/2010/main" val="10980483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481078"/>
            <a:ext cx="8458200" cy="2862322"/>
          </a:xfrm>
          <a:prstGeom prst="rect">
            <a:avLst/>
          </a:prstGeom>
          <a:noFill/>
        </p:spPr>
        <p:txBody>
          <a:bodyPr wrap="square" rtlCol="0">
            <a:spAutoFit/>
          </a:bodyPr>
          <a:lstStyle/>
          <a:p>
            <a:endParaRPr lang="en-US" sz="3600" b="1" dirty="0"/>
          </a:p>
          <a:p>
            <a:r>
              <a:rPr lang="en-US" sz="3600" b="1" dirty="0"/>
              <a:t>Do “mixed (i.e., interspecies) genomes” ever occur without genetic engineering?</a:t>
            </a:r>
          </a:p>
          <a:p>
            <a:endParaRPr lang="en-US" sz="3600" b="1" dirty="0"/>
          </a:p>
        </p:txBody>
      </p:sp>
      <p:sp>
        <p:nvSpPr>
          <p:cNvPr id="3" name="TextBox 2"/>
          <p:cNvSpPr txBox="1"/>
          <p:nvPr/>
        </p:nvSpPr>
        <p:spPr>
          <a:xfrm>
            <a:off x="2286000" y="685800"/>
            <a:ext cx="3429000" cy="923330"/>
          </a:xfrm>
          <a:prstGeom prst="rect">
            <a:avLst/>
          </a:prstGeom>
          <a:noFill/>
        </p:spPr>
        <p:txBody>
          <a:bodyPr wrap="square" rtlCol="0">
            <a:spAutoFit/>
          </a:bodyPr>
          <a:lstStyle/>
          <a:p>
            <a:pPr algn="ctr"/>
            <a:r>
              <a:rPr lang="en-US" sz="5400" dirty="0"/>
              <a:t>Question</a:t>
            </a:r>
          </a:p>
        </p:txBody>
      </p:sp>
    </p:spTree>
    <p:extLst>
      <p:ext uri="{BB962C8B-B14F-4D97-AF65-F5344CB8AC3E}">
        <p14:creationId xmlns:p14="http://schemas.microsoft.com/office/powerpoint/2010/main" val="351240773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228600" y="609600"/>
            <a:ext cx="8610599" cy="5770811"/>
          </a:xfrm>
          <a:prstGeom prst="rect">
            <a:avLst/>
          </a:prstGeom>
          <a:noFill/>
          <a:ln w="19050">
            <a:solidFill>
              <a:schemeClr val="tx1"/>
            </a:solidFill>
            <a:miter lim="800000"/>
            <a:headEnd/>
            <a:tailEnd/>
          </a:ln>
        </p:spPr>
        <p:txBody>
          <a:bodyPr wrap="square">
            <a:spAutoFit/>
          </a:bodyPr>
          <a:lstStyle/>
          <a:p>
            <a:pPr>
              <a:spcBef>
                <a:spcPct val="50000"/>
              </a:spcBef>
            </a:pPr>
            <a:r>
              <a:rPr lang="en-US" b="1" dirty="0"/>
              <a:t>Chromosomal and plasmid DNA</a:t>
            </a:r>
            <a:r>
              <a:rPr lang="en-US" dirty="0"/>
              <a:t> in living bacteria is </a:t>
            </a:r>
            <a:r>
              <a:rPr lang="en-US" b="1" dirty="0">
                <a:solidFill>
                  <a:srgbClr val="CC0000"/>
                </a:solidFill>
              </a:rPr>
              <a:t>negatively supercoiled</a:t>
            </a:r>
            <a:r>
              <a:rPr lang="en-US" dirty="0"/>
              <a:t> (~ 1 negative supercoil per 40 turns of the helix).  </a:t>
            </a:r>
            <a:r>
              <a:rPr lang="en-US" b="1" dirty="0"/>
              <a:t>DNA gyrase is a topoisomerase </a:t>
            </a:r>
            <a:r>
              <a:rPr lang="en-US" b="1" dirty="0">
                <a:solidFill>
                  <a:srgbClr val="CC0000"/>
                </a:solidFill>
              </a:rPr>
              <a:t>II</a:t>
            </a:r>
            <a:r>
              <a:rPr lang="en-US" dirty="0"/>
              <a:t> enzyme that uses </a:t>
            </a:r>
            <a:r>
              <a:rPr lang="en-US" b="1" dirty="0">
                <a:solidFill>
                  <a:srgbClr val="CC0000"/>
                </a:solidFill>
              </a:rPr>
              <a:t>ATP</a:t>
            </a:r>
            <a:r>
              <a:rPr lang="en-US" dirty="0"/>
              <a:t> to add negative supercoils (</a:t>
            </a:r>
            <a:r>
              <a:rPr lang="en-US" b="1" i="1" dirty="0"/>
              <a:t>this relaxes positive supercoils introduced by the cell</a:t>
            </a:r>
            <a:r>
              <a:rPr lang="en-US" dirty="0"/>
              <a:t>)  –it causes </a:t>
            </a:r>
            <a:r>
              <a:rPr lang="en-US" b="1" dirty="0"/>
              <a:t>double-stranded </a:t>
            </a:r>
            <a:r>
              <a:rPr lang="en-US" dirty="0"/>
              <a:t>DNA breaks followed by gyrase-mediated re-ligation that can help resolve (or form) plasmid dimers (mainly a function of topoisomerase IV).  DNA gyrase facilitates the replication of DNA because the </a:t>
            </a:r>
            <a:r>
              <a:rPr lang="en-US" u="sng" dirty="0"/>
              <a:t>negative coils neutralize the positive supercoils introduced </a:t>
            </a:r>
            <a:r>
              <a:rPr lang="en-US" u="sng" dirty="0" smtClean="0"/>
              <a:t>by </a:t>
            </a:r>
            <a:r>
              <a:rPr lang="en-US" u="sng" dirty="0"/>
              <a:t>opening of the double helix by DNA (or RNA) polymerase and helicase activities. </a:t>
            </a:r>
          </a:p>
          <a:p>
            <a:pPr>
              <a:spcBef>
                <a:spcPct val="50000"/>
              </a:spcBef>
            </a:pPr>
            <a:endParaRPr lang="en-US" b="1" dirty="0"/>
          </a:p>
          <a:p>
            <a:pPr>
              <a:spcBef>
                <a:spcPct val="50000"/>
              </a:spcBef>
            </a:pPr>
            <a:r>
              <a:rPr lang="en-US" b="1" dirty="0"/>
              <a:t>Topoisomerase </a:t>
            </a:r>
            <a:r>
              <a:rPr lang="en-US" b="1" dirty="0">
                <a:solidFill>
                  <a:srgbClr val="CC0000"/>
                </a:solidFill>
              </a:rPr>
              <a:t>I</a:t>
            </a:r>
            <a:r>
              <a:rPr lang="en-US" dirty="0">
                <a:solidFill>
                  <a:srgbClr val="CC0000"/>
                </a:solidFill>
              </a:rPr>
              <a:t> </a:t>
            </a:r>
            <a:r>
              <a:rPr lang="en-US" dirty="0"/>
              <a:t>is a competing enzymatic activity that </a:t>
            </a:r>
            <a:r>
              <a:rPr lang="en-US" b="1" dirty="0"/>
              <a:t>relaxes</a:t>
            </a:r>
            <a:r>
              <a:rPr lang="en-US" dirty="0"/>
              <a:t> (unwinds) negative (or positive) supercoils it; it produces a </a:t>
            </a:r>
            <a:r>
              <a:rPr lang="en-US" b="1" dirty="0"/>
              <a:t>single stranded nick</a:t>
            </a:r>
            <a:r>
              <a:rPr lang="en-US" dirty="0"/>
              <a:t> in one strand to unwind and then </a:t>
            </a:r>
            <a:r>
              <a:rPr lang="en-US" b="1" dirty="0"/>
              <a:t>reseals</a:t>
            </a:r>
            <a:r>
              <a:rPr lang="en-US" dirty="0"/>
              <a:t>. Removes supercoiling to enhance separation of DNA strands upon completion of replication.  </a:t>
            </a:r>
            <a:r>
              <a:rPr lang="en-US" b="1" dirty="0" err="1"/>
              <a:t>Topo</a:t>
            </a:r>
            <a:r>
              <a:rPr lang="en-US" b="1" dirty="0"/>
              <a:t> I </a:t>
            </a:r>
            <a:r>
              <a:rPr lang="en-US" dirty="0"/>
              <a:t>activity (</a:t>
            </a:r>
            <a:r>
              <a:rPr lang="en-US" i="1" dirty="0"/>
              <a:t>E. coli </a:t>
            </a:r>
            <a:r>
              <a:rPr lang="en-US" dirty="0" err="1"/>
              <a:t>TopA</a:t>
            </a:r>
            <a:r>
              <a:rPr lang="en-US" dirty="0"/>
              <a:t> gene product) </a:t>
            </a:r>
            <a:r>
              <a:rPr lang="en-US" b="1" dirty="0"/>
              <a:t>does </a:t>
            </a:r>
            <a:r>
              <a:rPr lang="en-US" b="1" dirty="0">
                <a:solidFill>
                  <a:srgbClr val="FF0000"/>
                </a:solidFill>
              </a:rPr>
              <a:t>not </a:t>
            </a:r>
            <a:r>
              <a:rPr lang="en-US" b="1" dirty="0"/>
              <a:t>require ATP</a:t>
            </a:r>
            <a:r>
              <a:rPr lang="en-US" dirty="0"/>
              <a:t>.</a:t>
            </a:r>
          </a:p>
          <a:p>
            <a:pPr>
              <a:spcBef>
                <a:spcPct val="50000"/>
              </a:spcBef>
            </a:pPr>
            <a:endParaRPr lang="en-US" dirty="0"/>
          </a:p>
          <a:p>
            <a:pPr>
              <a:spcBef>
                <a:spcPct val="50000"/>
              </a:spcBef>
            </a:pPr>
            <a:r>
              <a:rPr lang="en-US" b="1" dirty="0">
                <a:hlinkClick r:id="rId2"/>
              </a:rPr>
              <a:t>https://www.youtube.com/watch?v=T06lo8T8Pmw</a:t>
            </a:r>
            <a:endParaRPr lang="en-US" b="1" dirty="0"/>
          </a:p>
          <a:p>
            <a:pPr>
              <a:spcBef>
                <a:spcPct val="50000"/>
              </a:spcBef>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04-01"/>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609600" y="685800"/>
            <a:ext cx="7620000" cy="4800600"/>
          </a:xfrm>
          <a:prstGeom prst="rect">
            <a:avLst/>
          </a:prstGeom>
          <a:noFill/>
          <a:ln w="9525">
            <a:noFill/>
            <a:miter lim="800000"/>
            <a:headEnd/>
            <a:tailEnd/>
          </a:ln>
        </p:spPr>
      </p:pic>
      <p:sp>
        <p:nvSpPr>
          <p:cNvPr id="31747" name="Text Box 3"/>
          <p:cNvSpPr txBox="1">
            <a:spLocks noChangeArrowheads="1"/>
          </p:cNvSpPr>
          <p:nvPr/>
        </p:nvSpPr>
        <p:spPr bwMode="auto">
          <a:xfrm>
            <a:off x="457200" y="5494421"/>
            <a:ext cx="8305800" cy="1015663"/>
          </a:xfrm>
          <a:prstGeom prst="rect">
            <a:avLst/>
          </a:prstGeom>
          <a:noFill/>
          <a:ln w="9525">
            <a:noFill/>
            <a:miter lim="800000"/>
            <a:headEnd/>
            <a:tailEnd/>
          </a:ln>
        </p:spPr>
        <p:txBody>
          <a:bodyPr wrap="square">
            <a:spAutoFit/>
          </a:bodyPr>
          <a:lstStyle/>
          <a:p>
            <a:pPr>
              <a:spcBef>
                <a:spcPct val="50000"/>
              </a:spcBef>
            </a:pPr>
            <a:r>
              <a:rPr lang="en-US" sz="2000" b="1" dirty="0">
                <a:solidFill>
                  <a:srgbClr val="FF0000"/>
                </a:solidFill>
              </a:rPr>
              <a:t>WRONG! </a:t>
            </a:r>
            <a:r>
              <a:rPr lang="en-US" sz="2000" dirty="0"/>
              <a:t>The endonuclease shown here introduces a </a:t>
            </a:r>
            <a:r>
              <a:rPr lang="en-US" sz="2000" b="1" dirty="0"/>
              <a:t>gap </a:t>
            </a:r>
            <a:r>
              <a:rPr lang="en-US" sz="2000" dirty="0"/>
              <a:t>in one strand –base pairs are lost.  </a:t>
            </a:r>
            <a:r>
              <a:rPr lang="en-US" sz="2000" b="1" dirty="0"/>
              <a:t>Nicked circles</a:t>
            </a:r>
            <a:r>
              <a:rPr lang="en-US" sz="2000" dirty="0"/>
              <a:t> have only a break in the </a:t>
            </a:r>
            <a:r>
              <a:rPr lang="en-US" sz="2000" dirty="0" err="1"/>
              <a:t>phosphodiester</a:t>
            </a:r>
            <a:r>
              <a:rPr lang="en-US" sz="2000" dirty="0"/>
              <a:t> linkage –no loss of DNA sequence </a:t>
            </a:r>
          </a:p>
        </p:txBody>
      </p:sp>
      <p:sp>
        <p:nvSpPr>
          <p:cNvPr id="31748" name="Text Box 4"/>
          <p:cNvSpPr txBox="1">
            <a:spLocks noChangeArrowheads="1"/>
          </p:cNvSpPr>
          <p:nvPr/>
        </p:nvSpPr>
        <p:spPr bwMode="auto">
          <a:xfrm>
            <a:off x="914400" y="685800"/>
            <a:ext cx="3124200" cy="923330"/>
          </a:xfrm>
          <a:prstGeom prst="rect">
            <a:avLst/>
          </a:prstGeom>
          <a:noFill/>
          <a:ln w="9525">
            <a:noFill/>
            <a:miter lim="800000"/>
            <a:headEnd/>
            <a:tailEnd/>
          </a:ln>
        </p:spPr>
        <p:txBody>
          <a:bodyPr>
            <a:spAutoFit/>
          </a:bodyPr>
          <a:lstStyle/>
          <a:p>
            <a:pPr>
              <a:spcBef>
                <a:spcPct val="50000"/>
              </a:spcBef>
            </a:pPr>
            <a:r>
              <a:rPr lang="en-US" dirty="0"/>
              <a:t>Class II topo + ATP; produces neg. supercoils during replication</a:t>
            </a:r>
          </a:p>
        </p:txBody>
      </p:sp>
      <p:sp>
        <p:nvSpPr>
          <p:cNvPr id="31749" name="Text Box 5"/>
          <p:cNvSpPr txBox="1">
            <a:spLocks noChangeArrowheads="1"/>
          </p:cNvSpPr>
          <p:nvPr/>
        </p:nvSpPr>
        <p:spPr bwMode="auto">
          <a:xfrm>
            <a:off x="2590800" y="2590800"/>
            <a:ext cx="1447800" cy="641350"/>
          </a:xfrm>
          <a:prstGeom prst="rect">
            <a:avLst/>
          </a:prstGeom>
          <a:noFill/>
          <a:ln w="9525">
            <a:noFill/>
            <a:miter lim="800000"/>
            <a:headEnd/>
            <a:tailEnd/>
          </a:ln>
        </p:spPr>
        <p:txBody>
          <a:bodyPr>
            <a:spAutoFit/>
          </a:bodyPr>
          <a:lstStyle/>
          <a:p>
            <a:pPr>
              <a:spcBef>
                <a:spcPct val="50000"/>
              </a:spcBef>
            </a:pPr>
            <a:r>
              <a:rPr lang="en-US" i="1" dirty="0"/>
              <a:t>E. coli </a:t>
            </a:r>
            <a:r>
              <a:rPr lang="en-US" i="1" dirty="0" err="1"/>
              <a:t>top</a:t>
            </a:r>
            <a:r>
              <a:rPr lang="en-US" dirty="0" err="1"/>
              <a:t>A</a:t>
            </a:r>
            <a:r>
              <a:rPr lang="en-US" dirty="0"/>
              <a:t>, no ATP</a:t>
            </a:r>
          </a:p>
        </p:txBody>
      </p:sp>
      <p:sp>
        <p:nvSpPr>
          <p:cNvPr id="31750" name="Rectangle 6"/>
          <p:cNvSpPr>
            <a:spLocks noChangeArrowheads="1"/>
          </p:cNvSpPr>
          <p:nvPr/>
        </p:nvSpPr>
        <p:spPr bwMode="auto">
          <a:xfrm>
            <a:off x="4019550" y="2147888"/>
            <a:ext cx="247650" cy="366712"/>
          </a:xfrm>
          <a:prstGeom prst="rect">
            <a:avLst/>
          </a:prstGeom>
          <a:noFill/>
          <a:ln w="9525">
            <a:noFill/>
            <a:miter lim="800000"/>
            <a:headEnd/>
            <a:tailEnd/>
          </a:ln>
        </p:spPr>
        <p:txBody>
          <a:bodyPr wrap="none">
            <a:spAutoFit/>
          </a:bodyPr>
          <a:lstStyle/>
          <a:p>
            <a:r>
              <a:rPr lang="en-US"/>
              <a:t>I</a:t>
            </a:r>
          </a:p>
        </p:txBody>
      </p:sp>
    </p:spTree>
    <p:extLst>
      <p:ext uri="{BB962C8B-B14F-4D97-AF65-F5344CB8AC3E}">
        <p14:creationId xmlns:p14="http://schemas.microsoft.com/office/powerpoint/2010/main" val="80713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04-02"/>
          <p:cNvPicPr>
            <a:picLocks noChangeAspect="1" noChangeArrowheads="1"/>
          </p:cNvPicPr>
          <p:nvPr/>
        </p:nvPicPr>
        <p:blipFill>
          <a:blip r:embed="rId2" cstate="print"/>
          <a:srcRect/>
          <a:stretch>
            <a:fillRect/>
          </a:stretch>
        </p:blipFill>
        <p:spPr bwMode="auto">
          <a:xfrm>
            <a:off x="685800" y="457200"/>
            <a:ext cx="4324350" cy="5029200"/>
          </a:xfrm>
          <a:prstGeom prst="rect">
            <a:avLst/>
          </a:prstGeom>
          <a:noFill/>
          <a:ln w="9525">
            <a:noFill/>
            <a:miter lim="800000"/>
            <a:headEnd/>
            <a:tailEnd/>
          </a:ln>
        </p:spPr>
      </p:pic>
      <p:sp>
        <p:nvSpPr>
          <p:cNvPr id="29699" name="Text Box 3"/>
          <p:cNvSpPr txBox="1">
            <a:spLocks noChangeArrowheads="1"/>
          </p:cNvSpPr>
          <p:nvPr/>
        </p:nvSpPr>
        <p:spPr bwMode="auto">
          <a:xfrm>
            <a:off x="5638800" y="381000"/>
            <a:ext cx="2590800" cy="5170646"/>
          </a:xfrm>
          <a:prstGeom prst="rect">
            <a:avLst/>
          </a:prstGeom>
          <a:noFill/>
          <a:ln w="9525">
            <a:noFill/>
            <a:miter lim="800000"/>
            <a:headEnd/>
            <a:tailEnd/>
          </a:ln>
        </p:spPr>
        <p:txBody>
          <a:bodyPr>
            <a:spAutoFit/>
          </a:bodyPr>
          <a:lstStyle/>
          <a:p>
            <a:pPr>
              <a:spcBef>
                <a:spcPct val="50000"/>
              </a:spcBef>
            </a:pPr>
            <a:r>
              <a:rPr lang="en-US" sz="2000" dirty="0"/>
              <a:t>A = uncut plasmid showing the supercoiled (SC) and open circular forms as these migrate in an agarose gel.</a:t>
            </a:r>
          </a:p>
          <a:p>
            <a:pPr>
              <a:spcBef>
                <a:spcPct val="50000"/>
              </a:spcBef>
            </a:pPr>
            <a:endParaRPr lang="en-US" sz="2000" dirty="0"/>
          </a:p>
          <a:p>
            <a:pPr>
              <a:spcBef>
                <a:spcPct val="50000"/>
              </a:spcBef>
            </a:pPr>
            <a:r>
              <a:rPr lang="en-US" sz="2000" dirty="0"/>
              <a:t>B = DNA identical to A but linearized by a restriction endonuclease </a:t>
            </a:r>
          </a:p>
          <a:p>
            <a:pPr>
              <a:spcBef>
                <a:spcPct val="50000"/>
              </a:spcBef>
            </a:pPr>
            <a:r>
              <a:rPr lang="en-US" sz="2000" dirty="0"/>
              <a:t>The bands are imaged under short wavelength UV light after EtBr staining.</a:t>
            </a:r>
          </a:p>
        </p:txBody>
      </p:sp>
      <p:sp>
        <p:nvSpPr>
          <p:cNvPr id="2" name="TextBox 1">
            <a:extLst>
              <a:ext uri="{FF2B5EF4-FFF2-40B4-BE49-F238E27FC236}">
                <a16:creationId xmlns:a16="http://schemas.microsoft.com/office/drawing/2014/main" id="{1E33F12D-B011-4F81-88E1-91124629D94B}"/>
              </a:ext>
            </a:extLst>
          </p:cNvPr>
          <p:cNvSpPr txBox="1"/>
          <p:nvPr/>
        </p:nvSpPr>
        <p:spPr>
          <a:xfrm>
            <a:off x="381000" y="5877705"/>
            <a:ext cx="8763000" cy="707886"/>
          </a:xfrm>
          <a:prstGeom prst="rect">
            <a:avLst/>
          </a:prstGeom>
          <a:noFill/>
        </p:spPr>
        <p:txBody>
          <a:bodyPr wrap="square" rtlCol="0">
            <a:spAutoFit/>
          </a:bodyPr>
          <a:lstStyle/>
          <a:p>
            <a:r>
              <a:rPr lang="en-US" sz="2000" b="1" dirty="0"/>
              <a:t>Maximum binding approximately 1 EtBr molecule per 2 bp </a:t>
            </a:r>
            <a:r>
              <a:rPr lang="en-US" sz="2000" b="1" u="sng" dirty="0"/>
              <a:t>linear</a:t>
            </a:r>
            <a:r>
              <a:rPr lang="en-US" sz="2000" b="1" dirty="0"/>
              <a:t> DNA – less for supercoiled DNA</a:t>
            </a:r>
            <a:endParaRPr lang="en-US" dirty="0"/>
          </a:p>
        </p:txBody>
      </p:sp>
    </p:spTree>
    <p:extLst>
      <p:ext uri="{BB962C8B-B14F-4D97-AF65-F5344CB8AC3E}">
        <p14:creationId xmlns:p14="http://schemas.microsoft.com/office/powerpoint/2010/main" val="291796338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04-06"/>
          <p:cNvPicPr>
            <a:picLocks noChangeAspect="1" noChangeArrowheads="1"/>
          </p:cNvPicPr>
          <p:nvPr/>
        </p:nvPicPr>
        <p:blipFill>
          <a:blip r:embed="rId2" cstate="print"/>
          <a:srcRect/>
          <a:stretch>
            <a:fillRect/>
          </a:stretch>
        </p:blipFill>
        <p:spPr bwMode="auto">
          <a:xfrm>
            <a:off x="228600" y="381000"/>
            <a:ext cx="3352800" cy="5181600"/>
          </a:xfrm>
          <a:prstGeom prst="rect">
            <a:avLst/>
          </a:prstGeom>
          <a:noFill/>
          <a:ln w="9525">
            <a:noFill/>
            <a:miter lim="800000"/>
            <a:headEnd/>
            <a:tailEnd/>
          </a:ln>
        </p:spPr>
      </p:pic>
      <p:sp>
        <p:nvSpPr>
          <p:cNvPr id="30723" name="Text Box 3"/>
          <p:cNvSpPr txBox="1">
            <a:spLocks noChangeArrowheads="1"/>
          </p:cNvSpPr>
          <p:nvPr/>
        </p:nvSpPr>
        <p:spPr bwMode="auto">
          <a:xfrm>
            <a:off x="3962400" y="152399"/>
            <a:ext cx="2667000" cy="5062924"/>
          </a:xfrm>
          <a:prstGeom prst="rect">
            <a:avLst/>
          </a:prstGeom>
          <a:noFill/>
          <a:ln w="9525">
            <a:noFill/>
            <a:miter lim="800000"/>
            <a:headEnd/>
            <a:tailEnd/>
          </a:ln>
        </p:spPr>
        <p:txBody>
          <a:bodyPr wrap="square">
            <a:spAutoFit/>
          </a:bodyPr>
          <a:lstStyle/>
          <a:p>
            <a:pPr>
              <a:spcBef>
                <a:spcPct val="50000"/>
              </a:spcBef>
            </a:pPr>
            <a:r>
              <a:rPr lang="en-US" sz="1700" b="1" u="sng" dirty="0"/>
              <a:t>Supercoiling reduces </a:t>
            </a:r>
            <a:r>
              <a:rPr lang="en-US" sz="1700" b="1" dirty="0"/>
              <a:t>the amount of EtBr that can bind DNA.  EtBr binding makes DNA </a:t>
            </a:r>
            <a:r>
              <a:rPr lang="en-US" sz="1700" b="1" u="sng" dirty="0"/>
              <a:t>less </a:t>
            </a:r>
            <a:r>
              <a:rPr lang="en-US" sz="1700" b="1" dirty="0"/>
              <a:t>dense. </a:t>
            </a:r>
          </a:p>
          <a:p>
            <a:pPr>
              <a:spcBef>
                <a:spcPct val="50000"/>
              </a:spcBef>
            </a:pPr>
            <a:r>
              <a:rPr lang="en-US" sz="1700" b="1" dirty="0"/>
              <a:t>Consequently, supercoiled DNA sediments </a:t>
            </a:r>
            <a:r>
              <a:rPr lang="en-US" sz="1700" b="1" i="1" dirty="0"/>
              <a:t>further</a:t>
            </a:r>
            <a:r>
              <a:rPr lang="en-US" sz="1700" b="1" dirty="0"/>
              <a:t> into a </a:t>
            </a:r>
            <a:r>
              <a:rPr lang="en-US" sz="1700" b="1" dirty="0" err="1"/>
              <a:t>CsCl</a:t>
            </a:r>
            <a:r>
              <a:rPr lang="en-US" sz="1700" b="1" dirty="0"/>
              <a:t> density gradient (reaches a greater buoyant density).  </a:t>
            </a:r>
          </a:p>
          <a:p>
            <a:pPr>
              <a:spcBef>
                <a:spcPct val="50000"/>
              </a:spcBef>
            </a:pPr>
            <a:r>
              <a:rPr lang="en-US" sz="1700" b="1" dirty="0"/>
              <a:t>Good way to separate linear eukaryotic chromosomal DNA from plasmids or other circular DNAs (e.g., mitochondrial DNA, certain viral DNAs).</a:t>
            </a:r>
          </a:p>
        </p:txBody>
      </p:sp>
      <p:pic>
        <p:nvPicPr>
          <p:cNvPr id="30724" name="Picture 4" descr="Ethidium_bromide"/>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Lst>
          </a:blip>
          <a:srcRect/>
          <a:stretch>
            <a:fillRect/>
          </a:stretch>
        </p:blipFill>
        <p:spPr bwMode="auto">
          <a:xfrm>
            <a:off x="6644640" y="4324255"/>
            <a:ext cx="2286000" cy="2268738"/>
          </a:xfrm>
          <a:prstGeom prst="rect">
            <a:avLst/>
          </a:prstGeom>
          <a:noFill/>
          <a:ln w="9525">
            <a:noFill/>
            <a:miter lim="800000"/>
            <a:headEnd/>
            <a:tailEnd/>
          </a:ln>
        </p:spPr>
      </p:pic>
      <p:pic>
        <p:nvPicPr>
          <p:cNvPr id="30725" name="Picture 5" descr="a DNA"/>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Lst>
          </a:blip>
          <a:srcRect/>
          <a:stretch>
            <a:fillRect/>
          </a:stretch>
        </p:blipFill>
        <p:spPr bwMode="auto">
          <a:xfrm>
            <a:off x="7010400" y="748453"/>
            <a:ext cx="2286000" cy="3238500"/>
          </a:xfrm>
          <a:prstGeom prst="rect">
            <a:avLst/>
          </a:prstGeom>
          <a:noFill/>
          <a:ln w="9525">
            <a:noFill/>
            <a:miter lim="800000"/>
            <a:headEnd/>
            <a:tailEnd/>
          </a:ln>
        </p:spPr>
      </p:pic>
    </p:spTree>
    <p:extLst>
      <p:ext uri="{BB962C8B-B14F-4D97-AF65-F5344CB8AC3E}">
        <p14:creationId xmlns:p14="http://schemas.microsoft.com/office/powerpoint/2010/main" val="166566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304800" y="168275"/>
            <a:ext cx="8229600" cy="5770811"/>
          </a:xfrm>
          <a:prstGeom prst="rect">
            <a:avLst/>
          </a:prstGeom>
          <a:noFill/>
          <a:ln w="9525">
            <a:noFill/>
            <a:miter lim="800000"/>
            <a:headEnd/>
            <a:tailEnd/>
          </a:ln>
        </p:spPr>
        <p:txBody>
          <a:bodyPr wrap="square">
            <a:spAutoFit/>
          </a:bodyPr>
          <a:lstStyle/>
          <a:p>
            <a:pPr marL="342900" indent="-342900" algn="ctr">
              <a:spcBef>
                <a:spcPct val="50000"/>
              </a:spcBef>
            </a:pPr>
            <a:r>
              <a:rPr lang="en-US" b="1" dirty="0"/>
              <a:t>Considerations about restriction enzyme use</a:t>
            </a:r>
          </a:p>
          <a:p>
            <a:pPr marL="342900" indent="-342900">
              <a:spcBef>
                <a:spcPct val="50000"/>
              </a:spcBef>
              <a:buFontTx/>
              <a:buAutoNum type="arabicParenR"/>
            </a:pPr>
            <a:r>
              <a:rPr lang="en-US" b="1" dirty="0"/>
              <a:t>DNA end affects.</a:t>
            </a:r>
            <a:r>
              <a:rPr lang="en-US" dirty="0"/>
              <a:t>  Some enzymes cut poorly at the end of DNA (</a:t>
            </a:r>
            <a:r>
              <a:rPr lang="en-US" b="1" dirty="0"/>
              <a:t>NEB catalog</a:t>
            </a:r>
            <a:r>
              <a:rPr lang="en-US" dirty="0"/>
              <a:t>).  Practical consideration for double cleavage within a polylinker.</a:t>
            </a:r>
          </a:p>
          <a:p>
            <a:pPr marL="342900" indent="-342900">
              <a:spcBef>
                <a:spcPct val="50000"/>
              </a:spcBef>
              <a:buFontTx/>
              <a:buAutoNum type="arabicParenR"/>
            </a:pPr>
            <a:r>
              <a:rPr lang="en-US" b="1" dirty="0"/>
              <a:t>Star activity.</a:t>
            </a:r>
            <a:r>
              <a:rPr lang="en-US" dirty="0"/>
              <a:t>  Each enzyme has a recommended pH, salt concentration, temperature.  Alterations in either (e.g., high pH, low salt), high glycerol, or DMSO can allow cleavage at sites of “relaxed” sequence preference (e.g., from G/AATTC to /AATTC for EcoRI).  See </a:t>
            </a:r>
            <a:r>
              <a:rPr lang="en-US" b="1" dirty="0"/>
              <a:t>NEB catalog </a:t>
            </a:r>
            <a:r>
              <a:rPr lang="en-US" dirty="0"/>
              <a:t>and note that when star activity is observer it is generally noted in the enzyme description.</a:t>
            </a:r>
          </a:p>
          <a:p>
            <a:pPr marL="342900" indent="-342900">
              <a:spcBef>
                <a:spcPct val="50000"/>
              </a:spcBef>
              <a:buFontTx/>
              <a:buAutoNum type="arabicParenR"/>
            </a:pPr>
            <a:r>
              <a:rPr lang="en-US" b="1" dirty="0" err="1"/>
              <a:t>Supercoiled</a:t>
            </a:r>
            <a:r>
              <a:rPr lang="en-US" b="1" dirty="0"/>
              <a:t> vs linear DNA.</a:t>
            </a:r>
            <a:r>
              <a:rPr lang="en-US" dirty="0"/>
              <a:t>  Some enzymes, such as SalI cut </a:t>
            </a:r>
            <a:r>
              <a:rPr lang="en-US" dirty="0" err="1"/>
              <a:t>supercoiled</a:t>
            </a:r>
            <a:r>
              <a:rPr lang="en-US" dirty="0"/>
              <a:t> DNA very poorly but linear DNA well. Practical consideration for double cleavage within a polylinker – see SalI &amp; </a:t>
            </a:r>
            <a:r>
              <a:rPr lang="en-US" b="1" dirty="0"/>
              <a:t>NEB catalog</a:t>
            </a:r>
            <a:r>
              <a:rPr lang="en-US" dirty="0"/>
              <a:t>.</a:t>
            </a:r>
          </a:p>
          <a:p>
            <a:pPr marL="342900" indent="-342900">
              <a:spcBef>
                <a:spcPct val="50000"/>
              </a:spcBef>
              <a:buFontTx/>
              <a:buAutoNum type="arabicParenR"/>
            </a:pPr>
            <a:r>
              <a:rPr lang="en-US" b="1" dirty="0">
                <a:solidFill>
                  <a:schemeClr val="accent2"/>
                </a:solidFill>
              </a:rPr>
              <a:t>Site bias</a:t>
            </a:r>
            <a:r>
              <a:rPr lang="en-US" b="1" dirty="0"/>
              <a:t>.</a:t>
            </a:r>
            <a:r>
              <a:rPr lang="en-US" dirty="0"/>
              <a:t>  Sequence context can make a difference e.g., EcoRI or HindIII within </a:t>
            </a:r>
            <a:r>
              <a:rPr lang="el-GR" dirty="0">
                <a:cs typeface="Arial" charset="0"/>
              </a:rPr>
              <a:t>λ</a:t>
            </a:r>
            <a:r>
              <a:rPr lang="en-US" dirty="0">
                <a:cs typeface="Arial" charset="0"/>
              </a:rPr>
              <a:t> DNA – for each enzyme there are multiple sites where 10 fold  differences exist between the “fastest” to “slowest” cleavage rates.  </a:t>
            </a:r>
          </a:p>
          <a:p>
            <a:pPr lvl="1">
              <a:spcBef>
                <a:spcPct val="50000"/>
              </a:spcBef>
            </a:pPr>
            <a:r>
              <a:rPr lang="en-US" dirty="0">
                <a:cs typeface="Arial" charset="0"/>
              </a:rPr>
              <a:t>Other enzymes require 2 identical restriction site sequences, one acts as an allosteric effector site the other the cleavage site (e.g., </a:t>
            </a:r>
            <a:r>
              <a:rPr lang="en-US" dirty="0" err="1">
                <a:cs typeface="Arial" charset="0"/>
              </a:rPr>
              <a:t>NaeI</a:t>
            </a:r>
            <a:r>
              <a:rPr lang="en-US" dirty="0">
                <a:cs typeface="Arial" charset="0"/>
              </a:rPr>
              <a:t>) see </a:t>
            </a:r>
            <a:r>
              <a:rPr lang="en-US" b="1" dirty="0">
                <a:cs typeface="Arial" charset="0"/>
              </a:rPr>
              <a:t>catalog</a:t>
            </a:r>
            <a:r>
              <a:rPr lang="en-US" dirty="0">
                <a:cs typeface="Arial" charset="0"/>
              </a:rPr>
              <a:t> -</a:t>
            </a:r>
            <a:r>
              <a:rPr lang="en-US" dirty="0">
                <a:cs typeface="Arial" charset="0"/>
                <a:hlinkClick r:id="rId2"/>
              </a:rPr>
              <a:t>https://www.neb.com/tools-and-resources/usage-guidelines/site-preferences</a:t>
            </a:r>
            <a:endParaRPr lang="en-US" dirty="0">
              <a:cs typeface="Arial" charset="0"/>
            </a:endParaRPr>
          </a:p>
        </p:txBody>
      </p:sp>
    </p:spTree>
    <p:extLst>
      <p:ext uri="{BB962C8B-B14F-4D97-AF65-F5344CB8AC3E}">
        <p14:creationId xmlns:p14="http://schemas.microsoft.com/office/powerpoint/2010/main" val="289768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794">
                                            <p:txEl>
                                              <p:pRg st="4" end="4"/>
                                            </p:txEl>
                                          </p:spTgt>
                                        </p:tgtEl>
                                        <p:attrNameLst>
                                          <p:attrName>style.visibility</p:attrName>
                                        </p:attrNameLst>
                                      </p:cBhvr>
                                      <p:to>
                                        <p:strVal val="visible"/>
                                      </p:to>
                                    </p:set>
                                    <p:anim calcmode="lin" valueType="num">
                                      <p:cBhvr additive="base">
                                        <p:cTn id="7" dur="500" fill="hold"/>
                                        <p:tgtEl>
                                          <p:spTgt spid="33794">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794">
                                            <p:txEl>
                                              <p:pRg st="5" end="5"/>
                                            </p:txEl>
                                          </p:spTgt>
                                        </p:tgtEl>
                                        <p:attrNameLst>
                                          <p:attrName>style.visibility</p:attrName>
                                        </p:attrNameLst>
                                      </p:cBhvr>
                                      <p:to>
                                        <p:strVal val="visible"/>
                                      </p:to>
                                    </p:set>
                                    <p:anim calcmode="lin" valueType="num">
                                      <p:cBhvr additive="base">
                                        <p:cTn id="13" dur="500" fill="hold"/>
                                        <p:tgtEl>
                                          <p:spTgt spid="33794">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79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304800" y="168275"/>
            <a:ext cx="8229600" cy="6047809"/>
          </a:xfrm>
          <a:prstGeom prst="rect">
            <a:avLst/>
          </a:prstGeom>
          <a:noFill/>
          <a:ln w="9525">
            <a:noFill/>
            <a:miter lim="800000"/>
            <a:headEnd/>
            <a:tailEnd/>
          </a:ln>
        </p:spPr>
        <p:txBody>
          <a:bodyPr wrap="square">
            <a:spAutoFit/>
          </a:bodyPr>
          <a:lstStyle/>
          <a:p>
            <a:pPr marL="342900" indent="-342900" algn="ctr">
              <a:spcBef>
                <a:spcPct val="50000"/>
              </a:spcBef>
            </a:pPr>
            <a:r>
              <a:rPr lang="en-US" b="1" dirty="0"/>
              <a:t>Considerations about restriction enzyme use</a:t>
            </a:r>
          </a:p>
          <a:p>
            <a:pPr marL="342900" indent="-342900">
              <a:spcBef>
                <a:spcPct val="50000"/>
              </a:spcBef>
              <a:buFontTx/>
              <a:buAutoNum type="arabicParenR"/>
            </a:pPr>
            <a:r>
              <a:rPr lang="en-US" b="1" dirty="0"/>
              <a:t>DNA end affects.</a:t>
            </a:r>
            <a:r>
              <a:rPr lang="en-US" dirty="0"/>
              <a:t>  Some enzymes cut poorly at the end of DNA (</a:t>
            </a:r>
            <a:r>
              <a:rPr lang="en-US" b="1" dirty="0"/>
              <a:t>NEB catalog</a:t>
            </a:r>
            <a:r>
              <a:rPr lang="en-US" dirty="0"/>
              <a:t>).  Practical consideration for double cleavage within a polylinker.</a:t>
            </a:r>
          </a:p>
          <a:p>
            <a:pPr marL="342900" indent="-342900">
              <a:spcBef>
                <a:spcPct val="50000"/>
              </a:spcBef>
              <a:buFontTx/>
              <a:buAutoNum type="arabicParenR"/>
            </a:pPr>
            <a:r>
              <a:rPr lang="en-US" b="1" dirty="0"/>
              <a:t>Star activity.</a:t>
            </a:r>
            <a:r>
              <a:rPr lang="en-US" dirty="0"/>
              <a:t>  Each enzyme has a recommended pH, salt concentration, temperature.  Alterations in either (e.g., high pH, low salt), high glycerol, or DMSO can allow cleavage at sites of “relaxed” sequence preference (e.g., from G/AATTC to /AATTC for EcoRI).  See </a:t>
            </a:r>
            <a:r>
              <a:rPr lang="en-US" b="1" dirty="0"/>
              <a:t>NEB catalog </a:t>
            </a:r>
            <a:r>
              <a:rPr lang="en-US" dirty="0"/>
              <a:t>and note that when star activity is observer it is generally noted in the enzyme description.</a:t>
            </a:r>
          </a:p>
          <a:p>
            <a:pPr marL="342900" indent="-342900">
              <a:spcBef>
                <a:spcPct val="50000"/>
              </a:spcBef>
              <a:buFontTx/>
              <a:buAutoNum type="arabicParenR"/>
            </a:pPr>
            <a:r>
              <a:rPr lang="en-US" b="1" dirty="0" err="1"/>
              <a:t>Supercoiled</a:t>
            </a:r>
            <a:r>
              <a:rPr lang="en-US" b="1" dirty="0"/>
              <a:t> vs linear DNA.</a:t>
            </a:r>
            <a:r>
              <a:rPr lang="en-US" dirty="0"/>
              <a:t>  Some enzymes, such as SalI cut </a:t>
            </a:r>
            <a:r>
              <a:rPr lang="en-US" dirty="0" err="1"/>
              <a:t>supercoiled</a:t>
            </a:r>
            <a:r>
              <a:rPr lang="en-US" dirty="0"/>
              <a:t> DNA very poorly but linear DNA well. Practical consideration for double cleavage within a polylinker – see SalI &amp; </a:t>
            </a:r>
            <a:r>
              <a:rPr lang="en-US" b="1" dirty="0"/>
              <a:t>NEB catalog</a:t>
            </a:r>
            <a:r>
              <a:rPr lang="en-US" dirty="0"/>
              <a:t>.</a:t>
            </a:r>
          </a:p>
          <a:p>
            <a:pPr marL="342900" indent="-342900">
              <a:spcBef>
                <a:spcPct val="50000"/>
              </a:spcBef>
              <a:buFontTx/>
              <a:buAutoNum type="arabicParenR"/>
            </a:pPr>
            <a:r>
              <a:rPr lang="en-US" b="1" dirty="0"/>
              <a:t>Site bias.</a:t>
            </a:r>
            <a:r>
              <a:rPr lang="en-US" dirty="0"/>
              <a:t>  Sequence context can make a difference e.g., EcoRI or HindIII within </a:t>
            </a:r>
            <a:r>
              <a:rPr lang="el-GR" dirty="0">
                <a:cs typeface="Arial" charset="0"/>
              </a:rPr>
              <a:t>λ</a:t>
            </a:r>
            <a:r>
              <a:rPr lang="en-US" dirty="0">
                <a:cs typeface="Arial" charset="0"/>
              </a:rPr>
              <a:t> DNA – for each enzyme there are multiple sites where 10 fold  differences exist between the “fastest” to “slowest” cleavage rates.  Other enzymes require 2 identical restriction site sequences, one acts as an allosteric effector site the other the cleavage site (e.g., </a:t>
            </a:r>
            <a:r>
              <a:rPr lang="en-US" dirty="0" err="1">
                <a:cs typeface="Arial" charset="0"/>
              </a:rPr>
              <a:t>NaeI</a:t>
            </a:r>
            <a:r>
              <a:rPr lang="en-US" dirty="0">
                <a:cs typeface="Arial" charset="0"/>
              </a:rPr>
              <a:t>) see </a:t>
            </a:r>
            <a:r>
              <a:rPr lang="en-US" b="1" dirty="0">
                <a:cs typeface="Arial" charset="0"/>
              </a:rPr>
              <a:t>catalog</a:t>
            </a:r>
            <a:r>
              <a:rPr lang="en-US" dirty="0">
                <a:cs typeface="Arial" charset="0"/>
              </a:rPr>
              <a:t> -</a:t>
            </a:r>
            <a:r>
              <a:rPr lang="en-US" dirty="0">
                <a:cs typeface="Arial" charset="0"/>
                <a:hlinkClick r:id="rId2"/>
              </a:rPr>
              <a:t>https://www.neb.com/tools-and-resources/usage-guidelines/site-preferences</a:t>
            </a:r>
            <a:endParaRPr lang="en-US" dirty="0">
              <a:cs typeface="Arial" charset="0"/>
            </a:endParaRPr>
          </a:p>
          <a:p>
            <a:pPr marL="342900" indent="-342900">
              <a:spcBef>
                <a:spcPct val="50000"/>
              </a:spcBef>
              <a:buFontTx/>
              <a:buAutoNum type="arabicParenR"/>
            </a:pPr>
            <a:r>
              <a:rPr lang="en-US" b="1" dirty="0">
                <a:solidFill>
                  <a:srgbClr val="CC0000"/>
                </a:solidFill>
              </a:rPr>
              <a:t>Survival of the enzyme under reaction conditions.  </a:t>
            </a:r>
            <a:r>
              <a:rPr lang="en-US" dirty="0"/>
              <a:t>Do longer incubations increase the amount of DNA cut? </a:t>
            </a:r>
          </a:p>
        </p:txBody>
      </p:sp>
    </p:spTree>
    <p:extLst>
      <p:ext uri="{BB962C8B-B14F-4D97-AF65-F5344CB8AC3E}">
        <p14:creationId xmlns:p14="http://schemas.microsoft.com/office/powerpoint/2010/main" val="278801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794">
                                            <p:txEl>
                                              <p:pRg st="5" end="5"/>
                                            </p:txEl>
                                          </p:spTgt>
                                        </p:tgtEl>
                                        <p:attrNameLst>
                                          <p:attrName>style.visibility</p:attrName>
                                        </p:attrNameLst>
                                      </p:cBhvr>
                                      <p:to>
                                        <p:strVal val="visible"/>
                                      </p:to>
                                    </p:set>
                                    <p:anim calcmode="lin" valueType="num">
                                      <p:cBhvr additive="base">
                                        <p:cTn id="7" dur="500" fill="hold"/>
                                        <p:tgtEl>
                                          <p:spTgt spid="33794">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0"/>
            <a:ext cx="8382000" cy="6858000"/>
          </a:xfrm>
          <a:prstGeom prst="rect">
            <a:avLst/>
          </a:prstGeom>
        </p:spPr>
      </p:pic>
      <p:sp>
        <p:nvSpPr>
          <p:cNvPr id="3" name="TextBox 2"/>
          <p:cNvSpPr txBox="1"/>
          <p:nvPr/>
        </p:nvSpPr>
        <p:spPr>
          <a:xfrm>
            <a:off x="6248400" y="3048000"/>
            <a:ext cx="2590800" cy="3539430"/>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1 unit/1 hour = standard assay.</a:t>
            </a:r>
          </a:p>
          <a:p>
            <a:r>
              <a:rPr lang="en-US" sz="1600" dirty="0">
                <a:latin typeface="Times New Roman" panose="02020603050405020304" pitchFamily="18" charset="0"/>
                <a:cs typeface="Times New Roman" panose="02020603050405020304" pitchFamily="18" charset="0"/>
              </a:rPr>
              <a:t>A 16 hour assay performed with 1 </a:t>
            </a:r>
            <a:r>
              <a:rPr lang="en-US" sz="1600" dirty="0" err="1">
                <a:latin typeface="Times New Roman" panose="02020603050405020304" pitchFamily="18" charset="0"/>
                <a:cs typeface="Times New Roman" panose="02020603050405020304" pitchFamily="18" charset="0"/>
              </a:rPr>
              <a:t>ug</a:t>
            </a:r>
            <a:r>
              <a:rPr lang="en-US" sz="1600" dirty="0">
                <a:latin typeface="Times New Roman" panose="02020603050405020304" pitchFamily="18" charset="0"/>
                <a:cs typeface="Times New Roman" panose="02020603050405020304" pitchFamily="18" charset="0"/>
              </a:rPr>
              <a:t> of DNA and fractions of a unit to determine where the enzyme “keeps working” after the first hour.</a:t>
            </a:r>
          </a:p>
          <a:p>
            <a:r>
              <a:rPr lang="en-US" sz="1600" dirty="0">
                <a:latin typeface="Times New Roman" panose="02020603050405020304" pitchFamily="18" charset="0"/>
                <a:cs typeface="Times New Roman" panose="02020603050405020304" pitchFamily="18" charset="0"/>
              </a:rPr>
              <a:t>Units required for complete cleavage</a:t>
            </a:r>
          </a:p>
          <a:p>
            <a:r>
              <a:rPr lang="en-US" sz="1600" b="1" dirty="0"/>
              <a:t>1.0	-</a:t>
            </a:r>
          </a:p>
          <a:p>
            <a:r>
              <a:rPr lang="en-US" sz="1600" b="1" dirty="0"/>
              <a:t>0.5	+</a:t>
            </a:r>
          </a:p>
          <a:p>
            <a:r>
              <a:rPr lang="en-US" sz="1600" b="1" dirty="0"/>
              <a:t>0.25	++</a:t>
            </a:r>
          </a:p>
          <a:p>
            <a:r>
              <a:rPr lang="en-US" sz="1600" b="1" dirty="0"/>
              <a:t>0.13	+++</a:t>
            </a:r>
            <a:endParaRPr lang="en-US" dirty="0"/>
          </a:p>
        </p:txBody>
      </p:sp>
      <p:sp>
        <p:nvSpPr>
          <p:cNvPr id="4" name="TextBox 3"/>
          <p:cNvSpPr txBox="1"/>
          <p:nvPr/>
        </p:nvSpPr>
        <p:spPr>
          <a:xfrm>
            <a:off x="533400" y="3533295"/>
            <a:ext cx="1981200" cy="2308324"/>
          </a:xfrm>
          <a:prstGeom prst="rect">
            <a:avLst/>
          </a:prstGeom>
          <a:noFill/>
        </p:spPr>
        <p:txBody>
          <a:bodyPr wrap="square" rtlCol="0">
            <a:spAutoFit/>
          </a:bodyPr>
          <a:lstStyle/>
          <a:p>
            <a:r>
              <a:rPr lang="en-US" sz="1600" b="1" dirty="0"/>
              <a:t>Note that cleavage rate </a:t>
            </a:r>
            <a:r>
              <a:rPr lang="en-US" sz="1600" dirty="0"/>
              <a:t>also depends on the </a:t>
            </a:r>
            <a:r>
              <a:rPr lang="en-US" sz="1600" b="1" i="1" dirty="0"/>
              <a:t>concentration</a:t>
            </a:r>
            <a:r>
              <a:rPr lang="en-US" sz="1600" dirty="0"/>
              <a:t> of DNA and enzyme since these must find each other before the chemistry happens.</a:t>
            </a:r>
          </a:p>
        </p:txBody>
      </p:sp>
    </p:spTree>
    <p:extLst>
      <p:ext uri="{BB962C8B-B14F-4D97-AF65-F5344CB8AC3E}">
        <p14:creationId xmlns:p14="http://schemas.microsoft.com/office/powerpoint/2010/main" val="367048963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0"/>
            <a:ext cx="8077200" cy="6858000"/>
          </a:xfrm>
          <a:prstGeom prst="rect">
            <a:avLst/>
          </a:prstGeom>
        </p:spPr>
      </p:pic>
    </p:spTree>
    <p:extLst>
      <p:ext uri="{BB962C8B-B14F-4D97-AF65-F5344CB8AC3E}">
        <p14:creationId xmlns:p14="http://schemas.microsoft.com/office/powerpoint/2010/main" val="88465062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304800" y="168275"/>
            <a:ext cx="8229600" cy="6278642"/>
          </a:xfrm>
          <a:prstGeom prst="rect">
            <a:avLst/>
          </a:prstGeom>
          <a:noFill/>
          <a:ln w="9525">
            <a:noFill/>
            <a:miter lim="800000"/>
            <a:headEnd/>
            <a:tailEnd/>
          </a:ln>
        </p:spPr>
        <p:txBody>
          <a:bodyPr wrap="square">
            <a:spAutoFit/>
          </a:bodyPr>
          <a:lstStyle/>
          <a:p>
            <a:pPr marL="342900" indent="-342900" algn="ctr">
              <a:spcBef>
                <a:spcPct val="50000"/>
              </a:spcBef>
            </a:pPr>
            <a:r>
              <a:rPr lang="en-US" b="1" dirty="0"/>
              <a:t>Considerations about restriction enzyme use</a:t>
            </a:r>
          </a:p>
          <a:p>
            <a:pPr marL="342900" indent="-342900">
              <a:spcBef>
                <a:spcPct val="50000"/>
              </a:spcBef>
              <a:buFontTx/>
              <a:buAutoNum type="arabicParenR"/>
            </a:pPr>
            <a:r>
              <a:rPr lang="en-US" sz="1600" b="1" dirty="0"/>
              <a:t>DNA end affects.</a:t>
            </a:r>
            <a:r>
              <a:rPr lang="en-US" sz="1600" dirty="0"/>
              <a:t>  Some enzymes cut poorly at the end of DNA (</a:t>
            </a:r>
            <a:r>
              <a:rPr lang="en-US" sz="1600" b="1" dirty="0"/>
              <a:t>NEB catalog</a:t>
            </a:r>
            <a:r>
              <a:rPr lang="en-US" sz="1600" dirty="0"/>
              <a:t>).  Practical consideration for double cleavage within a polylinker.</a:t>
            </a:r>
          </a:p>
          <a:p>
            <a:pPr marL="342900" indent="-342900">
              <a:spcBef>
                <a:spcPct val="50000"/>
              </a:spcBef>
              <a:buFontTx/>
              <a:buAutoNum type="arabicParenR"/>
            </a:pPr>
            <a:r>
              <a:rPr lang="en-US" sz="1600" b="1" dirty="0"/>
              <a:t>Star activity.</a:t>
            </a:r>
            <a:r>
              <a:rPr lang="en-US" sz="1600" dirty="0"/>
              <a:t>  Each enzyme has a recommended pH, salt concentration, temperature.  Alterations in either (e.g., high pH, low salt), high glycerol, or DMSO can allow cleavage at sites of “relaxed” sequence preference (e.g., from G/AATTC to /AATTC for EcoRI).  See </a:t>
            </a:r>
            <a:r>
              <a:rPr lang="en-US" sz="1600" b="1" dirty="0"/>
              <a:t>NEB catalog </a:t>
            </a:r>
            <a:r>
              <a:rPr lang="en-US" sz="1600" dirty="0"/>
              <a:t>and note that when star activity is observer it is generally noted in the enzyme description.</a:t>
            </a:r>
          </a:p>
          <a:p>
            <a:pPr marL="342900" indent="-342900">
              <a:spcBef>
                <a:spcPct val="50000"/>
              </a:spcBef>
              <a:buFontTx/>
              <a:buAutoNum type="arabicParenR"/>
            </a:pPr>
            <a:r>
              <a:rPr lang="en-US" sz="1600" b="1" dirty="0" err="1"/>
              <a:t>Supercoiled</a:t>
            </a:r>
            <a:r>
              <a:rPr lang="en-US" sz="1600" b="1" dirty="0"/>
              <a:t> vs linear DNA.</a:t>
            </a:r>
            <a:r>
              <a:rPr lang="en-US" sz="1600" dirty="0"/>
              <a:t>  Some enzymes, such as SalI cut </a:t>
            </a:r>
            <a:r>
              <a:rPr lang="en-US" sz="1600" dirty="0" err="1"/>
              <a:t>supercoiled</a:t>
            </a:r>
            <a:r>
              <a:rPr lang="en-US" sz="1600" dirty="0"/>
              <a:t> DNA very poorly but linear DNA well. Practical consideration for double cleavage within a polylinker – see SalI &amp; </a:t>
            </a:r>
            <a:r>
              <a:rPr lang="en-US" sz="1600" b="1" dirty="0"/>
              <a:t>NEB catalog</a:t>
            </a:r>
            <a:r>
              <a:rPr lang="en-US" sz="1600" dirty="0"/>
              <a:t>.</a:t>
            </a:r>
          </a:p>
          <a:p>
            <a:pPr marL="342900" indent="-342900">
              <a:spcBef>
                <a:spcPct val="50000"/>
              </a:spcBef>
              <a:buFontTx/>
              <a:buAutoNum type="arabicParenR"/>
            </a:pPr>
            <a:r>
              <a:rPr lang="en-US" sz="1600" b="1" dirty="0"/>
              <a:t>Site bias.</a:t>
            </a:r>
            <a:r>
              <a:rPr lang="en-US" sz="1600" dirty="0"/>
              <a:t>  Sequence context can make a difference e.g., EcoRI or HindIII within </a:t>
            </a:r>
            <a:r>
              <a:rPr lang="el-GR" sz="1600" dirty="0">
                <a:cs typeface="Arial" charset="0"/>
              </a:rPr>
              <a:t>λ</a:t>
            </a:r>
            <a:r>
              <a:rPr lang="en-US" sz="1600" dirty="0">
                <a:cs typeface="Arial" charset="0"/>
              </a:rPr>
              <a:t> DNA – for each enzyme there are multiple sites where 10 fold  differences exist between the “fastest” to “slowest” cleavage rates.  Other enzymes require 2 identical restriction site sequences, one acts as an allosteric effector site the other the cleavage site (e.g., </a:t>
            </a:r>
            <a:r>
              <a:rPr lang="en-US" sz="1600" dirty="0" err="1">
                <a:cs typeface="Arial" charset="0"/>
              </a:rPr>
              <a:t>NaeI</a:t>
            </a:r>
            <a:r>
              <a:rPr lang="en-US" sz="1600" dirty="0">
                <a:cs typeface="Arial" charset="0"/>
              </a:rPr>
              <a:t>) see </a:t>
            </a:r>
            <a:r>
              <a:rPr lang="en-US" sz="1600" b="1" dirty="0">
                <a:cs typeface="Arial" charset="0"/>
              </a:rPr>
              <a:t>catalog</a:t>
            </a:r>
            <a:r>
              <a:rPr lang="en-US" sz="1600" dirty="0">
                <a:cs typeface="Arial" charset="0"/>
              </a:rPr>
              <a:t>. </a:t>
            </a:r>
          </a:p>
          <a:p>
            <a:pPr marL="342900" indent="-342900">
              <a:spcBef>
                <a:spcPct val="50000"/>
              </a:spcBef>
              <a:buFontTx/>
              <a:buAutoNum type="arabicParenR"/>
            </a:pPr>
            <a:r>
              <a:rPr lang="en-US" sz="1600" b="1" dirty="0"/>
              <a:t>Survival of the enzyme under reaction conditions.  </a:t>
            </a:r>
            <a:r>
              <a:rPr lang="en-US" sz="1600" dirty="0"/>
              <a:t>Do longer incubations increase the amount of DNA cut? </a:t>
            </a:r>
          </a:p>
          <a:p>
            <a:pPr marL="342900" indent="-342900">
              <a:spcBef>
                <a:spcPct val="50000"/>
              </a:spcBef>
              <a:buFontTx/>
              <a:buAutoNum type="arabicParenR"/>
            </a:pPr>
            <a:r>
              <a:rPr lang="en-US" sz="1600" b="1" dirty="0">
                <a:solidFill>
                  <a:schemeClr val="accent2"/>
                </a:solidFill>
                <a:cs typeface="Arial" charset="0"/>
              </a:rPr>
              <a:t>Heat inactivation. </a:t>
            </a:r>
            <a:r>
              <a:rPr lang="en-US" sz="1600" dirty="0">
                <a:cs typeface="Arial" charset="0"/>
              </a:rPr>
              <a:t>Often may be desired to “remove” restriction enzyme to prevent cleavage in a later stage of your experiment. This can always be done by phenol extraction followed by ethanol precipitation – but sometimes it is possible to simply heat-inactivate the enzyme.</a:t>
            </a:r>
          </a:p>
        </p:txBody>
      </p:sp>
    </p:spTree>
    <p:extLst>
      <p:ext uri="{BB962C8B-B14F-4D97-AF65-F5344CB8AC3E}">
        <p14:creationId xmlns:p14="http://schemas.microsoft.com/office/powerpoint/2010/main" val="322075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794">
                                            <p:txEl>
                                              <p:pRg st="6" end="6"/>
                                            </p:txEl>
                                          </p:spTgt>
                                        </p:tgtEl>
                                        <p:attrNameLst>
                                          <p:attrName>style.visibility</p:attrName>
                                        </p:attrNameLst>
                                      </p:cBhvr>
                                      <p:to>
                                        <p:strVal val="visible"/>
                                      </p:to>
                                    </p:set>
                                    <p:anim calcmode="lin" valueType="num">
                                      <p:cBhvr additive="base">
                                        <p:cTn id="7" dur="500" fill="hold"/>
                                        <p:tgtEl>
                                          <p:spTgt spid="33794">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236092"/>
            <a:ext cx="8458200" cy="3277820"/>
          </a:xfrm>
          <a:prstGeom prst="rect">
            <a:avLst/>
          </a:prstGeom>
        </p:spPr>
        <p:txBody>
          <a:bodyPr wrap="square">
            <a:spAutoFit/>
          </a:bodyPr>
          <a:lstStyle/>
          <a:p>
            <a:pPr marL="342900" marR="0" lvl="0" indent="-342900" algn="ctr" defTabSz="914400" eaLnBrk="1" fontAlgn="auto" latinLnBrk="0" hangingPunct="1">
              <a:lnSpc>
                <a:spcPct val="100000"/>
              </a:lnSpc>
              <a:spcBef>
                <a:spcPct val="50000"/>
              </a:spcBef>
              <a:spcAft>
                <a:spcPts val="0"/>
              </a:spcAft>
              <a:buClrTx/>
              <a:buSzTx/>
              <a:buFontTx/>
              <a:buNone/>
              <a:tabLst/>
              <a:defRPr/>
            </a:pPr>
            <a:r>
              <a:rPr kumimoji="0" lang="en-US" sz="1800" b="1" i="0" u="none" strike="noStrike" kern="0" cap="none" spc="0" normalizeH="0" baseline="0" noProof="0" dirty="0" smtClean="0">
                <a:ln>
                  <a:noFill/>
                </a:ln>
                <a:solidFill>
                  <a:prstClr val="black"/>
                </a:solidFill>
                <a:effectLst/>
                <a:uLnTx/>
                <a:uFillTx/>
              </a:rPr>
              <a:t>Last Two Weeks</a:t>
            </a:r>
          </a:p>
          <a:p>
            <a:pPr marL="342900" marR="0" lvl="0" indent="-342900" defTabSz="914400" eaLnBrk="1" fontAlgn="auto" latinLnBrk="0" hangingPunct="1">
              <a:lnSpc>
                <a:spcPct val="100000"/>
              </a:lnSpc>
              <a:spcBef>
                <a:spcPct val="50000"/>
              </a:spcBef>
              <a:spcAft>
                <a:spcPts val="0"/>
              </a:spcAft>
              <a:buClrTx/>
              <a:buSzTx/>
              <a:buFontTx/>
              <a:buAutoNum type="arabicParenR"/>
              <a:tabLst/>
              <a:defRPr/>
            </a:pPr>
            <a:r>
              <a:rPr kumimoji="0" lang="en-US" sz="1800" b="1" i="0" u="none" strike="noStrike" kern="0" cap="none" spc="0" normalizeH="0" baseline="0" noProof="0" dirty="0" smtClean="0">
                <a:ln>
                  <a:noFill/>
                </a:ln>
                <a:solidFill>
                  <a:prstClr val="black"/>
                </a:solidFill>
                <a:effectLst/>
                <a:uLnTx/>
                <a:uFillTx/>
              </a:rPr>
              <a:t>Radiation safety lecture</a:t>
            </a:r>
            <a:endParaRPr kumimoji="0" lang="en-US" sz="1800" b="0" i="0" u="none" strike="noStrike" kern="0" cap="none" spc="0" normalizeH="0" baseline="0" noProof="0" dirty="0" smtClean="0">
              <a:ln>
                <a:noFill/>
              </a:ln>
              <a:solidFill>
                <a:prstClr val="black"/>
              </a:solidFill>
              <a:effectLst/>
              <a:uLnTx/>
              <a:uFillTx/>
            </a:endParaRPr>
          </a:p>
          <a:p>
            <a:pPr marL="342900" marR="0" lvl="0" indent="-342900" defTabSz="914400" eaLnBrk="1" fontAlgn="auto" latinLnBrk="0" hangingPunct="1">
              <a:lnSpc>
                <a:spcPct val="100000"/>
              </a:lnSpc>
              <a:spcBef>
                <a:spcPct val="50000"/>
              </a:spcBef>
              <a:spcAft>
                <a:spcPts val="0"/>
              </a:spcAft>
              <a:buClrTx/>
              <a:buSzTx/>
              <a:buFontTx/>
              <a:buAutoNum type="arabicParenR"/>
              <a:tabLst/>
              <a:defRPr/>
            </a:pPr>
            <a:r>
              <a:rPr kumimoji="0" lang="en-US" sz="1800" b="1" i="0" u="none" strike="noStrike" kern="0" cap="none" spc="0" normalizeH="0" baseline="0" noProof="0" dirty="0" smtClean="0">
                <a:ln>
                  <a:noFill/>
                </a:ln>
                <a:solidFill>
                  <a:prstClr val="black"/>
                </a:solidFill>
                <a:effectLst/>
                <a:uLnTx/>
                <a:uFillTx/>
              </a:rPr>
              <a:t>Restriction endonuclease conditions</a:t>
            </a:r>
          </a:p>
          <a:p>
            <a:pPr marL="800100" marR="0" lvl="1" indent="-342900" defTabSz="914400" eaLnBrk="1" fontAlgn="auto" latinLnBrk="0" hangingPunct="1">
              <a:lnSpc>
                <a:spcPct val="100000"/>
              </a:lnSpc>
              <a:spcBef>
                <a:spcPct val="50000"/>
              </a:spcBef>
              <a:spcAft>
                <a:spcPts val="0"/>
              </a:spcAft>
              <a:buClrTx/>
              <a:buSzTx/>
              <a:buFontTx/>
              <a:buAutoNum type="alphaLcPeriod"/>
              <a:tabLst/>
              <a:defRPr/>
            </a:pPr>
            <a:r>
              <a:rPr kumimoji="0" lang="en-US" sz="1800" b="0" i="0" u="none" strike="noStrike" kern="0" cap="none" spc="0" normalizeH="0" baseline="0" noProof="0" dirty="0" smtClean="0">
                <a:ln>
                  <a:noFill/>
                </a:ln>
                <a:solidFill>
                  <a:prstClr val="black"/>
                </a:solidFill>
                <a:effectLst/>
                <a:uLnTx/>
                <a:uFillTx/>
              </a:rPr>
              <a:t>Star activity</a:t>
            </a:r>
          </a:p>
          <a:p>
            <a:pPr marL="800100" marR="0" lvl="1" indent="-342900" defTabSz="914400" eaLnBrk="1" fontAlgn="auto" latinLnBrk="0" hangingPunct="1">
              <a:lnSpc>
                <a:spcPct val="100000"/>
              </a:lnSpc>
              <a:spcBef>
                <a:spcPct val="50000"/>
              </a:spcBef>
              <a:spcAft>
                <a:spcPts val="0"/>
              </a:spcAft>
              <a:buClrTx/>
              <a:buSzTx/>
              <a:buFontTx/>
              <a:buAutoNum type="alphaLcPeriod"/>
              <a:tabLst/>
              <a:defRPr/>
            </a:pPr>
            <a:r>
              <a:rPr kumimoji="0" lang="en-US" sz="1800" b="0" i="0" u="none" strike="noStrike" kern="0" cap="none" spc="0" normalizeH="0" baseline="0" noProof="0" dirty="0" smtClean="0">
                <a:ln>
                  <a:noFill/>
                </a:ln>
                <a:solidFill>
                  <a:prstClr val="black"/>
                </a:solidFill>
                <a:effectLst/>
                <a:uLnTx/>
                <a:uFillTx/>
              </a:rPr>
              <a:t>Cutting supercoiled vs linear DNA</a:t>
            </a:r>
          </a:p>
          <a:p>
            <a:pPr marL="800100" marR="0" lvl="1" indent="-342900" defTabSz="914400" eaLnBrk="1" fontAlgn="auto" latinLnBrk="0" hangingPunct="1">
              <a:lnSpc>
                <a:spcPct val="100000"/>
              </a:lnSpc>
              <a:spcBef>
                <a:spcPct val="50000"/>
              </a:spcBef>
              <a:spcAft>
                <a:spcPts val="0"/>
              </a:spcAft>
              <a:buClrTx/>
              <a:buSzTx/>
              <a:buFontTx/>
              <a:buAutoNum type="alphaLcPeriod"/>
              <a:tabLst/>
              <a:defRPr/>
            </a:pPr>
            <a:r>
              <a:rPr kumimoji="0" lang="en-US" sz="1800" b="0" i="0" u="none" strike="noStrike" kern="0" cap="none" spc="0" normalizeH="0" baseline="0" noProof="0" dirty="0" smtClean="0">
                <a:ln>
                  <a:noFill/>
                </a:ln>
                <a:solidFill>
                  <a:prstClr val="black"/>
                </a:solidFill>
                <a:effectLst/>
                <a:uLnTx/>
                <a:uFillTx/>
              </a:rPr>
              <a:t>Site bias</a:t>
            </a:r>
          </a:p>
          <a:p>
            <a:pPr marL="800100" marR="0" lvl="1" indent="-342900" defTabSz="914400" eaLnBrk="1" fontAlgn="auto" latinLnBrk="0" hangingPunct="1">
              <a:lnSpc>
                <a:spcPct val="100000"/>
              </a:lnSpc>
              <a:spcBef>
                <a:spcPct val="50000"/>
              </a:spcBef>
              <a:spcAft>
                <a:spcPts val="0"/>
              </a:spcAft>
              <a:buClrTx/>
              <a:buSzTx/>
              <a:buFontTx/>
              <a:buAutoNum type="alphaLcPeriod"/>
              <a:tabLst/>
              <a:defRPr/>
            </a:pPr>
            <a:r>
              <a:rPr kumimoji="0" lang="en-US" sz="1800" b="0" i="0" u="none" strike="noStrike" kern="0" cap="none" spc="0" normalizeH="0" baseline="0" noProof="0" dirty="0" smtClean="0">
                <a:ln>
                  <a:noFill/>
                </a:ln>
                <a:solidFill>
                  <a:prstClr val="black"/>
                </a:solidFill>
                <a:effectLst/>
                <a:uLnTx/>
                <a:uFillTx/>
              </a:rPr>
              <a:t>Survival of enzyme under standard reaction conditions</a:t>
            </a:r>
          </a:p>
          <a:p>
            <a:pPr marL="800100" marR="0" lvl="1" indent="-342900" defTabSz="914400" eaLnBrk="1" fontAlgn="auto" latinLnBrk="0" hangingPunct="1">
              <a:lnSpc>
                <a:spcPct val="100000"/>
              </a:lnSpc>
              <a:spcBef>
                <a:spcPct val="50000"/>
              </a:spcBef>
              <a:spcAft>
                <a:spcPts val="0"/>
              </a:spcAft>
              <a:buClrTx/>
              <a:buSzTx/>
              <a:buFontTx/>
              <a:buAutoNum type="alphaLcPeriod"/>
              <a:tabLst/>
              <a:defRPr/>
            </a:pPr>
            <a:r>
              <a:rPr kumimoji="0" lang="en-US" sz="1800" b="0" i="0" u="none" strike="noStrike" kern="0" cap="none" spc="0" normalizeH="0" baseline="0" noProof="0" dirty="0" smtClean="0">
                <a:ln>
                  <a:noFill/>
                </a:ln>
                <a:solidFill>
                  <a:prstClr val="black"/>
                </a:solidFill>
                <a:effectLst/>
                <a:uLnTx/>
                <a:uFillTx/>
              </a:rPr>
              <a:t>Heat inactivation</a:t>
            </a:r>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360801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92967" y="165159"/>
            <a:ext cx="8229600" cy="1143000"/>
          </a:xfrm>
        </p:spPr>
        <p:txBody>
          <a:bodyPr/>
          <a:lstStyle/>
          <a:p>
            <a:pPr eaLnBrk="1" hangingPunct="1"/>
            <a:r>
              <a:rPr lang="en-US" u="sng" dirty="0"/>
              <a:t>Cross-species Hybrids</a:t>
            </a:r>
          </a:p>
        </p:txBody>
      </p:sp>
      <p:sp>
        <p:nvSpPr>
          <p:cNvPr id="3075" name="Rectangle 3"/>
          <p:cNvSpPr>
            <a:spLocks noGrp="1" noChangeArrowheads="1"/>
          </p:cNvSpPr>
          <p:nvPr>
            <p:ph idx="1"/>
          </p:nvPr>
        </p:nvSpPr>
        <p:spPr>
          <a:xfrm>
            <a:off x="747452" y="1308159"/>
            <a:ext cx="7992221" cy="1130241"/>
          </a:xfrm>
        </p:spPr>
        <p:txBody>
          <a:bodyPr>
            <a:normAutofit lnSpcReduction="10000"/>
          </a:bodyPr>
          <a:lstStyle/>
          <a:p>
            <a:pPr eaLnBrk="1" hangingPunct="1"/>
            <a:r>
              <a:rPr lang="en-US" b="1" dirty="0"/>
              <a:t>Mules</a:t>
            </a:r>
            <a:r>
              <a:rPr lang="en-US" dirty="0"/>
              <a:t> - horse (female) X donkey (male)</a:t>
            </a:r>
          </a:p>
          <a:p>
            <a:pPr eaLnBrk="1" hangingPunct="1"/>
            <a:r>
              <a:rPr lang="en-US" b="1" dirty="0"/>
              <a:t>Hinny</a:t>
            </a:r>
            <a:r>
              <a:rPr lang="en-US" dirty="0"/>
              <a:t> – horse (male) X donkey (female)</a:t>
            </a:r>
          </a:p>
        </p:txBody>
      </p:sp>
      <p:pic>
        <p:nvPicPr>
          <p:cNvPr id="3076" name="Picture 4" descr="mule"/>
          <p:cNvPicPr>
            <a:picLocks noChangeAspect="1" noChangeArrowheads="1"/>
          </p:cNvPicPr>
          <p:nvPr/>
        </p:nvPicPr>
        <p:blipFill>
          <a:blip r:embed="rId2" cstate="print"/>
          <a:srcRect/>
          <a:stretch>
            <a:fillRect/>
          </a:stretch>
        </p:blipFill>
        <p:spPr bwMode="auto">
          <a:xfrm>
            <a:off x="6400800" y="3195832"/>
            <a:ext cx="2084388" cy="2921000"/>
          </a:xfrm>
          <a:prstGeom prst="rect">
            <a:avLst/>
          </a:prstGeom>
          <a:noFill/>
          <a:ln w="9525">
            <a:noFill/>
            <a:miter lim="800000"/>
            <a:headEnd/>
            <a:tailEnd/>
          </a:ln>
        </p:spPr>
      </p:pic>
      <p:sp>
        <p:nvSpPr>
          <p:cNvPr id="3077" name="Text Box 5"/>
          <p:cNvSpPr txBox="1">
            <a:spLocks noChangeArrowheads="1"/>
          </p:cNvSpPr>
          <p:nvPr/>
        </p:nvSpPr>
        <p:spPr bwMode="auto">
          <a:xfrm>
            <a:off x="228600" y="2971800"/>
            <a:ext cx="5638800" cy="2862322"/>
          </a:xfrm>
          <a:prstGeom prst="rect">
            <a:avLst/>
          </a:prstGeom>
          <a:noFill/>
          <a:ln w="9525">
            <a:noFill/>
            <a:miter lim="800000"/>
            <a:headEnd/>
            <a:tailEnd/>
          </a:ln>
        </p:spPr>
        <p:txBody>
          <a:bodyPr wrap="square">
            <a:spAutoFit/>
          </a:bodyPr>
          <a:lstStyle/>
          <a:p>
            <a:pPr>
              <a:spcBef>
                <a:spcPct val="50000"/>
              </a:spcBef>
            </a:pPr>
            <a:r>
              <a:rPr lang="en-US" b="1" dirty="0"/>
              <a:t>Some by man </a:t>
            </a:r>
            <a:r>
              <a:rPr lang="en-US" dirty="0"/>
              <a:t>– e.g., mules, certain plant crops (</a:t>
            </a:r>
            <a:r>
              <a:rPr lang="en-US" b="1" dirty="0" err="1"/>
              <a:t>Broccolini</a:t>
            </a:r>
            <a:r>
              <a:rPr lang="en-US" b="1" dirty="0"/>
              <a:t> </a:t>
            </a:r>
            <a:r>
              <a:rPr lang="en-US" dirty="0"/>
              <a:t>is a hybrid of broccoli and Chinese kale two closely related species of </a:t>
            </a:r>
            <a:r>
              <a:rPr lang="en-US" i="1" dirty="0"/>
              <a:t>Brassica</a:t>
            </a:r>
            <a:r>
              <a:rPr lang="en-US" dirty="0"/>
              <a:t>)</a:t>
            </a:r>
          </a:p>
          <a:p>
            <a:pPr>
              <a:spcBef>
                <a:spcPct val="50000"/>
              </a:spcBef>
            </a:pPr>
            <a:r>
              <a:rPr lang="en-US" b="1" dirty="0"/>
              <a:t>Natural </a:t>
            </a:r>
            <a:r>
              <a:rPr lang="en-US" b="1" i="1" dirty="0">
                <a:solidFill>
                  <a:srgbClr val="FF0000"/>
                </a:solidFill>
              </a:rPr>
              <a:t>horizontal gene transfer </a:t>
            </a:r>
            <a:r>
              <a:rPr lang="en-US" b="1" dirty="0"/>
              <a:t>is surprisingly common.</a:t>
            </a:r>
            <a:endParaRPr lang="en-US" dirty="0"/>
          </a:p>
          <a:p>
            <a:pPr>
              <a:spcBef>
                <a:spcPct val="50000"/>
              </a:spcBef>
            </a:pPr>
            <a:r>
              <a:rPr lang="en-US" b="1" dirty="0"/>
              <a:t>Mixing by nature </a:t>
            </a:r>
            <a:r>
              <a:rPr lang="en-US" dirty="0"/>
              <a:t>e.g., promiscuous oak, horizontal mitochondria gene transfer between algae &amp; plants, </a:t>
            </a:r>
            <a:r>
              <a:rPr lang="en-US" dirty="0" err="1"/>
              <a:t>protists</a:t>
            </a:r>
            <a:r>
              <a:rPr lang="en-US" dirty="0"/>
              <a:t>, bacteria, viral origins of certain eukaryotic genes,  microbial origin of mitochondria, </a:t>
            </a:r>
          </a:p>
        </p:txBody>
      </p:sp>
      <p:sp>
        <p:nvSpPr>
          <p:cNvPr id="2" name="TextBox 1"/>
          <p:cNvSpPr txBox="1"/>
          <p:nvPr/>
        </p:nvSpPr>
        <p:spPr>
          <a:xfrm>
            <a:off x="528734" y="2461707"/>
            <a:ext cx="7696200" cy="369332"/>
          </a:xfrm>
          <a:prstGeom prst="rect">
            <a:avLst/>
          </a:prstGeom>
          <a:noFill/>
        </p:spPr>
        <p:txBody>
          <a:bodyPr wrap="square" rtlCol="0">
            <a:spAutoFit/>
          </a:bodyPr>
          <a:lstStyle/>
          <a:p>
            <a:r>
              <a:rPr lang="en-US" dirty="0"/>
              <a:t>Mules and </a:t>
            </a:r>
            <a:r>
              <a:rPr lang="en-US" dirty="0" err="1"/>
              <a:t>hinnys</a:t>
            </a:r>
            <a:r>
              <a:rPr lang="en-US" dirty="0"/>
              <a:t> are similar but not identical, WHY?</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533400"/>
            <a:ext cx="8534400" cy="5909310"/>
          </a:xfrm>
          <a:prstGeom prst="rect">
            <a:avLst/>
          </a:prstGeom>
        </p:spPr>
        <p:txBody>
          <a:bodyPr wrap="square">
            <a:spAutoFit/>
          </a:bodyPr>
          <a:lstStyle/>
          <a:p>
            <a:endParaRPr lang="en-US" dirty="0">
              <a:solidFill>
                <a:schemeClr val="bg1"/>
              </a:solidFill>
            </a:endParaRPr>
          </a:p>
          <a:p>
            <a:r>
              <a:rPr lang="en-US" b="1" dirty="0">
                <a:solidFill>
                  <a:schemeClr val="bg1"/>
                </a:solidFill>
              </a:rPr>
              <a:t>Wednesday Oct </a:t>
            </a:r>
            <a:r>
              <a:rPr lang="en-US" b="1" dirty="0" smtClean="0">
                <a:solidFill>
                  <a:schemeClr val="bg1"/>
                </a:solidFill>
              </a:rPr>
              <a:t>10:  </a:t>
            </a:r>
            <a:r>
              <a:rPr lang="en-US" b="1" dirty="0">
                <a:solidFill>
                  <a:schemeClr val="bg1"/>
                </a:solidFill>
              </a:rPr>
              <a:t>Exam 1 &amp; notebooks due for grading.  </a:t>
            </a:r>
            <a:r>
              <a:rPr lang="en-US" dirty="0">
                <a:solidFill>
                  <a:schemeClr val="bg1"/>
                </a:solidFill>
              </a:rPr>
              <a:t>You will have entire lab period to complete the exam.</a:t>
            </a:r>
          </a:p>
          <a:p>
            <a:endParaRPr lang="en-US" dirty="0">
              <a:solidFill>
                <a:schemeClr val="bg1"/>
              </a:solidFill>
            </a:endParaRPr>
          </a:p>
          <a:p>
            <a:r>
              <a:rPr lang="en-US" dirty="0">
                <a:solidFill>
                  <a:schemeClr val="bg1"/>
                </a:solidFill>
              </a:rPr>
              <a:t>The exam will have open book (NEB catalog only) and closed book sections.  </a:t>
            </a:r>
          </a:p>
          <a:p>
            <a:endParaRPr lang="en-US" dirty="0">
              <a:solidFill>
                <a:schemeClr val="bg1"/>
              </a:solidFill>
            </a:endParaRPr>
          </a:p>
          <a:p>
            <a:endParaRPr lang="en-US" dirty="0">
              <a:solidFill>
                <a:schemeClr val="bg1"/>
              </a:solidFill>
            </a:endParaRPr>
          </a:p>
          <a:p>
            <a:r>
              <a:rPr lang="en-US" b="1" dirty="0">
                <a:solidFill>
                  <a:schemeClr val="bg1"/>
                </a:solidFill>
              </a:rPr>
              <a:t>Questions will be taken from:</a:t>
            </a:r>
          </a:p>
          <a:p>
            <a:r>
              <a:rPr lang="en-US" dirty="0">
                <a:solidFill>
                  <a:schemeClr val="bg1"/>
                </a:solidFill>
              </a:rPr>
              <a:t>	a) assigned readings (NEB catalog, textbook, handouts, class web page), </a:t>
            </a:r>
          </a:p>
          <a:p>
            <a:r>
              <a:rPr lang="en-US" dirty="0">
                <a:solidFill>
                  <a:schemeClr val="bg1"/>
                </a:solidFill>
              </a:rPr>
              <a:t>	b) lab protocols &amp; results, </a:t>
            </a:r>
          </a:p>
          <a:p>
            <a:r>
              <a:rPr lang="en-US" dirty="0">
                <a:solidFill>
                  <a:schemeClr val="bg1"/>
                </a:solidFill>
              </a:rPr>
              <a:t>	c) lab discussions and Friday </a:t>
            </a:r>
            <a:r>
              <a:rPr lang="en-US" dirty="0" smtClean="0">
                <a:solidFill>
                  <a:schemeClr val="bg1"/>
                </a:solidFill>
              </a:rPr>
              <a:t>lectures</a:t>
            </a:r>
          </a:p>
          <a:p>
            <a:r>
              <a:rPr lang="en-US" dirty="0">
                <a:solidFill>
                  <a:schemeClr val="bg1"/>
                </a:solidFill>
              </a:rPr>
              <a:t>	</a:t>
            </a:r>
            <a:r>
              <a:rPr lang="en-US" dirty="0" smtClean="0">
                <a:solidFill>
                  <a:schemeClr val="bg1"/>
                </a:solidFill>
              </a:rPr>
              <a:t>d) main emphasis on what we discuss in lab and lecture</a:t>
            </a:r>
            <a:endParaRPr lang="en-US" dirty="0">
              <a:solidFill>
                <a:schemeClr val="bg1"/>
              </a:solidFill>
            </a:endParaRPr>
          </a:p>
          <a:p>
            <a:endParaRPr lang="en-US" dirty="0">
              <a:solidFill>
                <a:schemeClr val="bg1"/>
              </a:solidFill>
            </a:endParaRPr>
          </a:p>
          <a:p>
            <a:endParaRPr lang="en-US" dirty="0">
              <a:solidFill>
                <a:schemeClr val="bg1"/>
              </a:solidFill>
            </a:endParaRPr>
          </a:p>
          <a:p>
            <a:r>
              <a:rPr lang="en-US" b="1" dirty="0">
                <a:solidFill>
                  <a:schemeClr val="bg1"/>
                </a:solidFill>
              </a:rPr>
              <a:t>Be smart, review the posted old exam </a:t>
            </a:r>
            <a:r>
              <a:rPr lang="en-US" dirty="0">
                <a:solidFill>
                  <a:schemeClr val="bg1"/>
                </a:solidFill>
              </a:rPr>
              <a:t>– some questions will be very  similar. </a:t>
            </a:r>
            <a:r>
              <a:rPr lang="en-US" dirty="0" smtClean="0">
                <a:solidFill>
                  <a:schemeClr val="bg1"/>
                </a:solidFill>
              </a:rPr>
              <a:t> A student study guide has been added to the old exam section of Canvas.</a:t>
            </a:r>
          </a:p>
          <a:p>
            <a:endParaRPr lang="en-US" dirty="0" smtClean="0">
              <a:solidFill>
                <a:schemeClr val="bg1"/>
              </a:solidFill>
            </a:endParaRPr>
          </a:p>
          <a:p>
            <a:r>
              <a:rPr lang="en-US" dirty="0" smtClean="0">
                <a:solidFill>
                  <a:schemeClr val="bg1"/>
                </a:solidFill>
              </a:rPr>
              <a:t>In addition to Canvas, </a:t>
            </a:r>
            <a:r>
              <a:rPr lang="en-US" b="1" dirty="0" smtClean="0">
                <a:solidFill>
                  <a:schemeClr val="bg1"/>
                </a:solidFill>
              </a:rPr>
              <a:t>additional old exams </a:t>
            </a:r>
            <a:r>
              <a:rPr lang="en-US" dirty="0" smtClean="0">
                <a:solidFill>
                  <a:schemeClr val="bg1"/>
                </a:solidFill>
              </a:rPr>
              <a:t>at my Departmental web site</a:t>
            </a:r>
            <a:r>
              <a:rPr lang="en-US" dirty="0">
                <a:solidFill>
                  <a:schemeClr val="bg1"/>
                </a:solidFill>
              </a:rPr>
              <a:t>: </a:t>
            </a:r>
            <a:r>
              <a:rPr lang="en-US" dirty="0">
                <a:solidFill>
                  <a:schemeClr val="bg1"/>
                </a:solidFill>
                <a:hlinkClick r:id="rId2"/>
              </a:rPr>
              <a:t>https://</a:t>
            </a:r>
            <a:r>
              <a:rPr lang="en-US" dirty="0" smtClean="0">
                <a:solidFill>
                  <a:schemeClr val="bg1"/>
                </a:solidFill>
                <a:hlinkClick r:id="rId2"/>
              </a:rPr>
              <a:t>bio.as.uky.edu/rymond/bio-510</a:t>
            </a:r>
            <a:r>
              <a:rPr lang="en-US" dirty="0" smtClean="0">
                <a:solidFill>
                  <a:schemeClr val="bg1"/>
                </a:solidFill>
              </a:rPr>
              <a:t> </a:t>
            </a:r>
            <a:endParaRPr lang="en-US" b="1" dirty="0">
              <a:solidFill>
                <a:schemeClr val="bg1"/>
              </a:solidFill>
            </a:endParaRPr>
          </a:p>
          <a:p>
            <a:endParaRPr lang="en-US" b="1" dirty="0">
              <a:solidFill>
                <a:schemeClr val="bg1"/>
              </a:solidFill>
            </a:endParaRPr>
          </a:p>
          <a:p>
            <a:endParaRPr lang="en-US" b="1" dirty="0">
              <a:solidFill>
                <a:schemeClr val="bg1"/>
              </a:solidFill>
            </a:endParaRPr>
          </a:p>
        </p:txBody>
      </p:sp>
    </p:spTree>
    <p:extLst>
      <p:ext uri="{BB962C8B-B14F-4D97-AF65-F5344CB8AC3E}">
        <p14:creationId xmlns:p14="http://schemas.microsoft.com/office/powerpoint/2010/main" val="200719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7305" y="990600"/>
            <a:ext cx="8910258" cy="4572000"/>
          </a:xfrm>
          <a:prstGeom prst="rect">
            <a:avLst/>
          </a:prstGeom>
        </p:spPr>
      </p:pic>
      <p:sp>
        <p:nvSpPr>
          <p:cNvPr id="3" name="TextBox 2"/>
          <p:cNvSpPr txBox="1"/>
          <p:nvPr/>
        </p:nvSpPr>
        <p:spPr>
          <a:xfrm>
            <a:off x="685800" y="616603"/>
            <a:ext cx="6858000" cy="369332"/>
          </a:xfrm>
          <a:prstGeom prst="rect">
            <a:avLst/>
          </a:prstGeom>
          <a:noFill/>
        </p:spPr>
        <p:txBody>
          <a:bodyPr wrap="square" rtlCol="0">
            <a:spAutoFit/>
          </a:bodyPr>
          <a:lstStyle/>
          <a:p>
            <a:r>
              <a:rPr lang="en-US" b="1" dirty="0" smtClean="0"/>
              <a:t>Congratulations</a:t>
            </a:r>
            <a:r>
              <a:rPr lang="en-US" dirty="0" smtClean="0"/>
              <a:t> - Probe preparation worked </a:t>
            </a:r>
            <a:r>
              <a:rPr lang="en-US" b="1" i="1" u="sng" dirty="0" smtClean="0"/>
              <a:t>great</a:t>
            </a:r>
            <a:r>
              <a:rPr lang="en-US" dirty="0" smtClean="0"/>
              <a:t> for everyone</a:t>
            </a:r>
            <a:endParaRPr lang="en-US" dirty="0"/>
          </a:p>
        </p:txBody>
      </p:sp>
    </p:spTree>
    <p:extLst>
      <p:ext uri="{BB962C8B-B14F-4D97-AF65-F5344CB8AC3E}">
        <p14:creationId xmlns:p14="http://schemas.microsoft.com/office/powerpoint/2010/main" val="21954316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57200"/>
            <a:ext cx="7848600" cy="2585323"/>
          </a:xfrm>
          <a:prstGeom prst="rect">
            <a:avLst/>
          </a:prstGeom>
        </p:spPr>
        <p:txBody>
          <a:bodyPr wrap="square">
            <a:spAutoFit/>
          </a:bodyPr>
          <a:lstStyle/>
          <a:p>
            <a:pPr algn="ct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dirty="0"/>
              <a:t>Examples of nuclease activities (substrates, products &amp; uses)</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b="1" dirty="0">
              <a:solidFill>
                <a:schemeClr val="accent2"/>
              </a:solidFill>
            </a:endParaRP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dirty="0"/>
              <a:t>Double stranded </a:t>
            </a:r>
            <a:r>
              <a:rPr lang="en-US" b="1" dirty="0" err="1"/>
              <a:t>endodeoxyribonuclease</a:t>
            </a:r>
            <a:r>
              <a:rPr lang="en-US" dirty="0"/>
              <a:t>: standard restriction enzymes, e.g., </a:t>
            </a:r>
            <a:r>
              <a:rPr lang="en-US" dirty="0" err="1"/>
              <a:t>EcoRI</a:t>
            </a:r>
            <a:r>
              <a:rPr lang="en-US" dirty="0"/>
              <a:t>, </a:t>
            </a:r>
            <a:r>
              <a:rPr lang="en-US" dirty="0" err="1"/>
              <a:t>HindIII</a:t>
            </a:r>
            <a:endParaRPr lang="en-US"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b="1" dirty="0">
              <a:solidFill>
                <a:schemeClr val="accent2"/>
              </a:solidFill>
            </a:endParaRP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dirty="0">
                <a:solidFill>
                  <a:schemeClr val="accent2"/>
                </a:solidFill>
              </a:rPr>
              <a:t>Single stranded </a:t>
            </a:r>
            <a:r>
              <a:rPr lang="en-US" b="1" dirty="0" err="1">
                <a:solidFill>
                  <a:schemeClr val="accent2"/>
                </a:solidFill>
              </a:rPr>
              <a:t>endoribo</a:t>
            </a:r>
            <a:r>
              <a:rPr lang="en-US" b="1" dirty="0">
                <a:solidFill>
                  <a:schemeClr val="accent2"/>
                </a:solidFill>
              </a:rPr>
              <a:t> (&amp; </a:t>
            </a:r>
            <a:r>
              <a:rPr lang="en-US" b="1" dirty="0" err="1">
                <a:solidFill>
                  <a:schemeClr val="accent2"/>
                </a:solidFill>
              </a:rPr>
              <a:t>deoxyribo</a:t>
            </a:r>
            <a:r>
              <a:rPr lang="en-US" b="1" dirty="0">
                <a:solidFill>
                  <a:schemeClr val="accent2"/>
                </a:solidFill>
              </a:rPr>
              <a:t>) nuclease:</a:t>
            </a:r>
            <a:r>
              <a:rPr lang="en-US" b="1" dirty="0"/>
              <a:t> </a:t>
            </a:r>
            <a:r>
              <a:rPr lang="en-US" dirty="0"/>
              <a:t>S1 nuclease, </a:t>
            </a:r>
            <a:r>
              <a:rPr lang="en-US" b="1" i="1" dirty="0" err="1"/>
              <a:t>Mung</a:t>
            </a:r>
            <a:r>
              <a:rPr lang="en-US" b="1" i="1" dirty="0"/>
              <a:t> bean nuclease</a:t>
            </a:r>
            <a:r>
              <a:rPr lang="en-US" dirty="0"/>
              <a:t> – blunting DNA ends; mRNA characterization</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b="1" dirty="0">
              <a:solidFill>
                <a:schemeClr val="accent2"/>
              </a:solidFill>
            </a:endParaRPr>
          </a:p>
        </p:txBody>
      </p:sp>
    </p:spTree>
    <p:extLst>
      <p:ext uri="{BB962C8B-B14F-4D97-AF65-F5344CB8AC3E}">
        <p14:creationId xmlns:p14="http://schemas.microsoft.com/office/powerpoint/2010/main" val="421989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90600"/>
            <a:ext cx="3516922"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52450" y="6172200"/>
            <a:ext cx="8382000" cy="215444"/>
          </a:xfrm>
          <a:prstGeom prst="rect">
            <a:avLst/>
          </a:prstGeom>
        </p:spPr>
        <p:txBody>
          <a:bodyPr wrap="square">
            <a:spAutoFit/>
          </a:bodyPr>
          <a:lstStyle/>
          <a:p>
            <a:pPr algn="ctr"/>
            <a:r>
              <a:rPr lang="en-US" sz="800" dirty="0">
                <a:hlinkClick r:id="rId3"/>
              </a:rPr>
              <a:t>https://sproutman.com/wp-content/uploads/2013/05/Mung-Shoots-on-Deck2-e1405539588277.jpg</a:t>
            </a:r>
            <a:r>
              <a:rPr lang="en-US" sz="800" dirty="0"/>
              <a:t> </a:t>
            </a:r>
          </a:p>
        </p:txBody>
      </p:sp>
      <p:pic>
        <p:nvPicPr>
          <p:cNvPr id="5124" name="Picture 4" descr="Mung bean sprouts — Stock Photo #330944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990600"/>
            <a:ext cx="343282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6021" y="3429000"/>
            <a:ext cx="2468880" cy="246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descr="http://www.dinedelish.com/wp-content/uploads/2014/04/Chengdu-Taste-Mung-Bean-Noodle.jpg"/>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55575" y="-3832225"/>
            <a:ext cx="3383280" cy="225552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3451" y="3505200"/>
            <a:ext cx="3413770" cy="246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676400" y="304800"/>
            <a:ext cx="6248400" cy="400110"/>
          </a:xfrm>
          <a:prstGeom prst="rect">
            <a:avLst/>
          </a:prstGeom>
          <a:noFill/>
        </p:spPr>
        <p:txBody>
          <a:bodyPr wrap="square" rtlCol="0">
            <a:spAutoFit/>
          </a:bodyPr>
          <a:lstStyle/>
          <a:p>
            <a:r>
              <a:rPr lang="en-US" sz="2000" b="1" i="1" dirty="0">
                <a:solidFill>
                  <a:srgbClr val="FF0000"/>
                </a:solidFill>
              </a:rPr>
              <a:t>Mung beans </a:t>
            </a:r>
            <a:r>
              <a:rPr lang="en-US" sz="2000" b="1" dirty="0"/>
              <a:t>– yes, you’ve seen these before</a:t>
            </a:r>
          </a:p>
        </p:txBody>
      </p:sp>
    </p:spTree>
    <p:extLst>
      <p:ext uri="{BB962C8B-B14F-4D97-AF65-F5344CB8AC3E}">
        <p14:creationId xmlns:p14="http://schemas.microsoft.com/office/powerpoint/2010/main" val="421867012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1"/>
          <p:cNvSpPr>
            <a:spLocks noChangeArrowheads="1"/>
          </p:cNvSpPr>
          <p:nvPr/>
        </p:nvSpPr>
        <p:spPr bwMode="auto">
          <a:xfrm>
            <a:off x="0" y="-323165"/>
            <a:ext cx="312906"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pitchFamily="34" charset="0"/>
              </a:rPr>
              <a:t>  </a:t>
            </a:r>
            <a:r>
              <a:rPr kumimoji="0" lang="en-US" sz="9800" b="0" i="0" u="none" strike="noStrike" cap="none" normalizeH="0" baseline="0" dirty="0">
                <a:ln>
                  <a:noFill/>
                </a:ln>
                <a:solidFill>
                  <a:schemeClr val="tx1"/>
                </a:solidFill>
                <a:effectLst/>
                <a:latin typeface="Arial" pitchFamily="34" charset="0"/>
              </a:rPr>
              <a:t/>
            </a:r>
            <a:br>
              <a:rPr kumimoji="0" lang="en-US" sz="9800" b="0" i="0" u="none" strike="noStrike" cap="none" normalizeH="0" baseline="0" dirty="0">
                <a:ln>
                  <a:noFill/>
                </a:ln>
                <a:solidFill>
                  <a:schemeClr val="tx1"/>
                </a:solidFill>
                <a:effectLst/>
                <a:latin typeface="Arial" pitchFamily="34" charset="0"/>
              </a:rPr>
            </a:br>
            <a:endParaRPr kumimoji="0" lang="en-US" sz="1800" b="0" i="0" u="none" strike="noStrike" cap="none" normalizeH="0" baseline="0" dirty="0">
              <a:ln>
                <a:noFill/>
              </a:ln>
              <a:solidFill>
                <a:schemeClr val="tx1"/>
              </a:solidFill>
              <a:effectLst/>
              <a:latin typeface="Arial" pitchFamily="34" charset="0"/>
            </a:endParaRPr>
          </a:p>
        </p:txBody>
      </p:sp>
      <p:pic>
        <p:nvPicPr>
          <p:cNvPr id="178179" name="Picture 3" descr="http://www.neb.com/nebecomm/images/spacer.gif"/>
          <p:cNvPicPr>
            <a:picLocks noChangeAspect="1" noChangeArrowheads="1"/>
          </p:cNvPicPr>
          <p:nvPr/>
        </p:nvPicPr>
        <p:blipFill>
          <a:blip r:embed="rId2"/>
          <a:srcRect/>
          <a:stretch>
            <a:fillRect/>
          </a:stretch>
        </p:blipFill>
        <p:spPr bwMode="auto">
          <a:xfrm>
            <a:off x="155575" y="-439738"/>
            <a:ext cx="9525" cy="76200"/>
          </a:xfrm>
          <a:prstGeom prst="rect">
            <a:avLst/>
          </a:prstGeom>
          <a:noFill/>
        </p:spPr>
      </p:pic>
      <p:sp>
        <p:nvSpPr>
          <p:cNvPr id="6" name="Rectangle 5"/>
          <p:cNvSpPr/>
          <p:nvPr/>
        </p:nvSpPr>
        <p:spPr>
          <a:xfrm>
            <a:off x="228600" y="0"/>
            <a:ext cx="8153400" cy="4247317"/>
          </a:xfrm>
          <a:prstGeom prst="rect">
            <a:avLst/>
          </a:prstGeom>
        </p:spPr>
        <p:txBody>
          <a:bodyPr wrap="square">
            <a:spAutoFit/>
          </a:bodyPr>
          <a:lstStyle/>
          <a:p>
            <a:endParaRPr lang="en-US" b="1" dirty="0"/>
          </a:p>
          <a:p>
            <a:endParaRPr lang="en-US" b="1" dirty="0"/>
          </a:p>
          <a:p>
            <a:endParaRPr lang="en-US" b="1" dirty="0"/>
          </a:p>
          <a:p>
            <a:r>
              <a:rPr lang="en-US" b="1" dirty="0"/>
              <a:t>Mung Bean Nuclease </a:t>
            </a:r>
            <a:r>
              <a:rPr lang="en-US" dirty="0"/>
              <a:t>A single-strand specific DNA and RNA endo/</a:t>
            </a:r>
            <a:r>
              <a:rPr lang="en-US" dirty="0" err="1"/>
              <a:t>exo</a:t>
            </a:r>
            <a:r>
              <a:rPr lang="en-US" dirty="0"/>
              <a:t> nuclease which will degrade single-stranded extensions from the ends of DNA and RNA molecules, leaving blunt, </a:t>
            </a:r>
            <a:r>
              <a:rPr lang="en-US" dirty="0" err="1"/>
              <a:t>ligatable</a:t>
            </a:r>
            <a:r>
              <a:rPr lang="en-US" dirty="0"/>
              <a:t> ends.  </a:t>
            </a:r>
            <a:r>
              <a:rPr lang="en-US" b="1" dirty="0"/>
              <a:t>S1 nuclease is another enzyme that </a:t>
            </a:r>
            <a:r>
              <a:rPr lang="en-US" dirty="0"/>
              <a:t>acts similarly.</a:t>
            </a:r>
          </a:p>
          <a:p>
            <a:endParaRPr lang="en-US" dirty="0"/>
          </a:p>
          <a:p>
            <a:r>
              <a:rPr lang="en-US" b="1" dirty="0"/>
              <a:t>Applications: </a:t>
            </a:r>
          </a:p>
          <a:p>
            <a:r>
              <a:rPr lang="en-US" dirty="0"/>
              <a:t>-  </a:t>
            </a:r>
            <a:r>
              <a:rPr lang="en-US" b="1" dirty="0"/>
              <a:t>Removal of single-stranded extensions (3'and 5')</a:t>
            </a:r>
          </a:p>
          <a:p>
            <a:r>
              <a:rPr lang="en-US" dirty="0"/>
              <a:t> - RNA Transcript mapping </a:t>
            </a:r>
          </a:p>
          <a:p>
            <a:pPr>
              <a:buFontTx/>
              <a:buChar char="-"/>
            </a:pPr>
            <a:r>
              <a:rPr lang="en-US" dirty="0"/>
              <a:t>  Cleavage of hairpin loops in DNA or RNA </a:t>
            </a:r>
          </a:p>
          <a:p>
            <a:r>
              <a:rPr lang="en-US" dirty="0"/>
              <a:t/>
            </a:r>
            <a:br>
              <a:rPr lang="en-US" dirty="0"/>
            </a:br>
            <a:r>
              <a:rPr lang="en-US" dirty="0"/>
              <a:t/>
            </a:r>
            <a:br>
              <a:rPr lang="en-US" dirty="0"/>
            </a:b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876675"/>
            <a:ext cx="2590800"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651498" y="5754469"/>
            <a:ext cx="3993401" cy="646331"/>
          </a:xfrm>
          <a:prstGeom prst="rect">
            <a:avLst/>
          </a:prstGeom>
        </p:spPr>
        <p:txBody>
          <a:bodyPr wrap="none">
            <a:spAutoFit/>
          </a:bodyPr>
          <a:lstStyle/>
          <a:p>
            <a:r>
              <a:rPr lang="en-US" dirty="0">
                <a:hlinkClick r:id="rId4"/>
              </a:rPr>
              <a:t>http://en.wikipedia.org/wiki/Stem-loop</a:t>
            </a:r>
            <a:endParaRPr lang="en-US" dirty="0"/>
          </a:p>
          <a:p>
            <a:endParaRPr lang="en-US" dirty="0"/>
          </a:p>
        </p:txBody>
      </p:sp>
      <p:sp>
        <p:nvSpPr>
          <p:cNvPr id="3" name="TextBox 2"/>
          <p:cNvSpPr txBox="1"/>
          <p:nvPr/>
        </p:nvSpPr>
        <p:spPr>
          <a:xfrm>
            <a:off x="5715000" y="4038600"/>
            <a:ext cx="2057400" cy="1477328"/>
          </a:xfrm>
          <a:prstGeom prst="rect">
            <a:avLst/>
          </a:prstGeom>
          <a:noFill/>
        </p:spPr>
        <p:txBody>
          <a:bodyPr wrap="square" rtlCol="0">
            <a:spAutoFit/>
          </a:bodyPr>
          <a:lstStyle/>
          <a:p>
            <a:r>
              <a:rPr lang="en-US" dirty="0"/>
              <a:t>What would this molecular look like after mung bean nuclease treatment?</a:t>
            </a:r>
          </a:p>
        </p:txBody>
      </p:sp>
      <p:sp>
        <p:nvSpPr>
          <p:cNvPr id="4" name="TextBox 3"/>
          <p:cNvSpPr txBox="1"/>
          <p:nvPr/>
        </p:nvSpPr>
        <p:spPr>
          <a:xfrm>
            <a:off x="2819400" y="3733800"/>
            <a:ext cx="457200" cy="369332"/>
          </a:xfrm>
          <a:prstGeom prst="rect">
            <a:avLst/>
          </a:prstGeom>
          <a:noFill/>
        </p:spPr>
        <p:txBody>
          <a:bodyPr wrap="square" rtlCol="0">
            <a:spAutoFit/>
          </a:bodyPr>
          <a:lstStyle/>
          <a:p>
            <a:r>
              <a:rPr lang="en-US" dirty="0"/>
              <a:t>5’</a:t>
            </a:r>
          </a:p>
        </p:txBody>
      </p:sp>
      <p:sp>
        <p:nvSpPr>
          <p:cNvPr id="5" name="TextBox 4"/>
          <p:cNvSpPr txBox="1"/>
          <p:nvPr/>
        </p:nvSpPr>
        <p:spPr>
          <a:xfrm>
            <a:off x="2819400" y="5421868"/>
            <a:ext cx="381000" cy="369332"/>
          </a:xfrm>
          <a:prstGeom prst="rect">
            <a:avLst/>
          </a:prstGeom>
          <a:noFill/>
        </p:spPr>
        <p:txBody>
          <a:bodyPr wrap="square" rtlCol="0">
            <a:spAutoFit/>
          </a:bodyPr>
          <a:lstStyle/>
          <a:p>
            <a:r>
              <a:rPr lang="en-US" dirty="0"/>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28600" y="381000"/>
            <a:ext cx="8229600" cy="1143000"/>
          </a:xfrm>
        </p:spPr>
        <p:txBody>
          <a:bodyPr/>
          <a:lstStyle/>
          <a:p>
            <a:pPr algn="l" eaLnBrk="1" hangingPunct="1"/>
            <a:r>
              <a:rPr lang="en-US" dirty="0"/>
              <a:t>     </a:t>
            </a:r>
            <a:r>
              <a:rPr lang="en-US" dirty="0">
                <a:solidFill>
                  <a:schemeClr val="accent2"/>
                </a:solidFill>
              </a:rPr>
              <a:t>1.</a:t>
            </a:r>
            <a:r>
              <a:rPr lang="en-US" dirty="0"/>
              <a:t> </a:t>
            </a:r>
            <a:r>
              <a:rPr lang="en-US" sz="3600" dirty="0">
                <a:solidFill>
                  <a:schemeClr val="tx1"/>
                </a:solidFill>
              </a:rPr>
              <a:t>5’ </a:t>
            </a:r>
            <a:r>
              <a:rPr lang="en-US" sz="3600" dirty="0">
                <a:solidFill>
                  <a:schemeClr val="tx1"/>
                </a:solidFill>
                <a:latin typeface="Times New Roman" panose="02020603050405020304" pitchFamily="18" charset="0"/>
                <a:cs typeface="Times New Roman" panose="02020603050405020304" pitchFamily="18" charset="0"/>
              </a:rPr>
              <a:t>extension</a:t>
            </a:r>
            <a:r>
              <a:rPr lang="en-US" dirty="0">
                <a:solidFill>
                  <a:schemeClr val="tx1"/>
                </a:solidFill>
              </a:rPr>
              <a:t>: </a:t>
            </a:r>
            <a:r>
              <a:rPr lang="en-US" dirty="0" err="1">
                <a:solidFill>
                  <a:schemeClr val="tx1"/>
                </a:solidFill>
              </a:rPr>
              <a:t>EcoRI</a:t>
            </a:r>
            <a:endParaRPr lang="en-US" dirty="0">
              <a:solidFill>
                <a:schemeClr val="tx1"/>
              </a:solidFill>
            </a:endParaRPr>
          </a:p>
        </p:txBody>
      </p:sp>
      <p:sp>
        <p:nvSpPr>
          <p:cNvPr id="25603" name="Rectangle 3"/>
          <p:cNvSpPr>
            <a:spLocks noGrp="1" noChangeArrowheads="1"/>
          </p:cNvSpPr>
          <p:nvPr>
            <p:ph idx="1"/>
          </p:nvPr>
        </p:nvSpPr>
        <p:spPr/>
        <p:txBody>
          <a:bodyPr/>
          <a:lstStyle/>
          <a:p>
            <a:pPr eaLnBrk="1" hangingPunct="1">
              <a:buFontTx/>
              <a:buNone/>
            </a:pPr>
            <a:endParaRPr lang="en-US" dirty="0"/>
          </a:p>
          <a:p>
            <a:pPr eaLnBrk="1" hangingPunct="1">
              <a:buFontTx/>
              <a:buNone/>
            </a:pPr>
            <a:r>
              <a:rPr lang="en-US" sz="4400" dirty="0">
                <a:solidFill>
                  <a:schemeClr val="accent2"/>
                </a:solidFill>
              </a:rPr>
              <a:t>2.</a:t>
            </a:r>
            <a:r>
              <a:rPr lang="en-US" dirty="0"/>
              <a:t> </a:t>
            </a:r>
            <a:r>
              <a:rPr lang="en-US" sz="4400" dirty="0"/>
              <a:t>3’ extension: </a:t>
            </a:r>
            <a:r>
              <a:rPr lang="en-US" sz="4400" dirty="0" err="1"/>
              <a:t>KpnI</a:t>
            </a:r>
            <a:endParaRPr lang="en-US" sz="4400" dirty="0"/>
          </a:p>
        </p:txBody>
      </p:sp>
      <p:pic>
        <p:nvPicPr>
          <p:cNvPr id="25604" name="Picture 4" descr="EcoR-I-cutsite_1"/>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6019800" y="990600"/>
            <a:ext cx="1828800" cy="457200"/>
          </a:xfrm>
          <a:prstGeom prst="rect">
            <a:avLst/>
          </a:prstGeom>
          <a:noFill/>
          <a:ln w="9525">
            <a:noFill/>
            <a:miter lim="800000"/>
            <a:headEnd/>
            <a:tailEnd/>
          </a:ln>
        </p:spPr>
      </p:pic>
      <p:pic>
        <p:nvPicPr>
          <p:cNvPr id="25605" name="Picture 5" descr="GGTACC"/>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bwMode="auto">
          <a:xfrm>
            <a:off x="6096000" y="2286000"/>
            <a:ext cx="1873250" cy="457200"/>
          </a:xfrm>
          <a:prstGeom prst="rect">
            <a:avLst/>
          </a:prstGeom>
          <a:noFill/>
          <a:ln w="9525">
            <a:noFill/>
            <a:miter lim="800000"/>
            <a:headEnd/>
            <a:tailEnd/>
          </a:ln>
        </p:spPr>
      </p:pic>
      <p:sp>
        <p:nvSpPr>
          <p:cNvPr id="25606" name="Rectangle 6"/>
          <p:cNvSpPr>
            <a:spLocks noChangeArrowheads="1"/>
          </p:cNvSpPr>
          <p:nvPr/>
        </p:nvSpPr>
        <p:spPr bwMode="auto">
          <a:xfrm>
            <a:off x="402167" y="2895600"/>
            <a:ext cx="8229600" cy="1143000"/>
          </a:xfrm>
          <a:prstGeom prst="rect">
            <a:avLst/>
          </a:prstGeom>
          <a:noFill/>
          <a:ln w="9525">
            <a:noFill/>
            <a:miter lim="800000"/>
            <a:headEnd/>
            <a:tailEnd/>
          </a:ln>
        </p:spPr>
        <p:txBody>
          <a:bodyPr anchor="ctr"/>
          <a:lstStyle/>
          <a:p>
            <a:r>
              <a:rPr lang="en-US" sz="4400" dirty="0">
                <a:solidFill>
                  <a:schemeClr val="tx2"/>
                </a:solidFill>
              </a:rPr>
              <a:t>   </a:t>
            </a:r>
            <a:r>
              <a:rPr lang="en-US" sz="4400" dirty="0">
                <a:solidFill>
                  <a:schemeClr val="accent2"/>
                </a:solidFill>
              </a:rPr>
              <a:t>3. Blunt &amp; ligate</a:t>
            </a:r>
            <a:endParaRPr lang="en-US" sz="4400" dirty="0"/>
          </a:p>
        </p:txBody>
      </p:sp>
      <p:sp>
        <p:nvSpPr>
          <p:cNvPr id="25608" name="Text Box 8"/>
          <p:cNvSpPr txBox="1">
            <a:spLocks noChangeArrowheads="1"/>
          </p:cNvSpPr>
          <p:nvPr/>
        </p:nvSpPr>
        <p:spPr bwMode="auto">
          <a:xfrm>
            <a:off x="533400" y="4038600"/>
            <a:ext cx="8153400" cy="2246769"/>
          </a:xfrm>
          <a:prstGeom prst="rect">
            <a:avLst/>
          </a:prstGeom>
          <a:noFill/>
          <a:ln w="9525">
            <a:noFill/>
            <a:miter lim="800000"/>
            <a:headEnd/>
            <a:tailEnd/>
          </a:ln>
        </p:spPr>
        <p:txBody>
          <a:bodyPr>
            <a:spAutoFit/>
          </a:bodyPr>
          <a:lstStyle/>
          <a:p>
            <a:pPr>
              <a:spcBef>
                <a:spcPct val="50000"/>
              </a:spcBef>
            </a:pPr>
            <a:r>
              <a:rPr lang="en-US" sz="2000" dirty="0"/>
              <a:t>DNA “ends” left after EcoRI and </a:t>
            </a:r>
            <a:r>
              <a:rPr lang="en-US" sz="2000" dirty="0" err="1"/>
              <a:t>KpnI</a:t>
            </a:r>
            <a:r>
              <a:rPr lang="en-US" sz="2000" dirty="0"/>
              <a:t> cleavage cannot be joined by DNA ligase since the singles stranded extensions do not base pair.  </a:t>
            </a:r>
          </a:p>
          <a:p>
            <a:pPr>
              <a:spcBef>
                <a:spcPct val="50000"/>
              </a:spcBef>
            </a:pPr>
            <a:r>
              <a:rPr lang="en-US" sz="2000" dirty="0"/>
              <a:t>However, the single strands can be removed by </a:t>
            </a:r>
            <a:r>
              <a:rPr lang="en-US" sz="2000" dirty="0">
                <a:highlight>
                  <a:srgbClr val="FFFF00"/>
                </a:highlight>
              </a:rPr>
              <a:t>mung bean nuclease </a:t>
            </a:r>
            <a:r>
              <a:rPr lang="en-US" sz="2000" dirty="0"/>
              <a:t>and the “</a:t>
            </a:r>
            <a:r>
              <a:rPr lang="en-US" sz="2000" dirty="0">
                <a:solidFill>
                  <a:schemeClr val="accent2"/>
                </a:solidFill>
              </a:rPr>
              <a:t>blunt or flush</a:t>
            </a:r>
            <a:r>
              <a:rPr lang="en-US" sz="2000" dirty="0"/>
              <a:t>” ends ligated together.   </a:t>
            </a:r>
          </a:p>
          <a:p>
            <a:pPr>
              <a:spcBef>
                <a:spcPct val="50000"/>
              </a:spcBef>
            </a:pPr>
            <a:r>
              <a:rPr lang="en-US" sz="2000" dirty="0"/>
              <a:t>This works with </a:t>
            </a:r>
            <a:r>
              <a:rPr lang="en-US" sz="2000" b="1" dirty="0"/>
              <a:t>any pair</a:t>
            </a:r>
            <a:r>
              <a:rPr lang="en-US" sz="2000" dirty="0"/>
              <a:t> of restriction enzymes – all sticky ends can be made blunt then ligated together.  </a:t>
            </a:r>
          </a:p>
        </p:txBody>
      </p:sp>
      <p:sp>
        <p:nvSpPr>
          <p:cNvPr id="2" name="TextBox 1"/>
          <p:cNvSpPr txBox="1"/>
          <p:nvPr/>
        </p:nvSpPr>
        <p:spPr>
          <a:xfrm>
            <a:off x="7467601" y="3087469"/>
            <a:ext cx="1447799" cy="646331"/>
          </a:xfrm>
          <a:prstGeom prst="rect">
            <a:avLst/>
          </a:prstGeom>
          <a:noFill/>
        </p:spPr>
        <p:txBody>
          <a:bodyPr wrap="square" rtlCol="0">
            <a:spAutoFit/>
          </a:bodyPr>
          <a:lstStyle/>
          <a:p>
            <a:r>
              <a:rPr lang="en-US" b="1" dirty="0">
                <a:latin typeface="Courier New" panose="02070309020205020404" pitchFamily="49" charset="0"/>
                <a:cs typeface="Courier New" panose="02070309020205020404" pitchFamily="49" charset="0"/>
              </a:rPr>
              <a:t>5’…GC…3’</a:t>
            </a:r>
          </a:p>
          <a:p>
            <a:r>
              <a:rPr lang="en-US" b="1" dirty="0">
                <a:latin typeface="Courier New" panose="02070309020205020404" pitchFamily="49" charset="0"/>
                <a:cs typeface="Courier New" panose="02070309020205020404" pitchFamily="49" charset="0"/>
              </a:rPr>
              <a:t>3’…CG…5’</a:t>
            </a:r>
          </a:p>
        </p:txBody>
      </p:sp>
      <p:sp>
        <p:nvSpPr>
          <p:cNvPr id="3" name="TextBox 2"/>
          <p:cNvSpPr txBox="1"/>
          <p:nvPr/>
        </p:nvSpPr>
        <p:spPr>
          <a:xfrm>
            <a:off x="762000" y="152400"/>
            <a:ext cx="8229600" cy="707886"/>
          </a:xfrm>
          <a:prstGeom prst="rect">
            <a:avLst/>
          </a:prstGeom>
          <a:noFill/>
        </p:spPr>
        <p:txBody>
          <a:bodyPr wrap="square" rtlCol="0">
            <a:spAutoFit/>
          </a:bodyPr>
          <a:lstStyle/>
          <a:p>
            <a:r>
              <a:rPr lang="en-US" sz="2000" b="1" dirty="0"/>
              <a:t>Use mung bean nuclease to make any two restriction sites compatible with ligase.</a:t>
            </a:r>
          </a:p>
        </p:txBody>
      </p:sp>
      <p:sp>
        <p:nvSpPr>
          <p:cNvPr id="4" name="TextBox 3"/>
          <p:cNvSpPr txBox="1"/>
          <p:nvPr/>
        </p:nvSpPr>
        <p:spPr>
          <a:xfrm>
            <a:off x="4876800" y="3124200"/>
            <a:ext cx="2967479" cy="923330"/>
          </a:xfrm>
          <a:prstGeom prst="rect">
            <a:avLst/>
          </a:prstGeom>
          <a:noFill/>
        </p:spPr>
        <p:txBody>
          <a:bodyPr wrap="none" rtlCol="0">
            <a:spAutoFit/>
          </a:bodyPr>
          <a:lstStyle/>
          <a:p>
            <a:r>
              <a:rPr lang="en-US" dirty="0"/>
              <a:t>What would the </a:t>
            </a:r>
          </a:p>
          <a:p>
            <a:r>
              <a:rPr lang="en-US" dirty="0"/>
              <a:t>Eco/Hind DNA junction </a:t>
            </a:r>
          </a:p>
          <a:p>
            <a:r>
              <a:rPr lang="en-US" dirty="0"/>
              <a:t>look like after MB &amp; ligase?</a:t>
            </a:r>
          </a:p>
        </p:txBody>
      </p:sp>
    </p:spTree>
    <p:extLst>
      <p:ext uri="{BB962C8B-B14F-4D97-AF65-F5344CB8AC3E}">
        <p14:creationId xmlns:p14="http://schemas.microsoft.com/office/powerpoint/2010/main" val="331543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60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1"/>
          <p:cNvSpPr>
            <a:spLocks noChangeArrowheads="1"/>
          </p:cNvSpPr>
          <p:nvPr/>
        </p:nvSpPr>
        <p:spPr bwMode="auto">
          <a:xfrm>
            <a:off x="0" y="-323165"/>
            <a:ext cx="312906"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pitchFamily="34" charset="0"/>
              </a:rPr>
              <a:t>  </a:t>
            </a:r>
            <a:r>
              <a:rPr kumimoji="0" lang="en-US" sz="9800" b="0" i="0" u="none" strike="noStrike" cap="none" normalizeH="0" baseline="0" dirty="0">
                <a:ln>
                  <a:noFill/>
                </a:ln>
                <a:solidFill>
                  <a:schemeClr val="tx1"/>
                </a:solidFill>
                <a:effectLst/>
                <a:latin typeface="Arial" pitchFamily="34" charset="0"/>
              </a:rPr>
              <a:t/>
            </a:r>
            <a:br>
              <a:rPr kumimoji="0" lang="en-US" sz="9800" b="0" i="0" u="none" strike="noStrike" cap="none" normalizeH="0" baseline="0" dirty="0">
                <a:ln>
                  <a:noFill/>
                </a:ln>
                <a:solidFill>
                  <a:schemeClr val="tx1"/>
                </a:solidFill>
                <a:effectLst/>
                <a:latin typeface="Arial" pitchFamily="34" charset="0"/>
              </a:rPr>
            </a:br>
            <a:endParaRPr kumimoji="0" lang="en-US" sz="1800" b="0" i="0" u="none" strike="noStrike" cap="none" normalizeH="0" baseline="0" dirty="0">
              <a:ln>
                <a:noFill/>
              </a:ln>
              <a:solidFill>
                <a:schemeClr val="tx1"/>
              </a:solidFill>
              <a:effectLst/>
              <a:latin typeface="Arial" pitchFamily="34" charset="0"/>
            </a:endParaRPr>
          </a:p>
        </p:txBody>
      </p:sp>
      <p:pic>
        <p:nvPicPr>
          <p:cNvPr id="178178" name="Picture 2" descr="http://www.neb.com/nebecomm/productfiles/724/images/250_v1_000027.gif"/>
          <p:cNvPicPr>
            <a:picLocks noChangeAspect="1" noChangeArrowheads="1"/>
          </p:cNvPicPr>
          <p:nvPr/>
        </p:nvPicPr>
        <p:blipFill>
          <a:blip r:embed="rId2" cstate="print"/>
          <a:srcRect/>
          <a:stretch>
            <a:fillRect/>
          </a:stretch>
        </p:blipFill>
        <p:spPr bwMode="auto">
          <a:xfrm>
            <a:off x="762000" y="2209800"/>
            <a:ext cx="3191480" cy="2468880"/>
          </a:xfrm>
          <a:prstGeom prst="rect">
            <a:avLst/>
          </a:prstGeom>
          <a:noFill/>
        </p:spPr>
      </p:pic>
      <p:pic>
        <p:nvPicPr>
          <p:cNvPr id="178179" name="Picture 3" descr="http://www.neb.com/nebecomm/images/spacer.gif"/>
          <p:cNvPicPr>
            <a:picLocks noChangeAspect="1" noChangeArrowheads="1"/>
          </p:cNvPicPr>
          <p:nvPr/>
        </p:nvPicPr>
        <p:blipFill>
          <a:blip r:embed="rId3"/>
          <a:srcRect/>
          <a:stretch>
            <a:fillRect/>
          </a:stretch>
        </p:blipFill>
        <p:spPr bwMode="auto">
          <a:xfrm>
            <a:off x="155575" y="-439738"/>
            <a:ext cx="9525" cy="76200"/>
          </a:xfrm>
          <a:prstGeom prst="rect">
            <a:avLst/>
          </a:prstGeom>
          <a:noFill/>
        </p:spPr>
      </p:pic>
      <p:sp>
        <p:nvSpPr>
          <p:cNvPr id="5" name="Rectangle 4"/>
          <p:cNvSpPr/>
          <p:nvPr/>
        </p:nvSpPr>
        <p:spPr>
          <a:xfrm>
            <a:off x="4953000" y="1981200"/>
            <a:ext cx="3048000" cy="3323987"/>
          </a:xfrm>
          <a:prstGeom prst="rect">
            <a:avLst/>
          </a:prstGeom>
        </p:spPr>
        <p:txBody>
          <a:bodyPr wrap="square">
            <a:spAutoFit/>
          </a:bodyPr>
          <a:lstStyle/>
          <a:p>
            <a:r>
              <a:rPr lang="en-US" sz="1400" dirty="0">
                <a:solidFill>
                  <a:srgbClr val="000000"/>
                </a:solidFill>
                <a:latin typeface="Verdana" pitchFamily="34" charset="0"/>
              </a:rPr>
              <a:t>A) Molecular weight standard (λ HindIII digest) </a:t>
            </a:r>
            <a:br>
              <a:rPr lang="en-US" sz="1400" dirty="0">
                <a:solidFill>
                  <a:srgbClr val="000000"/>
                </a:solidFill>
                <a:latin typeface="Verdana" pitchFamily="34" charset="0"/>
              </a:rPr>
            </a:br>
            <a:r>
              <a:rPr lang="en-US" sz="1400" dirty="0">
                <a:solidFill>
                  <a:srgbClr val="000000"/>
                </a:solidFill>
                <a:latin typeface="Verdana" pitchFamily="34" charset="0"/>
              </a:rPr>
              <a:t>B) M13mp8 (</a:t>
            </a:r>
            <a:r>
              <a:rPr lang="en-US" sz="1400" dirty="0" err="1">
                <a:solidFill>
                  <a:srgbClr val="000000"/>
                </a:solidFill>
                <a:latin typeface="Verdana" pitchFamily="34" charset="0"/>
              </a:rPr>
              <a:t>supercoiled</a:t>
            </a:r>
            <a:r>
              <a:rPr lang="en-US" sz="1400" dirty="0">
                <a:solidFill>
                  <a:srgbClr val="000000"/>
                </a:solidFill>
                <a:latin typeface="Verdana" pitchFamily="34" charset="0"/>
              </a:rPr>
              <a:t>) </a:t>
            </a:r>
            <a:br>
              <a:rPr lang="en-US" sz="1400" dirty="0">
                <a:solidFill>
                  <a:srgbClr val="000000"/>
                </a:solidFill>
                <a:latin typeface="Verdana" pitchFamily="34" charset="0"/>
              </a:rPr>
            </a:br>
            <a:r>
              <a:rPr lang="en-US" sz="1400" dirty="0">
                <a:solidFill>
                  <a:srgbClr val="000000"/>
                </a:solidFill>
                <a:latin typeface="Verdana" pitchFamily="34" charset="0"/>
              </a:rPr>
              <a:t>C) As in B after incubation with </a:t>
            </a:r>
            <a:r>
              <a:rPr lang="en-US" sz="1400" dirty="0" err="1">
                <a:solidFill>
                  <a:srgbClr val="000000"/>
                </a:solidFill>
                <a:latin typeface="Verdana" pitchFamily="34" charset="0"/>
              </a:rPr>
              <a:t>NcoI</a:t>
            </a:r>
            <a:r>
              <a:rPr lang="en-US" sz="1400" dirty="0">
                <a:solidFill>
                  <a:srgbClr val="000000"/>
                </a:solidFill>
                <a:latin typeface="Verdana" pitchFamily="34" charset="0"/>
              </a:rPr>
              <a:t> </a:t>
            </a:r>
            <a:br>
              <a:rPr lang="en-US" sz="1400" dirty="0">
                <a:solidFill>
                  <a:srgbClr val="000000"/>
                </a:solidFill>
                <a:latin typeface="Verdana" pitchFamily="34" charset="0"/>
              </a:rPr>
            </a:br>
            <a:r>
              <a:rPr lang="en-US" sz="1400" dirty="0">
                <a:solidFill>
                  <a:srgbClr val="000000"/>
                </a:solidFill>
                <a:latin typeface="Verdana" pitchFamily="34" charset="0"/>
              </a:rPr>
              <a:t>D) As in B after incubation with HindIII </a:t>
            </a:r>
            <a:br>
              <a:rPr lang="en-US" sz="1400" dirty="0">
                <a:solidFill>
                  <a:srgbClr val="000000"/>
                </a:solidFill>
                <a:latin typeface="Verdana" pitchFamily="34" charset="0"/>
              </a:rPr>
            </a:br>
            <a:r>
              <a:rPr lang="en-US" sz="1400" dirty="0">
                <a:solidFill>
                  <a:srgbClr val="000000"/>
                </a:solidFill>
                <a:latin typeface="Verdana" pitchFamily="34" charset="0"/>
              </a:rPr>
              <a:t>E) As in D after incubation with </a:t>
            </a:r>
            <a:r>
              <a:rPr lang="en-US" sz="1400" dirty="0" err="1">
                <a:solidFill>
                  <a:srgbClr val="000000"/>
                </a:solidFill>
                <a:latin typeface="Verdana" pitchFamily="34" charset="0"/>
              </a:rPr>
              <a:t>Mung</a:t>
            </a:r>
            <a:r>
              <a:rPr lang="en-US" sz="1400" dirty="0">
                <a:solidFill>
                  <a:srgbClr val="000000"/>
                </a:solidFill>
                <a:latin typeface="Verdana" pitchFamily="34" charset="0"/>
              </a:rPr>
              <a:t> Bean Nuclease </a:t>
            </a:r>
            <a:br>
              <a:rPr lang="en-US" sz="1400" dirty="0">
                <a:solidFill>
                  <a:srgbClr val="000000"/>
                </a:solidFill>
                <a:latin typeface="Verdana" pitchFamily="34" charset="0"/>
              </a:rPr>
            </a:br>
            <a:r>
              <a:rPr lang="en-US" sz="1400" dirty="0">
                <a:solidFill>
                  <a:srgbClr val="000000"/>
                </a:solidFill>
                <a:latin typeface="Verdana" pitchFamily="34" charset="0"/>
              </a:rPr>
              <a:t>F) As in E after incubation with T4 DNA Ligase </a:t>
            </a:r>
            <a:br>
              <a:rPr lang="en-US" sz="1400" dirty="0">
                <a:solidFill>
                  <a:srgbClr val="000000"/>
                </a:solidFill>
                <a:latin typeface="Verdana" pitchFamily="34" charset="0"/>
              </a:rPr>
            </a:br>
            <a:r>
              <a:rPr lang="en-US" sz="1400" dirty="0">
                <a:solidFill>
                  <a:srgbClr val="000000"/>
                </a:solidFill>
                <a:latin typeface="Verdana" pitchFamily="34" charset="0"/>
              </a:rPr>
              <a:t>G) As in F after incubation with </a:t>
            </a:r>
            <a:r>
              <a:rPr lang="en-US" sz="1400" dirty="0" err="1">
                <a:solidFill>
                  <a:srgbClr val="000000"/>
                </a:solidFill>
                <a:latin typeface="Verdana" pitchFamily="34" charset="0"/>
              </a:rPr>
              <a:t>NcoI</a:t>
            </a:r>
            <a:r>
              <a:rPr lang="en-US" sz="1400" dirty="0">
                <a:solidFill>
                  <a:srgbClr val="000000"/>
                </a:solidFill>
                <a:latin typeface="Verdana" pitchFamily="34" charset="0"/>
              </a:rPr>
              <a:t> </a:t>
            </a:r>
            <a:br>
              <a:rPr lang="en-US" sz="1400" dirty="0">
                <a:solidFill>
                  <a:srgbClr val="000000"/>
                </a:solidFill>
                <a:latin typeface="Verdana" pitchFamily="34" charset="0"/>
              </a:rPr>
            </a:br>
            <a:r>
              <a:rPr lang="en-US" sz="1400" dirty="0">
                <a:solidFill>
                  <a:srgbClr val="000000"/>
                </a:solidFill>
                <a:latin typeface="Verdana" pitchFamily="34" charset="0"/>
              </a:rPr>
              <a:t>H) As in F after incubation with HindIII</a:t>
            </a:r>
            <a:r>
              <a:rPr lang="en-US" sz="1400" dirty="0">
                <a:solidFill>
                  <a:prstClr val="black"/>
                </a:solidFill>
                <a:latin typeface="Arial" pitchFamily="34" charset="0"/>
              </a:rPr>
              <a:t> </a:t>
            </a:r>
            <a:endParaRPr lang="en-US" sz="1400" dirty="0"/>
          </a:p>
        </p:txBody>
      </p:sp>
      <p:sp>
        <p:nvSpPr>
          <p:cNvPr id="6" name="Rectangle 5"/>
          <p:cNvSpPr/>
          <p:nvPr/>
        </p:nvSpPr>
        <p:spPr>
          <a:xfrm>
            <a:off x="228600" y="304801"/>
            <a:ext cx="8153400" cy="1200329"/>
          </a:xfrm>
          <a:prstGeom prst="rect">
            <a:avLst/>
          </a:prstGeom>
        </p:spPr>
        <p:txBody>
          <a:bodyPr wrap="square">
            <a:spAutoFit/>
          </a:bodyPr>
          <a:lstStyle/>
          <a:p>
            <a:r>
              <a:rPr lang="en-US" b="1" dirty="0"/>
              <a:t>Mung Bean Nuclease: Rejoining of certain blunt ends </a:t>
            </a:r>
            <a:r>
              <a:rPr lang="en-US" b="1" dirty="0">
                <a:solidFill>
                  <a:srgbClr val="FF0000"/>
                </a:solidFill>
              </a:rPr>
              <a:t>creates a new restriction site (here the </a:t>
            </a:r>
            <a:r>
              <a:rPr lang="en-US" b="1" dirty="0" err="1">
                <a:solidFill>
                  <a:srgbClr val="FF0000"/>
                </a:solidFill>
              </a:rPr>
              <a:t>NcoI</a:t>
            </a:r>
            <a:r>
              <a:rPr lang="en-US" b="1" dirty="0">
                <a:solidFill>
                  <a:srgbClr val="FF0000"/>
                </a:solidFill>
              </a:rPr>
              <a:t> from HindIII) </a:t>
            </a:r>
            <a:r>
              <a:rPr lang="en-US" dirty="0"/>
              <a:t/>
            </a:r>
            <a:br>
              <a:rPr lang="en-US" dirty="0"/>
            </a:br>
            <a:r>
              <a:rPr lang="en-US" dirty="0"/>
              <a:t/>
            </a:r>
            <a:br>
              <a:rPr lang="en-US" dirty="0"/>
            </a:br>
            <a:endParaRPr lang="en-US" dirty="0"/>
          </a:p>
        </p:txBody>
      </p:sp>
      <p:sp>
        <p:nvSpPr>
          <p:cNvPr id="7" name="TextBox 6"/>
          <p:cNvSpPr txBox="1"/>
          <p:nvPr/>
        </p:nvSpPr>
        <p:spPr>
          <a:xfrm>
            <a:off x="304800" y="4648200"/>
            <a:ext cx="2172390" cy="646331"/>
          </a:xfrm>
          <a:prstGeom prst="rect">
            <a:avLst/>
          </a:prstGeom>
          <a:noFill/>
        </p:spPr>
        <p:txBody>
          <a:bodyPr wrap="none" rtlCol="0">
            <a:spAutoFit/>
          </a:bodyPr>
          <a:lstStyle/>
          <a:p>
            <a:r>
              <a:rPr lang="en-US" dirty="0"/>
              <a:t>5’CC</a:t>
            </a:r>
            <a:r>
              <a:rPr lang="en-US" u="sng" dirty="0"/>
              <a:t>AAGCTT</a:t>
            </a:r>
            <a:r>
              <a:rPr lang="en-US" dirty="0"/>
              <a:t>GG3’</a:t>
            </a:r>
          </a:p>
          <a:p>
            <a:r>
              <a:rPr lang="en-US" dirty="0"/>
              <a:t>3’GG</a:t>
            </a:r>
            <a:r>
              <a:rPr lang="en-US" u="sng" dirty="0"/>
              <a:t>TTCGAA</a:t>
            </a:r>
            <a:r>
              <a:rPr lang="en-US" dirty="0"/>
              <a:t>CC5’</a:t>
            </a:r>
          </a:p>
        </p:txBody>
      </p:sp>
      <p:sp>
        <p:nvSpPr>
          <p:cNvPr id="9" name="TextBox 8"/>
          <p:cNvSpPr txBox="1"/>
          <p:nvPr/>
        </p:nvSpPr>
        <p:spPr>
          <a:xfrm>
            <a:off x="304800" y="5410200"/>
            <a:ext cx="2667000" cy="646331"/>
          </a:xfrm>
          <a:prstGeom prst="rect">
            <a:avLst/>
          </a:prstGeom>
          <a:noFill/>
        </p:spPr>
        <p:txBody>
          <a:bodyPr wrap="square" rtlCol="0">
            <a:spAutoFit/>
          </a:bodyPr>
          <a:lstStyle/>
          <a:p>
            <a:r>
              <a:rPr lang="en-US" dirty="0"/>
              <a:t>CCA            </a:t>
            </a:r>
            <a:r>
              <a:rPr lang="en-US" dirty="0">
                <a:solidFill>
                  <a:srgbClr val="CC0000"/>
                </a:solidFill>
              </a:rPr>
              <a:t>AGCT</a:t>
            </a:r>
            <a:r>
              <a:rPr lang="en-US" dirty="0"/>
              <a:t>TGG</a:t>
            </a:r>
          </a:p>
          <a:p>
            <a:r>
              <a:rPr lang="en-US" dirty="0"/>
              <a:t>GGT</a:t>
            </a:r>
            <a:r>
              <a:rPr lang="en-US" dirty="0">
                <a:solidFill>
                  <a:srgbClr val="CC0000"/>
                </a:solidFill>
              </a:rPr>
              <a:t>TCGA</a:t>
            </a:r>
            <a:r>
              <a:rPr lang="en-US" dirty="0"/>
              <a:t>            ACC</a:t>
            </a:r>
          </a:p>
        </p:txBody>
      </p:sp>
      <p:sp>
        <p:nvSpPr>
          <p:cNvPr id="11" name="TextBox 10"/>
          <p:cNvSpPr txBox="1"/>
          <p:nvPr/>
        </p:nvSpPr>
        <p:spPr>
          <a:xfrm>
            <a:off x="4191000" y="5449669"/>
            <a:ext cx="1506053" cy="646331"/>
          </a:xfrm>
          <a:prstGeom prst="rect">
            <a:avLst/>
          </a:prstGeom>
          <a:noFill/>
        </p:spPr>
        <p:txBody>
          <a:bodyPr wrap="none" rtlCol="0">
            <a:spAutoFit/>
          </a:bodyPr>
          <a:lstStyle/>
          <a:p>
            <a:r>
              <a:rPr lang="en-US" u="sng" dirty="0"/>
              <a:t>5’</a:t>
            </a:r>
            <a:r>
              <a:rPr lang="en-US" u="sng" dirty="0">
                <a:solidFill>
                  <a:srgbClr val="FF0000"/>
                </a:solidFill>
              </a:rPr>
              <a:t>CCA</a:t>
            </a:r>
            <a:r>
              <a:rPr lang="en-US" u="sng" dirty="0"/>
              <a:t>TGG3’</a:t>
            </a:r>
          </a:p>
          <a:p>
            <a:r>
              <a:rPr lang="en-US" u="sng" dirty="0"/>
              <a:t>3</a:t>
            </a:r>
            <a:r>
              <a:rPr lang="en-US" u="sng" dirty="0">
                <a:solidFill>
                  <a:srgbClr val="FF0000"/>
                </a:solidFill>
              </a:rPr>
              <a:t>’GGT</a:t>
            </a:r>
            <a:r>
              <a:rPr lang="en-US" u="sng" dirty="0"/>
              <a:t>ACC5’</a:t>
            </a:r>
          </a:p>
        </p:txBody>
      </p:sp>
      <p:sp>
        <p:nvSpPr>
          <p:cNvPr id="12" name="TextBox 11"/>
          <p:cNvSpPr txBox="1"/>
          <p:nvPr/>
        </p:nvSpPr>
        <p:spPr>
          <a:xfrm>
            <a:off x="2667000" y="4648200"/>
            <a:ext cx="1905000" cy="646331"/>
          </a:xfrm>
          <a:prstGeom prst="rect">
            <a:avLst/>
          </a:prstGeom>
          <a:noFill/>
        </p:spPr>
        <p:txBody>
          <a:bodyPr wrap="square" rtlCol="0">
            <a:spAutoFit/>
          </a:bodyPr>
          <a:lstStyle/>
          <a:p>
            <a:r>
              <a:rPr lang="en-US" dirty="0">
                <a:solidFill>
                  <a:srgbClr val="002060"/>
                </a:solidFill>
              </a:rPr>
              <a:t>Original HindIII site</a:t>
            </a:r>
          </a:p>
        </p:txBody>
      </p:sp>
      <p:sp>
        <p:nvSpPr>
          <p:cNvPr id="13" name="TextBox 12"/>
          <p:cNvSpPr txBox="1"/>
          <p:nvPr/>
        </p:nvSpPr>
        <p:spPr>
          <a:xfrm>
            <a:off x="2971800" y="5410200"/>
            <a:ext cx="1371600" cy="646331"/>
          </a:xfrm>
          <a:prstGeom prst="rect">
            <a:avLst/>
          </a:prstGeom>
          <a:noFill/>
        </p:spPr>
        <p:txBody>
          <a:bodyPr wrap="square" rtlCol="0">
            <a:spAutoFit/>
          </a:bodyPr>
          <a:lstStyle/>
          <a:p>
            <a:r>
              <a:rPr lang="en-US" dirty="0">
                <a:solidFill>
                  <a:srgbClr val="002060"/>
                </a:solidFill>
              </a:rPr>
              <a:t>Cut with HindIII</a:t>
            </a:r>
          </a:p>
        </p:txBody>
      </p:sp>
      <p:sp>
        <p:nvSpPr>
          <p:cNvPr id="14" name="TextBox 13"/>
          <p:cNvSpPr txBox="1"/>
          <p:nvPr/>
        </p:nvSpPr>
        <p:spPr>
          <a:xfrm>
            <a:off x="5791200" y="5325070"/>
            <a:ext cx="2895600" cy="923330"/>
          </a:xfrm>
          <a:prstGeom prst="rect">
            <a:avLst/>
          </a:prstGeom>
          <a:noFill/>
        </p:spPr>
        <p:txBody>
          <a:bodyPr wrap="square" rtlCol="0">
            <a:spAutoFit/>
          </a:bodyPr>
          <a:lstStyle/>
          <a:p>
            <a:r>
              <a:rPr lang="en-US" b="1" dirty="0">
                <a:solidFill>
                  <a:srgbClr val="002060"/>
                </a:solidFill>
              </a:rPr>
              <a:t>After </a:t>
            </a:r>
            <a:r>
              <a:rPr lang="en-US" b="1" dirty="0" err="1">
                <a:solidFill>
                  <a:srgbClr val="002060"/>
                </a:solidFill>
              </a:rPr>
              <a:t>mung</a:t>
            </a:r>
            <a:r>
              <a:rPr lang="en-US" b="1" dirty="0">
                <a:solidFill>
                  <a:srgbClr val="002060"/>
                </a:solidFill>
              </a:rPr>
              <a:t> bean nuclease &amp; T4 ligase, </a:t>
            </a:r>
            <a:r>
              <a:rPr lang="en-US" b="1" u="sng" dirty="0">
                <a:solidFill>
                  <a:srgbClr val="002060"/>
                </a:solidFill>
              </a:rPr>
              <a:t>creates a new </a:t>
            </a:r>
            <a:r>
              <a:rPr lang="en-US" b="1" u="sng" dirty="0" err="1">
                <a:solidFill>
                  <a:srgbClr val="002060"/>
                </a:solidFill>
              </a:rPr>
              <a:t>NcoI</a:t>
            </a:r>
            <a:r>
              <a:rPr lang="en-US" b="1" u="sng" dirty="0">
                <a:solidFill>
                  <a:srgbClr val="002060"/>
                </a:solidFill>
              </a:rPr>
              <a:t> site</a:t>
            </a:r>
            <a:r>
              <a:rPr lang="en-US" b="1" dirty="0">
                <a:solidFill>
                  <a:srgbClr val="002060"/>
                </a:solidFill>
              </a:rPr>
              <a:t>.</a:t>
            </a:r>
          </a:p>
        </p:txBody>
      </p:sp>
      <p:sp>
        <p:nvSpPr>
          <p:cNvPr id="16" name="TextBox 15"/>
          <p:cNvSpPr txBox="1"/>
          <p:nvPr/>
        </p:nvSpPr>
        <p:spPr>
          <a:xfrm>
            <a:off x="4953000" y="1535668"/>
            <a:ext cx="1467068" cy="369332"/>
          </a:xfrm>
          <a:prstGeom prst="rect">
            <a:avLst/>
          </a:prstGeom>
          <a:noFill/>
        </p:spPr>
        <p:txBody>
          <a:bodyPr wrap="none" rtlCol="0">
            <a:spAutoFit/>
          </a:bodyPr>
          <a:lstStyle/>
          <a:p>
            <a:r>
              <a:rPr lang="en-US" dirty="0">
                <a:solidFill>
                  <a:srgbClr val="CC0000"/>
                </a:solidFill>
              </a:rPr>
              <a:t>NEB catalog</a:t>
            </a:r>
          </a:p>
        </p:txBody>
      </p:sp>
    </p:spTree>
    <p:extLst>
      <p:ext uri="{BB962C8B-B14F-4D97-AF65-F5344CB8AC3E}">
        <p14:creationId xmlns:p14="http://schemas.microsoft.com/office/powerpoint/2010/main" val="415920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381000" y="304800"/>
            <a:ext cx="8305800" cy="5293757"/>
          </a:xfrm>
          <a:prstGeom prst="rect">
            <a:avLst/>
          </a:prstGeom>
          <a:noFill/>
          <a:ln w="9525">
            <a:noFill/>
            <a:miter lim="800000"/>
            <a:headEnd/>
            <a:tailEnd/>
          </a:ln>
        </p:spPr>
        <p:txBody>
          <a:bodyPr>
            <a:spAutoFit/>
          </a:bodyPr>
          <a:lstStyle/>
          <a:p>
            <a:r>
              <a:rPr lang="en-US" sz="2000" b="1" dirty="0">
                <a:solidFill>
                  <a:schemeClr val="accent2"/>
                </a:solidFill>
              </a:rPr>
              <a:t>Double stranded </a:t>
            </a:r>
            <a:r>
              <a:rPr lang="en-US" sz="2000" b="1" dirty="0" err="1">
                <a:solidFill>
                  <a:schemeClr val="accent2"/>
                </a:solidFill>
              </a:rPr>
              <a:t>exo-deoxyribonucelase</a:t>
            </a:r>
            <a:r>
              <a:rPr lang="en-US" sz="2000" dirty="0">
                <a:solidFill>
                  <a:schemeClr val="accent2"/>
                </a:solidFill>
              </a:rPr>
              <a:t>:</a:t>
            </a:r>
            <a:r>
              <a:rPr lang="en-US" sz="2000" dirty="0"/>
              <a:t> Bal 31 (leaves mixture of  blunt &amp; staggered ends); making nested deletions of DNA.</a:t>
            </a:r>
          </a:p>
          <a:p>
            <a:endParaRPr lang="en-US" sz="2000" dirty="0"/>
          </a:p>
          <a:p>
            <a:r>
              <a:rPr lang="en-US" sz="2000" b="1" dirty="0">
                <a:solidFill>
                  <a:schemeClr val="accent2"/>
                </a:solidFill>
              </a:rPr>
              <a:t>Exonuclease III</a:t>
            </a:r>
            <a:r>
              <a:rPr lang="en-US" sz="2000" dirty="0"/>
              <a:t> </a:t>
            </a:r>
            <a:r>
              <a:rPr lang="en-US" sz="2000" dirty="0" smtClean="0"/>
              <a:t>– requires </a:t>
            </a:r>
            <a:r>
              <a:rPr lang="en-US" sz="2000" dirty="0"/>
              <a:t>a double-stranded template but </a:t>
            </a:r>
            <a:r>
              <a:rPr lang="en-US" sz="2000" dirty="0" smtClean="0"/>
              <a:t>degrades </a:t>
            </a:r>
            <a:r>
              <a:rPr lang="en-US" sz="2000" dirty="0"/>
              <a:t>only </a:t>
            </a:r>
            <a:r>
              <a:rPr lang="en-US" sz="2000" dirty="0" smtClean="0"/>
              <a:t>in the 3</a:t>
            </a:r>
            <a:r>
              <a:rPr lang="en-US" sz="2000" dirty="0"/>
              <a:t>'-&gt;5</a:t>
            </a:r>
            <a:r>
              <a:rPr lang="en-US" sz="2000" dirty="0" smtClean="0"/>
              <a:t>‘ direction; fully </a:t>
            </a:r>
            <a:r>
              <a:rPr lang="en-US" sz="2000" dirty="0" err="1" smtClean="0"/>
              <a:t>ssDNAs</a:t>
            </a:r>
            <a:r>
              <a:rPr lang="en-US" sz="2000" dirty="0" smtClean="0"/>
              <a:t> </a:t>
            </a:r>
            <a:r>
              <a:rPr lang="en-US" sz="2000" dirty="0"/>
              <a:t>are </a:t>
            </a:r>
            <a:r>
              <a:rPr lang="en-US" sz="2000" u="sng" dirty="0"/>
              <a:t>not</a:t>
            </a:r>
            <a:r>
              <a:rPr lang="en-US" sz="2000" dirty="0"/>
              <a:t> </a:t>
            </a:r>
            <a:r>
              <a:rPr lang="en-US" sz="2000" dirty="0" smtClean="0"/>
              <a:t>degraded; Useful to make single </a:t>
            </a:r>
            <a:r>
              <a:rPr lang="en-US" sz="2000" dirty="0"/>
              <a:t>stranded DNA for sequencing or mutagenesis.  Does not move through a </a:t>
            </a:r>
            <a:r>
              <a:rPr lang="en-US" sz="2000" b="1" dirty="0" err="1"/>
              <a:t>phosphothioate</a:t>
            </a:r>
            <a:r>
              <a:rPr lang="en-US" sz="2000" b="1" dirty="0"/>
              <a:t> linkage </a:t>
            </a:r>
            <a:r>
              <a:rPr lang="en-US" sz="2000" dirty="0"/>
              <a:t>or a 3’ single-stranded extension.  </a:t>
            </a:r>
            <a:r>
              <a:rPr lang="en-US" sz="2000" b="1" dirty="0"/>
              <a:t>Combine this specificity with mung bean nuclease to make a series of </a:t>
            </a:r>
            <a:r>
              <a:rPr lang="en-US" sz="2000" b="1" i="1" dirty="0"/>
              <a:t>unidirectional</a:t>
            </a:r>
            <a:r>
              <a:rPr lang="en-US" sz="2000" b="1" dirty="0"/>
              <a:t> deletions within a gene</a:t>
            </a:r>
            <a:r>
              <a:rPr lang="en-US" sz="2000" dirty="0"/>
              <a:t>. </a:t>
            </a:r>
          </a:p>
          <a:p>
            <a:endParaRPr lang="en-US" sz="2000" b="1" dirty="0"/>
          </a:p>
          <a:p>
            <a:endParaRPr lang="en-US" sz="2000" b="1" dirty="0"/>
          </a:p>
          <a:p>
            <a:r>
              <a:rPr lang="en-US" dirty="0"/>
              <a:t> </a:t>
            </a:r>
            <a:r>
              <a:rPr lang="en-US" b="1" dirty="0"/>
              <a:t> </a:t>
            </a:r>
          </a:p>
          <a:p>
            <a:endParaRPr lang="en-US" sz="2000" b="1" dirty="0"/>
          </a:p>
          <a:p>
            <a:endParaRPr lang="en-US" sz="2000" b="1" dirty="0"/>
          </a:p>
          <a:p>
            <a:endParaRPr lang="en-US" sz="2000" b="1" dirty="0">
              <a:solidFill>
                <a:schemeClr val="accent2"/>
              </a:solidFill>
            </a:endParaRPr>
          </a:p>
          <a:p>
            <a:endParaRPr lang="en-US" sz="2000" b="1" dirty="0">
              <a:solidFill>
                <a:schemeClr val="accent2"/>
              </a:solidFill>
            </a:endParaRPr>
          </a:p>
          <a:p>
            <a:endParaRPr lang="en-US" sz="2000" b="1" dirty="0">
              <a:solidFill>
                <a:schemeClr val="accent2"/>
              </a:solidFill>
            </a:endParaRPr>
          </a:p>
        </p:txBody>
      </p:sp>
      <p:sp>
        <p:nvSpPr>
          <p:cNvPr id="7171" name="Rectangle 5"/>
          <p:cNvSpPr>
            <a:spLocks noChangeArrowheads="1"/>
          </p:cNvSpPr>
          <p:nvPr/>
        </p:nvSpPr>
        <p:spPr bwMode="auto">
          <a:xfrm>
            <a:off x="-304800" y="3414713"/>
            <a:ext cx="8686800" cy="2652712"/>
          </a:xfrm>
          <a:prstGeom prst="rect">
            <a:avLst/>
          </a:prstGeom>
          <a:noFill/>
          <a:ln w="9525">
            <a:noFill/>
            <a:miter lim="800000"/>
            <a:headEnd/>
            <a:tailEnd/>
          </a:ln>
        </p:spPr>
        <p:txBody>
          <a:bodyPr lIns="914112" tIns="914112" rIns="914112" bIns="914112" anchor="ctr">
            <a:spAutoFit/>
          </a:bodyPr>
          <a:lstStyle/>
          <a:p>
            <a:pPr algn="ct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a:p>
          <a:p>
            <a:pPr algn="ct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a:t/>
            </a:r>
            <a:br>
              <a:rPr lang="en-US"/>
            </a:br>
            <a:endParaRPr lang="en-US"/>
          </a:p>
        </p:txBody>
      </p:sp>
      <p:pic>
        <p:nvPicPr>
          <p:cNvPr id="7172" name="Picture 6" descr="phosphorothioate%20linkages%20495x267"/>
          <p:cNvPicPr>
            <a:picLocks noChangeAspect="1" noChangeArrowheads="1"/>
          </p:cNvPicPr>
          <p:nvPr/>
        </p:nvPicPr>
        <p:blipFill>
          <a:blip r:embed="rId2" cstate="print"/>
          <a:srcRect/>
          <a:stretch>
            <a:fillRect/>
          </a:stretch>
        </p:blipFill>
        <p:spPr bwMode="auto">
          <a:xfrm>
            <a:off x="2590800" y="3048000"/>
            <a:ext cx="4648200" cy="2507248"/>
          </a:xfrm>
          <a:prstGeom prst="rect">
            <a:avLst/>
          </a:prstGeom>
          <a:noFill/>
          <a:ln w="9525">
            <a:noFill/>
            <a:miter lim="800000"/>
            <a:headEnd/>
            <a:tailEnd/>
          </a:ln>
        </p:spPr>
      </p:pic>
      <p:sp>
        <p:nvSpPr>
          <p:cNvPr id="2" name="TextBox 1">
            <a:extLst>
              <a:ext uri="{FF2B5EF4-FFF2-40B4-BE49-F238E27FC236}">
                <a16:creationId xmlns:a16="http://schemas.microsoft.com/office/drawing/2014/main" id="{05D234E8-299E-4501-9B03-80281C35BD11}"/>
              </a:ext>
            </a:extLst>
          </p:cNvPr>
          <p:cNvSpPr txBox="1"/>
          <p:nvPr/>
        </p:nvSpPr>
        <p:spPr>
          <a:xfrm>
            <a:off x="7924800" y="5498068"/>
            <a:ext cx="1219200" cy="369332"/>
          </a:xfrm>
          <a:prstGeom prst="rect">
            <a:avLst/>
          </a:prstGeom>
          <a:noFill/>
        </p:spPr>
        <p:txBody>
          <a:bodyPr wrap="square" rtlCol="0">
            <a:spAutoFit/>
          </a:bodyPr>
          <a:lstStyle/>
          <a:p>
            <a:r>
              <a:rPr lang="en-US" dirty="0"/>
              <a:t>Uses?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381000" y="304800"/>
            <a:ext cx="8305800" cy="2246769"/>
          </a:xfrm>
          <a:prstGeom prst="rect">
            <a:avLst/>
          </a:prstGeom>
          <a:noFill/>
          <a:ln w="9525">
            <a:noFill/>
            <a:miter lim="800000"/>
            <a:headEnd/>
            <a:tailEnd/>
          </a:ln>
        </p:spPr>
        <p:txBody>
          <a:bodyPr>
            <a:spAutoFit/>
          </a:bodyPr>
          <a:lstStyle/>
          <a:p>
            <a:r>
              <a:rPr lang="en-US" sz="2000" b="1" dirty="0">
                <a:solidFill>
                  <a:schemeClr val="accent2"/>
                </a:solidFill>
              </a:rPr>
              <a:t>Double stranded </a:t>
            </a:r>
            <a:r>
              <a:rPr lang="en-US" sz="2000" b="1" dirty="0" err="1">
                <a:solidFill>
                  <a:schemeClr val="accent2"/>
                </a:solidFill>
              </a:rPr>
              <a:t>exo-deoxyribonucelase</a:t>
            </a:r>
            <a:r>
              <a:rPr lang="en-US" sz="2000" dirty="0">
                <a:solidFill>
                  <a:schemeClr val="accent2"/>
                </a:solidFill>
              </a:rPr>
              <a:t>:</a:t>
            </a:r>
            <a:r>
              <a:rPr lang="en-US" sz="2000" dirty="0"/>
              <a:t> Bal 31 (leaves mixture of  blunt &amp; staggered ends); making nested deletions of DNA.</a:t>
            </a:r>
          </a:p>
          <a:p>
            <a:endParaRPr lang="en-US" sz="2000" dirty="0"/>
          </a:p>
          <a:p>
            <a:r>
              <a:rPr lang="en-US" sz="2000" b="1" dirty="0">
                <a:solidFill>
                  <a:schemeClr val="accent2"/>
                </a:solidFill>
              </a:rPr>
              <a:t>Exonuclease III</a:t>
            </a:r>
            <a:r>
              <a:rPr lang="en-US" sz="2000" dirty="0"/>
              <a:t> </a:t>
            </a:r>
            <a:r>
              <a:rPr lang="en-US" sz="2000" dirty="0" smtClean="0"/>
              <a:t>– requires </a:t>
            </a:r>
            <a:r>
              <a:rPr lang="en-US" sz="2000" dirty="0"/>
              <a:t>a double-stranded template but </a:t>
            </a:r>
            <a:r>
              <a:rPr lang="en-US" sz="2000" dirty="0" smtClean="0"/>
              <a:t>degrades </a:t>
            </a:r>
            <a:r>
              <a:rPr lang="en-US" sz="2000" dirty="0"/>
              <a:t>only </a:t>
            </a:r>
            <a:r>
              <a:rPr lang="en-US" sz="2000" dirty="0" smtClean="0"/>
              <a:t>in the 3</a:t>
            </a:r>
            <a:r>
              <a:rPr lang="en-US" sz="2000" dirty="0"/>
              <a:t>'-&gt;5</a:t>
            </a:r>
            <a:r>
              <a:rPr lang="en-US" sz="2000" dirty="0" smtClean="0"/>
              <a:t>‘ direction; fully </a:t>
            </a:r>
            <a:r>
              <a:rPr lang="en-US" sz="2000" dirty="0" err="1" smtClean="0"/>
              <a:t>ssDNAs</a:t>
            </a:r>
            <a:r>
              <a:rPr lang="en-US" sz="2000" dirty="0" smtClean="0"/>
              <a:t> </a:t>
            </a:r>
            <a:r>
              <a:rPr lang="en-US" sz="2000" dirty="0"/>
              <a:t>are </a:t>
            </a:r>
            <a:r>
              <a:rPr lang="en-US" sz="2000" u="sng" dirty="0"/>
              <a:t>not</a:t>
            </a:r>
            <a:r>
              <a:rPr lang="en-US" sz="2000" dirty="0"/>
              <a:t> </a:t>
            </a:r>
            <a:r>
              <a:rPr lang="en-US" sz="2000" dirty="0" smtClean="0"/>
              <a:t>degraded; Useful to make single </a:t>
            </a:r>
            <a:r>
              <a:rPr lang="en-US" sz="2000" dirty="0"/>
              <a:t>stranded DNA for sequencing or </a:t>
            </a:r>
            <a:r>
              <a:rPr lang="en-US" sz="2000" dirty="0" smtClean="0"/>
              <a:t>for </a:t>
            </a:r>
            <a:r>
              <a:rPr lang="en-US" sz="2000" u="sng" dirty="0" smtClean="0"/>
              <a:t>directional </a:t>
            </a:r>
            <a:r>
              <a:rPr lang="en-US" sz="2000" dirty="0" smtClean="0"/>
              <a:t>mutagenesis.  </a:t>
            </a:r>
            <a:endParaRPr lang="en-US" sz="2000" b="1" dirty="0">
              <a:solidFill>
                <a:schemeClr val="accent2"/>
              </a:solidFill>
            </a:endParaRPr>
          </a:p>
        </p:txBody>
      </p:sp>
      <p:sp>
        <p:nvSpPr>
          <p:cNvPr id="7171" name="Rectangle 5"/>
          <p:cNvSpPr>
            <a:spLocks noChangeArrowheads="1"/>
          </p:cNvSpPr>
          <p:nvPr/>
        </p:nvSpPr>
        <p:spPr bwMode="auto">
          <a:xfrm>
            <a:off x="-304800" y="3414713"/>
            <a:ext cx="8686800" cy="2652712"/>
          </a:xfrm>
          <a:prstGeom prst="rect">
            <a:avLst/>
          </a:prstGeom>
          <a:noFill/>
          <a:ln w="9525">
            <a:noFill/>
            <a:miter lim="800000"/>
            <a:headEnd/>
            <a:tailEnd/>
          </a:ln>
        </p:spPr>
        <p:txBody>
          <a:bodyPr lIns="914112" tIns="914112" rIns="914112" bIns="914112" anchor="ctr">
            <a:spAutoFit/>
          </a:bodyPr>
          <a:lstStyle/>
          <a:p>
            <a:pPr algn="ct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a:p>
          <a:p>
            <a:pPr algn="ct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a:t/>
            </a:r>
            <a:br>
              <a:rPr lang="en-US"/>
            </a:br>
            <a:endParaRPr lang="en-US"/>
          </a:p>
        </p:txBody>
      </p:sp>
      <p:sp>
        <p:nvSpPr>
          <p:cNvPr id="2" name="TextBox 1">
            <a:extLst>
              <a:ext uri="{FF2B5EF4-FFF2-40B4-BE49-F238E27FC236}">
                <a16:creationId xmlns:a16="http://schemas.microsoft.com/office/drawing/2014/main" id="{05D234E8-299E-4501-9B03-80281C35BD11}"/>
              </a:ext>
            </a:extLst>
          </p:cNvPr>
          <p:cNvSpPr txBox="1"/>
          <p:nvPr/>
        </p:nvSpPr>
        <p:spPr>
          <a:xfrm>
            <a:off x="7924800" y="5498068"/>
            <a:ext cx="1219200" cy="369332"/>
          </a:xfrm>
          <a:prstGeom prst="rect">
            <a:avLst/>
          </a:prstGeom>
          <a:noFill/>
        </p:spPr>
        <p:txBody>
          <a:bodyPr wrap="square" rtlCol="0">
            <a:spAutoFit/>
          </a:bodyPr>
          <a:lstStyle/>
          <a:p>
            <a:r>
              <a:rPr lang="en-US" dirty="0"/>
              <a:t>Uses?</a:t>
            </a:r>
          </a:p>
        </p:txBody>
      </p:sp>
    </p:spTree>
    <p:extLst>
      <p:ext uri="{BB962C8B-B14F-4D97-AF65-F5344CB8AC3E}">
        <p14:creationId xmlns:p14="http://schemas.microsoft.com/office/powerpoint/2010/main" val="234505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7AA926-E46C-4F5F-A516-B0468D5D9859}"/>
              </a:ext>
            </a:extLst>
          </p:cNvPr>
          <p:cNvPicPr>
            <a:picLocks noChangeAspect="1"/>
          </p:cNvPicPr>
          <p:nvPr/>
        </p:nvPicPr>
        <p:blipFill>
          <a:blip r:embed="rId2"/>
          <a:stretch>
            <a:fillRect/>
          </a:stretch>
        </p:blipFill>
        <p:spPr>
          <a:xfrm>
            <a:off x="935213" y="378432"/>
            <a:ext cx="2244375" cy="961875"/>
          </a:xfrm>
          <a:prstGeom prst="rect">
            <a:avLst/>
          </a:prstGeom>
        </p:spPr>
      </p:pic>
      <p:pic>
        <p:nvPicPr>
          <p:cNvPr id="5" name="Picture 4">
            <a:extLst>
              <a:ext uri="{FF2B5EF4-FFF2-40B4-BE49-F238E27FC236}">
                <a16:creationId xmlns:a16="http://schemas.microsoft.com/office/drawing/2014/main" id="{5A2E39B3-484F-4DCF-9188-0FB419E947F1}"/>
              </a:ext>
            </a:extLst>
          </p:cNvPr>
          <p:cNvPicPr>
            <a:picLocks noChangeAspect="1"/>
          </p:cNvPicPr>
          <p:nvPr/>
        </p:nvPicPr>
        <p:blipFill>
          <a:blip r:embed="rId3"/>
          <a:stretch>
            <a:fillRect/>
          </a:stretch>
        </p:blipFill>
        <p:spPr>
          <a:xfrm>
            <a:off x="3151350" y="304800"/>
            <a:ext cx="1012500" cy="1223438"/>
          </a:xfrm>
          <a:prstGeom prst="rect">
            <a:avLst/>
          </a:prstGeom>
        </p:spPr>
      </p:pic>
      <p:pic>
        <p:nvPicPr>
          <p:cNvPr id="6" name="Picture 5">
            <a:extLst>
              <a:ext uri="{FF2B5EF4-FFF2-40B4-BE49-F238E27FC236}">
                <a16:creationId xmlns:a16="http://schemas.microsoft.com/office/drawing/2014/main" id="{C5916171-6486-4133-B42A-ED0A0C93A15F}"/>
              </a:ext>
            </a:extLst>
          </p:cNvPr>
          <p:cNvPicPr>
            <a:picLocks noChangeAspect="1"/>
          </p:cNvPicPr>
          <p:nvPr/>
        </p:nvPicPr>
        <p:blipFill>
          <a:blip r:embed="rId4"/>
          <a:stretch>
            <a:fillRect/>
          </a:stretch>
        </p:blipFill>
        <p:spPr>
          <a:xfrm>
            <a:off x="4708688" y="378432"/>
            <a:ext cx="3155625" cy="1535625"/>
          </a:xfrm>
          <a:prstGeom prst="rect">
            <a:avLst/>
          </a:prstGeom>
        </p:spPr>
      </p:pic>
      <p:pic>
        <p:nvPicPr>
          <p:cNvPr id="7" name="Picture 6">
            <a:extLst>
              <a:ext uri="{FF2B5EF4-FFF2-40B4-BE49-F238E27FC236}">
                <a16:creationId xmlns:a16="http://schemas.microsoft.com/office/drawing/2014/main" id="{D5F77231-9ABB-4E73-AA58-CE6060C4FAD6}"/>
              </a:ext>
            </a:extLst>
          </p:cNvPr>
          <p:cNvPicPr>
            <a:picLocks noChangeAspect="1"/>
          </p:cNvPicPr>
          <p:nvPr/>
        </p:nvPicPr>
        <p:blipFill>
          <a:blip r:embed="rId5"/>
          <a:stretch>
            <a:fillRect/>
          </a:stretch>
        </p:blipFill>
        <p:spPr>
          <a:xfrm>
            <a:off x="5898956" y="2100900"/>
            <a:ext cx="2337188" cy="1898438"/>
          </a:xfrm>
          <a:prstGeom prst="rect">
            <a:avLst/>
          </a:prstGeom>
        </p:spPr>
      </p:pic>
      <p:pic>
        <p:nvPicPr>
          <p:cNvPr id="8" name="Picture 7">
            <a:extLst>
              <a:ext uri="{FF2B5EF4-FFF2-40B4-BE49-F238E27FC236}">
                <a16:creationId xmlns:a16="http://schemas.microsoft.com/office/drawing/2014/main" id="{259E7272-FD74-4013-BD29-31C31D0CB8F1}"/>
              </a:ext>
            </a:extLst>
          </p:cNvPr>
          <p:cNvPicPr>
            <a:picLocks noChangeAspect="1"/>
          </p:cNvPicPr>
          <p:nvPr/>
        </p:nvPicPr>
        <p:blipFill>
          <a:blip r:embed="rId6"/>
          <a:stretch>
            <a:fillRect/>
          </a:stretch>
        </p:blipFill>
        <p:spPr>
          <a:xfrm>
            <a:off x="2721038" y="2244338"/>
            <a:ext cx="2885625" cy="1755000"/>
          </a:xfrm>
          <a:prstGeom prst="rect">
            <a:avLst/>
          </a:prstGeom>
        </p:spPr>
      </p:pic>
      <p:sp>
        <p:nvSpPr>
          <p:cNvPr id="10" name="Rectangle 9">
            <a:extLst>
              <a:ext uri="{FF2B5EF4-FFF2-40B4-BE49-F238E27FC236}">
                <a16:creationId xmlns:a16="http://schemas.microsoft.com/office/drawing/2014/main" id="{A03CF268-FD0F-4A7B-905A-C9C2B1D1D99D}"/>
              </a:ext>
            </a:extLst>
          </p:cNvPr>
          <p:cNvSpPr/>
          <p:nvPr/>
        </p:nvSpPr>
        <p:spPr>
          <a:xfrm>
            <a:off x="302342" y="4230469"/>
            <a:ext cx="8155858" cy="646331"/>
          </a:xfrm>
          <a:prstGeom prst="rect">
            <a:avLst/>
          </a:prstGeom>
        </p:spPr>
        <p:txBody>
          <a:bodyPr wrap="square">
            <a:spAutoFit/>
          </a:bodyPr>
          <a:lstStyle/>
          <a:p>
            <a:r>
              <a:rPr lang="en-US" dirty="0">
                <a:solidFill>
                  <a:schemeClr val="bg1"/>
                </a:solidFill>
              </a:rPr>
              <a:t>*If a ds endonuclease leaving blunt or 5’ extensions is used, the deletions will be bi-directional (left &amp; right)</a:t>
            </a:r>
          </a:p>
        </p:txBody>
      </p:sp>
      <p:sp>
        <p:nvSpPr>
          <p:cNvPr id="11" name="TextBox 10">
            <a:extLst>
              <a:ext uri="{FF2B5EF4-FFF2-40B4-BE49-F238E27FC236}">
                <a16:creationId xmlns:a16="http://schemas.microsoft.com/office/drawing/2014/main" id="{E5A03B21-AF08-4233-9C28-FAEE61D11FE1}"/>
              </a:ext>
            </a:extLst>
          </p:cNvPr>
          <p:cNvSpPr txBox="1"/>
          <p:nvPr/>
        </p:nvSpPr>
        <p:spPr>
          <a:xfrm>
            <a:off x="363682" y="5022826"/>
            <a:ext cx="8125691" cy="646331"/>
          </a:xfrm>
          <a:prstGeom prst="rect">
            <a:avLst/>
          </a:prstGeom>
          <a:noFill/>
        </p:spPr>
        <p:txBody>
          <a:bodyPr wrap="square" rtlCol="0">
            <a:spAutoFit/>
          </a:bodyPr>
          <a:lstStyle/>
          <a:p>
            <a:r>
              <a:rPr lang="en-US" dirty="0">
                <a:solidFill>
                  <a:schemeClr val="bg1"/>
                </a:solidFill>
              </a:rPr>
              <a:t>If two enzyme used, one leaving 5’ extension and one a 3’ extension, deletions only from site with the 5’ extension;</a:t>
            </a:r>
          </a:p>
        </p:txBody>
      </p:sp>
      <p:sp>
        <p:nvSpPr>
          <p:cNvPr id="12" name="TextBox 11">
            <a:extLst>
              <a:ext uri="{FF2B5EF4-FFF2-40B4-BE49-F238E27FC236}">
                <a16:creationId xmlns:a16="http://schemas.microsoft.com/office/drawing/2014/main" id="{E4C5E763-3897-4272-9C6C-6EE1BFD05897}"/>
              </a:ext>
            </a:extLst>
          </p:cNvPr>
          <p:cNvSpPr txBox="1"/>
          <p:nvPr/>
        </p:nvSpPr>
        <p:spPr>
          <a:xfrm>
            <a:off x="302342" y="5791200"/>
            <a:ext cx="8416637" cy="923330"/>
          </a:xfrm>
          <a:prstGeom prst="rect">
            <a:avLst/>
          </a:prstGeom>
          <a:noFill/>
        </p:spPr>
        <p:txBody>
          <a:bodyPr wrap="square" rtlCol="0">
            <a:spAutoFit/>
          </a:bodyPr>
          <a:lstStyle/>
          <a:p>
            <a:r>
              <a:rPr lang="en-US" dirty="0" smtClean="0">
                <a:solidFill>
                  <a:schemeClr val="bg1"/>
                </a:solidFill>
              </a:rPr>
              <a:t>“Filling </a:t>
            </a:r>
            <a:r>
              <a:rPr lang="en-US" dirty="0">
                <a:solidFill>
                  <a:schemeClr val="bg1"/>
                </a:solidFill>
              </a:rPr>
              <a:t>in” a 5’ extension sticky end with </a:t>
            </a:r>
            <a:r>
              <a:rPr lang="en-US" dirty="0" err="1">
                <a:solidFill>
                  <a:schemeClr val="bg1"/>
                </a:solidFill>
              </a:rPr>
              <a:t>phosphothioate</a:t>
            </a:r>
            <a:r>
              <a:rPr lang="en-US" dirty="0">
                <a:solidFill>
                  <a:schemeClr val="bg1"/>
                </a:solidFill>
              </a:rPr>
              <a:t> (S-containing) nucleotide with DNA polymerase also blocks </a:t>
            </a:r>
            <a:r>
              <a:rPr lang="en-US" dirty="0" err="1">
                <a:solidFill>
                  <a:schemeClr val="bg1"/>
                </a:solidFill>
              </a:rPr>
              <a:t>exo</a:t>
            </a:r>
            <a:r>
              <a:rPr lang="en-US" dirty="0">
                <a:solidFill>
                  <a:schemeClr val="bg1"/>
                </a:solidFill>
              </a:rPr>
              <a:t> III cleavage from that restriction endonuclease cleavage site </a:t>
            </a:r>
            <a:r>
              <a:rPr lang="en-US" dirty="0" err="1">
                <a:solidFill>
                  <a:schemeClr val="bg1"/>
                </a:solidFill>
              </a:rPr>
              <a:t>site</a:t>
            </a:r>
            <a:endParaRPr lang="en-US" dirty="0">
              <a:solidFill>
                <a:schemeClr val="bg1"/>
              </a:solidFill>
            </a:endParaRPr>
          </a:p>
        </p:txBody>
      </p:sp>
    </p:spTree>
    <p:extLst>
      <p:ext uri="{BB962C8B-B14F-4D97-AF65-F5344CB8AC3E}">
        <p14:creationId xmlns:p14="http://schemas.microsoft.com/office/powerpoint/2010/main" val="195094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52400" y="152400"/>
            <a:ext cx="8839200" cy="685800"/>
          </a:xfrm>
        </p:spPr>
        <p:txBody>
          <a:bodyPr>
            <a:normAutofit/>
          </a:bodyPr>
          <a:lstStyle/>
          <a:p>
            <a:pPr algn="ctr" eaLnBrk="1" hangingPunct="1"/>
            <a:r>
              <a:rPr lang="en-US" sz="3100" b="1" dirty="0">
                <a:solidFill>
                  <a:schemeClr val="tx1"/>
                </a:solidFill>
              </a:rPr>
              <a:t>What Made Recombinant DNA Technology Possible?</a:t>
            </a:r>
          </a:p>
        </p:txBody>
      </p:sp>
      <p:sp>
        <p:nvSpPr>
          <p:cNvPr id="16387" name="Rectangle 3"/>
          <p:cNvSpPr>
            <a:spLocks noGrp="1" noChangeArrowheads="1"/>
          </p:cNvSpPr>
          <p:nvPr>
            <p:ph sz="quarter" idx="1"/>
          </p:nvPr>
        </p:nvSpPr>
        <p:spPr>
          <a:xfrm>
            <a:off x="457200" y="838200"/>
            <a:ext cx="8229600" cy="5715000"/>
          </a:xfrm>
        </p:spPr>
        <p:txBody>
          <a:bodyPr>
            <a:normAutofit fontScale="25000" lnSpcReduction="20000"/>
          </a:bodyPr>
          <a:lstStyle/>
          <a:p>
            <a:pPr algn="ctr" eaLnBrk="1" hangingPunct="1">
              <a:lnSpc>
                <a:spcPct val="120000"/>
              </a:lnSpc>
              <a:buFontTx/>
              <a:buNone/>
              <a:defRPr/>
            </a:pPr>
            <a:r>
              <a:rPr lang="en-US" sz="11200" b="1" dirty="0">
                <a:solidFill>
                  <a:schemeClr val="accent2"/>
                </a:solidFill>
                <a:effectLst>
                  <a:outerShdw blurRad="38100" dist="38100" dir="2700000" algn="tl">
                    <a:srgbClr val="C0C0C0"/>
                  </a:outerShdw>
                </a:effectLst>
              </a:rPr>
              <a:t>ENZYMES that CUT &amp; JOIN DNA</a:t>
            </a:r>
          </a:p>
          <a:p>
            <a:pPr eaLnBrk="1" hangingPunct="1">
              <a:lnSpc>
                <a:spcPct val="120000"/>
              </a:lnSpc>
              <a:buFontTx/>
              <a:buNone/>
              <a:defRPr/>
            </a:pPr>
            <a:r>
              <a:rPr lang="en-US" sz="5200" b="1" dirty="0">
                <a:solidFill>
                  <a:srgbClr val="A50021"/>
                </a:solidFill>
                <a:latin typeface="Arial" panose="020B0604020202020204" pitchFamily="34" charset="0"/>
                <a:cs typeface="Arial" panose="020B0604020202020204" pitchFamily="34" charset="0"/>
              </a:rPr>
              <a:t>Restriction Endonucleases</a:t>
            </a:r>
            <a:r>
              <a:rPr lang="en-US" sz="5200" dirty="0">
                <a:latin typeface="Arial" panose="020B0604020202020204" pitchFamily="34" charset="0"/>
                <a:cs typeface="Arial" panose="020B0604020202020204" pitchFamily="34" charset="0"/>
              </a:rPr>
              <a:t> – cleave DNA in a predicable way, </a:t>
            </a:r>
            <a:r>
              <a:rPr lang="en-US" sz="5200" b="1" dirty="0">
                <a:solidFill>
                  <a:schemeClr val="accent1">
                    <a:lumMod val="75000"/>
                  </a:schemeClr>
                </a:solidFill>
                <a:latin typeface="Arial" panose="020B0604020202020204" pitchFamily="34" charset="0"/>
                <a:cs typeface="Arial" panose="020B0604020202020204" pitchFamily="34" charset="0"/>
              </a:rPr>
              <a:t>DNA ligase </a:t>
            </a:r>
            <a:r>
              <a:rPr lang="en-US" sz="5200" dirty="0">
                <a:latin typeface="Arial" panose="020B0604020202020204" pitchFamily="34" charset="0"/>
                <a:cs typeface="Arial" panose="020B0604020202020204" pitchFamily="34" charset="0"/>
              </a:rPr>
              <a:t>to join DNA pieces together</a:t>
            </a:r>
          </a:p>
          <a:p>
            <a:pPr eaLnBrk="1" hangingPunct="1">
              <a:lnSpc>
                <a:spcPct val="120000"/>
              </a:lnSpc>
              <a:buFontTx/>
              <a:buNone/>
              <a:defRPr/>
            </a:pPr>
            <a:endParaRPr lang="en-US" sz="5200" b="1" dirty="0">
              <a:latin typeface="Arial" panose="020B0604020202020204" pitchFamily="34" charset="0"/>
              <a:cs typeface="Arial" panose="020B0604020202020204" pitchFamily="34" charset="0"/>
            </a:endParaRPr>
          </a:p>
          <a:p>
            <a:pPr eaLnBrk="1" hangingPunct="1">
              <a:lnSpc>
                <a:spcPct val="120000"/>
              </a:lnSpc>
              <a:buFontTx/>
              <a:buNone/>
              <a:defRPr/>
            </a:pPr>
            <a:r>
              <a:rPr lang="en-US" sz="5200" b="1" dirty="0">
                <a:latin typeface="Arial" panose="020B0604020202020204" pitchFamily="34" charset="0"/>
                <a:cs typeface="Arial" panose="020B0604020202020204" pitchFamily="34" charset="0"/>
              </a:rPr>
              <a:t>Early Landmarks  </a:t>
            </a:r>
          </a:p>
          <a:p>
            <a:pPr eaLnBrk="1" hangingPunct="1">
              <a:lnSpc>
                <a:spcPct val="120000"/>
              </a:lnSpc>
              <a:buFontTx/>
              <a:buNone/>
              <a:defRPr/>
            </a:pPr>
            <a:endParaRPr lang="en-US" sz="5200" b="1" dirty="0">
              <a:latin typeface="Arial" panose="020B0604020202020204" pitchFamily="34" charset="0"/>
              <a:cs typeface="Arial" panose="020B0604020202020204" pitchFamily="34" charset="0"/>
            </a:endParaRPr>
          </a:p>
          <a:p>
            <a:pPr eaLnBrk="1" hangingPunct="1">
              <a:lnSpc>
                <a:spcPct val="120000"/>
              </a:lnSpc>
              <a:buFontTx/>
              <a:buNone/>
              <a:defRPr/>
            </a:pPr>
            <a:r>
              <a:rPr lang="en-US" sz="5200" b="1" dirty="0">
                <a:latin typeface="Arial" panose="020B0604020202020204" pitchFamily="34" charset="0"/>
                <a:cs typeface="Arial" panose="020B0604020202020204" pitchFamily="34" charset="0"/>
              </a:rPr>
              <a:t>1970</a:t>
            </a:r>
            <a:r>
              <a:rPr lang="en-US" sz="5200" dirty="0">
                <a:latin typeface="Arial" panose="020B0604020202020204" pitchFamily="34" charset="0"/>
                <a:cs typeface="Arial" panose="020B0604020202020204" pitchFamily="34" charset="0"/>
              </a:rPr>
              <a:t> Hamilton Smith – </a:t>
            </a:r>
            <a:r>
              <a:rPr lang="en-US" sz="5200" dirty="0" err="1">
                <a:latin typeface="Arial" panose="020B0604020202020204" pitchFamily="34" charset="0"/>
                <a:cs typeface="Arial" panose="020B0604020202020204" pitchFamily="34" charset="0"/>
              </a:rPr>
              <a:t>HindII</a:t>
            </a:r>
            <a:r>
              <a:rPr lang="en-US" sz="5200" dirty="0">
                <a:latin typeface="Arial" panose="020B0604020202020204" pitchFamily="34" charset="0"/>
                <a:cs typeface="Arial" panose="020B0604020202020204" pitchFamily="34" charset="0"/>
              </a:rPr>
              <a:t> from a gram negative bacterium, </a:t>
            </a:r>
            <a:r>
              <a:rPr lang="en-US" sz="5200" i="1" u="sng" dirty="0" err="1">
                <a:latin typeface="Arial" panose="020B0604020202020204" pitchFamily="34" charset="0"/>
                <a:cs typeface="Arial" panose="020B0604020202020204" pitchFamily="34" charset="0"/>
              </a:rPr>
              <a:t>H</a:t>
            </a:r>
            <a:r>
              <a:rPr lang="en-US" sz="5200" i="1" dirty="0" err="1">
                <a:latin typeface="Arial" panose="020B0604020202020204" pitchFamily="34" charset="0"/>
                <a:cs typeface="Arial" panose="020B0604020202020204" pitchFamily="34" charset="0"/>
              </a:rPr>
              <a:t>emophilus</a:t>
            </a:r>
            <a:r>
              <a:rPr lang="en-US" sz="5200" i="1" dirty="0">
                <a:latin typeface="Arial" panose="020B0604020202020204" pitchFamily="34" charset="0"/>
                <a:cs typeface="Arial" panose="020B0604020202020204" pitchFamily="34" charset="0"/>
              </a:rPr>
              <a:t> </a:t>
            </a:r>
            <a:r>
              <a:rPr lang="en-US" sz="5200" i="1" u="sng" dirty="0" err="1">
                <a:latin typeface="Arial" panose="020B0604020202020204" pitchFamily="34" charset="0"/>
                <a:cs typeface="Arial" panose="020B0604020202020204" pitchFamily="34" charset="0"/>
              </a:rPr>
              <a:t>in</a:t>
            </a:r>
            <a:r>
              <a:rPr lang="en-US" sz="5200" i="1" dirty="0" err="1">
                <a:latin typeface="Arial" panose="020B0604020202020204" pitchFamily="34" charset="0"/>
                <a:cs typeface="Arial" panose="020B0604020202020204" pitchFamily="34" charset="0"/>
              </a:rPr>
              <a:t>fluenzae</a:t>
            </a:r>
            <a:r>
              <a:rPr lang="en-US" sz="5200" i="1" dirty="0">
                <a:latin typeface="Arial" panose="020B0604020202020204" pitchFamily="34" charset="0"/>
                <a:cs typeface="Arial" panose="020B0604020202020204" pitchFamily="34" charset="0"/>
              </a:rPr>
              <a:t> strain R</a:t>
            </a:r>
            <a:r>
              <a:rPr lang="en-US" sz="5200" i="1" u="sng" dirty="0">
                <a:latin typeface="Arial" panose="020B0604020202020204" pitchFamily="34" charset="0"/>
                <a:cs typeface="Arial" panose="020B0604020202020204" pitchFamily="34" charset="0"/>
              </a:rPr>
              <a:t>d</a:t>
            </a:r>
            <a:r>
              <a:rPr lang="en-US" sz="5200" dirty="0">
                <a:latin typeface="Arial" panose="020B0604020202020204" pitchFamily="34" charset="0"/>
                <a:cs typeface="Arial" panose="020B0604020202020204" pitchFamily="34" charset="0"/>
              </a:rPr>
              <a:t> </a:t>
            </a:r>
          </a:p>
          <a:p>
            <a:pPr eaLnBrk="1" hangingPunct="1">
              <a:lnSpc>
                <a:spcPct val="120000"/>
              </a:lnSpc>
              <a:buFontTx/>
              <a:buNone/>
              <a:defRPr/>
            </a:pPr>
            <a:endParaRPr lang="en-US" sz="5200" dirty="0">
              <a:latin typeface="Arial" panose="020B0604020202020204" pitchFamily="34" charset="0"/>
              <a:cs typeface="Arial" panose="020B0604020202020204" pitchFamily="34" charset="0"/>
            </a:endParaRPr>
          </a:p>
          <a:p>
            <a:pPr eaLnBrk="1" hangingPunct="1">
              <a:lnSpc>
                <a:spcPct val="120000"/>
              </a:lnSpc>
              <a:buFontTx/>
              <a:buNone/>
              <a:defRPr/>
            </a:pPr>
            <a:r>
              <a:rPr lang="en-US" sz="5200" b="1" dirty="0">
                <a:latin typeface="Arial" panose="020B0604020202020204" pitchFamily="34" charset="0"/>
                <a:cs typeface="Arial" panose="020B0604020202020204" pitchFamily="34" charset="0"/>
              </a:rPr>
              <a:t>1971</a:t>
            </a:r>
            <a:r>
              <a:rPr lang="en-US" sz="5200" dirty="0">
                <a:latin typeface="Arial" panose="020B0604020202020204" pitchFamily="34" charset="0"/>
                <a:cs typeface="Arial" panose="020B0604020202020204" pitchFamily="34" charset="0"/>
              </a:rPr>
              <a:t> Dan Nathans SV40 restriction map with 11 reproducible </a:t>
            </a:r>
            <a:r>
              <a:rPr lang="en-US" sz="5200" dirty="0" err="1">
                <a:latin typeface="Arial" panose="020B0604020202020204" pitchFamily="34" charset="0"/>
                <a:cs typeface="Arial" panose="020B0604020202020204" pitchFamily="34" charset="0"/>
              </a:rPr>
              <a:t>HindII</a:t>
            </a:r>
            <a:r>
              <a:rPr lang="en-US" sz="5200" dirty="0">
                <a:latin typeface="Arial" panose="020B0604020202020204" pitchFamily="34" charset="0"/>
                <a:cs typeface="Arial" panose="020B0604020202020204" pitchFamily="34" charset="0"/>
              </a:rPr>
              <a:t> DNA fragments (shared 1978 Nobel Prize with Hamilton Smith and Werner Abner)</a:t>
            </a:r>
          </a:p>
          <a:p>
            <a:pPr eaLnBrk="1" hangingPunct="1">
              <a:lnSpc>
                <a:spcPct val="120000"/>
              </a:lnSpc>
              <a:buFontTx/>
              <a:buNone/>
              <a:defRPr/>
            </a:pPr>
            <a:endParaRPr lang="en-US" sz="5200" dirty="0">
              <a:latin typeface="Arial" panose="020B0604020202020204" pitchFamily="34" charset="0"/>
              <a:cs typeface="Arial" panose="020B0604020202020204" pitchFamily="34" charset="0"/>
            </a:endParaRPr>
          </a:p>
          <a:p>
            <a:pPr eaLnBrk="1" hangingPunct="1">
              <a:lnSpc>
                <a:spcPct val="120000"/>
              </a:lnSpc>
              <a:buFontTx/>
              <a:buNone/>
              <a:defRPr/>
            </a:pPr>
            <a:r>
              <a:rPr lang="en-US" sz="5200" b="1" dirty="0">
                <a:latin typeface="Arial" panose="020B0604020202020204" pitchFamily="34" charset="0"/>
                <a:cs typeface="Arial" panose="020B0604020202020204" pitchFamily="34" charset="0"/>
              </a:rPr>
              <a:t>1973</a:t>
            </a:r>
            <a:r>
              <a:rPr lang="en-US" sz="5200" dirty="0">
                <a:latin typeface="Arial" panose="020B0604020202020204" pitchFamily="34" charset="0"/>
                <a:cs typeface="Arial" panose="020B0604020202020204" pitchFamily="34" charset="0"/>
              </a:rPr>
              <a:t> Herb Boyer &amp; Stanley Cohen –first recombinant DNA molecules joining pieces of two plasmid DNAs </a:t>
            </a:r>
          </a:p>
          <a:p>
            <a:pPr>
              <a:lnSpc>
                <a:spcPct val="120000"/>
              </a:lnSpc>
              <a:buNone/>
              <a:defRPr/>
            </a:pPr>
            <a:endParaRPr lang="en-US" sz="5200" b="1" dirty="0">
              <a:latin typeface="Arial" panose="020B0604020202020204" pitchFamily="34" charset="0"/>
              <a:cs typeface="Arial" panose="020B0604020202020204" pitchFamily="34" charset="0"/>
            </a:endParaRPr>
          </a:p>
          <a:p>
            <a:pPr>
              <a:lnSpc>
                <a:spcPct val="120000"/>
              </a:lnSpc>
              <a:buNone/>
              <a:defRPr/>
            </a:pPr>
            <a:r>
              <a:rPr lang="en-US" sz="5200" b="1" dirty="0">
                <a:latin typeface="Arial" panose="020B0604020202020204" pitchFamily="34" charset="0"/>
                <a:cs typeface="Arial" panose="020B0604020202020204" pitchFamily="34" charset="0"/>
              </a:rPr>
              <a:t>1974 </a:t>
            </a:r>
            <a:r>
              <a:rPr lang="en-US" sz="5200" dirty="0">
                <a:latin typeface="Arial" panose="020B0604020202020204" pitchFamily="34" charset="0"/>
                <a:cs typeface="Arial" panose="020B0604020202020204" pitchFamily="34" charset="0"/>
              </a:rPr>
              <a:t>Boyer, Cohen, Baltimore, </a:t>
            </a:r>
            <a:r>
              <a:rPr lang="en-US" sz="5200" dirty="0" err="1">
                <a:latin typeface="Arial" panose="020B0604020202020204" pitchFamily="34" charset="0"/>
                <a:cs typeface="Arial" panose="020B0604020202020204" pitchFamily="34" charset="0"/>
              </a:rPr>
              <a:t>Hogness</a:t>
            </a:r>
            <a:r>
              <a:rPr lang="en-US" sz="5200" dirty="0">
                <a:latin typeface="Arial" panose="020B0604020202020204" pitchFamily="34" charset="0"/>
                <a:cs typeface="Arial" panose="020B0604020202020204" pitchFamily="34" charset="0"/>
              </a:rPr>
              <a:t>, Nathans, Watson &amp; others call for regulatory commission and limitations on research</a:t>
            </a:r>
          </a:p>
          <a:p>
            <a:pPr>
              <a:lnSpc>
                <a:spcPct val="120000"/>
              </a:lnSpc>
              <a:buNone/>
              <a:defRPr/>
            </a:pPr>
            <a:endParaRPr lang="en-US" sz="5200" dirty="0">
              <a:latin typeface="Arial" panose="020B0604020202020204" pitchFamily="34" charset="0"/>
              <a:cs typeface="Arial" panose="020B0604020202020204" pitchFamily="34" charset="0"/>
            </a:endParaRPr>
          </a:p>
          <a:p>
            <a:pPr>
              <a:lnSpc>
                <a:spcPct val="120000"/>
              </a:lnSpc>
              <a:buNone/>
              <a:defRPr/>
            </a:pPr>
            <a:r>
              <a:rPr lang="en-US" sz="5200" b="1" dirty="0">
                <a:latin typeface="Arial" panose="020B0604020202020204" pitchFamily="34" charset="0"/>
                <a:cs typeface="Arial" panose="020B0604020202020204" pitchFamily="34" charset="0"/>
              </a:rPr>
              <a:t>1975</a:t>
            </a:r>
            <a:r>
              <a:rPr lang="en-US" sz="5200" dirty="0">
                <a:latin typeface="Arial" panose="020B0604020202020204" pitchFamily="34" charset="0"/>
                <a:cs typeface="Arial" panose="020B0604020202020204" pitchFamily="34" charset="0"/>
              </a:rPr>
              <a:t> “Asilomar” meeting and moratorium on recombinant DNA experimentation – first self-imposed restrictions on government funded research imposed by the scientific community</a:t>
            </a:r>
          </a:p>
          <a:p>
            <a:pPr>
              <a:lnSpc>
                <a:spcPct val="80000"/>
              </a:lnSpc>
              <a:buNone/>
              <a:defRPr/>
            </a:pPr>
            <a:endParaRPr lang="en-US" sz="5200" dirty="0">
              <a:latin typeface="Arial" panose="020B0604020202020204" pitchFamily="34" charset="0"/>
              <a:cs typeface="Arial" panose="020B0604020202020204" pitchFamily="34" charset="0"/>
            </a:endParaRPr>
          </a:p>
          <a:p>
            <a:pPr>
              <a:lnSpc>
                <a:spcPct val="120000"/>
              </a:lnSpc>
              <a:buNone/>
              <a:defRPr/>
            </a:pPr>
            <a:r>
              <a:rPr lang="en-US" sz="5200" b="1" dirty="0">
                <a:latin typeface="Arial" panose="020B0604020202020204" pitchFamily="34" charset="0"/>
                <a:cs typeface="Arial" panose="020B0604020202020204" pitchFamily="34" charset="0"/>
              </a:rPr>
              <a:t>1975-76 </a:t>
            </a:r>
            <a:r>
              <a:rPr lang="en-US" sz="5200" dirty="0">
                <a:latin typeface="Arial" panose="020B0604020202020204" pitchFamily="34" charset="0"/>
                <a:cs typeface="Arial" panose="020B0604020202020204" pitchFamily="34" charset="0"/>
              </a:rPr>
              <a:t>Recombinant DNA Molecule Program Advisory Committee  (RAC) Guidelines for Recombinant DNA.  </a:t>
            </a:r>
            <a:r>
              <a:rPr lang="en-US" sz="5200" b="1" dirty="0">
                <a:latin typeface="Arial" panose="020B0604020202020204" pitchFamily="34" charset="0"/>
                <a:cs typeface="Arial" panose="020B0604020202020204" pitchFamily="34" charset="0"/>
              </a:rPr>
              <a:t>Current NIH guidelines are posted on the class</a:t>
            </a:r>
            <a:r>
              <a:rPr lang="en-US" sz="5200" dirty="0">
                <a:latin typeface="Arial" panose="020B0604020202020204" pitchFamily="34" charset="0"/>
                <a:cs typeface="Arial" panose="020B0604020202020204" pitchFamily="34" charset="0"/>
              </a:rPr>
              <a:t> Canvas site and are required documentation in every laboratory where recombinant DNA techniques are used at the University of Kentucky.</a:t>
            </a:r>
          </a:p>
          <a:p>
            <a:pPr eaLnBrk="1" hangingPunct="1">
              <a:lnSpc>
                <a:spcPct val="80000"/>
              </a:lnSpc>
              <a:buFontTx/>
              <a:buNone/>
              <a:defRPr/>
            </a:pPr>
            <a:r>
              <a:rPr lang="en-US" sz="4000" dirty="0"/>
              <a:t> </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28600" y="381000"/>
            <a:ext cx="8229600" cy="1143000"/>
          </a:xfrm>
        </p:spPr>
        <p:txBody>
          <a:bodyPr/>
          <a:lstStyle/>
          <a:p>
            <a:pPr algn="l" eaLnBrk="1" hangingPunct="1"/>
            <a:r>
              <a:rPr lang="en-US" dirty="0"/>
              <a:t>    </a:t>
            </a:r>
            <a:r>
              <a:rPr lang="en-US" dirty="0">
                <a:solidFill>
                  <a:schemeClr val="accent2"/>
                </a:solidFill>
              </a:rPr>
              <a:t>1.</a:t>
            </a:r>
            <a:r>
              <a:rPr lang="en-US" dirty="0"/>
              <a:t> </a:t>
            </a:r>
            <a:r>
              <a:rPr lang="en-US" dirty="0">
                <a:solidFill>
                  <a:schemeClr val="tx2"/>
                </a:solidFill>
              </a:rPr>
              <a:t>5’ extension: </a:t>
            </a:r>
            <a:r>
              <a:rPr lang="en-US" dirty="0" err="1"/>
              <a:t>EcoRI</a:t>
            </a:r>
            <a:endParaRPr lang="en-US" dirty="0"/>
          </a:p>
        </p:txBody>
      </p:sp>
      <p:sp>
        <p:nvSpPr>
          <p:cNvPr id="25603" name="Rectangle 3"/>
          <p:cNvSpPr>
            <a:spLocks noGrp="1" noChangeArrowheads="1"/>
          </p:cNvSpPr>
          <p:nvPr>
            <p:ph idx="1"/>
          </p:nvPr>
        </p:nvSpPr>
        <p:spPr>
          <a:xfrm>
            <a:off x="457200" y="1600200"/>
            <a:ext cx="8229600" cy="4525963"/>
          </a:xfrm>
        </p:spPr>
        <p:txBody>
          <a:bodyPr/>
          <a:lstStyle/>
          <a:p>
            <a:pPr eaLnBrk="1" hangingPunct="1">
              <a:buFontTx/>
              <a:buNone/>
            </a:pPr>
            <a:r>
              <a:rPr lang="en-US" dirty="0"/>
              <a:t/>
            </a:r>
            <a:br>
              <a:rPr lang="en-US" dirty="0"/>
            </a:br>
            <a:r>
              <a:rPr lang="en-US" dirty="0"/>
              <a:t> </a:t>
            </a:r>
            <a:r>
              <a:rPr lang="en-US" sz="4400" dirty="0">
                <a:solidFill>
                  <a:schemeClr val="accent2"/>
                </a:solidFill>
              </a:rPr>
              <a:t>2.</a:t>
            </a:r>
            <a:r>
              <a:rPr lang="en-US" dirty="0"/>
              <a:t> </a:t>
            </a:r>
            <a:r>
              <a:rPr lang="en-US" sz="4400" dirty="0">
                <a:solidFill>
                  <a:schemeClr val="tx2"/>
                </a:solidFill>
              </a:rPr>
              <a:t>3’ extension:</a:t>
            </a:r>
            <a:r>
              <a:rPr lang="en-US" sz="4400" dirty="0"/>
              <a:t> </a:t>
            </a:r>
            <a:r>
              <a:rPr lang="en-US" sz="4400" dirty="0" err="1"/>
              <a:t>KpnI</a:t>
            </a:r>
            <a:endParaRPr lang="en-US" sz="4400" dirty="0"/>
          </a:p>
        </p:txBody>
      </p:sp>
      <p:pic>
        <p:nvPicPr>
          <p:cNvPr id="25604" name="Picture 4" descr="EcoR-I-cutsite_1"/>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6096000" y="762000"/>
            <a:ext cx="1828800" cy="457200"/>
          </a:xfrm>
          <a:prstGeom prst="rect">
            <a:avLst/>
          </a:prstGeom>
          <a:noFill/>
          <a:ln w="9525">
            <a:noFill/>
            <a:miter lim="800000"/>
            <a:headEnd/>
            <a:tailEnd/>
          </a:ln>
        </p:spPr>
      </p:pic>
      <p:pic>
        <p:nvPicPr>
          <p:cNvPr id="25605" name="Picture 5" descr="GGTACC"/>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bwMode="auto">
          <a:xfrm>
            <a:off x="6096000" y="2286000"/>
            <a:ext cx="1873250" cy="457200"/>
          </a:xfrm>
          <a:prstGeom prst="rect">
            <a:avLst/>
          </a:prstGeom>
          <a:noFill/>
          <a:ln w="9525">
            <a:noFill/>
            <a:miter lim="800000"/>
            <a:headEnd/>
            <a:tailEnd/>
          </a:ln>
        </p:spPr>
      </p:pic>
      <p:sp>
        <p:nvSpPr>
          <p:cNvPr id="25606" name="Rectangle 6"/>
          <p:cNvSpPr>
            <a:spLocks noChangeArrowheads="1"/>
          </p:cNvSpPr>
          <p:nvPr/>
        </p:nvSpPr>
        <p:spPr bwMode="auto">
          <a:xfrm>
            <a:off x="457200" y="3276600"/>
            <a:ext cx="8229600" cy="11430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1F497D"/>
                </a:solidFill>
                <a:effectLst/>
                <a:uLnTx/>
                <a:uFillTx/>
                <a:latin typeface="Arial" charset="0"/>
                <a:ea typeface="+mn-ea"/>
                <a:cs typeface="+mn-cs"/>
              </a:rPr>
              <a:t>   </a:t>
            </a:r>
            <a:r>
              <a:rPr kumimoji="0" lang="en-US" sz="4400" b="0" i="0" u="none" strike="noStrike" kern="1200" cap="none" spc="0" normalizeH="0" baseline="0" noProof="0" dirty="0">
                <a:ln>
                  <a:noFill/>
                </a:ln>
                <a:solidFill>
                  <a:srgbClr val="C0504D"/>
                </a:solidFill>
                <a:effectLst/>
                <a:uLnTx/>
                <a:uFillTx/>
                <a:latin typeface="Arial" charset="0"/>
                <a:ea typeface="+mn-ea"/>
                <a:cs typeface="+mn-cs"/>
              </a:rPr>
              <a:t>3.</a:t>
            </a:r>
            <a:r>
              <a:rPr kumimoji="0" lang="en-US" sz="4400" b="0" i="0" u="none" strike="noStrike" kern="1200" cap="none" spc="0" normalizeH="0" baseline="0" noProof="0" dirty="0">
                <a:ln>
                  <a:noFill/>
                </a:ln>
                <a:solidFill>
                  <a:srgbClr val="1F497D"/>
                </a:solidFill>
                <a:effectLst/>
                <a:uLnTx/>
                <a:uFillTx/>
                <a:latin typeface="Arial" charset="0"/>
                <a:ea typeface="+mn-ea"/>
                <a:cs typeface="+mn-cs"/>
              </a:rPr>
              <a:t> Blunt: </a:t>
            </a:r>
            <a:r>
              <a:rPr kumimoji="0" lang="en-US" sz="4400" b="0" i="0" u="none" strike="noStrike" kern="1200" cap="none" spc="0" normalizeH="0" baseline="0" noProof="0" dirty="0" err="1">
                <a:ln>
                  <a:noFill/>
                </a:ln>
                <a:solidFill>
                  <a:prstClr val="black"/>
                </a:solidFill>
                <a:effectLst/>
                <a:uLnTx/>
                <a:uFillTx/>
                <a:latin typeface="Arial" charset="0"/>
                <a:ea typeface="+mn-ea"/>
                <a:cs typeface="+mn-cs"/>
              </a:rPr>
              <a:t>SmaI</a:t>
            </a:r>
            <a:endParaRPr kumimoji="0" lang="en-US" sz="44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25607" name="Picture 7" descr="CCCGG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Lst>
          </a:blip>
          <a:srcRect/>
          <a:stretch>
            <a:fillRect/>
          </a:stretch>
        </p:blipFill>
        <p:spPr bwMode="auto">
          <a:xfrm>
            <a:off x="6177724" y="3619500"/>
            <a:ext cx="1773238" cy="457200"/>
          </a:xfrm>
          <a:prstGeom prst="rect">
            <a:avLst/>
          </a:prstGeom>
          <a:noFill/>
          <a:ln w="9525">
            <a:noFill/>
            <a:miter lim="800000"/>
            <a:headEnd/>
            <a:tailEnd/>
          </a:ln>
        </p:spPr>
      </p:pic>
      <p:sp>
        <p:nvSpPr>
          <p:cNvPr id="25608" name="Text Box 8"/>
          <p:cNvSpPr txBox="1">
            <a:spLocks noChangeArrowheads="1"/>
          </p:cNvSpPr>
          <p:nvPr/>
        </p:nvSpPr>
        <p:spPr bwMode="auto">
          <a:xfrm>
            <a:off x="152400" y="4419600"/>
            <a:ext cx="8839200" cy="2492990"/>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First off, recall that every restriction enzyme leaves one of three types of ends – only the 5’ extension and blunt ends are substrates for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exo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III. </a:t>
            </a:r>
          </a:p>
          <a:p>
            <a:pPr marL="0" marR="0" lvl="0" indent="0" algn="l" defTabSz="914400" rtl="0" eaLnBrk="1" fontAlgn="base" latinLnBrk="0" hangingPunct="1">
              <a:lnSpc>
                <a:spcPct val="100000"/>
              </a:lnSpc>
              <a:spcBef>
                <a:spcPct val="50000"/>
              </a:spcBef>
              <a:spcAft>
                <a:spcPct val="0"/>
              </a:spcAft>
              <a:buClrTx/>
              <a:buSzTx/>
              <a:buFontTx/>
              <a:buNone/>
              <a:tabLst/>
              <a:defRPr/>
            </a:pPr>
            <a:r>
              <a:rPr lang="en-US" sz="2000" b="1" dirty="0">
                <a:solidFill>
                  <a:prstClr val="black"/>
                </a:solidFill>
                <a:latin typeface="Times New Roman" panose="02020603050405020304" pitchFamily="18" charset="0"/>
                <a:cs typeface="Times New Roman" panose="02020603050405020304" pitchFamily="18" charset="0"/>
              </a:rPr>
              <a:t>Why?</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Exo III</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requires that the 3’ end of the </a:t>
            </a:r>
            <a:r>
              <a:rPr lang="en-US" sz="2000" dirty="0">
                <a:solidFill>
                  <a:prstClr val="black"/>
                </a:solidFill>
                <a:latin typeface="Times New Roman" panose="02020603050405020304" pitchFamily="18" charset="0"/>
                <a:cs typeface="Times New Roman" panose="02020603050405020304" pitchFamily="18" charset="0"/>
              </a:rPr>
              <a:t>cut DNA to </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be base paired (i.e., double stranded) in order to initiate the exonuclease activity!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lang="en-US" sz="2000"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4162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533400"/>
            <a:ext cx="8305800" cy="3693319"/>
          </a:xfrm>
          <a:prstGeom prst="rect">
            <a:avLst/>
          </a:prstGeom>
        </p:spPr>
        <p:txBody>
          <a:bodyPr wrap="square">
            <a:spAutoFit/>
          </a:bodyPr>
          <a:lstStyle/>
          <a:p>
            <a:r>
              <a:rPr lang="en-US" b="1" dirty="0">
                <a:solidFill>
                  <a:schemeClr val="accent2"/>
                </a:solidFill>
              </a:rPr>
              <a:t>Exonuclease III</a:t>
            </a:r>
            <a:r>
              <a:rPr lang="en-US" dirty="0"/>
              <a:t> – requires a double-stranded template but degrades only in the 3'-&gt;5‘ direction; fully </a:t>
            </a:r>
            <a:r>
              <a:rPr lang="en-US" dirty="0" err="1"/>
              <a:t>ssDNAs</a:t>
            </a:r>
            <a:r>
              <a:rPr lang="en-US" dirty="0"/>
              <a:t> are </a:t>
            </a:r>
            <a:r>
              <a:rPr lang="en-US" u="sng" dirty="0"/>
              <a:t>not</a:t>
            </a:r>
            <a:r>
              <a:rPr lang="en-US" dirty="0"/>
              <a:t> degraded; </a:t>
            </a:r>
            <a:endParaRPr lang="en-US" dirty="0" smtClean="0"/>
          </a:p>
          <a:p>
            <a:endParaRPr lang="en-US" dirty="0"/>
          </a:p>
          <a:p>
            <a:r>
              <a:rPr lang="en-US" dirty="0" smtClean="0"/>
              <a:t>In addition to 3’ </a:t>
            </a:r>
            <a:r>
              <a:rPr lang="en-US" dirty="0" err="1" smtClean="0"/>
              <a:t>ss</a:t>
            </a:r>
            <a:r>
              <a:rPr lang="en-US" dirty="0" smtClean="0"/>
              <a:t> extensions, </a:t>
            </a:r>
            <a:r>
              <a:rPr lang="en-US" dirty="0" err="1" smtClean="0"/>
              <a:t>ExoIII</a:t>
            </a:r>
            <a:r>
              <a:rPr lang="en-US" dirty="0" smtClean="0"/>
              <a:t> does </a:t>
            </a:r>
            <a:r>
              <a:rPr lang="en-US" dirty="0"/>
              <a:t>not move through a </a:t>
            </a:r>
            <a:r>
              <a:rPr lang="en-US" b="1" dirty="0" err="1"/>
              <a:t>phosphothioate</a:t>
            </a:r>
            <a:r>
              <a:rPr lang="en-US" b="1" dirty="0"/>
              <a:t> </a:t>
            </a:r>
            <a:r>
              <a:rPr lang="en-US" b="1" dirty="0" smtClean="0"/>
              <a:t>linkage. </a:t>
            </a:r>
            <a:r>
              <a:rPr lang="en-US" dirty="0" smtClean="0"/>
              <a:t>“</a:t>
            </a:r>
          </a:p>
          <a:p>
            <a:endParaRPr lang="en-US" dirty="0"/>
          </a:p>
          <a:p>
            <a:r>
              <a:rPr lang="en-US" dirty="0" smtClean="0"/>
              <a:t>Filling </a:t>
            </a:r>
            <a:r>
              <a:rPr lang="en-US" dirty="0"/>
              <a:t>in” a 5’ extension sticky end with </a:t>
            </a:r>
            <a:r>
              <a:rPr lang="en-US" dirty="0" err="1"/>
              <a:t>phosphothioate</a:t>
            </a:r>
            <a:r>
              <a:rPr lang="en-US" dirty="0"/>
              <a:t> (S-containing) nucleotide with DNA polymerase </a:t>
            </a:r>
            <a:r>
              <a:rPr lang="en-US" dirty="0" smtClean="0"/>
              <a:t>blocks </a:t>
            </a:r>
            <a:r>
              <a:rPr lang="en-US" dirty="0" err="1"/>
              <a:t>exo</a:t>
            </a:r>
            <a:r>
              <a:rPr lang="en-US" dirty="0"/>
              <a:t> III cleavage from that restriction endonuclease cleavage site </a:t>
            </a:r>
            <a:r>
              <a:rPr lang="en-US" dirty="0" err="1"/>
              <a:t>site</a:t>
            </a:r>
            <a:endParaRPr lang="en-US" dirty="0"/>
          </a:p>
          <a:p>
            <a:endParaRPr lang="en-US" b="1" dirty="0" smtClean="0"/>
          </a:p>
          <a:p>
            <a:endParaRPr lang="en-US" b="1" dirty="0"/>
          </a:p>
          <a:p>
            <a:r>
              <a:rPr lang="en-US" b="1" dirty="0" smtClean="0"/>
              <a:t>Combine </a:t>
            </a:r>
            <a:r>
              <a:rPr lang="en-US" b="1" dirty="0"/>
              <a:t>this specificity with mung bean nuclease to make a series of </a:t>
            </a:r>
            <a:r>
              <a:rPr lang="en-US" b="1" i="1" dirty="0"/>
              <a:t>unidirectional</a:t>
            </a:r>
            <a:r>
              <a:rPr lang="en-US" b="1" dirty="0"/>
              <a:t> deletions within a gene</a:t>
            </a:r>
            <a:r>
              <a:rPr lang="en-US" dirty="0"/>
              <a:t>. </a:t>
            </a:r>
          </a:p>
        </p:txBody>
      </p:sp>
      <p:pic>
        <p:nvPicPr>
          <p:cNvPr id="5" name="Picture 4"/>
          <p:cNvPicPr>
            <a:picLocks noChangeAspect="1"/>
          </p:cNvPicPr>
          <p:nvPr/>
        </p:nvPicPr>
        <p:blipFill>
          <a:blip r:embed="rId2"/>
          <a:stretch>
            <a:fillRect/>
          </a:stretch>
        </p:blipFill>
        <p:spPr>
          <a:xfrm>
            <a:off x="3429000" y="4219374"/>
            <a:ext cx="4651651" cy="2505673"/>
          </a:xfrm>
          <a:prstGeom prst="rect">
            <a:avLst/>
          </a:prstGeom>
        </p:spPr>
      </p:pic>
    </p:spTree>
    <p:extLst>
      <p:ext uri="{BB962C8B-B14F-4D97-AF65-F5344CB8AC3E}">
        <p14:creationId xmlns:p14="http://schemas.microsoft.com/office/powerpoint/2010/main" val="349974823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0" y="381000"/>
            <a:ext cx="8229600" cy="1143000"/>
          </a:xfrm>
        </p:spPr>
        <p:txBody>
          <a:bodyPr/>
          <a:lstStyle/>
          <a:p>
            <a:pPr algn="l" eaLnBrk="1" hangingPunct="1"/>
            <a:r>
              <a:rPr lang="en-US" dirty="0"/>
              <a:t>    </a:t>
            </a:r>
            <a:r>
              <a:rPr lang="en-US" dirty="0">
                <a:solidFill>
                  <a:schemeClr val="accent2"/>
                </a:solidFill>
              </a:rPr>
              <a:t>1.</a:t>
            </a:r>
            <a:r>
              <a:rPr lang="en-US" dirty="0"/>
              <a:t> </a:t>
            </a:r>
            <a:r>
              <a:rPr lang="en-US" dirty="0">
                <a:solidFill>
                  <a:schemeClr val="tx2"/>
                </a:solidFill>
              </a:rPr>
              <a:t>5’ extension: </a:t>
            </a:r>
            <a:r>
              <a:rPr lang="en-US" dirty="0" err="1"/>
              <a:t>EcoRI</a:t>
            </a:r>
            <a:endParaRPr lang="en-US" dirty="0"/>
          </a:p>
        </p:txBody>
      </p:sp>
      <p:pic>
        <p:nvPicPr>
          <p:cNvPr id="25604" name="Picture 4" descr="EcoR-I-cutsite_1"/>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6096000" y="762000"/>
            <a:ext cx="1828800" cy="457200"/>
          </a:xfrm>
          <a:prstGeom prst="rect">
            <a:avLst/>
          </a:prstGeom>
          <a:noFill/>
          <a:ln w="9525">
            <a:noFill/>
            <a:miter lim="800000"/>
            <a:headEnd/>
            <a:tailEnd/>
          </a:ln>
        </p:spPr>
      </p:pic>
      <p:sp>
        <p:nvSpPr>
          <p:cNvPr id="25606" name="Rectangle 6"/>
          <p:cNvSpPr>
            <a:spLocks noChangeArrowheads="1"/>
          </p:cNvSpPr>
          <p:nvPr/>
        </p:nvSpPr>
        <p:spPr bwMode="auto">
          <a:xfrm>
            <a:off x="7345" y="1428750"/>
            <a:ext cx="8229600" cy="11430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1F497D"/>
                </a:solidFill>
                <a:effectLst/>
                <a:uLnTx/>
                <a:uFillTx/>
                <a:latin typeface="Arial" charset="0"/>
                <a:ea typeface="+mn-ea"/>
                <a:cs typeface="+mn-cs"/>
              </a:rPr>
              <a:t>   </a:t>
            </a:r>
            <a:r>
              <a:rPr lang="en-US" sz="4400" dirty="0">
                <a:solidFill>
                  <a:srgbClr val="C0504D"/>
                </a:solidFill>
              </a:rPr>
              <a:t>2</a:t>
            </a:r>
            <a:r>
              <a:rPr kumimoji="0" lang="en-US" sz="4400" b="0" i="0" u="none" strike="noStrike" kern="1200" cap="none" spc="0" normalizeH="0" baseline="0" noProof="0" dirty="0" smtClean="0">
                <a:ln>
                  <a:noFill/>
                </a:ln>
                <a:solidFill>
                  <a:srgbClr val="C0504D"/>
                </a:solidFill>
                <a:effectLst/>
                <a:uLnTx/>
                <a:uFillTx/>
                <a:latin typeface="Arial" charset="0"/>
                <a:ea typeface="+mn-ea"/>
                <a:cs typeface="+mn-cs"/>
              </a:rPr>
              <a:t>.</a:t>
            </a:r>
            <a:r>
              <a:rPr kumimoji="0" lang="en-US" sz="4400" b="0" i="0" u="none" strike="noStrike" kern="1200" cap="none" spc="0" normalizeH="0" baseline="0" noProof="0" dirty="0" smtClean="0">
                <a:ln>
                  <a:noFill/>
                </a:ln>
                <a:solidFill>
                  <a:srgbClr val="1F497D"/>
                </a:solidFill>
                <a:effectLst/>
                <a:uLnTx/>
                <a:uFillTx/>
                <a:latin typeface="Arial" charset="0"/>
                <a:ea typeface="+mn-ea"/>
                <a:cs typeface="+mn-cs"/>
              </a:rPr>
              <a:t> </a:t>
            </a:r>
            <a:r>
              <a:rPr kumimoji="0" lang="en-US" sz="4400" b="0" i="0" u="none" strike="noStrike" kern="1200" cap="none" spc="0" normalizeH="0" baseline="0" noProof="0" dirty="0">
                <a:ln>
                  <a:noFill/>
                </a:ln>
                <a:solidFill>
                  <a:srgbClr val="1F497D"/>
                </a:solidFill>
                <a:effectLst/>
                <a:uLnTx/>
                <a:uFillTx/>
                <a:latin typeface="Arial" charset="0"/>
                <a:ea typeface="+mn-ea"/>
                <a:cs typeface="+mn-cs"/>
              </a:rPr>
              <a:t>Blunt: </a:t>
            </a:r>
            <a:r>
              <a:rPr kumimoji="0" lang="en-US" sz="4400" b="0" i="0" u="none" strike="noStrike" kern="1200" cap="none" spc="0" normalizeH="0" baseline="0" noProof="0" dirty="0" err="1">
                <a:ln>
                  <a:noFill/>
                </a:ln>
                <a:solidFill>
                  <a:prstClr val="black"/>
                </a:solidFill>
                <a:effectLst/>
                <a:uLnTx/>
                <a:uFillTx/>
                <a:latin typeface="Arial" charset="0"/>
                <a:ea typeface="+mn-ea"/>
                <a:cs typeface="+mn-cs"/>
              </a:rPr>
              <a:t>SmaI</a:t>
            </a:r>
            <a:endParaRPr kumimoji="0" lang="en-US" sz="44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25607" name="Picture 7" descr="CCCGG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bwMode="auto">
          <a:xfrm>
            <a:off x="6096000" y="1617184"/>
            <a:ext cx="1773238" cy="457200"/>
          </a:xfrm>
          <a:prstGeom prst="rect">
            <a:avLst/>
          </a:prstGeom>
          <a:noFill/>
          <a:ln w="9525">
            <a:noFill/>
            <a:miter lim="800000"/>
            <a:headEnd/>
            <a:tailEnd/>
          </a:ln>
        </p:spPr>
      </p:pic>
      <p:sp>
        <p:nvSpPr>
          <p:cNvPr id="25608" name="Text Box 8"/>
          <p:cNvSpPr txBox="1">
            <a:spLocks noChangeArrowheads="1"/>
          </p:cNvSpPr>
          <p:nvPr/>
        </p:nvSpPr>
        <p:spPr bwMode="auto">
          <a:xfrm>
            <a:off x="152400" y="2664934"/>
            <a:ext cx="8839200" cy="3970318"/>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charset="0"/>
                <a:ea typeface="+mn-ea"/>
                <a:cs typeface="+mn-cs"/>
              </a:rPr>
              <a:t>Cut</a:t>
            </a:r>
            <a:r>
              <a:rPr kumimoji="0" lang="en-US" sz="2400" b="0" i="0" u="none" strike="noStrike" kern="1200" cap="none" spc="0" normalizeH="0" noProof="0" dirty="0" smtClean="0">
                <a:ln>
                  <a:noFill/>
                </a:ln>
                <a:solidFill>
                  <a:prstClr val="black"/>
                </a:solidFill>
                <a:effectLst/>
                <a:uLnTx/>
                <a:uFillTx/>
                <a:latin typeface="Arial" charset="0"/>
                <a:ea typeface="+mn-ea"/>
                <a:cs typeface="+mn-cs"/>
              </a:rPr>
              <a:t> the multiple cloning site with </a:t>
            </a:r>
            <a:r>
              <a:rPr kumimoji="0" lang="en-US" sz="2400" b="0" i="0" u="none" strike="noStrike" kern="1200" cap="none" spc="0" normalizeH="0" noProof="0" dirty="0" err="1" smtClean="0">
                <a:ln>
                  <a:noFill/>
                </a:ln>
                <a:solidFill>
                  <a:prstClr val="black"/>
                </a:solidFill>
                <a:effectLst/>
                <a:uLnTx/>
                <a:uFillTx/>
                <a:latin typeface="Arial" charset="0"/>
                <a:ea typeface="+mn-ea"/>
                <a:cs typeface="+mn-cs"/>
              </a:rPr>
              <a:t>SmaI</a:t>
            </a:r>
            <a:r>
              <a:rPr kumimoji="0" lang="en-US" sz="2400" b="0" i="0" u="none" strike="noStrike" kern="1200" cap="none" spc="0" normalizeH="0" noProof="0" dirty="0" smtClean="0">
                <a:ln>
                  <a:noFill/>
                </a:ln>
                <a:solidFill>
                  <a:prstClr val="black"/>
                </a:solidFill>
                <a:effectLst/>
                <a:uLnTx/>
                <a:uFillTx/>
                <a:latin typeface="Arial" charset="0"/>
                <a:ea typeface="+mn-ea"/>
                <a:cs typeface="+mn-cs"/>
              </a:rPr>
              <a:t> and EcoRI.  </a:t>
            </a:r>
          </a:p>
          <a:p>
            <a:pPr marL="0" marR="0" lvl="0" indent="0" algn="l" defTabSz="914400" rtl="0" eaLnBrk="1" fontAlgn="base" latinLnBrk="0" hangingPunct="1">
              <a:lnSpc>
                <a:spcPct val="100000"/>
              </a:lnSpc>
              <a:spcBef>
                <a:spcPct val="50000"/>
              </a:spcBef>
              <a:spcAft>
                <a:spcPct val="0"/>
              </a:spcAft>
              <a:buClrTx/>
              <a:buSzTx/>
              <a:buFontTx/>
              <a:buNone/>
              <a:tabLst/>
              <a:defRPr/>
            </a:pPr>
            <a:r>
              <a:rPr lang="en-US" sz="2400" baseline="0" dirty="0" smtClean="0">
                <a:solidFill>
                  <a:prstClr val="black"/>
                </a:solidFill>
              </a:rPr>
              <a:t>Add</a:t>
            </a:r>
            <a:r>
              <a:rPr lang="en-US" sz="2400" dirty="0" smtClean="0">
                <a:solidFill>
                  <a:prstClr val="black"/>
                </a:solidFill>
              </a:rPr>
              <a:t> DNA polymerase and dNTPs to blunt the sticky EcoRI ends; use </a:t>
            </a:r>
            <a:r>
              <a:rPr lang="en-US" sz="2400" dirty="0" err="1" smtClean="0">
                <a:solidFill>
                  <a:prstClr val="black"/>
                </a:solidFill>
              </a:rPr>
              <a:t>phosphothioate</a:t>
            </a:r>
            <a:r>
              <a:rPr lang="en-US" sz="2400" dirty="0" smtClean="0">
                <a:solidFill>
                  <a:prstClr val="black"/>
                </a:solidFill>
              </a:rPr>
              <a:t> </a:t>
            </a:r>
            <a:r>
              <a:rPr lang="en-US" sz="2400" dirty="0" err="1" smtClean="0">
                <a:solidFill>
                  <a:prstClr val="black"/>
                </a:solidFill>
              </a:rPr>
              <a:t>dTTP</a:t>
            </a:r>
            <a:endParaRPr lang="en-US" sz="2400" dirty="0" smtClean="0">
              <a:solidFill>
                <a:prstClr val="black"/>
              </a:solidFill>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charset="0"/>
                <a:ea typeface="+mn-ea"/>
                <a:cs typeface="+mn-cs"/>
              </a:rPr>
              <a:t>The filled</a:t>
            </a:r>
            <a:r>
              <a:rPr kumimoji="0" lang="en-US" sz="2400" b="0" i="0" u="none" strike="noStrike" kern="1200" cap="none" spc="0" normalizeH="0" noProof="0" dirty="0" smtClean="0">
                <a:ln>
                  <a:noFill/>
                </a:ln>
                <a:solidFill>
                  <a:prstClr val="black"/>
                </a:solidFill>
                <a:effectLst/>
                <a:uLnTx/>
                <a:uFillTx/>
                <a:latin typeface="Arial" charset="0"/>
                <a:ea typeface="+mn-ea"/>
                <a:cs typeface="+mn-cs"/>
              </a:rPr>
              <a:t> in ends now look like 5’…GAAsTsT3’</a:t>
            </a:r>
          </a:p>
          <a:p>
            <a:pPr marL="0" marR="0" lvl="0" indent="0" algn="l" defTabSz="914400" rtl="0" eaLnBrk="1" fontAlgn="base" latinLnBrk="0" hangingPunct="1">
              <a:lnSpc>
                <a:spcPct val="100000"/>
              </a:lnSpc>
              <a:spcBef>
                <a:spcPct val="50000"/>
              </a:spcBef>
              <a:spcAft>
                <a:spcPct val="0"/>
              </a:spcAft>
              <a:buClrTx/>
              <a:buSzTx/>
              <a:buFontTx/>
              <a:buNone/>
              <a:tabLst/>
              <a:defRPr/>
            </a:pPr>
            <a:r>
              <a:rPr lang="en-US" sz="2400" baseline="0" dirty="0">
                <a:solidFill>
                  <a:prstClr val="black"/>
                </a:solidFill>
              </a:rPr>
              <a:t>	</a:t>
            </a:r>
            <a:r>
              <a:rPr lang="en-US" sz="2400" baseline="0" dirty="0" smtClean="0">
                <a:solidFill>
                  <a:prstClr val="black"/>
                </a:solidFill>
              </a:rPr>
              <a:t>			       3’    CsTsTAA5’</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lang="en-US" sz="2400" dirty="0" smtClean="0">
                <a:solidFill>
                  <a:prstClr val="black"/>
                </a:solidFill>
              </a:rPr>
              <a:t>These filled in (</a:t>
            </a:r>
            <a:r>
              <a:rPr lang="en-US" sz="2400" dirty="0" err="1" smtClean="0">
                <a:solidFill>
                  <a:prstClr val="black"/>
                </a:solidFill>
              </a:rPr>
              <a:t>phosphothioate</a:t>
            </a:r>
            <a:r>
              <a:rPr lang="en-US" sz="2400" dirty="0" smtClean="0">
                <a:solidFill>
                  <a:prstClr val="black"/>
                </a:solidFill>
              </a:rPr>
              <a:t>) ends are now r</a:t>
            </a:r>
            <a:r>
              <a:rPr lang="en-US" sz="2400" baseline="0" dirty="0" smtClean="0">
                <a:solidFill>
                  <a:prstClr val="black"/>
                </a:solidFill>
              </a:rPr>
              <a:t>esistant</a:t>
            </a:r>
            <a:r>
              <a:rPr lang="en-US" sz="2400" dirty="0" smtClean="0">
                <a:solidFill>
                  <a:prstClr val="black"/>
                </a:solidFill>
              </a:rPr>
              <a:t> to </a:t>
            </a:r>
            <a:r>
              <a:rPr lang="en-US" sz="2400" dirty="0" err="1" smtClean="0">
                <a:solidFill>
                  <a:prstClr val="black"/>
                </a:solidFill>
              </a:rPr>
              <a:t>ExoIII</a:t>
            </a:r>
            <a:r>
              <a:rPr lang="en-US" sz="2400" dirty="0" smtClean="0">
                <a:solidFill>
                  <a:prstClr val="black"/>
                </a:solidFill>
              </a:rPr>
              <a:t> while the blunt </a:t>
            </a:r>
            <a:r>
              <a:rPr lang="en-US" sz="2400" dirty="0" err="1" smtClean="0">
                <a:solidFill>
                  <a:prstClr val="black"/>
                </a:solidFill>
              </a:rPr>
              <a:t>SmaI</a:t>
            </a:r>
            <a:r>
              <a:rPr lang="en-US" sz="2400" dirty="0" smtClean="0">
                <a:solidFill>
                  <a:prstClr val="black"/>
                </a:solidFill>
              </a:rPr>
              <a:t> ends remain sensitive to </a:t>
            </a:r>
            <a:r>
              <a:rPr lang="en-US" sz="2400" dirty="0" err="1" smtClean="0">
                <a:solidFill>
                  <a:prstClr val="black"/>
                </a:solidFill>
              </a:rPr>
              <a:t>ExoIII</a:t>
            </a: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2185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60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60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381000" y="304800"/>
            <a:ext cx="8305800" cy="563231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A5644E"/>
                </a:solidFill>
                <a:effectLst/>
                <a:uLnTx/>
                <a:uFillTx/>
                <a:latin typeface="Arial" charset="0"/>
                <a:ea typeface="+mn-ea"/>
                <a:cs typeface="+mn-cs"/>
              </a:rPr>
              <a:t>Double stranded </a:t>
            </a:r>
            <a:r>
              <a:rPr kumimoji="0" lang="en-US" sz="2000" b="1" i="0" u="none" strike="noStrike" kern="1200" cap="none" spc="0" normalizeH="0" baseline="0" noProof="0" dirty="0" err="1">
                <a:ln>
                  <a:noFill/>
                </a:ln>
                <a:solidFill>
                  <a:srgbClr val="A5644E"/>
                </a:solidFill>
                <a:effectLst/>
                <a:uLnTx/>
                <a:uFillTx/>
                <a:latin typeface="Arial" charset="0"/>
                <a:ea typeface="+mn-ea"/>
                <a:cs typeface="+mn-cs"/>
              </a:rPr>
              <a:t>exo-deoxyribonucelase</a:t>
            </a:r>
            <a:r>
              <a:rPr kumimoji="0" lang="en-US" sz="2000" b="0" i="0" u="none" strike="noStrike" kern="1200" cap="none" spc="0" normalizeH="0" baseline="0" noProof="0" dirty="0">
                <a:ln>
                  <a:noFill/>
                </a:ln>
                <a:solidFill>
                  <a:srgbClr val="A5644E"/>
                </a:solidFill>
                <a:effectLst/>
                <a:uLnTx/>
                <a:uFillTx/>
                <a:latin typeface="Arial" charset="0"/>
                <a:ea typeface="+mn-ea"/>
                <a:cs typeface="+mn-cs"/>
              </a:rPr>
              <a:t>:</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 Bal 31 (leaves mixture of  blunt &amp; staggered ends); making nested deletions of DNA.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A5644E"/>
                </a:solidFill>
                <a:effectLst/>
                <a:uLnTx/>
                <a:uFillTx/>
                <a:latin typeface="Arial" charset="0"/>
                <a:ea typeface="+mn-ea"/>
                <a:cs typeface="+mn-cs"/>
              </a:rPr>
              <a:t>Exonuclease III</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 (requires a double-stranded template but </a:t>
            </a: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degrades </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only </a:t>
            </a: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in the 3</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'-&gt;5</a:t>
            </a: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 direction; fully </a:t>
            </a:r>
            <a:r>
              <a:rPr kumimoji="0" lang="en-US" sz="2000" b="0" i="0" u="none" strike="noStrike" kern="1200" cap="none" spc="0" normalizeH="0" baseline="0" noProof="0" dirty="0" err="1" smtClean="0">
                <a:ln>
                  <a:noFill/>
                </a:ln>
                <a:solidFill>
                  <a:prstClr val="black"/>
                </a:solidFill>
                <a:effectLst/>
                <a:uLnTx/>
                <a:uFillTx/>
                <a:latin typeface="Arial" charset="0"/>
                <a:ea typeface="+mn-ea"/>
                <a:cs typeface="+mn-cs"/>
              </a:rPr>
              <a:t>ssDNAs</a:t>
            </a: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are </a:t>
            </a:r>
            <a:r>
              <a:rPr kumimoji="0" lang="en-US" sz="2000" b="0" i="0" u="sng" strike="noStrike" kern="1200" cap="none" spc="0" normalizeH="0" baseline="0" noProof="0" dirty="0">
                <a:ln>
                  <a:noFill/>
                </a:ln>
                <a:solidFill>
                  <a:prstClr val="black"/>
                </a:solidFill>
                <a:effectLst/>
                <a:uLnTx/>
                <a:uFillTx/>
                <a:latin typeface="Arial" charset="0"/>
                <a:ea typeface="+mn-ea"/>
                <a:cs typeface="+mn-cs"/>
              </a:rPr>
              <a:t>not</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degraded); Useful to make single </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stranded DNA for sequencing or mutagenesis.  Does not move through a </a:t>
            </a:r>
            <a:r>
              <a:rPr kumimoji="0" lang="en-US" sz="2000" b="1" i="0" u="none" strike="noStrike" kern="1200" cap="none" spc="0" normalizeH="0" baseline="0" noProof="0" dirty="0" err="1">
                <a:ln>
                  <a:noFill/>
                </a:ln>
                <a:solidFill>
                  <a:prstClr val="black"/>
                </a:solidFill>
                <a:effectLst/>
                <a:uLnTx/>
                <a:uFillTx/>
                <a:latin typeface="Arial" charset="0"/>
                <a:ea typeface="+mn-ea"/>
                <a:cs typeface="+mn-cs"/>
              </a:rPr>
              <a:t>phosphothioate</a:t>
            </a:r>
            <a:r>
              <a:rPr kumimoji="0" lang="en-US" sz="2000" b="1" i="0" u="none" strike="noStrike" kern="1200" cap="none" spc="0" normalizeH="0" baseline="0" noProof="0" dirty="0">
                <a:ln>
                  <a:noFill/>
                </a:ln>
                <a:solidFill>
                  <a:prstClr val="black"/>
                </a:solidFill>
                <a:effectLst/>
                <a:uLnTx/>
                <a:uFillTx/>
                <a:latin typeface="Arial" charset="0"/>
                <a:ea typeface="+mn-ea"/>
                <a:cs typeface="+mn-cs"/>
              </a:rPr>
              <a:t> linkage </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or a 3’ single-stranded extension.  </a:t>
            </a:r>
            <a:r>
              <a:rPr kumimoji="0" lang="en-US" sz="2000" b="1" i="0" u="none" strike="noStrike" kern="1200" cap="none" spc="0" normalizeH="0" baseline="0" noProof="0" dirty="0">
                <a:ln>
                  <a:noFill/>
                </a:ln>
                <a:solidFill>
                  <a:prstClr val="black"/>
                </a:solidFill>
                <a:effectLst/>
                <a:uLnTx/>
                <a:uFillTx/>
                <a:latin typeface="Arial" charset="0"/>
                <a:ea typeface="+mn-ea"/>
                <a:cs typeface="+mn-cs"/>
              </a:rPr>
              <a:t>Combine this specificity with mung bean nuclease to make a series of </a:t>
            </a:r>
            <a:r>
              <a:rPr kumimoji="0" lang="en-US" sz="2000" b="1" i="1" u="none" strike="noStrike" kern="1200" cap="none" spc="0" normalizeH="0" baseline="0" noProof="0" dirty="0">
                <a:ln>
                  <a:noFill/>
                </a:ln>
                <a:solidFill>
                  <a:prstClr val="black"/>
                </a:solidFill>
                <a:effectLst/>
                <a:uLnTx/>
                <a:uFillTx/>
                <a:latin typeface="Arial" charset="0"/>
                <a:ea typeface="+mn-ea"/>
                <a:cs typeface="+mn-cs"/>
              </a:rPr>
              <a:t>unidirectional</a:t>
            </a:r>
            <a:r>
              <a:rPr kumimoji="0" lang="en-US" sz="2000" b="1" i="0" u="none" strike="noStrike" kern="1200" cap="none" spc="0" normalizeH="0" baseline="0" noProof="0" dirty="0">
                <a:ln>
                  <a:noFill/>
                </a:ln>
                <a:solidFill>
                  <a:prstClr val="black"/>
                </a:solidFill>
                <a:effectLst/>
                <a:uLnTx/>
                <a:uFillTx/>
                <a:latin typeface="Arial" charset="0"/>
                <a:ea typeface="+mn-ea"/>
                <a:cs typeface="+mn-cs"/>
              </a:rPr>
              <a:t> deletions within a gene</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A5644E"/>
                </a:solidFill>
                <a:effectLst/>
                <a:uLnTx/>
                <a:uFillTx/>
                <a:latin typeface="Arial" charset="0"/>
                <a:ea typeface="+mn-ea"/>
                <a:cs typeface="+mn-cs"/>
              </a:rPr>
              <a:t>Double </a:t>
            </a:r>
            <a:r>
              <a:rPr kumimoji="0" lang="en-US" sz="2000" b="1" i="0" u="none" strike="noStrike" kern="1200" cap="none" spc="0" normalizeH="0" baseline="0" noProof="0" dirty="0">
                <a:ln>
                  <a:noFill/>
                </a:ln>
                <a:solidFill>
                  <a:srgbClr val="A5644E"/>
                </a:solidFill>
                <a:effectLst/>
                <a:uLnTx/>
                <a:uFillTx/>
                <a:latin typeface="Arial" charset="0"/>
                <a:ea typeface="+mn-ea"/>
                <a:cs typeface="+mn-cs"/>
              </a:rPr>
              <a:t>stranded </a:t>
            </a:r>
            <a:r>
              <a:rPr kumimoji="0" lang="en-US" sz="2000" b="1" i="0" u="none" strike="noStrike" kern="1200" cap="none" spc="0" normalizeH="0" baseline="0" noProof="0" dirty="0" err="1">
                <a:ln>
                  <a:noFill/>
                </a:ln>
                <a:solidFill>
                  <a:srgbClr val="A5644E"/>
                </a:solidFill>
                <a:effectLst/>
                <a:uLnTx/>
                <a:uFillTx/>
                <a:latin typeface="Arial" charset="0"/>
                <a:ea typeface="+mn-ea"/>
                <a:cs typeface="+mn-cs"/>
              </a:rPr>
              <a:t>endodeoxyribonuclease</a:t>
            </a:r>
            <a:r>
              <a:rPr kumimoji="0" lang="en-US" sz="2000" b="0" i="0" u="none" strike="noStrike" kern="1200" cap="none" spc="0" normalizeH="0" baseline="0" noProof="0" dirty="0">
                <a:ln>
                  <a:noFill/>
                </a:ln>
                <a:solidFill>
                  <a:srgbClr val="A5644E"/>
                </a:solidFill>
                <a:effectLst/>
                <a:uLnTx/>
                <a:uFillTx/>
                <a:latin typeface="Arial" charset="0"/>
                <a:ea typeface="+mn-ea"/>
                <a:cs typeface="+mn-cs"/>
              </a:rPr>
              <a:t>:</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 EcoRI (very sequence specific), </a:t>
            </a:r>
            <a:r>
              <a:rPr kumimoji="0" lang="en-US" sz="2000" b="1" i="0" u="none" strike="noStrike" kern="1200" cap="none" spc="0" normalizeH="0" baseline="0" noProof="0" dirty="0">
                <a:ln>
                  <a:noFill/>
                </a:ln>
                <a:solidFill>
                  <a:prstClr val="black"/>
                </a:solidFill>
                <a:effectLst/>
                <a:uLnTx/>
                <a:uFillTx/>
                <a:latin typeface="Arial" charset="0"/>
                <a:ea typeface="+mn-ea"/>
                <a:cs typeface="+mn-cs"/>
              </a:rPr>
              <a:t>DNase I</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 (little or no DNA sequence specificity), </a:t>
            </a:r>
            <a:r>
              <a:rPr kumimoji="0" lang="en-US" sz="2000" b="1" i="0" u="none" strike="noStrike" kern="1200" cap="none" spc="0" normalizeH="0" baseline="0" noProof="0" dirty="0">
                <a:ln>
                  <a:noFill/>
                </a:ln>
                <a:solidFill>
                  <a:prstClr val="black"/>
                </a:solidFill>
                <a:effectLst/>
                <a:uLnTx/>
                <a:uFillTx/>
                <a:latin typeface="Arial" charset="0"/>
                <a:ea typeface="+mn-ea"/>
                <a:cs typeface="+mn-cs"/>
              </a:rPr>
              <a:t>micrococcal nuclease</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 (RNA and DNA, little no specificity but </a:t>
            </a:r>
            <a:r>
              <a:rPr kumimoji="0" lang="en-US" sz="2000" b="0" i="0" u="sng" strike="noStrike" kern="1200" cap="none" spc="0" normalizeH="0" baseline="0" noProof="0" dirty="0">
                <a:ln>
                  <a:noFill/>
                </a:ln>
                <a:solidFill>
                  <a:prstClr val="black"/>
                </a:solidFill>
                <a:effectLst/>
                <a:uLnTx/>
                <a:uFillTx/>
                <a:latin typeface="Arial" charset="0"/>
                <a:ea typeface="+mn-ea"/>
                <a:cs typeface="+mn-cs"/>
              </a:rPr>
              <a:t>calcium dependent</a:t>
            </a: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2000" dirty="0">
              <a:solidFill>
                <a:prstClr val="black"/>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smtClean="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2000" b="1" dirty="0" err="1" smtClean="0">
                <a:solidFill>
                  <a:prstClr val="black"/>
                </a:solidFill>
              </a:rPr>
              <a:t>Micrococcal</a:t>
            </a:r>
            <a:r>
              <a:rPr lang="en-US" sz="2000" b="1" dirty="0" smtClean="0">
                <a:solidFill>
                  <a:prstClr val="black"/>
                </a:solidFill>
              </a:rPr>
              <a:t> nuclease is </a:t>
            </a:r>
            <a:r>
              <a:rPr lang="en-US" sz="2000" dirty="0" smtClean="0">
                <a:solidFill>
                  <a:prstClr val="black"/>
                </a:solidFill>
              </a:rPr>
              <a:t>used, for instance, to treat rabbit reticulocyte lysates to prepare mRNA-dependent in vitro translation systems used to make proteins for biological assays</a:t>
            </a:r>
            <a:endParaRPr kumimoji="0" lang="en-US" sz="20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7171" name="Rectangle 5"/>
          <p:cNvSpPr>
            <a:spLocks noChangeArrowheads="1"/>
          </p:cNvSpPr>
          <p:nvPr/>
        </p:nvSpPr>
        <p:spPr bwMode="auto">
          <a:xfrm>
            <a:off x="-304800" y="3414713"/>
            <a:ext cx="8686800" cy="2652712"/>
          </a:xfrm>
          <a:prstGeom prst="rect">
            <a:avLst/>
          </a:prstGeom>
          <a:noFill/>
          <a:ln w="9525">
            <a:noFill/>
            <a:miter lim="800000"/>
            <a:headEnd/>
            <a:tailEnd/>
          </a:ln>
        </p:spPr>
        <p:txBody>
          <a:bodyPr lIns="914112" tIns="914112" rIns="914112" bIns="914112"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
            </a:r>
            <a:br>
              <a:rPr kumimoji="0" lang="en-US" sz="1800" b="0" i="0" u="none" strike="noStrike" kern="1200" cap="none" spc="0" normalizeH="0" baseline="0" noProof="0">
                <a:ln>
                  <a:noFill/>
                </a:ln>
                <a:solidFill>
                  <a:prstClr val="black"/>
                </a:solidFill>
                <a:effectLst/>
                <a:uLnTx/>
                <a:uFillTx/>
                <a:latin typeface="Arial" charset="0"/>
                <a:ea typeface="+mn-ea"/>
                <a:cs typeface="+mn-cs"/>
              </a:rPr>
            </a:b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1570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533400" y="228600"/>
            <a:ext cx="8153400" cy="6494085"/>
          </a:xfrm>
          <a:prstGeom prst="rect">
            <a:avLst/>
          </a:prstGeom>
          <a:noFill/>
          <a:ln w="9525">
            <a:noFill/>
            <a:miter lim="800000"/>
            <a:headEnd/>
            <a:tailEnd/>
          </a:ln>
        </p:spPr>
        <p:txBody>
          <a:bodyPr>
            <a:spAutoFit/>
          </a:bodyPr>
          <a:lstStyle/>
          <a:p>
            <a:r>
              <a:rPr lang="en-US" sz="1600" b="1" dirty="0"/>
              <a:t>Enzymes that copy nucleic acids: Polymerases</a:t>
            </a:r>
            <a:r>
              <a:rPr lang="en-US" sz="1600" dirty="0"/>
              <a:t> – all synthesize in a 5'-&gt;3' direction, </a:t>
            </a:r>
            <a:r>
              <a:rPr lang="en-US" sz="1600" dirty="0">
                <a:solidFill>
                  <a:schemeClr val="accent2"/>
                </a:solidFill>
              </a:rPr>
              <a:t>differ in their substrate specificity, salt requirements, pH and heat optima &amp; tolerance, Km for nucleotides &amp; substrate, error rate and in whether or not the same protein has additional enzymatic activities</a:t>
            </a:r>
            <a:r>
              <a:rPr lang="en-US" sz="1600" dirty="0"/>
              <a:t>.</a:t>
            </a:r>
          </a:p>
          <a:p>
            <a:endParaRPr lang="en-US" sz="1600" b="1" dirty="0"/>
          </a:p>
          <a:p>
            <a:r>
              <a:rPr lang="en-US" sz="1600" b="1" dirty="0"/>
              <a:t>DNA-dependent DNA polymerases</a:t>
            </a:r>
            <a:r>
              <a:rPr lang="en-US" sz="1600" dirty="0"/>
              <a:t> copy </a:t>
            </a:r>
            <a:r>
              <a:rPr lang="en-US" sz="1600" b="1" dirty="0">
                <a:solidFill>
                  <a:schemeClr val="accent2"/>
                </a:solidFill>
              </a:rPr>
              <a:t>DNA-&gt;DNA</a:t>
            </a:r>
            <a:r>
              <a:rPr lang="en-US" sz="1600" dirty="0"/>
              <a:t>; standard replicative enzymes. Examples: </a:t>
            </a:r>
            <a:r>
              <a:rPr lang="en-US" sz="1600" i="1" dirty="0"/>
              <a:t>E. coli</a:t>
            </a:r>
            <a:r>
              <a:rPr lang="en-US" sz="1600" dirty="0"/>
              <a:t> DNA polymerase I (complete (</a:t>
            </a:r>
            <a:r>
              <a:rPr lang="en-US" sz="1600" dirty="0" err="1"/>
              <a:t>holo</a:t>
            </a:r>
            <a:r>
              <a:rPr lang="en-US" sz="1600" dirty="0"/>
              <a:t>) enzyme or </a:t>
            </a:r>
            <a:r>
              <a:rPr lang="en-US" sz="1600" dirty="0">
                <a:solidFill>
                  <a:srgbClr val="FF0000"/>
                </a:solidFill>
              </a:rPr>
              <a:t>Klenow fragment</a:t>
            </a:r>
            <a:r>
              <a:rPr lang="en-US" sz="1600" dirty="0"/>
              <a:t>); bacterial viral polymerases T4 or T7 DNA polymerase; thermostable polymerases such as Taq DNA polymerase. Enzymes chosen because of desired characteristics.</a:t>
            </a:r>
          </a:p>
          <a:p>
            <a:endParaRPr lang="en-US" sz="1600" dirty="0"/>
          </a:p>
          <a:p>
            <a:r>
              <a:rPr lang="en-US" sz="1600" dirty="0"/>
              <a:t>For instance, the </a:t>
            </a:r>
            <a:r>
              <a:rPr lang="en-US" sz="1600" b="1" dirty="0"/>
              <a:t>high heat tolerance of Taq DNA polymerase</a:t>
            </a:r>
            <a:r>
              <a:rPr lang="en-US" sz="1600" dirty="0"/>
              <a:t> from </a:t>
            </a:r>
            <a:r>
              <a:rPr lang="en-US" sz="1600" i="1" dirty="0" err="1">
                <a:hlinkClick r:id="rId2" tooltip="Thermus aquaticus"/>
              </a:rPr>
              <a:t>Thermus</a:t>
            </a:r>
            <a:r>
              <a:rPr lang="en-US" sz="1600" i="1" dirty="0">
                <a:hlinkClick r:id="rId2" tooltip="Thermus aquaticus"/>
              </a:rPr>
              <a:t> </a:t>
            </a:r>
            <a:r>
              <a:rPr lang="en-US" sz="1600" i="1" dirty="0" err="1">
                <a:hlinkClick r:id="rId2" tooltip="Thermus aquaticus"/>
              </a:rPr>
              <a:t>aquaticus</a:t>
            </a:r>
            <a:r>
              <a:rPr lang="en-US" sz="1600" i="1" dirty="0">
                <a:hlinkClick r:id="rId2" tooltip="Thermus aquaticus"/>
              </a:rPr>
              <a:t> </a:t>
            </a:r>
            <a:r>
              <a:rPr lang="en-US" sz="1600" i="1" dirty="0"/>
              <a:t> </a:t>
            </a:r>
            <a:r>
              <a:rPr lang="en-US" sz="1600" dirty="0"/>
              <a:t>(or the similar enzymes Vent polymerase, </a:t>
            </a:r>
            <a:r>
              <a:rPr lang="en-US" sz="1600" dirty="0" err="1"/>
              <a:t>Pfu</a:t>
            </a:r>
            <a:r>
              <a:rPr lang="en-US" sz="1600" dirty="0"/>
              <a:t> polymerase, etc) allow one to perform the polymerase chain reaction (PCR) through multiple cycles of DNA denaturation at 92C – 98ºC.  </a:t>
            </a:r>
          </a:p>
          <a:p>
            <a:endParaRPr lang="en-US" sz="1600" dirty="0"/>
          </a:p>
          <a:p>
            <a:r>
              <a:rPr lang="en-US" sz="1600" dirty="0"/>
              <a:t>The presence of </a:t>
            </a:r>
            <a:r>
              <a:rPr lang="en-US" sz="1600" b="1" dirty="0"/>
              <a:t>ancillary exonuclease activities </a:t>
            </a:r>
            <a:r>
              <a:rPr lang="en-US" sz="1600" dirty="0"/>
              <a:t>(5‘-&gt;3' and/or 3’-&gt;5') may also guide selection (e.g., </a:t>
            </a:r>
            <a:r>
              <a:rPr lang="en-US" sz="1600" b="1" dirty="0"/>
              <a:t>T4</a:t>
            </a:r>
            <a:r>
              <a:rPr lang="en-US" sz="1600" dirty="0"/>
              <a:t> DNA polymerase has a more active 3'-5' exonuclease activity than </a:t>
            </a:r>
            <a:r>
              <a:rPr lang="en-US" sz="1600" i="1" dirty="0"/>
              <a:t>E. coli</a:t>
            </a:r>
            <a:r>
              <a:rPr lang="en-US" sz="1600" dirty="0"/>
              <a:t> DNA polymerase making it good for removing 3’ extensions &amp; enhancing “fidelity”; the </a:t>
            </a:r>
            <a:r>
              <a:rPr lang="en-US" sz="1600" b="1" dirty="0"/>
              <a:t>Klenow fragment </a:t>
            </a:r>
            <a:r>
              <a:rPr lang="en-US" sz="1600" dirty="0"/>
              <a:t>lacks the 5'-3' exonuclease of the complete enzyme making it valuable for “fill-in” reactions to blunt 5’ extensions but not for “nick translations” done with the full enzyme). </a:t>
            </a:r>
          </a:p>
          <a:p>
            <a:endParaRPr lang="en-US" sz="1600" dirty="0"/>
          </a:p>
          <a:p>
            <a:r>
              <a:rPr lang="en-US" sz="1600" dirty="0"/>
              <a:t>Selection of enzymes based on additional properties for a particular application, see: </a:t>
            </a:r>
            <a:r>
              <a:rPr lang="en-US" sz="1600" dirty="0">
                <a:hlinkClick r:id="rId3"/>
              </a:rPr>
              <a:t>https://</a:t>
            </a:r>
            <a:r>
              <a:rPr lang="en-US" sz="1600" dirty="0" smtClean="0">
                <a:hlinkClick r:id="rId3"/>
              </a:rPr>
              <a:t>www.neb.com/tools-and-resources/selection-charts/dna-polymerase-selection-chart</a:t>
            </a:r>
            <a:endParaRPr lang="en-US" sz="1600" dirty="0" smtClean="0"/>
          </a:p>
          <a:p>
            <a:r>
              <a:rPr lang="en-US" sz="1600" smtClean="0"/>
              <a:t>		STOP</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04800"/>
            <a:ext cx="8610600" cy="5601533"/>
          </a:xfrm>
          <a:prstGeom prst="rect">
            <a:avLst/>
          </a:prstGeom>
        </p:spPr>
        <p:txBody>
          <a:bodyPr wrap="square">
            <a:spAutoFit/>
          </a:bodyPr>
          <a:lstStyle/>
          <a:p>
            <a:pPr marL="0" marR="0" algn="ctr">
              <a:spcBef>
                <a:spcPts val="0"/>
              </a:spcBef>
              <a:spcAft>
                <a:spcPts val="0"/>
              </a:spcAft>
            </a:pPr>
            <a:r>
              <a:rPr lang="en-US" b="1" dirty="0">
                <a:latin typeface="Times New Roman" panose="02020603050405020304" pitchFamily="18" charset="0"/>
                <a:ea typeface="Times New Roman" panose="02020603050405020304" pitchFamily="18" charset="0"/>
              </a:rPr>
              <a:t>NOTEBOOK </a:t>
            </a:r>
            <a:r>
              <a:rPr lang="en-US" b="1" dirty="0" smtClean="0">
                <a:latin typeface="Times New Roman" panose="02020603050405020304" pitchFamily="18" charset="0"/>
                <a:ea typeface="Times New Roman" panose="02020603050405020304" pitchFamily="18" charset="0"/>
              </a:rPr>
              <a:t>GRADING – hand in before test</a:t>
            </a:r>
            <a:endParaRPr lang="en-US" sz="1200"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marR="0" lvl="0">
              <a:spcBef>
                <a:spcPts val="0"/>
              </a:spcBef>
              <a:spcAft>
                <a:spcPts val="0"/>
              </a:spcAft>
            </a:pPr>
            <a:r>
              <a:rPr lang="en-US" dirty="0" smtClean="0">
                <a:latin typeface="Times New Roman" panose="02020603050405020304" pitchFamily="18" charset="0"/>
                <a:ea typeface="Times New Roman" panose="02020603050405020304" pitchFamily="18" charset="0"/>
              </a:rPr>
              <a:t>1. Fully </a:t>
            </a:r>
            <a:r>
              <a:rPr lang="en-US" dirty="0">
                <a:latin typeface="Times New Roman" panose="02020603050405020304" pitchFamily="18" charset="0"/>
                <a:ea typeface="Times New Roman" panose="02020603050405020304" pitchFamily="18" charset="0"/>
              </a:rPr>
              <a:t>and clearly answer all of the questions in the lab protocols that required a formal response. Include the experimental data/results posted on the class web site.</a:t>
            </a:r>
          </a:p>
          <a:p>
            <a:pPr marL="457200" marR="0">
              <a:spcBef>
                <a:spcPts val="0"/>
              </a:spcBef>
              <a:spcAft>
                <a:spcPts val="0"/>
              </a:spcAft>
            </a:pPr>
            <a:r>
              <a:rPr lang="en-US" dirty="0">
                <a:latin typeface="Times New Roman" panose="02020603050405020304" pitchFamily="18" charset="0"/>
                <a:ea typeface="Times New Roman" panose="02020603050405020304" pitchFamily="18" charset="0"/>
              </a:rPr>
              <a:t> </a:t>
            </a:r>
          </a:p>
          <a:p>
            <a:pPr marL="457200" marR="0">
              <a:spcBef>
                <a:spcPts val="0"/>
              </a:spcBef>
              <a:spcAft>
                <a:spcPts val="0"/>
              </a:spcAft>
            </a:pPr>
            <a:r>
              <a:rPr lang="en-US" dirty="0">
                <a:latin typeface="Times New Roman" panose="02020603050405020304" pitchFamily="18" charset="0"/>
                <a:ea typeface="Times New Roman" panose="02020603050405020304" pitchFamily="18" charset="0"/>
              </a:rPr>
              <a:t> </a:t>
            </a:r>
          </a:p>
          <a:p>
            <a:pPr marR="0" lvl="0">
              <a:spcBef>
                <a:spcPts val="0"/>
              </a:spcBef>
              <a:spcAft>
                <a:spcPts val="0"/>
              </a:spcAft>
            </a:pPr>
            <a:r>
              <a:rPr lang="en-US" dirty="0" smtClean="0">
                <a:latin typeface="Times New Roman" panose="02020603050405020304" pitchFamily="18" charset="0"/>
                <a:ea typeface="Times New Roman" panose="02020603050405020304" pitchFamily="18" charset="0"/>
              </a:rPr>
              <a:t>2. Clearly </a:t>
            </a:r>
            <a:r>
              <a:rPr lang="en-US" dirty="0">
                <a:latin typeface="Times New Roman" panose="02020603050405020304" pitchFamily="18" charset="0"/>
                <a:ea typeface="Times New Roman" panose="02020603050405020304" pitchFamily="18" charset="0"/>
              </a:rPr>
              <a:t>indicate any changes in lab </a:t>
            </a:r>
            <a:r>
              <a:rPr lang="en-US" dirty="0" smtClean="0">
                <a:latin typeface="Times New Roman" panose="02020603050405020304" pitchFamily="18" charset="0"/>
                <a:ea typeface="Times New Roman" panose="02020603050405020304" pitchFamily="18" charset="0"/>
              </a:rPr>
              <a:t>protocols.</a:t>
            </a:r>
          </a:p>
          <a:p>
            <a:pPr marR="0" lvl="0">
              <a:spcBef>
                <a:spcPts val="0"/>
              </a:spcBef>
              <a:spcAft>
                <a:spcPts val="0"/>
              </a:spcAft>
            </a:pPr>
            <a:endParaRPr lang="en-US" dirty="0">
              <a:latin typeface="Times New Roman" panose="02020603050405020304" pitchFamily="18" charset="0"/>
              <a:ea typeface="Times New Roman" panose="02020603050405020304" pitchFamily="18" charset="0"/>
            </a:endParaRPr>
          </a:p>
          <a:p>
            <a:pPr marR="0" lvl="0">
              <a:spcBef>
                <a:spcPts val="0"/>
              </a:spcBef>
              <a:spcAft>
                <a:spcPts val="0"/>
              </a:spcAft>
            </a:pPr>
            <a:r>
              <a:rPr lang="en-US" dirty="0" smtClean="0">
                <a:latin typeface="Times New Roman" panose="02020603050405020304" pitchFamily="18" charset="0"/>
                <a:ea typeface="Times New Roman" panose="02020603050405020304" pitchFamily="18" charset="0"/>
              </a:rPr>
              <a:t>3. Legibly </a:t>
            </a:r>
            <a:r>
              <a:rPr lang="en-US" dirty="0">
                <a:latin typeface="Times New Roman" panose="02020603050405020304" pitchFamily="18" charset="0"/>
                <a:ea typeface="Times New Roman" panose="02020603050405020304" pitchFamily="18" charset="0"/>
              </a:rPr>
              <a:t>label all graphs appropriately (X and Y axis with the correct units).  Did you draw the best </a:t>
            </a:r>
            <a:r>
              <a:rPr lang="en-US" u="sng" dirty="0">
                <a:latin typeface="Times New Roman" panose="02020603050405020304" pitchFamily="18" charset="0"/>
                <a:ea typeface="Times New Roman" panose="02020603050405020304" pitchFamily="18" charset="0"/>
              </a:rPr>
              <a:t>straight line</a:t>
            </a:r>
            <a:r>
              <a:rPr lang="en-US" dirty="0">
                <a:latin typeface="Times New Roman" panose="02020603050405020304" pitchFamily="18" charset="0"/>
                <a:ea typeface="Times New Roman" panose="02020603050405020304" pitchFamily="18" charset="0"/>
              </a:rPr>
              <a:t> (not freehand) to connect the data points of your DNA or RNA standards?  Did you indicate the position of your experimental data points?</a:t>
            </a:r>
          </a:p>
          <a:p>
            <a:pPr marL="0" marR="0">
              <a:spcBef>
                <a:spcPts val="0"/>
              </a:spcBef>
              <a:spcAft>
                <a:spcPts val="0"/>
              </a:spcAft>
            </a:pPr>
            <a:r>
              <a:rPr lang="en-US" dirty="0">
                <a:latin typeface="Times New Roman" panose="02020603050405020304" pitchFamily="18" charset="0"/>
                <a:ea typeface="Times New Roman" panose="02020603050405020304" pitchFamily="18" charset="0"/>
              </a:rPr>
              <a:t> </a:t>
            </a:r>
          </a:p>
          <a:p>
            <a:pPr marR="0" lvl="0">
              <a:spcBef>
                <a:spcPts val="0"/>
              </a:spcBef>
              <a:spcAft>
                <a:spcPts val="0"/>
              </a:spcAft>
            </a:pPr>
            <a:r>
              <a:rPr lang="en-US" dirty="0" smtClean="0">
                <a:latin typeface="Times New Roman" panose="02020603050405020304" pitchFamily="18" charset="0"/>
                <a:ea typeface="Times New Roman" panose="02020603050405020304" pitchFamily="18" charset="0"/>
              </a:rPr>
              <a:t>4. Fully </a:t>
            </a:r>
            <a:r>
              <a:rPr lang="en-US" dirty="0">
                <a:latin typeface="Times New Roman" panose="02020603050405020304" pitchFamily="18" charset="0"/>
                <a:ea typeface="Times New Roman" panose="02020603050405020304" pitchFamily="18" charset="0"/>
              </a:rPr>
              <a:t>&amp; legibly label all gel, blot or other data images with lane designations and note the positions of relevant bands (e.g., PCR products, the protein bands</a:t>
            </a:r>
            <a:r>
              <a:rPr lang="en-US" dirty="0" smtClean="0">
                <a:latin typeface="Times New Roman" panose="02020603050405020304" pitchFamily="18" charset="0"/>
                <a:ea typeface="Times New Roman" panose="02020603050405020304" pitchFamily="18" charset="0"/>
              </a:rPr>
              <a:t>).</a:t>
            </a:r>
          </a:p>
          <a:p>
            <a:pPr marR="0" lvl="0">
              <a:spcBef>
                <a:spcPts val="0"/>
              </a:spcBef>
              <a:spcAft>
                <a:spcPts val="0"/>
              </a:spcAft>
            </a:pPr>
            <a:endParaRPr lang="en-US" b="1" i="1" dirty="0">
              <a:latin typeface="Times New Roman" panose="02020603050405020304" pitchFamily="18" charset="0"/>
              <a:ea typeface="Times New Roman" panose="02020603050405020304" pitchFamily="18" charset="0"/>
            </a:endParaRPr>
          </a:p>
          <a:p>
            <a:pPr marR="0" lvl="0">
              <a:spcBef>
                <a:spcPts val="0"/>
              </a:spcBef>
              <a:spcAft>
                <a:spcPts val="0"/>
              </a:spcAft>
            </a:pPr>
            <a:r>
              <a:rPr lang="en-US" b="1" i="1" dirty="0" smtClean="0">
                <a:latin typeface="Times New Roman" panose="02020603050405020304" pitchFamily="18" charset="0"/>
                <a:ea typeface="Times New Roman" panose="02020603050405020304" pitchFamily="18" charset="0"/>
              </a:rPr>
              <a:t>5. Fully </a:t>
            </a:r>
            <a:r>
              <a:rPr lang="en-US" b="1" i="1" dirty="0">
                <a:latin typeface="Times New Roman" panose="02020603050405020304" pitchFamily="18" charset="0"/>
                <a:ea typeface="Times New Roman" panose="02020603050405020304" pitchFamily="18" charset="0"/>
              </a:rPr>
              <a:t>record all observations and include </a:t>
            </a:r>
            <a:r>
              <a:rPr lang="en-US" b="1" i="1" u="sng" dirty="0">
                <a:latin typeface="Times New Roman" panose="02020603050405020304" pitchFamily="18" charset="0"/>
                <a:ea typeface="Times New Roman" panose="02020603050405020304" pitchFamily="18" charset="0"/>
              </a:rPr>
              <a:t>thoughtful interpretation and discussion</a:t>
            </a:r>
            <a:r>
              <a:rPr lang="en-US" b="1" i="1" dirty="0">
                <a:latin typeface="Times New Roman" panose="02020603050405020304" pitchFamily="18" charset="0"/>
                <a:ea typeface="Times New Roman" panose="02020603050405020304" pitchFamily="18" charset="0"/>
              </a:rPr>
              <a:t> of the experimental results?</a:t>
            </a:r>
            <a:r>
              <a:rPr lang="en-US" dirty="0">
                <a:latin typeface="Times New Roman" panose="02020603050405020304" pitchFamily="18" charset="0"/>
                <a:ea typeface="Times New Roman" panose="02020603050405020304" pitchFamily="18" charset="0"/>
              </a:rPr>
              <a:t>  Did you see what was expected?  What does this result tell you?  Where an experiment failed, did you present possible explanations for why the experiment failed?  If you borrowed samples from another student to complete the experiment, did you state where the sample came from and interpret the acquired data?</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1525569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304800" y="168275"/>
            <a:ext cx="8229600" cy="4662815"/>
          </a:xfrm>
          <a:prstGeom prst="rect">
            <a:avLst/>
          </a:prstGeom>
          <a:noFill/>
          <a:ln w="9525">
            <a:noFill/>
            <a:miter lim="800000"/>
            <a:headEnd/>
            <a:tailEnd/>
          </a:ln>
        </p:spPr>
        <p:txBody>
          <a:bodyPr wrap="square">
            <a:spAutoFit/>
          </a:bodyPr>
          <a:lstStyle/>
          <a:p>
            <a:pPr marL="342900" indent="-342900" algn="ctr">
              <a:spcBef>
                <a:spcPct val="50000"/>
              </a:spcBef>
            </a:pPr>
            <a:r>
              <a:rPr lang="en-US" b="1" dirty="0"/>
              <a:t>Last </a:t>
            </a:r>
            <a:r>
              <a:rPr lang="en-US" b="1" dirty="0" smtClean="0"/>
              <a:t>Week</a:t>
            </a:r>
            <a:endParaRPr lang="en-US" b="1" dirty="0"/>
          </a:p>
          <a:p>
            <a:pPr marL="342900" indent="-342900">
              <a:spcBef>
                <a:spcPct val="50000"/>
              </a:spcBef>
              <a:buAutoNum type="arabicParenR"/>
            </a:pPr>
            <a:endParaRPr lang="en-US" b="1" dirty="0" smtClean="0"/>
          </a:p>
          <a:p>
            <a:pPr marL="342900" indent="-342900">
              <a:spcBef>
                <a:spcPct val="50000"/>
              </a:spcBef>
              <a:buAutoNum type="arabicParenR"/>
            </a:pPr>
            <a:r>
              <a:rPr lang="en-US" b="1" dirty="0" smtClean="0"/>
              <a:t>Bal31 exonuclease – </a:t>
            </a:r>
            <a:r>
              <a:rPr lang="en-US" dirty="0" smtClean="0"/>
              <a:t>progressive </a:t>
            </a:r>
            <a:r>
              <a:rPr lang="en-US" dirty="0" err="1" smtClean="0"/>
              <a:t>deoxyexonuclease</a:t>
            </a:r>
            <a:r>
              <a:rPr lang="en-US" dirty="0" smtClean="0"/>
              <a:t>; products include deletions with both blunt and sticky ends</a:t>
            </a:r>
          </a:p>
          <a:p>
            <a:pPr marL="342900" indent="-342900">
              <a:spcBef>
                <a:spcPct val="50000"/>
              </a:spcBef>
              <a:buAutoNum type="arabicParenR"/>
            </a:pPr>
            <a:r>
              <a:rPr lang="en-US" b="1" dirty="0" smtClean="0"/>
              <a:t>Mung </a:t>
            </a:r>
            <a:r>
              <a:rPr lang="en-US" b="1" dirty="0"/>
              <a:t>bean nuclease – </a:t>
            </a:r>
            <a:r>
              <a:rPr lang="en-US" dirty="0"/>
              <a:t>single stranded DNase and </a:t>
            </a:r>
            <a:r>
              <a:rPr lang="en-US" dirty="0" smtClean="0"/>
              <a:t>RNase; leave ds nucleic acid product</a:t>
            </a:r>
            <a:endParaRPr lang="en-US" dirty="0"/>
          </a:p>
          <a:p>
            <a:pPr marL="342900" indent="-342900">
              <a:spcBef>
                <a:spcPct val="50000"/>
              </a:spcBef>
              <a:buAutoNum type="arabicParenR"/>
            </a:pPr>
            <a:r>
              <a:rPr lang="en-US" b="1" dirty="0"/>
              <a:t>Exonuclease III (Exo III) – </a:t>
            </a:r>
            <a:r>
              <a:rPr lang="en-US" dirty="0"/>
              <a:t>dsDNA requirement, cuts 3’ -&gt; 5’ to leave single-stranded product; </a:t>
            </a:r>
          </a:p>
          <a:p>
            <a:pPr marL="1257300" lvl="2" indent="-342900">
              <a:spcBef>
                <a:spcPct val="50000"/>
              </a:spcBef>
              <a:buAutoNum type="alphaLcPeriod"/>
            </a:pPr>
            <a:r>
              <a:rPr lang="en-US" dirty="0" smtClean="0"/>
              <a:t>Combination </a:t>
            </a:r>
            <a:r>
              <a:rPr lang="en-US" dirty="0"/>
              <a:t>of Exo III plus mung bean nuclease &amp; T4 DNA ligase to make unidirectional or bi-directional </a:t>
            </a:r>
            <a:r>
              <a:rPr lang="en-US" dirty="0" smtClean="0"/>
              <a:t>deletions</a:t>
            </a:r>
          </a:p>
          <a:p>
            <a:pPr marL="342900" indent="-342900">
              <a:spcBef>
                <a:spcPct val="50000"/>
              </a:spcBef>
              <a:buAutoNum type="arabicParenR" startAt="4"/>
            </a:pPr>
            <a:r>
              <a:rPr lang="en-US" b="1" dirty="0" smtClean="0"/>
              <a:t>DNA-dependent DNA polymerases</a:t>
            </a:r>
            <a:r>
              <a:rPr lang="en-US" dirty="0" smtClean="0"/>
              <a:t>; 5’-3’ polymerization, 5’-3’ exonuclease and 3’-5’ exonuclease activities</a:t>
            </a:r>
          </a:p>
          <a:p>
            <a:pPr marL="1257300" lvl="2" indent="-342900">
              <a:spcBef>
                <a:spcPct val="50000"/>
              </a:spcBef>
              <a:buAutoNum type="alphaLcPeriod"/>
            </a:pPr>
            <a:r>
              <a:rPr lang="en-US" dirty="0" err="1" smtClean="0"/>
              <a:t>thermosensitivity</a:t>
            </a:r>
            <a:r>
              <a:rPr lang="en-US" dirty="0" smtClean="0"/>
              <a:t>, error rates, Km for nucleotides and template</a:t>
            </a:r>
          </a:p>
        </p:txBody>
      </p:sp>
    </p:spTree>
    <p:extLst>
      <p:ext uri="{BB962C8B-B14F-4D97-AF65-F5344CB8AC3E}">
        <p14:creationId xmlns:p14="http://schemas.microsoft.com/office/powerpoint/2010/main" val="49324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79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79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79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79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609600" y="561202"/>
            <a:ext cx="8153400" cy="2031325"/>
          </a:xfrm>
          <a:prstGeom prst="rect">
            <a:avLst/>
          </a:prstGeom>
          <a:noFill/>
          <a:ln w="9525">
            <a:noFill/>
            <a:miter lim="800000"/>
            <a:headEnd/>
            <a:tailEnd/>
          </a:ln>
        </p:spPr>
        <p:txBody>
          <a:bodyPr wrap="square" anchor="ctr">
            <a:spAutoFit/>
          </a:bodyPr>
          <a:lstStyle/>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dirty="0">
                <a:solidFill>
                  <a:srgbClr val="FF0000"/>
                </a:solidFill>
              </a:rPr>
              <a:t>RNA-dependent DNA polymerase </a:t>
            </a:r>
            <a:r>
              <a:rPr lang="en-US" b="1" dirty="0"/>
              <a:t>(reverse transcriptase; telomerase)</a:t>
            </a:r>
            <a:r>
              <a:rPr lang="en-US" dirty="0"/>
              <a:t>:  Enzymes that copy single stranded </a:t>
            </a:r>
            <a:r>
              <a:rPr lang="en-US" dirty="0">
                <a:solidFill>
                  <a:schemeClr val="accent2"/>
                </a:solidFill>
              </a:rPr>
              <a:t>RNA into DNA</a:t>
            </a:r>
            <a:r>
              <a:rPr lang="en-US" dirty="0"/>
              <a:t> (leaving, in vitro, a DNA/RNA hybrid).  </a:t>
            </a:r>
            <a:endParaRPr lang="en-US" dirty="0" smtClean="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dirty="0" smtClean="0"/>
              <a:t>Examples</a:t>
            </a:r>
            <a:r>
              <a:rPr lang="en-US" dirty="0"/>
              <a:t>: Murine or avian reverse transcriptase; useful in making cDNA for cloning or gene </a:t>
            </a:r>
            <a:r>
              <a:rPr lang="en-US" dirty="0" smtClean="0"/>
              <a:t>expression studies</a:t>
            </a:r>
            <a:endParaRPr lang="en-US"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NA synthesis.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295400" y="381000"/>
            <a:ext cx="4381500" cy="5638800"/>
          </a:xfrm>
          <a:prstGeom prst="rect">
            <a:avLst/>
          </a:prstGeom>
        </p:spPr>
      </p:pic>
      <p:sp>
        <p:nvSpPr>
          <p:cNvPr id="3" name="TextBox 2"/>
          <p:cNvSpPr txBox="1"/>
          <p:nvPr/>
        </p:nvSpPr>
        <p:spPr>
          <a:xfrm>
            <a:off x="5676900" y="5288340"/>
            <a:ext cx="3352800" cy="1569660"/>
          </a:xfrm>
          <a:prstGeom prst="rect">
            <a:avLst/>
          </a:prstGeom>
          <a:noFill/>
        </p:spPr>
        <p:txBody>
          <a:bodyPr wrap="square" rtlCol="0">
            <a:spAutoFit/>
          </a:bodyPr>
          <a:lstStyle/>
          <a:p>
            <a:r>
              <a:rPr lang="en-US" sz="1200" dirty="0"/>
              <a:t>Mol Biol. Cell</a:t>
            </a:r>
          </a:p>
          <a:p>
            <a:endParaRPr lang="en-US" sz="1200" dirty="0"/>
          </a:p>
          <a:p>
            <a:r>
              <a:rPr lang="en-US" sz="1200" dirty="0"/>
              <a:t>Copyright © 2002, Bruce </a:t>
            </a:r>
            <a:r>
              <a:rPr lang="en-US" sz="1200" dirty="0" err="1"/>
              <a:t>Alberts</a:t>
            </a:r>
            <a:r>
              <a:rPr lang="en-US" sz="1200" dirty="0"/>
              <a:t>, Alexander Johnson, Julian Lewis, Martin Raff, Keith Roberts, and Peter Walter; Copyright © 1983, 1989, 1994, Bruce </a:t>
            </a:r>
            <a:r>
              <a:rPr lang="en-US" sz="1200" dirty="0" err="1"/>
              <a:t>Alberts</a:t>
            </a:r>
            <a:r>
              <a:rPr lang="en-US" sz="1200" dirty="0"/>
              <a:t>, Dennis Bray, Julian Lewis, Martin Raff, Keith Roberts, and James D. Watson </a:t>
            </a:r>
          </a:p>
        </p:txBody>
      </p:sp>
      <p:sp>
        <p:nvSpPr>
          <p:cNvPr id="4" name="TextBox 3"/>
          <p:cNvSpPr txBox="1"/>
          <p:nvPr/>
        </p:nvSpPr>
        <p:spPr>
          <a:xfrm>
            <a:off x="5867400" y="609600"/>
            <a:ext cx="2971800" cy="4524315"/>
          </a:xfrm>
          <a:prstGeom prst="rect">
            <a:avLst/>
          </a:prstGeom>
          <a:noFill/>
        </p:spPr>
        <p:txBody>
          <a:bodyPr wrap="square" rtlCol="0">
            <a:spAutoFit/>
          </a:bodyPr>
          <a:lstStyle/>
          <a:p>
            <a:r>
              <a:rPr lang="en-US" b="1" i="1" dirty="0">
                <a:solidFill>
                  <a:srgbClr val="FF0000"/>
                </a:solidFill>
              </a:rPr>
              <a:t>“Reverse transcriptase</a:t>
            </a:r>
            <a:r>
              <a:rPr lang="en-US" i="1" dirty="0">
                <a:solidFill>
                  <a:srgbClr val="FF0000"/>
                </a:solidFill>
              </a:rPr>
              <a:t>” </a:t>
            </a:r>
            <a:r>
              <a:rPr lang="en-US" dirty="0"/>
              <a:t>RNA-dependent DNA polymerase used to make cDNA</a:t>
            </a:r>
          </a:p>
          <a:p>
            <a:endParaRPr lang="en-US" dirty="0"/>
          </a:p>
          <a:p>
            <a:r>
              <a:rPr lang="en-US" dirty="0"/>
              <a:t>Enzyme requires a ds region to initiate – so, mRNA must be “primed” by hybridization of a synthetic oligonucleotide </a:t>
            </a:r>
          </a:p>
          <a:p>
            <a:endParaRPr lang="en-US" dirty="0"/>
          </a:p>
          <a:p>
            <a:r>
              <a:rPr lang="en-US" dirty="0"/>
              <a:t>Here, oligo dT is annealed to the poly A tail (but sequence specific oligonucleotides can also be used).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pplications.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904999" y="1676400"/>
            <a:ext cx="6078584" cy="2651760"/>
          </a:xfrm>
          <a:prstGeom prst="rect">
            <a:avLst/>
          </a:prstGeom>
        </p:spPr>
      </p:pic>
      <p:sp>
        <p:nvSpPr>
          <p:cNvPr id="5" name="TextBox 4"/>
          <p:cNvSpPr txBox="1"/>
          <p:nvPr/>
        </p:nvSpPr>
        <p:spPr>
          <a:xfrm>
            <a:off x="3505200" y="4583668"/>
            <a:ext cx="3352800" cy="369332"/>
          </a:xfrm>
          <a:prstGeom prst="rect">
            <a:avLst/>
          </a:prstGeom>
          <a:noFill/>
        </p:spPr>
        <p:txBody>
          <a:bodyPr wrap="square" rtlCol="0">
            <a:spAutoFit/>
          </a:bodyPr>
          <a:lstStyle/>
          <a:p>
            <a:r>
              <a:rPr lang="en-US" dirty="0" err="1"/>
              <a:t>Clontec</a:t>
            </a:r>
            <a:r>
              <a:rPr lang="en-US" dirty="0"/>
              <a:t> Inc. web site </a:t>
            </a:r>
          </a:p>
        </p:txBody>
      </p:sp>
      <p:sp>
        <p:nvSpPr>
          <p:cNvPr id="6" name="TextBox 5"/>
          <p:cNvSpPr txBox="1"/>
          <p:nvPr/>
        </p:nvSpPr>
        <p:spPr>
          <a:xfrm>
            <a:off x="457200" y="609600"/>
            <a:ext cx="7848600" cy="954107"/>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Why would you want to prepare cDNA?  That is, what would you use it for?</a:t>
            </a:r>
          </a:p>
        </p:txBody>
      </p:sp>
    </p:spTree>
    <p:extLst>
      <p:ext uri="{BB962C8B-B14F-4D97-AF65-F5344CB8AC3E}">
        <p14:creationId xmlns:p14="http://schemas.microsoft.com/office/powerpoint/2010/main" val="149430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5.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6.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18583</TotalTime>
  <Words>18153</Words>
  <Application>Microsoft Office PowerPoint</Application>
  <PresentationFormat>On-screen Show (4:3)</PresentationFormat>
  <Paragraphs>1742</Paragraphs>
  <Slides>198</Slides>
  <Notes>2</Notes>
  <HiddenSlides>0</HiddenSlides>
  <MMClips>1</MMClips>
  <ScaleCrop>false</ScaleCrop>
  <HeadingPairs>
    <vt:vector size="8" baseType="variant">
      <vt:variant>
        <vt:lpstr>Fonts Used</vt:lpstr>
      </vt:variant>
      <vt:variant>
        <vt:i4>19</vt:i4>
      </vt:variant>
      <vt:variant>
        <vt:lpstr>Theme</vt:lpstr>
      </vt:variant>
      <vt:variant>
        <vt:i4>7</vt:i4>
      </vt:variant>
      <vt:variant>
        <vt:lpstr>Embedded OLE Servers</vt:lpstr>
      </vt:variant>
      <vt:variant>
        <vt:i4>1</vt:i4>
      </vt:variant>
      <vt:variant>
        <vt:lpstr>Slide Titles</vt:lpstr>
      </vt:variant>
      <vt:variant>
        <vt:i4>198</vt:i4>
      </vt:variant>
    </vt:vector>
  </HeadingPairs>
  <TitlesOfParts>
    <vt:vector size="225" baseType="lpstr">
      <vt:lpstr>Arial</vt:lpstr>
      <vt:lpstr>Arial</vt:lpstr>
      <vt:lpstr>Book Antiqua</vt:lpstr>
      <vt:lpstr>Calibri</vt:lpstr>
      <vt:lpstr>Calibri Light</vt:lpstr>
      <vt:lpstr>Cambria</vt:lpstr>
      <vt:lpstr>Courier New</vt:lpstr>
      <vt:lpstr>Franklin Gothic Book</vt:lpstr>
      <vt:lpstr>Georgia</vt:lpstr>
      <vt:lpstr>Gill Sans MT</vt:lpstr>
      <vt:lpstr>Lucida Sans</vt:lpstr>
      <vt:lpstr>msgothic</vt:lpstr>
      <vt:lpstr>Perpetua</vt:lpstr>
      <vt:lpstr>Symbol</vt:lpstr>
      <vt:lpstr>Times New Roman</vt:lpstr>
      <vt:lpstr>Verdana</vt:lpstr>
      <vt:lpstr>Wingdings</vt:lpstr>
      <vt:lpstr>Wingdings 2</vt:lpstr>
      <vt:lpstr>Wingdings 3</vt:lpstr>
      <vt:lpstr>1_Apex</vt:lpstr>
      <vt:lpstr>1_Office Theme</vt:lpstr>
      <vt:lpstr>3_Office Theme</vt:lpstr>
      <vt:lpstr>Equity</vt:lpstr>
      <vt:lpstr>Gallery</vt:lpstr>
      <vt:lpstr>Retrospect</vt:lpstr>
      <vt:lpstr>2_Office Theme</vt:lpstr>
      <vt:lpstr>Photo Editor Photo</vt:lpstr>
      <vt:lpstr>History of Genetic Manipulation</vt:lpstr>
      <vt:lpstr>History of Genetic Manipulation</vt:lpstr>
      <vt:lpstr>Mayan development of corn from teosinte grass</vt:lpstr>
      <vt:lpstr>PowerPoint Presentation</vt:lpstr>
      <vt:lpstr>PowerPoint Presentation</vt:lpstr>
      <vt:lpstr>PowerPoint Presentation</vt:lpstr>
      <vt:lpstr>PowerPoint Presentation</vt:lpstr>
      <vt:lpstr>Cross-species Hybrids</vt:lpstr>
      <vt:lpstr>What Made Recombinant DNA Technology Possible?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Restriction /Modification Enzymes as a microbial immune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1. 5’ extension: EcoRI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1. 5’ extension: EcoRI</vt:lpstr>
      <vt:lpstr>PowerPoint Presentation</vt:lpstr>
      <vt:lpstr>PowerPoint Presentation</vt:lpstr>
      <vt:lpstr>PowerPoint Presentation</vt:lpstr>
      <vt:lpstr>PowerPoint Presentation</vt:lpstr>
      <vt:lpstr>    1. 5’ extension: EcoRI</vt:lpstr>
      <vt:lpstr>PowerPoint Presentation</vt:lpstr>
      <vt:lpstr>    1. 5’ extension: EcoRI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Proteases</vt:lpstr>
      <vt:lpstr>PowerPoint Presentation</vt:lpstr>
      <vt:lpstr>PowerPoint Presentation</vt:lpstr>
      <vt:lpstr>Affinity tags are used to purify proteins and protein complexes.  A protease site often sits between the epitope tag and the protein of interest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Hybridization and Staining</vt:lpstr>
      <vt:lpstr>PowerPoint Presentation</vt:lpstr>
      <vt:lpstr>PowerPoint Presentation</vt:lpstr>
      <vt:lpstr>PowerPoint Presentation</vt:lpstr>
      <vt:lpstr>Last Week</vt:lpstr>
      <vt:lpstr> http://www.youtube.com/watch?v=85h3vYt3KYg&amp;feature=player_embedded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addition to GFP fusions most yeast protein coding genes have been modified with a TAP (tandem affinity purification) tag.  These can be used to purify protein complexes.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College of Arts and Sciences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brymond</dc:creator>
  <cp:lastModifiedBy>Rymond, Brian</cp:lastModifiedBy>
  <cp:revision>1087</cp:revision>
  <cp:lastPrinted>2017-09-08T15:11:29Z</cp:lastPrinted>
  <dcterms:created xsi:type="dcterms:W3CDTF">2006-08-21T21:14:16Z</dcterms:created>
  <dcterms:modified xsi:type="dcterms:W3CDTF">2018-10-12T15:39:40Z</dcterms:modified>
</cp:coreProperties>
</file>